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3.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4.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3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1.xml" ContentType="application/vnd.openxmlformats-officedocument.presentationml.tags+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32.xml" ContentType="application/vnd.openxmlformats-officedocument.presentationml.tags+xml"/>
  <Override PartName="/ppt/tags/tag3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3.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4.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5.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16.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17.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drawings/drawing1.xml" ContentType="application/vnd.openxmlformats-officedocument.drawingml.chartshapes+xml"/>
  <Override PartName="/ppt/notesSlides/notesSlide18.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drawings/drawing2.xml" ContentType="application/vnd.openxmlformats-officedocument.drawingml.chartshapes+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drawings/drawing3.xml" ContentType="application/vnd.openxmlformats-officedocument.drawingml.chartshapes+xml"/>
  <Override PartName="/ppt/notesSlides/notesSlide19.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20.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21.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22.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23.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27.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notesSlides/notesSlide31.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drawings/drawing4.xml" ContentType="application/vnd.openxmlformats-officedocument.drawingml.chartshapes+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notesSlides/notesSlide3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notesSlides/notesSlide3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notesSlides/notesSlide34.xml" ContentType="application/vnd.openxmlformats-officedocument.presentationml.notesSlid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notesSlides/notesSlide35.xml" ContentType="application/vnd.openxmlformats-officedocument.presentationml.notesSlid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notesSlides/notesSlide36.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34.xml" ContentType="application/vnd.openxmlformats-officedocument.presentationml.tags+xml"/>
  <Override PartName="/ppt/tags/tag35.xml" ContentType="application/vnd.openxmlformats-officedocument.presentationml.tags+xml"/>
  <Override PartName="/ppt/notesSlides/notesSlide37.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notesSlides/notesSlide38.xml" ContentType="application/vnd.openxmlformats-officedocument.presentationml.notesSlid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notesSlides/notesSlide39.xml" ContentType="application/vnd.openxmlformats-officedocument.presentationml.notesSlid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94.xml" ContentType="application/vnd.openxmlformats-officedocument.drawingml.chart+xml"/>
  <Override PartName="/ppt/charts/style94.xml" ContentType="application/vnd.ms-office.chartstyle+xml"/>
  <Override PartName="/ppt/charts/colors94.xml" ContentType="application/vnd.ms-office.chartcolorstyle+xml"/>
  <Override PartName="/ppt/notesSlides/notesSlide40.xml" ContentType="application/vnd.openxmlformats-officedocument.presentationml.notesSlide+xml"/>
  <Override PartName="/ppt/charts/chart95.xml" ContentType="application/vnd.openxmlformats-officedocument.drawingml.chart+xml"/>
  <Override PartName="/ppt/charts/style95.xml" ContentType="application/vnd.ms-office.chartstyle+xml"/>
  <Override PartName="/ppt/charts/colors95.xml" ContentType="application/vnd.ms-office.chartcolorstyle+xml"/>
  <Override PartName="/ppt/notesSlides/notesSlide41.xml" ContentType="application/vnd.openxmlformats-officedocument.presentationml.notesSlide+xml"/>
  <Override PartName="/ppt/charts/chart96.xml" ContentType="application/vnd.openxmlformats-officedocument.drawingml.chart+xml"/>
  <Override PartName="/ppt/charts/style96.xml" ContentType="application/vnd.ms-office.chartstyle+xml"/>
  <Override PartName="/ppt/charts/colors96.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97.xml" ContentType="application/vnd.openxmlformats-officedocument.drawingml.chart+xml"/>
  <Override PartName="/ppt/charts/style97.xml" ContentType="application/vnd.ms-office.chartstyle+xml"/>
  <Override PartName="/ppt/charts/colors97.xml" ContentType="application/vnd.ms-office.chartcolorstyle+xml"/>
  <Override PartName="/ppt/notesSlides/notesSlide45.xml" ContentType="application/vnd.openxmlformats-officedocument.presentationml.notesSlide+xml"/>
  <Override PartName="/ppt/charts/chart98.xml" ContentType="application/vnd.openxmlformats-officedocument.drawingml.chart+xml"/>
  <Override PartName="/ppt/charts/style98.xml" ContentType="application/vnd.ms-office.chartstyle+xml"/>
  <Override PartName="/ppt/charts/colors98.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99.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100.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101.xml" ContentType="application/vnd.openxmlformats-officedocument.drawingml.chart+xml"/>
  <Override PartName="/ppt/charts/style101.xml" ContentType="application/vnd.ms-office.chartstyle+xml"/>
  <Override PartName="/ppt/charts/colors101.xml" ContentType="application/vnd.ms-office.chartcolorstyle+xml"/>
  <Override PartName="/ppt/notesSlides/notesSlide48.xml" ContentType="application/vnd.openxmlformats-officedocument.presentationml.notesSlide+xml"/>
  <Override PartName="/ppt/charts/chart102.xml" ContentType="application/vnd.openxmlformats-officedocument.drawingml.chart+xml"/>
  <Override PartName="/ppt/charts/style102.xml" ContentType="application/vnd.ms-office.chartstyle+xml"/>
  <Override PartName="/ppt/charts/colors102.xml" ContentType="application/vnd.ms-office.chartcolorstyle+xml"/>
  <Override PartName="/ppt/drawings/drawing5.xml" ContentType="application/vnd.openxmlformats-officedocument.drawingml.chartshapes+xml"/>
  <Override PartName="/ppt/charts/chart103.xml" ContentType="application/vnd.openxmlformats-officedocument.drawingml.chart+xml"/>
  <Override PartName="/ppt/charts/style103.xml" ContentType="application/vnd.ms-office.chartstyle+xml"/>
  <Override PartName="/ppt/charts/colors103.xml" ContentType="application/vnd.ms-office.chartcolorstyle+xml"/>
  <Override PartName="/ppt/notesSlides/notesSlide49.xml" ContentType="application/vnd.openxmlformats-officedocument.presentationml.notesSlide+xml"/>
  <Override PartName="/ppt/charts/chart104.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105.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106.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10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108.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109.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110.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111.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112.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113.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114.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115.xml" ContentType="application/vnd.openxmlformats-officedocument.drawingml.chart+xml"/>
  <Override PartName="/ppt/charts/style115.xml" ContentType="application/vnd.ms-office.chartstyle+xml"/>
  <Override PartName="/ppt/charts/colors115.xml" ContentType="application/vnd.ms-office.chartcolorstyle+xml"/>
  <Override PartName="/ppt/notesSlides/notesSlide50.xml" ContentType="application/vnd.openxmlformats-officedocument.presentationml.notesSlide+xml"/>
  <Override PartName="/ppt/charts/chart116.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117.xml" ContentType="application/vnd.openxmlformats-officedocument.drawingml.chart+xml"/>
  <Override PartName="/ppt/charts/style117.xml" ContentType="application/vnd.ms-office.chartstyle+xml"/>
  <Override PartName="/ppt/charts/colors11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2" r:id="rId2"/>
    <p:sldMasterId id="2147483734" r:id="rId3"/>
    <p:sldMasterId id="2147483779" r:id="rId4"/>
  </p:sldMasterIdLst>
  <p:notesMasterIdLst>
    <p:notesMasterId r:id="rId131"/>
  </p:notesMasterIdLst>
  <p:handoutMasterIdLst>
    <p:handoutMasterId r:id="rId132"/>
  </p:handoutMasterIdLst>
  <p:sldIdLst>
    <p:sldId id="2147375261" r:id="rId5"/>
    <p:sldId id="2147197693" r:id="rId6"/>
    <p:sldId id="2147375254" r:id="rId7"/>
    <p:sldId id="2147375165" r:id="rId8"/>
    <p:sldId id="2147198008" r:id="rId9"/>
    <p:sldId id="2147198023" r:id="rId10"/>
    <p:sldId id="2144200706" r:id="rId11"/>
    <p:sldId id="2147375262" r:id="rId12"/>
    <p:sldId id="2147375238" r:id="rId13"/>
    <p:sldId id="2147198127" r:id="rId14"/>
    <p:sldId id="2147375173" r:id="rId15"/>
    <p:sldId id="2147198032" r:id="rId16"/>
    <p:sldId id="2147375237" r:id="rId17"/>
    <p:sldId id="2147197862" r:id="rId18"/>
    <p:sldId id="2147198114" r:id="rId19"/>
    <p:sldId id="2147375207" r:id="rId20"/>
    <p:sldId id="2147375065" r:id="rId21"/>
    <p:sldId id="2147198125" r:id="rId22"/>
    <p:sldId id="2147198124" r:id="rId23"/>
    <p:sldId id="2147198126" r:id="rId24"/>
    <p:sldId id="2147197334" r:id="rId25"/>
    <p:sldId id="2147198025" r:id="rId26"/>
    <p:sldId id="2147375176" r:id="rId27"/>
    <p:sldId id="2147375116" r:id="rId28"/>
    <p:sldId id="2147375219" r:id="rId29"/>
    <p:sldId id="2147375175" r:id="rId30"/>
    <p:sldId id="2147375249" r:id="rId31"/>
    <p:sldId id="2147375250" r:id="rId32"/>
    <p:sldId id="2147375115" r:id="rId33"/>
    <p:sldId id="2147196581" r:id="rId34"/>
    <p:sldId id="2147375241" r:id="rId35"/>
    <p:sldId id="2147375221" r:id="rId36"/>
    <p:sldId id="2147375255" r:id="rId37"/>
    <p:sldId id="2147375247" r:id="rId38"/>
    <p:sldId id="2147198089" r:id="rId39"/>
    <p:sldId id="2147375235" r:id="rId40"/>
    <p:sldId id="2147375117" r:id="rId41"/>
    <p:sldId id="2147375213" r:id="rId42"/>
    <p:sldId id="2147375120" r:id="rId43"/>
    <p:sldId id="2147375121" r:id="rId44"/>
    <p:sldId id="2147198087" r:id="rId45"/>
    <p:sldId id="2147198088" r:id="rId46"/>
    <p:sldId id="2147375242" r:id="rId47"/>
    <p:sldId id="2147375243" r:id="rId48"/>
    <p:sldId id="2147375239" r:id="rId49"/>
    <p:sldId id="2147375166" r:id="rId50"/>
    <p:sldId id="2147198090" r:id="rId51"/>
    <p:sldId id="2147375128" r:id="rId52"/>
    <p:sldId id="2147198101" r:id="rId53"/>
    <p:sldId id="2147375143" r:id="rId54"/>
    <p:sldId id="2147375208" r:id="rId55"/>
    <p:sldId id="2147375263" r:id="rId56"/>
    <p:sldId id="2147198104" r:id="rId57"/>
    <p:sldId id="2147375167" r:id="rId58"/>
    <p:sldId id="2147198102" r:id="rId59"/>
    <p:sldId id="2147375148" r:id="rId60"/>
    <p:sldId id="2147375209" r:id="rId61"/>
    <p:sldId id="2147375179" r:id="rId62"/>
    <p:sldId id="2147375215" r:id="rId63"/>
    <p:sldId id="2147375192" r:id="rId64"/>
    <p:sldId id="2147198103" r:id="rId65"/>
    <p:sldId id="2147375154" r:id="rId66"/>
    <p:sldId id="2147375210" r:id="rId67"/>
    <p:sldId id="2147375193" r:id="rId68"/>
    <p:sldId id="2147375156" r:id="rId69"/>
    <p:sldId id="2147375216" r:id="rId70"/>
    <p:sldId id="2147375181" r:id="rId71"/>
    <p:sldId id="2147375253" r:id="rId72"/>
    <p:sldId id="2147375244" r:id="rId73"/>
    <p:sldId id="2147375224" r:id="rId74"/>
    <p:sldId id="2147375222" r:id="rId75"/>
    <p:sldId id="2147375200" r:id="rId76"/>
    <p:sldId id="2147375223" r:id="rId77"/>
    <p:sldId id="2147375202" r:id="rId78"/>
    <p:sldId id="2147198017" r:id="rId79"/>
    <p:sldId id="2147198119" r:id="rId80"/>
    <p:sldId id="2147375122" r:id="rId81"/>
    <p:sldId id="2147198116" r:id="rId82"/>
    <p:sldId id="2147198120" r:id="rId83"/>
    <p:sldId id="2147375184" r:id="rId84"/>
    <p:sldId id="2147198019" r:id="rId85"/>
    <p:sldId id="2147375225" r:id="rId86"/>
    <p:sldId id="2147375123" r:id="rId87"/>
    <p:sldId id="2147375171" r:id="rId88"/>
    <p:sldId id="2147375228" r:id="rId89"/>
    <p:sldId id="2147375257" r:id="rId90"/>
    <p:sldId id="2147375169" r:id="rId91"/>
    <p:sldId id="2147375258" r:id="rId92"/>
    <p:sldId id="2147375168" r:id="rId93"/>
    <p:sldId id="2147375125" r:id="rId94"/>
    <p:sldId id="2147375246" r:id="rId95"/>
    <p:sldId id="2147375259" r:id="rId96"/>
    <p:sldId id="2147375126" r:id="rId97"/>
    <p:sldId id="2147375131" r:id="rId98"/>
    <p:sldId id="2147198083" r:id="rId99"/>
    <p:sldId id="2147375229" r:id="rId100"/>
    <p:sldId id="2147198099" r:id="rId101"/>
    <p:sldId id="2147198100" r:id="rId102"/>
    <p:sldId id="2147375230" r:id="rId103"/>
    <p:sldId id="2147375231" r:id="rId104"/>
    <p:sldId id="2147375130" r:id="rId105"/>
    <p:sldId id="2147198106" r:id="rId106"/>
    <p:sldId id="2147375157" r:id="rId107"/>
    <p:sldId id="2147375211" r:id="rId108"/>
    <p:sldId id="2147375182" r:id="rId109"/>
    <p:sldId id="2147375194" r:id="rId110"/>
    <p:sldId id="2147375217" r:id="rId111"/>
    <p:sldId id="2147198108" r:id="rId112"/>
    <p:sldId id="2147375160" r:id="rId113"/>
    <p:sldId id="2147375212" r:id="rId114"/>
    <p:sldId id="2147375195" r:id="rId115"/>
    <p:sldId id="2147375183" r:id="rId116"/>
    <p:sldId id="2147375218" r:id="rId117"/>
    <p:sldId id="2147198115" r:id="rId118"/>
    <p:sldId id="2147375232" r:id="rId119"/>
    <p:sldId id="2147375233" r:id="rId120"/>
    <p:sldId id="2147375252" r:id="rId121"/>
    <p:sldId id="2147375185" r:id="rId122"/>
    <p:sldId id="2147375188" r:id="rId123"/>
    <p:sldId id="2147375186" r:id="rId124"/>
    <p:sldId id="2147375187" r:id="rId125"/>
    <p:sldId id="2147375190" r:id="rId126"/>
    <p:sldId id="2147375189" r:id="rId127"/>
    <p:sldId id="2147375266" r:id="rId128"/>
    <p:sldId id="2147375236" r:id="rId129"/>
    <p:sldId id="2147375267" r:id="rId130"/>
  </p:sldIdLst>
  <p:sldSz cx="12192000" cy="6858000"/>
  <p:notesSz cx="6858000" cy="9686925"/>
  <p:custDataLst>
    <p:tags r:id="rId133"/>
  </p:custDataLst>
  <p:defaultTextStyle>
    <a:defPPr>
      <a:defRPr lang="nb-NO"/>
    </a:defPPr>
    <a:lvl1pPr algn="l" rtl="0" fontAlgn="base">
      <a:spcBef>
        <a:spcPct val="0"/>
      </a:spcBef>
      <a:spcAft>
        <a:spcPct val="0"/>
      </a:spcAft>
      <a:defRPr sz="1200" kern="1200">
        <a:solidFill>
          <a:schemeClr val="tx1"/>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888"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51">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525"/>
    <a:srgbClr val="FF493B"/>
    <a:srgbClr val="3EE27C"/>
    <a:srgbClr val="FF918A"/>
    <a:srgbClr val="688EC0"/>
    <a:srgbClr val="FF1111"/>
    <a:srgbClr val="C4FFC3"/>
    <a:srgbClr val="75BDA7"/>
    <a:srgbClr val="7F7F7F"/>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ddels stil 2 - aks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Ingen stil, tabellrutenet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75DCB02-9BB8-47FD-8907-85C794F793BA}" styleName="Temastil 1 - aks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C083E6E3-FA7D-4D7B-A595-EF9225AFEA82}" styleName="Lys stil 1 - aks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iddels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iddels stil 2 - aks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27" autoAdjust="0"/>
    <p:restoredTop sz="94643" autoAdjust="0"/>
  </p:normalViewPr>
  <p:slideViewPr>
    <p:cSldViewPr>
      <p:cViewPr varScale="1">
        <p:scale>
          <a:sx n="78" d="100"/>
          <a:sy n="78" d="100"/>
        </p:scale>
        <p:origin x="394" y="43"/>
      </p:cViewPr>
      <p:guideLst>
        <p:guide orient="horz" pos="3888"/>
        <p:guide pos="3840"/>
      </p:guideLst>
    </p:cSldViewPr>
  </p:slideViewPr>
  <p:outlineViewPr>
    <p:cViewPr>
      <p:scale>
        <a:sx n="33" d="100"/>
        <a:sy n="33" d="100"/>
      </p:scale>
      <p:origin x="0" y="-11248"/>
    </p:cViewPr>
  </p:outlineViewPr>
  <p:notesTextViewPr>
    <p:cViewPr>
      <p:scale>
        <a:sx n="3" d="2"/>
        <a:sy n="3" d="2"/>
      </p:scale>
      <p:origin x="0" y="0"/>
    </p:cViewPr>
  </p:notesTextViewPr>
  <p:sorterViewPr>
    <p:cViewPr varScale="1">
      <p:scale>
        <a:sx n="1" d="1"/>
        <a:sy n="1" d="1"/>
      </p:scale>
      <p:origin x="0" y="-24173"/>
    </p:cViewPr>
  </p:sorterViewPr>
  <p:notesViewPr>
    <p:cSldViewPr>
      <p:cViewPr varScale="1">
        <p:scale>
          <a:sx n="60" d="100"/>
          <a:sy n="60" d="100"/>
        </p:scale>
        <p:origin x="-2490" y="-72"/>
      </p:cViewPr>
      <p:guideLst>
        <p:guide orient="horz" pos="3051"/>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tags" Target="tags/tag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slide" Target="slides/slide122.xml"/><Relationship Id="rId13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notesMaster" Target="notesMasters/notesMaster1.xml"/><Relationship Id="rId136"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100.xml"/><Relationship Id="rId1" Type="http://schemas.microsoft.com/office/2011/relationships/chartStyle" Target="style100.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101.xml"/><Relationship Id="rId1" Type="http://schemas.microsoft.com/office/2011/relationships/chartStyle" Target="style101.xml"/></Relationships>
</file>

<file path=ppt/charts/_rels/chart102.xml.rels><?xml version="1.0" encoding="UTF-8" standalone="yes"?>
<Relationships xmlns="http://schemas.openxmlformats.org/package/2006/relationships"><Relationship Id="rId3" Type="http://schemas.openxmlformats.org/officeDocument/2006/relationships/package" Target="../embeddings/Microsoft_Excel_Worksheet101.xlsx"/><Relationship Id="rId2" Type="http://schemas.microsoft.com/office/2011/relationships/chartColorStyle" Target="colors102.xml"/><Relationship Id="rId1" Type="http://schemas.microsoft.com/office/2011/relationships/chartStyle" Target="style102.xml"/><Relationship Id="rId4" Type="http://schemas.openxmlformats.org/officeDocument/2006/relationships/chartUserShapes" Target="../drawings/drawing5.xml"/></Relationships>
</file>

<file path=ppt/charts/_rels/chart103.xml.rels><?xml version="1.0" encoding="UTF-8" standalone="yes"?>
<Relationships xmlns="http://schemas.openxmlformats.org/package/2006/relationships"><Relationship Id="rId3" Type="http://schemas.openxmlformats.org/officeDocument/2006/relationships/package" Target="../embeddings/Microsoft_Excel_Worksheet102.xlsx"/><Relationship Id="rId2" Type="http://schemas.microsoft.com/office/2011/relationships/chartColorStyle" Target="colors103.xml"/><Relationship Id="rId1" Type="http://schemas.microsoft.com/office/2011/relationships/chartStyle" Target="style103.xml"/></Relationships>
</file>

<file path=ppt/charts/_rels/chart104.xml.rels><?xml version="1.0" encoding="UTF-8" standalone="yes"?>
<Relationships xmlns="http://schemas.openxmlformats.org/package/2006/relationships"><Relationship Id="rId3" Type="http://schemas.openxmlformats.org/officeDocument/2006/relationships/package" Target="../embeddings/Microsoft_Excel_Worksheet103.xlsx"/><Relationship Id="rId2" Type="http://schemas.microsoft.com/office/2011/relationships/chartColorStyle" Target="colors104.xml"/><Relationship Id="rId1" Type="http://schemas.microsoft.com/office/2011/relationships/chartStyle" Target="style104.xml"/></Relationships>
</file>

<file path=ppt/charts/_rels/chart105.xml.rels><?xml version="1.0" encoding="UTF-8" standalone="yes"?>
<Relationships xmlns="http://schemas.openxmlformats.org/package/2006/relationships"><Relationship Id="rId3" Type="http://schemas.openxmlformats.org/officeDocument/2006/relationships/package" Target="../embeddings/Microsoft_Excel_Worksheet104.xlsx"/><Relationship Id="rId2" Type="http://schemas.microsoft.com/office/2011/relationships/chartColorStyle" Target="colors105.xml"/><Relationship Id="rId1" Type="http://schemas.microsoft.com/office/2011/relationships/chartStyle" Target="style105.xml"/></Relationships>
</file>

<file path=ppt/charts/_rels/chart106.xml.rels><?xml version="1.0" encoding="UTF-8" standalone="yes"?>
<Relationships xmlns="http://schemas.openxmlformats.org/package/2006/relationships"><Relationship Id="rId3" Type="http://schemas.openxmlformats.org/officeDocument/2006/relationships/package" Target="../embeddings/Microsoft_Excel_Worksheet105.xlsx"/><Relationship Id="rId2" Type="http://schemas.microsoft.com/office/2011/relationships/chartColorStyle" Target="colors106.xml"/><Relationship Id="rId1" Type="http://schemas.microsoft.com/office/2011/relationships/chartStyle" Target="style106.xml"/></Relationships>
</file>

<file path=ppt/charts/_rels/chart107.xml.rels><?xml version="1.0" encoding="UTF-8" standalone="yes"?>
<Relationships xmlns="http://schemas.openxmlformats.org/package/2006/relationships"><Relationship Id="rId3" Type="http://schemas.openxmlformats.org/officeDocument/2006/relationships/package" Target="../embeddings/Microsoft_Excel_Worksheet106.xlsx"/><Relationship Id="rId2" Type="http://schemas.microsoft.com/office/2011/relationships/chartColorStyle" Target="colors107.xml"/><Relationship Id="rId1" Type="http://schemas.microsoft.com/office/2011/relationships/chartStyle" Target="style107.xml"/></Relationships>
</file>

<file path=ppt/charts/_rels/chart108.xml.rels><?xml version="1.0" encoding="UTF-8" standalone="yes"?>
<Relationships xmlns="http://schemas.openxmlformats.org/package/2006/relationships"><Relationship Id="rId3" Type="http://schemas.openxmlformats.org/officeDocument/2006/relationships/package" Target="../embeddings/Microsoft_Excel_Worksheet107.xlsx"/><Relationship Id="rId2" Type="http://schemas.microsoft.com/office/2011/relationships/chartColorStyle" Target="colors108.xml"/><Relationship Id="rId1" Type="http://schemas.microsoft.com/office/2011/relationships/chartStyle" Target="style108.xml"/></Relationships>
</file>

<file path=ppt/charts/_rels/chart109.xml.rels><?xml version="1.0" encoding="UTF-8" standalone="yes"?>
<Relationships xmlns="http://schemas.openxmlformats.org/package/2006/relationships"><Relationship Id="rId3" Type="http://schemas.openxmlformats.org/officeDocument/2006/relationships/package" Target="../embeddings/Microsoft_Excel_Worksheet108.xlsx"/><Relationship Id="rId2" Type="http://schemas.microsoft.com/office/2011/relationships/chartColorStyle" Target="colors109.xml"/><Relationship Id="rId1" Type="http://schemas.microsoft.com/office/2011/relationships/chartStyle" Target="style10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10.xml.rels><?xml version="1.0" encoding="UTF-8" standalone="yes"?>
<Relationships xmlns="http://schemas.openxmlformats.org/package/2006/relationships"><Relationship Id="rId3" Type="http://schemas.openxmlformats.org/officeDocument/2006/relationships/package" Target="../embeddings/Microsoft_Excel_Worksheet109.xlsx"/><Relationship Id="rId2" Type="http://schemas.microsoft.com/office/2011/relationships/chartColorStyle" Target="colors110.xml"/><Relationship Id="rId1" Type="http://schemas.microsoft.com/office/2011/relationships/chartStyle" Target="style110.xml"/></Relationships>
</file>

<file path=ppt/charts/_rels/chart111.xml.rels><?xml version="1.0" encoding="UTF-8" standalone="yes"?>
<Relationships xmlns="http://schemas.openxmlformats.org/package/2006/relationships"><Relationship Id="rId3" Type="http://schemas.openxmlformats.org/officeDocument/2006/relationships/package" Target="../embeddings/Microsoft_Excel_Worksheet110.xlsx"/><Relationship Id="rId2" Type="http://schemas.microsoft.com/office/2011/relationships/chartColorStyle" Target="colors111.xml"/><Relationship Id="rId1" Type="http://schemas.microsoft.com/office/2011/relationships/chartStyle" Target="style111.xml"/></Relationships>
</file>

<file path=ppt/charts/_rels/chart112.xml.rels><?xml version="1.0" encoding="UTF-8" standalone="yes"?>
<Relationships xmlns="http://schemas.openxmlformats.org/package/2006/relationships"><Relationship Id="rId3" Type="http://schemas.openxmlformats.org/officeDocument/2006/relationships/package" Target="../embeddings/Microsoft_Excel_Worksheet111.xlsx"/><Relationship Id="rId2" Type="http://schemas.microsoft.com/office/2011/relationships/chartColorStyle" Target="colors112.xml"/><Relationship Id="rId1" Type="http://schemas.microsoft.com/office/2011/relationships/chartStyle" Target="style112.xml"/></Relationships>
</file>

<file path=ppt/charts/_rels/chart113.xml.rels><?xml version="1.0" encoding="UTF-8" standalone="yes"?>
<Relationships xmlns="http://schemas.openxmlformats.org/package/2006/relationships"><Relationship Id="rId3" Type="http://schemas.openxmlformats.org/officeDocument/2006/relationships/package" Target="../embeddings/Microsoft_Excel_Worksheet112.xlsx"/><Relationship Id="rId2" Type="http://schemas.microsoft.com/office/2011/relationships/chartColorStyle" Target="colors113.xml"/><Relationship Id="rId1" Type="http://schemas.microsoft.com/office/2011/relationships/chartStyle" Target="style113.xml"/></Relationships>
</file>

<file path=ppt/charts/_rels/chart114.xml.rels><?xml version="1.0" encoding="UTF-8" standalone="yes"?>
<Relationships xmlns="http://schemas.openxmlformats.org/package/2006/relationships"><Relationship Id="rId3" Type="http://schemas.openxmlformats.org/officeDocument/2006/relationships/package" Target="../embeddings/Microsoft_Excel_Worksheet113.xlsx"/><Relationship Id="rId2" Type="http://schemas.microsoft.com/office/2011/relationships/chartColorStyle" Target="colors114.xml"/><Relationship Id="rId1" Type="http://schemas.microsoft.com/office/2011/relationships/chartStyle" Target="style114.xml"/></Relationships>
</file>

<file path=ppt/charts/_rels/chart115.xml.rels><?xml version="1.0" encoding="UTF-8" standalone="yes"?>
<Relationships xmlns="http://schemas.openxmlformats.org/package/2006/relationships"><Relationship Id="rId3" Type="http://schemas.openxmlformats.org/officeDocument/2006/relationships/package" Target="../embeddings/Microsoft_Excel_Worksheet114.xlsx"/><Relationship Id="rId2" Type="http://schemas.microsoft.com/office/2011/relationships/chartColorStyle" Target="colors115.xml"/><Relationship Id="rId1" Type="http://schemas.microsoft.com/office/2011/relationships/chartStyle" Target="style115.xml"/></Relationships>
</file>

<file path=ppt/charts/_rels/chart116.xml.rels><?xml version="1.0" encoding="UTF-8" standalone="yes"?>
<Relationships xmlns="http://schemas.openxmlformats.org/package/2006/relationships"><Relationship Id="rId3" Type="http://schemas.openxmlformats.org/officeDocument/2006/relationships/package" Target="../embeddings/Microsoft_Excel_Worksheet115.xlsx"/><Relationship Id="rId2" Type="http://schemas.microsoft.com/office/2011/relationships/chartColorStyle" Target="colors116.xml"/><Relationship Id="rId1" Type="http://schemas.microsoft.com/office/2011/relationships/chartStyle" Target="style116.xml"/></Relationships>
</file>

<file path=ppt/charts/_rels/chart117.xml.rels><?xml version="1.0" encoding="UTF-8" standalone="yes"?>
<Relationships xmlns="http://schemas.openxmlformats.org/package/2006/relationships"><Relationship Id="rId3" Type="http://schemas.openxmlformats.org/officeDocument/2006/relationships/package" Target="../embeddings/Microsoft_Excel_Worksheet116.xlsx"/><Relationship Id="rId2" Type="http://schemas.microsoft.com/office/2011/relationships/chartColorStyle" Target="colors117.xml"/><Relationship Id="rId1" Type="http://schemas.microsoft.com/office/2011/relationships/chartStyle" Target="style117.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chartUserShapes" Target="../drawings/drawing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chartUserShapes" Target="../drawings/drawing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chartUserShapes" Target="../drawings/drawing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 Id="rId4" Type="http://schemas.openxmlformats.org/officeDocument/2006/relationships/chartUserShapes" Target="../drawings/drawing4.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91.xlsx"/><Relationship Id="rId2" Type="http://schemas.microsoft.com/office/2011/relationships/chartColorStyle" Target="colors92.xml"/><Relationship Id="rId1" Type="http://schemas.microsoft.com/office/2011/relationships/chartStyle" Target="style92.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2.xlsx"/><Relationship Id="rId2" Type="http://schemas.microsoft.com/office/2011/relationships/chartColorStyle" Target="colors93.xml"/><Relationship Id="rId1" Type="http://schemas.microsoft.com/office/2011/relationships/chartStyle" Target="style93.xml"/></Relationships>
</file>

<file path=ppt/charts/_rels/chart94.xml.rels><?xml version="1.0" encoding="UTF-8" standalone="yes"?>
<Relationships xmlns="http://schemas.openxmlformats.org/package/2006/relationships"><Relationship Id="rId3" Type="http://schemas.openxmlformats.org/officeDocument/2006/relationships/package" Target="../embeddings/Microsoft_Excel_Worksheet93.xlsx"/><Relationship Id="rId2" Type="http://schemas.microsoft.com/office/2011/relationships/chartColorStyle" Target="colors94.xml"/><Relationship Id="rId1" Type="http://schemas.microsoft.com/office/2011/relationships/chartStyle" Target="style94.xml"/></Relationships>
</file>

<file path=ppt/charts/_rels/chart95.xml.rels><?xml version="1.0" encoding="UTF-8" standalone="yes"?>
<Relationships xmlns="http://schemas.openxmlformats.org/package/2006/relationships"><Relationship Id="rId3" Type="http://schemas.openxmlformats.org/officeDocument/2006/relationships/package" Target="../embeddings/Microsoft_Excel_Worksheet94.xlsx"/><Relationship Id="rId2" Type="http://schemas.microsoft.com/office/2011/relationships/chartColorStyle" Target="colors95.xml"/><Relationship Id="rId1" Type="http://schemas.microsoft.com/office/2011/relationships/chartStyle" Target="style95.xml"/></Relationships>
</file>

<file path=ppt/charts/_rels/chart96.xml.rels><?xml version="1.0" encoding="UTF-8" standalone="yes"?>
<Relationships xmlns="http://schemas.openxmlformats.org/package/2006/relationships"><Relationship Id="rId3" Type="http://schemas.openxmlformats.org/officeDocument/2006/relationships/package" Target="../embeddings/Microsoft_Excel_Worksheet95.xlsx"/><Relationship Id="rId2" Type="http://schemas.microsoft.com/office/2011/relationships/chartColorStyle" Target="colors96.xml"/><Relationship Id="rId1" Type="http://schemas.microsoft.com/office/2011/relationships/chartStyle" Target="style96.xml"/></Relationships>
</file>

<file path=ppt/charts/_rels/chart97.xml.rels><?xml version="1.0" encoding="UTF-8" standalone="yes"?>
<Relationships xmlns="http://schemas.openxmlformats.org/package/2006/relationships"><Relationship Id="rId3" Type="http://schemas.openxmlformats.org/officeDocument/2006/relationships/package" Target="../embeddings/Microsoft_Excel_Worksheet96.xlsx"/><Relationship Id="rId2" Type="http://schemas.microsoft.com/office/2011/relationships/chartColorStyle" Target="colors97.xml"/><Relationship Id="rId1" Type="http://schemas.microsoft.com/office/2011/relationships/chartStyle" Target="style97.xml"/></Relationships>
</file>

<file path=ppt/charts/_rels/chart98.xml.rels><?xml version="1.0" encoding="UTF-8" standalone="yes"?>
<Relationships xmlns="http://schemas.openxmlformats.org/package/2006/relationships"><Relationship Id="rId3" Type="http://schemas.openxmlformats.org/officeDocument/2006/relationships/package" Target="../embeddings/Microsoft_Excel_Worksheet97.xlsx"/><Relationship Id="rId2" Type="http://schemas.microsoft.com/office/2011/relationships/chartColorStyle" Target="colors98.xml"/><Relationship Id="rId1" Type="http://schemas.microsoft.com/office/2011/relationships/chartStyle" Target="style98.xml"/></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99.xml"/><Relationship Id="rId1" Type="http://schemas.microsoft.com/office/2011/relationships/chartStyle" Target="style9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346461014201296"/>
          <c:y val="0.11504012212973386"/>
          <c:w val="0.48580910157984752"/>
          <c:h val="0.79232349242083877"/>
        </c:manualLayout>
      </c:layout>
      <c:barChart>
        <c:barDir val="bar"/>
        <c:grouping val="percentStacked"/>
        <c:varyColors val="0"/>
        <c:ser>
          <c:idx val="0"/>
          <c:order val="0"/>
          <c:tx>
            <c:strRef>
              <c:f>'Ark1'!$B$1</c:f>
              <c:strCache>
                <c:ptCount val="1"/>
                <c:pt idx="0">
                  <c:v>Enig (5,6,7)</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'Ark1'!$A$2:$A$17</c:f>
              <c:strCache>
                <c:ptCount val="16"/>
                <c:pt idx="0">
                  <c:v>Hvis barna ønsker seg en bok, er jeg ikke vond å be</c:v>
                </c:pt>
                <c:pt idx="1">
                  <c:v>Jeg kjøper helst bøker på salg</c:v>
                </c:pt>
                <c:pt idx="2">
                  <c:v>Jeg kjøper sjelden innbundne, nye bøker til meg selv</c:v>
                </c:pt>
                <c:pt idx="3">
                  <c:v>Om jeg skal ha en bok, søker jeg den vanligvis først opp på nettet</c:v>
                </c:pt>
                <c:pt idx="4">
                  <c:v>Mobilbruk går hardt på bekostning av lesing for min del</c:v>
                </c:pt>
                <c:pt idx="5">
                  <c:v>Jeg leser gjerne en skikkelig «murstein»</c:v>
                </c:pt>
                <c:pt idx="6">
                  <c:v>Jeg snakker ofte om bøker jeg har lest med andre</c:v>
                </c:pt>
                <c:pt idx="7">
                  <c:v>Det hadde vært topp om man fikk med ebok/lydbok når man kjøper en papirbok</c:v>
                </c:pt>
                <c:pt idx="8">
                  <c:v>Jeg leser/lytter like gjerne på engelsk som på norsk</c:v>
                </c:pt>
                <c:pt idx="9">
                  <c:v>Om jeg ser en bok jeg er interessert i, kjøper jeg den. Pris er mindre viktig</c:v>
                </c:pt>
                <c:pt idx="10">
                  <c:v>Jeg har problemer med å holde konsentrasjonen når jeg leser bøker</c:v>
                </c:pt>
                <c:pt idx="11">
                  <c:v>Jeg venter helst med å kjøpe en ny bok til den har kommet i pocket</c:v>
                </c:pt>
                <c:pt idx="12">
                  <c:v>Om jeg leser en skikkelig fengende anmeldelse, hender det at jeg kjøper boka med en gang</c:v>
                </c:pt>
                <c:pt idx="13">
                  <c:v>Jeg handler ofte på utenlandske nettbutikker fordi de har større utvalg</c:v>
                </c:pt>
                <c:pt idx="14">
                  <c:v>Jeg syns det er vanskelig å kjøpe/laste ned e-bøker</c:v>
                </c:pt>
                <c:pt idx="15">
                  <c:v>Jeg leser mesteparten av bøker på Kindle/lesebrett</c:v>
                </c:pt>
              </c:strCache>
            </c:strRef>
          </c:cat>
          <c:val>
            <c:numRef>
              <c:f>'Ark1'!$B$2:$B$17</c:f>
              <c:numCache>
                <c:formatCode>0%</c:formatCode>
                <c:ptCount val="16"/>
                <c:pt idx="0">
                  <c:v>0.57763259688197</c:v>
                </c:pt>
                <c:pt idx="1">
                  <c:v>0.54805745160798303</c:v>
                </c:pt>
                <c:pt idx="2">
                  <c:v>0.52732647245823994</c:v>
                </c:pt>
                <c:pt idx="3">
                  <c:v>0.48616103310561598</c:v>
                </c:pt>
                <c:pt idx="4">
                  <c:v>0.43168570690881403</c:v>
                </c:pt>
                <c:pt idx="5">
                  <c:v>0.42421000262911401</c:v>
                </c:pt>
                <c:pt idx="6">
                  <c:v>0.411135414567188</c:v>
                </c:pt>
                <c:pt idx="7">
                  <c:v>0.40456828927636801</c:v>
                </c:pt>
                <c:pt idx="8">
                  <c:v>0.38554463053842902</c:v>
                </c:pt>
                <c:pt idx="9">
                  <c:v>0.37733824919769299</c:v>
                </c:pt>
                <c:pt idx="10">
                  <c:v>0.32461904961948496</c:v>
                </c:pt>
                <c:pt idx="11">
                  <c:v>0.30054616694271497</c:v>
                </c:pt>
                <c:pt idx="12">
                  <c:v>0.25961890565533602</c:v>
                </c:pt>
                <c:pt idx="13">
                  <c:v>0.14520483738423201</c:v>
                </c:pt>
                <c:pt idx="14">
                  <c:v>0.13699434952513001</c:v>
                </c:pt>
                <c:pt idx="15">
                  <c:v>8.0298529724820503E-2</c:v>
                </c:pt>
              </c:numCache>
            </c:numRef>
          </c:val>
          <c:extLst>
            <c:ext xmlns:c16="http://schemas.microsoft.com/office/drawing/2014/chart" uri="{C3380CC4-5D6E-409C-BE32-E72D297353CC}">
              <c16:uniqueId val="{00000000-1E2E-46EB-89B0-B7AE47BACC7E}"/>
            </c:ext>
          </c:extLst>
        </c:ser>
        <c:ser>
          <c:idx val="1"/>
          <c:order val="1"/>
          <c:tx>
            <c:strRef>
              <c:f>'Ark1'!$C$1</c:f>
              <c:strCache>
                <c:ptCount val="1"/>
                <c:pt idx="0">
                  <c:v>[4] 4 Verken enig eller uenig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'Ark1'!$A$2:$A$17</c:f>
              <c:strCache>
                <c:ptCount val="16"/>
                <c:pt idx="0">
                  <c:v>Hvis barna ønsker seg en bok, er jeg ikke vond å be</c:v>
                </c:pt>
                <c:pt idx="1">
                  <c:v>Jeg kjøper helst bøker på salg</c:v>
                </c:pt>
                <c:pt idx="2">
                  <c:v>Jeg kjøper sjelden innbundne, nye bøker til meg selv</c:v>
                </c:pt>
                <c:pt idx="3">
                  <c:v>Om jeg skal ha en bok, søker jeg den vanligvis først opp på nettet</c:v>
                </c:pt>
                <c:pt idx="4">
                  <c:v>Mobilbruk går hardt på bekostning av lesing for min del</c:v>
                </c:pt>
                <c:pt idx="5">
                  <c:v>Jeg leser gjerne en skikkelig «murstein»</c:v>
                </c:pt>
                <c:pt idx="6">
                  <c:v>Jeg snakker ofte om bøker jeg har lest med andre</c:v>
                </c:pt>
                <c:pt idx="7">
                  <c:v>Det hadde vært topp om man fikk med ebok/lydbok når man kjøper en papirbok</c:v>
                </c:pt>
                <c:pt idx="8">
                  <c:v>Jeg leser/lytter like gjerne på engelsk som på norsk</c:v>
                </c:pt>
                <c:pt idx="9">
                  <c:v>Om jeg ser en bok jeg er interessert i, kjøper jeg den. Pris er mindre viktig</c:v>
                </c:pt>
                <c:pt idx="10">
                  <c:v>Jeg har problemer med å holde konsentrasjonen når jeg leser bøker</c:v>
                </c:pt>
                <c:pt idx="11">
                  <c:v>Jeg venter helst med å kjøpe en ny bok til den har kommet i pocket</c:v>
                </c:pt>
                <c:pt idx="12">
                  <c:v>Om jeg leser en skikkelig fengende anmeldelse, hender det at jeg kjøper boka med en gang</c:v>
                </c:pt>
                <c:pt idx="13">
                  <c:v>Jeg handler ofte på utenlandske nettbutikker fordi de har større utvalg</c:v>
                </c:pt>
                <c:pt idx="14">
                  <c:v>Jeg syns det er vanskelig å kjøpe/laste ned e-bøker</c:v>
                </c:pt>
                <c:pt idx="15">
                  <c:v>Jeg leser mesteparten av bøker på Kindle/lesebrett</c:v>
                </c:pt>
              </c:strCache>
            </c:strRef>
          </c:cat>
          <c:val>
            <c:numRef>
              <c:f>'Ark1'!$C$2:$C$17</c:f>
              <c:numCache>
                <c:formatCode>0%</c:formatCode>
                <c:ptCount val="16"/>
                <c:pt idx="0">
                  <c:v>0.33232995827871598</c:v>
                </c:pt>
                <c:pt idx="1">
                  <c:v>0.31137812396304398</c:v>
                </c:pt>
                <c:pt idx="2">
                  <c:v>0.198310144091593</c:v>
                </c:pt>
                <c:pt idx="3">
                  <c:v>0.231559490470753</c:v>
                </c:pt>
                <c:pt idx="4">
                  <c:v>0.22317770887428001</c:v>
                </c:pt>
                <c:pt idx="5">
                  <c:v>0.230729926559403</c:v>
                </c:pt>
                <c:pt idx="6">
                  <c:v>0.22443048018416001</c:v>
                </c:pt>
                <c:pt idx="7">
                  <c:v>0.35938355967172197</c:v>
                </c:pt>
                <c:pt idx="8">
                  <c:v>0.15234999053612699</c:v>
                </c:pt>
                <c:pt idx="9">
                  <c:v>0.25695920339207801</c:v>
                </c:pt>
                <c:pt idx="10">
                  <c:v>0.16574068610953599</c:v>
                </c:pt>
                <c:pt idx="11">
                  <c:v>0.339555070535352</c:v>
                </c:pt>
                <c:pt idx="12">
                  <c:v>0.28034794954929704</c:v>
                </c:pt>
                <c:pt idx="13">
                  <c:v>0.16401160587052702</c:v>
                </c:pt>
                <c:pt idx="14">
                  <c:v>0.413935257669865</c:v>
                </c:pt>
                <c:pt idx="15">
                  <c:v>8.2887901960885801E-2</c:v>
                </c:pt>
              </c:numCache>
            </c:numRef>
          </c:val>
          <c:extLst>
            <c:ext xmlns:c16="http://schemas.microsoft.com/office/drawing/2014/chart" uri="{C3380CC4-5D6E-409C-BE32-E72D297353CC}">
              <c16:uniqueId val="{00000001-1E2E-46EB-89B0-B7AE47BACC7E}"/>
            </c:ext>
          </c:extLst>
        </c:ser>
        <c:ser>
          <c:idx val="2"/>
          <c:order val="2"/>
          <c:tx>
            <c:strRef>
              <c:f>'Ark1'!$D$1</c:f>
              <c:strCache>
                <c:ptCount val="1"/>
                <c:pt idx="0">
                  <c:v>Uenig (1,2,3)</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'Ark1'!$A$2:$A$17</c:f>
              <c:strCache>
                <c:ptCount val="16"/>
                <c:pt idx="0">
                  <c:v>Hvis barna ønsker seg en bok, er jeg ikke vond å be</c:v>
                </c:pt>
                <c:pt idx="1">
                  <c:v>Jeg kjøper helst bøker på salg</c:v>
                </c:pt>
                <c:pt idx="2">
                  <c:v>Jeg kjøper sjelden innbundne, nye bøker til meg selv</c:v>
                </c:pt>
                <c:pt idx="3">
                  <c:v>Om jeg skal ha en bok, søker jeg den vanligvis først opp på nettet</c:v>
                </c:pt>
                <c:pt idx="4">
                  <c:v>Mobilbruk går hardt på bekostning av lesing for min del</c:v>
                </c:pt>
                <c:pt idx="5">
                  <c:v>Jeg leser gjerne en skikkelig «murstein»</c:v>
                </c:pt>
                <c:pt idx="6">
                  <c:v>Jeg snakker ofte om bøker jeg har lest med andre</c:v>
                </c:pt>
                <c:pt idx="7">
                  <c:v>Det hadde vært topp om man fikk med ebok/lydbok når man kjøper en papirbok</c:v>
                </c:pt>
                <c:pt idx="8">
                  <c:v>Jeg leser/lytter like gjerne på engelsk som på norsk</c:v>
                </c:pt>
                <c:pt idx="9">
                  <c:v>Om jeg ser en bok jeg er interessert i, kjøper jeg den. Pris er mindre viktig</c:v>
                </c:pt>
                <c:pt idx="10">
                  <c:v>Jeg har problemer med å holde konsentrasjonen når jeg leser bøker</c:v>
                </c:pt>
                <c:pt idx="11">
                  <c:v>Jeg venter helst med å kjøpe en ny bok til den har kommet i pocket</c:v>
                </c:pt>
                <c:pt idx="12">
                  <c:v>Om jeg leser en skikkelig fengende anmeldelse, hender det at jeg kjøper boka med en gang</c:v>
                </c:pt>
                <c:pt idx="13">
                  <c:v>Jeg handler ofte på utenlandske nettbutikker fordi de har større utvalg</c:v>
                </c:pt>
                <c:pt idx="14">
                  <c:v>Jeg syns det er vanskelig å kjøpe/laste ned e-bøker</c:v>
                </c:pt>
                <c:pt idx="15">
                  <c:v>Jeg leser mesteparten av bøker på Kindle/lesebrett</c:v>
                </c:pt>
              </c:strCache>
            </c:strRef>
          </c:cat>
          <c:val>
            <c:numRef>
              <c:f>'Ark1'!$D$2:$D$17</c:f>
              <c:numCache>
                <c:formatCode>0%</c:formatCode>
                <c:ptCount val="16"/>
                <c:pt idx="0">
                  <c:v>9.0037444839309699E-2</c:v>
                </c:pt>
                <c:pt idx="1">
                  <c:v>0.14056442442896899</c:v>
                </c:pt>
                <c:pt idx="2">
                  <c:v>0.27436338345016398</c:v>
                </c:pt>
                <c:pt idx="3">
                  <c:v>0.282279476423627</c:v>
                </c:pt>
                <c:pt idx="4">
                  <c:v>0.34513658421690202</c:v>
                </c:pt>
                <c:pt idx="5">
                  <c:v>0.34506007081147999</c:v>
                </c:pt>
                <c:pt idx="6">
                  <c:v>0.364434105248648</c:v>
                </c:pt>
                <c:pt idx="7">
                  <c:v>0.23604815105190499</c:v>
                </c:pt>
                <c:pt idx="8">
                  <c:v>0.46210537892543996</c:v>
                </c:pt>
                <c:pt idx="9">
                  <c:v>0.36570254741022501</c:v>
                </c:pt>
                <c:pt idx="10">
                  <c:v>0.50964026427097497</c:v>
                </c:pt>
                <c:pt idx="11">
                  <c:v>0.35989876252192898</c:v>
                </c:pt>
                <c:pt idx="12">
                  <c:v>0.460033144795364</c:v>
                </c:pt>
                <c:pt idx="13">
                  <c:v>0.69078355674523806</c:v>
                </c:pt>
                <c:pt idx="14">
                  <c:v>0.449070392805</c:v>
                </c:pt>
                <c:pt idx="15">
                  <c:v>0.83681356831429199</c:v>
                </c:pt>
              </c:numCache>
            </c:numRef>
          </c:val>
          <c:extLst>
            <c:ext xmlns:c16="http://schemas.microsoft.com/office/drawing/2014/chart" uri="{C3380CC4-5D6E-409C-BE32-E72D297353CC}">
              <c16:uniqueId val="{00000002-1E2E-46EB-89B0-B7AE47BACC7E}"/>
            </c:ext>
          </c:extLst>
        </c:ser>
        <c:dLbls>
          <c:showLegendKey val="0"/>
          <c:showVal val="0"/>
          <c:showCatName val="0"/>
          <c:showSerName val="0"/>
          <c:showPercent val="0"/>
          <c:showBubbleSize val="0"/>
        </c:dLbls>
        <c:gapWidth val="50"/>
        <c:overlap val="100"/>
        <c:axId val="865306216"/>
        <c:axId val="865301952"/>
      </c:barChart>
      <c:catAx>
        <c:axId val="86530621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nb-NO"/>
          </a:p>
        </c:txPr>
        <c:crossAx val="865301952"/>
        <c:crosses val="autoZero"/>
        <c:auto val="1"/>
        <c:lblAlgn val="ctr"/>
        <c:lblOffset val="100"/>
        <c:noMultiLvlLbl val="0"/>
      </c:catAx>
      <c:valAx>
        <c:axId val="865301952"/>
        <c:scaling>
          <c:orientation val="minMax"/>
        </c:scaling>
        <c:delete val="1"/>
        <c:axPos val="t"/>
        <c:numFmt formatCode="0%" sourceLinked="1"/>
        <c:majorTickMark val="none"/>
        <c:minorTickMark val="none"/>
        <c:tickLblPos val="nextTo"/>
        <c:crossAx val="865306216"/>
        <c:crosses val="autoZero"/>
        <c:crossBetween val="between"/>
      </c:valAx>
      <c:spPr>
        <a:noFill/>
        <a:ln>
          <a:noFill/>
        </a:ln>
        <a:effectLst/>
      </c:spPr>
    </c:plotArea>
    <c:legend>
      <c:legendPos val="b"/>
      <c:layout>
        <c:manualLayout>
          <c:xMode val="edge"/>
          <c:yMode val="edge"/>
          <c:x val="7.7528992837302144E-3"/>
          <c:y val="0.93548453329339643"/>
          <c:w val="0.96791634316688746"/>
          <c:h val="4.9176783755972425E-2"/>
        </c:manualLayout>
      </c:layout>
      <c:overlay val="0"/>
      <c:spPr>
        <a:noFill/>
        <a:ln>
          <a:solidFill>
            <a:schemeClr val="bg1">
              <a:lumMod val="50000"/>
            </a:schemeClr>
          </a:solid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50000"/>
        </a:schemeClr>
      </a:solidFill>
    </a:ln>
    <a:effectLst/>
  </c:spPr>
  <c:txPr>
    <a:bodyPr/>
    <a:lstStyle/>
    <a:p>
      <a:pPr>
        <a:defRPr/>
      </a:pPr>
      <a:endParaRPr lang="nb-N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047963995651718E-3"/>
          <c:y val="7.593677862953499E-2"/>
          <c:w val="0.98223800900108704"/>
          <c:h val="0.72006235418286857"/>
        </c:manualLayout>
      </c:layout>
      <c:lineChart>
        <c:grouping val="standard"/>
        <c:varyColors val="0"/>
        <c:ser>
          <c:idx val="0"/>
          <c:order val="0"/>
          <c:tx>
            <c:strRef>
              <c:f>'Ark1'!$B$1</c:f>
              <c:strCache>
                <c:ptCount val="1"/>
                <c:pt idx="0">
                  <c:v>Serie 1</c:v>
                </c:pt>
              </c:strCache>
            </c:strRef>
          </c:tx>
          <c:spPr>
            <a:ln w="28575" cap="rnd">
              <a:solidFill>
                <a:schemeClr val="accent1">
                  <a:lumMod val="50000"/>
                </a:schemeClr>
              </a:solidFill>
              <a:round/>
            </a:ln>
            <a:effectLst/>
          </c:spPr>
          <c:marker>
            <c:symbol val="none"/>
          </c:marker>
          <c:dLbls>
            <c:dLbl>
              <c:idx val="2"/>
              <c:spPr>
                <a:noFill/>
                <a:ln w="19050">
                  <a:solidFill>
                    <a:srgbClr val="00B050"/>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6DC-4D03-813D-79003FB718F3}"/>
                </c:ext>
              </c:extLst>
            </c:dLbl>
            <c:dLbl>
              <c:idx val="3"/>
              <c:spPr>
                <a:noFill/>
                <a:ln w="19050">
                  <a:solidFill>
                    <a:srgbClr val="00B050"/>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6DC-4D03-813D-79003FB718F3}"/>
                </c:ext>
              </c:extLst>
            </c:dLbl>
            <c:dLbl>
              <c:idx val="6"/>
              <c:layout>
                <c:manualLayout>
                  <c:x val="-2.8584964180917206E-2"/>
                  <c:y val="-0.1020002407139947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6DC-4D03-813D-79003FB718F3}"/>
                </c:ext>
              </c:extLst>
            </c:dLbl>
            <c:spPr>
              <a:noFill/>
              <a:ln w="19050">
                <a:solidFill>
                  <a:schemeClr val="accent2"/>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'Ark1'!$A$2:$A$6</c:f>
              <c:numCache>
                <c:formatCode>General</c:formatCode>
                <c:ptCount val="5"/>
                <c:pt idx="0">
                  <c:v>2013</c:v>
                </c:pt>
                <c:pt idx="1">
                  <c:v>2015</c:v>
                </c:pt>
                <c:pt idx="2">
                  <c:v>2017</c:v>
                </c:pt>
                <c:pt idx="3">
                  <c:v>2019</c:v>
                </c:pt>
                <c:pt idx="4">
                  <c:v>2021</c:v>
                </c:pt>
              </c:numCache>
            </c:numRef>
          </c:cat>
          <c:val>
            <c:numRef>
              <c:f>'Ark1'!$B$2:$B$6</c:f>
              <c:numCache>
                <c:formatCode>General</c:formatCode>
                <c:ptCount val="5"/>
                <c:pt idx="0">
                  <c:v>18</c:v>
                </c:pt>
                <c:pt idx="1">
                  <c:v>16.7</c:v>
                </c:pt>
                <c:pt idx="2">
                  <c:v>14.8</c:v>
                </c:pt>
                <c:pt idx="3">
                  <c:v>15.4</c:v>
                </c:pt>
              </c:numCache>
            </c:numRef>
          </c:val>
          <c:smooth val="0"/>
          <c:extLst>
            <c:ext xmlns:c16="http://schemas.microsoft.com/office/drawing/2014/chart" uri="{C3380CC4-5D6E-409C-BE32-E72D297353CC}">
              <c16:uniqueId val="{00000003-76DC-4D03-813D-79003FB718F3}"/>
            </c:ext>
          </c:extLst>
        </c:ser>
        <c:dLbls>
          <c:showLegendKey val="0"/>
          <c:showVal val="0"/>
          <c:showCatName val="0"/>
          <c:showSerName val="0"/>
          <c:showPercent val="0"/>
          <c:showBubbleSize val="0"/>
        </c:dLbls>
        <c:smooth val="0"/>
        <c:axId val="1110880576"/>
        <c:axId val="1110883200"/>
      </c:lineChart>
      <c:catAx>
        <c:axId val="111088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110883200"/>
        <c:crosses val="autoZero"/>
        <c:auto val="1"/>
        <c:lblAlgn val="ctr"/>
        <c:lblOffset val="100"/>
        <c:noMultiLvlLbl val="0"/>
      </c:catAx>
      <c:valAx>
        <c:axId val="1110883200"/>
        <c:scaling>
          <c:orientation val="minMax"/>
          <c:max val="25"/>
          <c:min val="1"/>
        </c:scaling>
        <c:delete val="1"/>
        <c:axPos val="l"/>
        <c:numFmt formatCode="General" sourceLinked="1"/>
        <c:majorTickMark val="out"/>
        <c:minorTickMark val="none"/>
        <c:tickLblPos val="nextTo"/>
        <c:crossAx val="1110880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w="3175">
      <a:solidFill>
        <a:schemeClr val="bg1">
          <a:lumMod val="50000"/>
        </a:schemeClr>
      </a:solidFill>
    </a:ln>
    <a:effectLst/>
  </c:spPr>
  <c:txPr>
    <a:bodyPr/>
    <a:lstStyle/>
    <a:p>
      <a:pPr>
        <a:defRPr/>
      </a:pPr>
      <a:endParaRPr lang="nb-NO"/>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11711304147167"/>
          <c:y val="0"/>
          <c:w val="0.45346690673038681"/>
          <c:h val="1"/>
        </c:manualLayout>
      </c:layout>
      <c:barChart>
        <c:barDir val="bar"/>
        <c:grouping val="clustered"/>
        <c:varyColors val="0"/>
        <c:ser>
          <c:idx val="0"/>
          <c:order val="0"/>
          <c:tx>
            <c:strRef>
              <c:f>'Ark1'!$B$1</c:f>
              <c:strCache>
                <c:ptCount val="1"/>
                <c:pt idx="0">
                  <c:v>Serie 1</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'Ark1'!$A$2:$A$5</c:f>
              <c:strCache>
                <c:ptCount val="4"/>
                <c:pt idx="0">
                  <c:v>Bare bøker</c:v>
                </c:pt>
                <c:pt idx="1">
                  <c:v>Begge deler, både bøker og andre varer</c:v>
                </c:pt>
                <c:pt idx="2">
                  <c:v>Bare andre typer produkter / varer</c:v>
                </c:pt>
                <c:pt idx="3">
                  <c:v>Kjøpte ingenting</c:v>
                </c:pt>
              </c:strCache>
            </c:strRef>
          </c:cat>
          <c:val>
            <c:numRef>
              <c:f>'Ark1'!$B$2:$B$5</c:f>
              <c:numCache>
                <c:formatCode>0%</c:formatCode>
                <c:ptCount val="4"/>
                <c:pt idx="0">
                  <c:v>0.29998207092992502</c:v>
                </c:pt>
                <c:pt idx="1">
                  <c:v>0.23445544365923901</c:v>
                </c:pt>
                <c:pt idx="2">
                  <c:v>0.32146684259555103</c:v>
                </c:pt>
                <c:pt idx="3">
                  <c:v>0.144095642815283</c:v>
                </c:pt>
              </c:numCache>
            </c:numRef>
          </c:val>
          <c:extLst>
            <c:ext xmlns:c16="http://schemas.microsoft.com/office/drawing/2014/chart" uri="{C3380CC4-5D6E-409C-BE32-E72D297353CC}">
              <c16:uniqueId val="{00000000-5F6D-4C35-9736-FA93A5E4B276}"/>
            </c:ext>
          </c:extLst>
        </c:ser>
        <c:dLbls>
          <c:showLegendKey val="0"/>
          <c:showVal val="0"/>
          <c:showCatName val="0"/>
          <c:showSerName val="0"/>
          <c:showPercent val="0"/>
          <c:showBubbleSize val="0"/>
        </c:dLbls>
        <c:gapWidth val="50"/>
        <c:axId val="844137808"/>
        <c:axId val="844136824"/>
      </c:barChart>
      <c:catAx>
        <c:axId val="8441378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844136824"/>
        <c:crosses val="autoZero"/>
        <c:auto val="1"/>
        <c:lblAlgn val="ctr"/>
        <c:lblOffset val="100"/>
        <c:noMultiLvlLbl val="0"/>
      </c:catAx>
      <c:valAx>
        <c:axId val="844136824"/>
        <c:scaling>
          <c:orientation val="minMax"/>
        </c:scaling>
        <c:delete val="1"/>
        <c:axPos val="t"/>
        <c:numFmt formatCode="0%" sourceLinked="1"/>
        <c:majorTickMark val="none"/>
        <c:minorTickMark val="none"/>
        <c:tickLblPos val="nextTo"/>
        <c:crossAx val="844137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057698197640252"/>
          <c:y val="0"/>
          <c:w val="0.58255158550189579"/>
          <c:h val="1"/>
        </c:manualLayout>
      </c:layout>
      <c:barChart>
        <c:barDir val="bar"/>
        <c:grouping val="clustered"/>
        <c:varyColors val="0"/>
        <c:ser>
          <c:idx val="0"/>
          <c:order val="0"/>
          <c:tx>
            <c:strRef>
              <c:f>'Ark1'!$B$1</c:f>
              <c:strCache>
                <c:ptCount val="1"/>
                <c:pt idx="0">
                  <c:v>Serie 1</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'Ark1'!$A$2:$A$5</c:f>
              <c:strCache>
                <c:ptCount val="4"/>
                <c:pt idx="0">
                  <c:v>Planlagt</c:v>
                </c:pt>
                <c:pt idx="1">
                  <c:v>Delvis planlagt</c:v>
                </c:pt>
                <c:pt idx="2">
                  <c:v>Impulshandling</c:v>
                </c:pt>
                <c:pt idx="3">
                  <c:v>Kombinasjon av alternativene over</c:v>
                </c:pt>
              </c:strCache>
            </c:strRef>
          </c:cat>
          <c:val>
            <c:numRef>
              <c:f>'Ark1'!$B$2:$B$5</c:f>
              <c:numCache>
                <c:formatCode>0%</c:formatCode>
                <c:ptCount val="4"/>
                <c:pt idx="0">
                  <c:v>0.42244290805381601</c:v>
                </c:pt>
                <c:pt idx="1">
                  <c:v>0.379641348812507</c:v>
                </c:pt>
                <c:pt idx="2">
                  <c:v>0.14542775562219298</c:v>
                </c:pt>
                <c:pt idx="3">
                  <c:v>5.2487987511486402E-2</c:v>
                </c:pt>
              </c:numCache>
            </c:numRef>
          </c:val>
          <c:extLst>
            <c:ext xmlns:c16="http://schemas.microsoft.com/office/drawing/2014/chart" uri="{C3380CC4-5D6E-409C-BE32-E72D297353CC}">
              <c16:uniqueId val="{00000000-B4EC-4F02-8B8F-6ABDC5C3EDB3}"/>
            </c:ext>
          </c:extLst>
        </c:ser>
        <c:dLbls>
          <c:showLegendKey val="0"/>
          <c:showVal val="0"/>
          <c:showCatName val="0"/>
          <c:showSerName val="0"/>
          <c:showPercent val="0"/>
          <c:showBubbleSize val="0"/>
        </c:dLbls>
        <c:gapWidth val="50"/>
        <c:axId val="844137808"/>
        <c:axId val="844136824"/>
      </c:barChart>
      <c:catAx>
        <c:axId val="8441378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000" b="0" i="0" u="none" strike="noStrike" kern="1200" baseline="0">
                <a:solidFill>
                  <a:schemeClr val="tx1">
                    <a:lumMod val="65000"/>
                    <a:lumOff val="35000"/>
                  </a:schemeClr>
                </a:solidFill>
                <a:latin typeface="+mn-lt"/>
                <a:ea typeface="+mn-ea"/>
                <a:cs typeface="+mn-cs"/>
              </a:defRPr>
            </a:pPr>
            <a:endParaRPr lang="nb-NO"/>
          </a:p>
        </c:txPr>
        <c:crossAx val="844136824"/>
        <c:crosses val="autoZero"/>
        <c:auto val="1"/>
        <c:lblAlgn val="ctr"/>
        <c:lblOffset val="100"/>
        <c:noMultiLvlLbl val="0"/>
      </c:catAx>
      <c:valAx>
        <c:axId val="844136824"/>
        <c:scaling>
          <c:orientation val="minMax"/>
        </c:scaling>
        <c:delete val="1"/>
        <c:axPos val="t"/>
        <c:numFmt formatCode="0%" sourceLinked="1"/>
        <c:majorTickMark val="none"/>
        <c:minorTickMark val="none"/>
        <c:tickLblPos val="nextTo"/>
        <c:crossAx val="844137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2066366630431E-3"/>
          <c:y val="0.15251085766300995"/>
          <c:w val="0.98223800900108704"/>
          <c:h val="0.75783844836936398"/>
        </c:manualLayout>
      </c:layout>
      <c:barChart>
        <c:barDir val="col"/>
        <c:grouping val="clustered"/>
        <c:varyColors val="0"/>
        <c:ser>
          <c:idx val="0"/>
          <c:order val="0"/>
          <c:tx>
            <c:strRef>
              <c:f>'Ark1'!$B$1</c:f>
              <c:strCache>
                <c:ptCount val="1"/>
                <c:pt idx="0">
                  <c:v>Serie 1</c:v>
                </c:pt>
              </c:strCache>
            </c:strRef>
          </c:tx>
          <c:spPr>
            <a:solidFill>
              <a:schemeClr val="accent1">
                <a:lumMod val="50000"/>
              </a:schemeClr>
            </a:solidFill>
            <a:ln>
              <a:solidFill>
                <a:schemeClr val="accent1">
                  <a:lumMod val="50000"/>
                </a:schemeClr>
              </a:solidFill>
            </a:ln>
            <a:effectLst/>
          </c:spPr>
          <c:invertIfNegative val="0"/>
          <c:dPt>
            <c:idx val="1"/>
            <c:invertIfNegative val="0"/>
            <c:bubble3D val="0"/>
            <c:spPr>
              <a:solidFill>
                <a:schemeClr val="accent1">
                  <a:lumMod val="75000"/>
                </a:schemeClr>
              </a:solidFill>
              <a:ln>
                <a:solidFill>
                  <a:schemeClr val="accent1">
                    <a:lumMod val="50000"/>
                  </a:schemeClr>
                </a:solidFill>
              </a:ln>
              <a:effectLst/>
            </c:spPr>
            <c:extLst>
              <c:ext xmlns:c16="http://schemas.microsoft.com/office/drawing/2014/chart" uri="{C3380CC4-5D6E-409C-BE32-E72D297353CC}">
                <c16:uniqueId val="{00000000-1203-DB45-8A2B-061BBB10C582}"/>
              </c:ext>
            </c:extLst>
          </c:dPt>
          <c:dPt>
            <c:idx val="2"/>
            <c:invertIfNegative val="0"/>
            <c:bubble3D val="0"/>
            <c:spPr>
              <a:solidFill>
                <a:schemeClr val="accent1">
                  <a:lumMod val="75000"/>
                </a:schemeClr>
              </a:solidFill>
              <a:ln>
                <a:solidFill>
                  <a:schemeClr val="accent1">
                    <a:lumMod val="50000"/>
                  </a:schemeClr>
                </a:solidFill>
              </a:ln>
              <a:effectLst/>
            </c:spPr>
            <c:extLst>
              <c:ext xmlns:c16="http://schemas.microsoft.com/office/drawing/2014/chart" uri="{C3380CC4-5D6E-409C-BE32-E72D297353CC}">
                <c16:uniqueId val="{00000001-1203-DB45-8A2B-061BBB10C582}"/>
              </c:ext>
            </c:extLst>
          </c:dPt>
          <c:dPt>
            <c:idx val="3"/>
            <c:invertIfNegative val="0"/>
            <c:bubble3D val="0"/>
            <c:spPr>
              <a:solidFill>
                <a:schemeClr val="accent1">
                  <a:lumMod val="75000"/>
                </a:schemeClr>
              </a:solidFill>
              <a:ln>
                <a:solidFill>
                  <a:schemeClr val="accent1">
                    <a:lumMod val="50000"/>
                  </a:schemeClr>
                </a:solidFill>
              </a:ln>
              <a:effectLst/>
            </c:spPr>
            <c:extLst>
              <c:ext xmlns:c16="http://schemas.microsoft.com/office/drawing/2014/chart" uri="{C3380CC4-5D6E-409C-BE32-E72D297353CC}">
                <c16:uniqueId val="{00000002-1203-DB45-8A2B-061BBB10C582}"/>
              </c:ext>
            </c:extLst>
          </c:dPt>
          <c:dLbls>
            <c:numFmt formatCode="#,##0.0" sourceLinked="0"/>
            <c:spPr>
              <a:noFill/>
              <a:ln w="19050">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'Ark1'!$A$2:$A$5</c:f>
              <c:strCache>
                <c:ptCount val="4"/>
                <c:pt idx="0">
                  <c:v>Helt ny bok</c:v>
                </c:pt>
                <c:pt idx="1">
                  <c:v>En bok som selges 
på tilbud i bokhandelen</c:v>
                </c:pt>
                <c:pt idx="2">
                  <c:v>En bok du får kjøpt i en 
kiosk, dagligvarebutikk el.</c:v>
                </c:pt>
                <c:pt idx="3">
                  <c:v>En bok som er mer 
enn et år gammel</c:v>
                </c:pt>
              </c:strCache>
            </c:strRef>
          </c:cat>
          <c:val>
            <c:numRef>
              <c:f>'Ark1'!$B$2:$B$5</c:f>
              <c:numCache>
                <c:formatCode>0.0</c:formatCode>
                <c:ptCount val="4"/>
                <c:pt idx="0">
                  <c:v>287.7</c:v>
                </c:pt>
                <c:pt idx="1">
                  <c:v>188.6</c:v>
                </c:pt>
                <c:pt idx="2">
                  <c:v>214.1</c:v>
                </c:pt>
                <c:pt idx="3">
                  <c:v>193.9</c:v>
                </c:pt>
              </c:numCache>
            </c:numRef>
          </c:val>
          <c:extLst>
            <c:ext xmlns:c16="http://schemas.microsoft.com/office/drawing/2014/chart" uri="{C3380CC4-5D6E-409C-BE32-E72D297353CC}">
              <c16:uniqueId val="{00000000-1625-46C4-ADC4-23AB5EC782A3}"/>
            </c:ext>
          </c:extLst>
        </c:ser>
        <c:dLbls>
          <c:showLegendKey val="0"/>
          <c:showVal val="0"/>
          <c:showCatName val="0"/>
          <c:showSerName val="0"/>
          <c:showPercent val="0"/>
          <c:showBubbleSize val="0"/>
        </c:dLbls>
        <c:gapWidth val="50"/>
        <c:axId val="1110880576"/>
        <c:axId val="1110883200"/>
      </c:barChart>
      <c:catAx>
        <c:axId val="111088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110883200"/>
        <c:crosses val="autoZero"/>
        <c:auto val="1"/>
        <c:lblAlgn val="ctr"/>
        <c:lblOffset val="100"/>
        <c:noMultiLvlLbl val="0"/>
      </c:catAx>
      <c:valAx>
        <c:axId val="1110883200"/>
        <c:scaling>
          <c:orientation val="minMax"/>
          <c:max val="320"/>
          <c:min val="0"/>
        </c:scaling>
        <c:delete val="1"/>
        <c:axPos val="l"/>
        <c:numFmt formatCode="0.0" sourceLinked="1"/>
        <c:majorTickMark val="out"/>
        <c:minorTickMark val="none"/>
        <c:tickLblPos val="nextTo"/>
        <c:crossAx val="1110880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3175">
      <a:solidFill>
        <a:schemeClr val="bg1">
          <a:lumMod val="50000"/>
        </a:schemeClr>
      </a:solidFill>
    </a:ln>
    <a:effectLst/>
  </c:spPr>
  <c:txPr>
    <a:bodyPr/>
    <a:lstStyle/>
    <a:p>
      <a:pPr>
        <a:defRPr/>
      </a:pPr>
      <a:endParaRPr lang="nb-NO"/>
    </a:p>
  </c:txPr>
  <c:externalData r:id="rId3">
    <c:autoUpdate val="0"/>
  </c:externalData>
  <c:userShapes r:id="rId4"/>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2066366630431E-3"/>
          <c:y val="0.15251085766300995"/>
          <c:w val="0.98223800900108704"/>
          <c:h val="0.75783844836936398"/>
        </c:manualLayout>
      </c:layout>
      <c:barChart>
        <c:barDir val="col"/>
        <c:grouping val="clustered"/>
        <c:varyColors val="0"/>
        <c:ser>
          <c:idx val="0"/>
          <c:order val="0"/>
          <c:tx>
            <c:strRef>
              <c:f>'Ark1'!$B$1</c:f>
              <c:strCache>
                <c:ptCount val="1"/>
                <c:pt idx="0">
                  <c:v>Serie 1</c:v>
                </c:pt>
              </c:strCache>
            </c:strRef>
          </c:tx>
          <c:spPr>
            <a:solidFill>
              <a:schemeClr val="accent1">
                <a:lumMod val="50000"/>
              </a:schemeClr>
            </a:solidFill>
            <a:ln>
              <a:solidFill>
                <a:schemeClr val="accent1">
                  <a:lumMod val="50000"/>
                </a:schemeClr>
              </a:solidFill>
            </a:ln>
            <a:effectLst/>
          </c:spPr>
          <c:invertIfNegative val="0"/>
          <c:dLbls>
            <c:numFmt formatCode="#,##0.0" sourceLinked="0"/>
            <c:spPr>
              <a:noFill/>
              <a:ln w="19050">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'Ark1'!$A$2:$A$3</c:f>
              <c:strCache>
                <c:ptCount val="2"/>
                <c:pt idx="0">
                  <c:v>Familieabonnement 
(opptil 4 brukere)</c:v>
                </c:pt>
                <c:pt idx="1">
                  <c:v>Abonnement</c:v>
                </c:pt>
              </c:strCache>
            </c:strRef>
          </c:cat>
          <c:val>
            <c:numRef>
              <c:f>'Ark1'!$B$2:$B$3</c:f>
              <c:numCache>
                <c:formatCode>0.0</c:formatCode>
                <c:ptCount val="2"/>
                <c:pt idx="0">
                  <c:v>113.2</c:v>
                </c:pt>
                <c:pt idx="1">
                  <c:v>87.4</c:v>
                </c:pt>
              </c:numCache>
            </c:numRef>
          </c:val>
          <c:extLst>
            <c:ext xmlns:c16="http://schemas.microsoft.com/office/drawing/2014/chart" uri="{C3380CC4-5D6E-409C-BE32-E72D297353CC}">
              <c16:uniqueId val="{00000000-A991-4DFD-B0C1-4558D598FF19}"/>
            </c:ext>
          </c:extLst>
        </c:ser>
        <c:dLbls>
          <c:showLegendKey val="0"/>
          <c:showVal val="0"/>
          <c:showCatName val="0"/>
          <c:showSerName val="0"/>
          <c:showPercent val="0"/>
          <c:showBubbleSize val="0"/>
        </c:dLbls>
        <c:gapWidth val="50"/>
        <c:axId val="1110880576"/>
        <c:axId val="1110883200"/>
      </c:barChart>
      <c:catAx>
        <c:axId val="111088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110883200"/>
        <c:crosses val="autoZero"/>
        <c:auto val="1"/>
        <c:lblAlgn val="ctr"/>
        <c:lblOffset val="100"/>
        <c:noMultiLvlLbl val="0"/>
      </c:catAx>
      <c:valAx>
        <c:axId val="1110883200"/>
        <c:scaling>
          <c:orientation val="minMax"/>
          <c:max val="320"/>
          <c:min val="0"/>
        </c:scaling>
        <c:delete val="1"/>
        <c:axPos val="l"/>
        <c:numFmt formatCode="0.0" sourceLinked="1"/>
        <c:majorTickMark val="out"/>
        <c:minorTickMark val="none"/>
        <c:tickLblPos val="nextTo"/>
        <c:crossAx val="1110880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3175">
      <a:solidFill>
        <a:schemeClr val="bg1">
          <a:lumMod val="50000"/>
        </a:schemeClr>
      </a:solidFill>
    </a:ln>
    <a:effectLst/>
  </c:spPr>
  <c:txPr>
    <a:bodyPr/>
    <a:lstStyle/>
    <a:p>
      <a:pPr>
        <a:defRPr/>
      </a:pPr>
      <a:endParaRPr lang="nb-NO"/>
    </a:p>
  </c:txPr>
  <c:externalData r:id="rId3">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26372854327881"/>
          <c:y val="2.6539074006022123E-2"/>
          <c:w val="0.72563142483547494"/>
          <c:h val="0.85716223838376937"/>
        </c:manualLayout>
      </c:layout>
      <c:barChart>
        <c:barDir val="bar"/>
        <c:grouping val="percentStacked"/>
        <c:varyColors val="0"/>
        <c:ser>
          <c:idx val="0"/>
          <c:order val="0"/>
          <c:tx>
            <c:strRef>
              <c:f>'Ark1'!$B$1</c:f>
              <c:strCache>
                <c:ptCount val="1"/>
                <c:pt idx="0">
                  <c:v>400+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'Ark1'!$A$2:$A$5</c:f>
              <c:strCache>
                <c:ptCount val="4"/>
                <c:pt idx="0">
                  <c:v>Helt ny bok</c:v>
                </c:pt>
                <c:pt idx="1">
                  <c:v>En bok som selges 
på tilbud i bokhandelen</c:v>
                </c:pt>
                <c:pt idx="2">
                  <c:v>En bok du får kjøpt i en 
kiosk, dagligvarebutikk el.</c:v>
                </c:pt>
                <c:pt idx="3">
                  <c:v>En bok som er mer 
enn et år gammel</c:v>
                </c:pt>
              </c:strCache>
            </c:strRef>
          </c:cat>
          <c:val>
            <c:numRef>
              <c:f>'Ark1'!$B$2:$B$5</c:f>
              <c:numCache>
                <c:formatCode>0</c:formatCode>
                <c:ptCount val="4"/>
                <c:pt idx="0">
                  <c:v>19</c:v>
                </c:pt>
                <c:pt idx="1">
                  <c:v>4</c:v>
                </c:pt>
                <c:pt idx="2">
                  <c:v>8</c:v>
                </c:pt>
                <c:pt idx="3">
                  <c:v>6</c:v>
                </c:pt>
              </c:numCache>
            </c:numRef>
          </c:val>
          <c:extLst>
            <c:ext xmlns:c16="http://schemas.microsoft.com/office/drawing/2014/chart" uri="{C3380CC4-5D6E-409C-BE32-E72D297353CC}">
              <c16:uniqueId val="{00000000-7C3B-4E62-8710-C5EA8EB66006}"/>
            </c:ext>
          </c:extLst>
        </c:ser>
        <c:ser>
          <c:idx val="1"/>
          <c:order val="1"/>
          <c:tx>
            <c:strRef>
              <c:f>'Ark1'!$C$1</c:f>
              <c:strCache>
                <c:ptCount val="1"/>
                <c:pt idx="0">
                  <c:v>350-399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'Ark1'!$A$2:$A$5</c:f>
              <c:strCache>
                <c:ptCount val="4"/>
                <c:pt idx="0">
                  <c:v>Helt ny bok</c:v>
                </c:pt>
                <c:pt idx="1">
                  <c:v>En bok som selges 
på tilbud i bokhandelen</c:v>
                </c:pt>
                <c:pt idx="2">
                  <c:v>En bok du får kjøpt i en 
kiosk, dagligvarebutikk el.</c:v>
                </c:pt>
                <c:pt idx="3">
                  <c:v>En bok som er mer 
enn et år gammel</c:v>
                </c:pt>
              </c:strCache>
            </c:strRef>
          </c:cat>
          <c:val>
            <c:numRef>
              <c:f>'Ark1'!$C$2:$C$5</c:f>
              <c:numCache>
                <c:formatCode>0</c:formatCode>
                <c:ptCount val="4"/>
                <c:pt idx="0">
                  <c:v>14.2430107404283</c:v>
                </c:pt>
                <c:pt idx="1">
                  <c:v>3.1891316153941895</c:v>
                </c:pt>
                <c:pt idx="2">
                  <c:v>5.1865766274847198</c:v>
                </c:pt>
                <c:pt idx="3">
                  <c:v>3.2216346771268194</c:v>
                </c:pt>
              </c:numCache>
            </c:numRef>
          </c:val>
          <c:extLst>
            <c:ext xmlns:c16="http://schemas.microsoft.com/office/drawing/2014/chart" uri="{C3380CC4-5D6E-409C-BE32-E72D297353CC}">
              <c16:uniqueId val="{00000001-7C3B-4E62-8710-C5EA8EB66006}"/>
            </c:ext>
          </c:extLst>
        </c:ser>
        <c:ser>
          <c:idx val="2"/>
          <c:order val="2"/>
          <c:tx>
            <c:strRef>
              <c:f>'Ark1'!$D$1</c:f>
              <c:strCache>
                <c:ptCount val="1"/>
                <c:pt idx="0">
                  <c:v>300-349</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'Ark1'!$A$2:$A$5</c:f>
              <c:strCache>
                <c:ptCount val="4"/>
                <c:pt idx="0">
                  <c:v>Helt ny bok</c:v>
                </c:pt>
                <c:pt idx="1">
                  <c:v>En bok som selges 
på tilbud i bokhandelen</c:v>
                </c:pt>
                <c:pt idx="2">
                  <c:v>En bok du får kjøpt i en 
kiosk, dagligvarebutikk el.</c:v>
                </c:pt>
                <c:pt idx="3">
                  <c:v>En bok som er mer 
enn et år gammel</c:v>
                </c:pt>
              </c:strCache>
            </c:strRef>
          </c:cat>
          <c:val>
            <c:numRef>
              <c:f>'Ark1'!$D$2:$D$5</c:f>
              <c:numCache>
                <c:formatCode>0</c:formatCode>
                <c:ptCount val="4"/>
                <c:pt idx="0">
                  <c:v>24.073538298406</c:v>
                </c:pt>
                <c:pt idx="1">
                  <c:v>11.0340437394521</c:v>
                </c:pt>
                <c:pt idx="2">
                  <c:v>12.835360310204702</c:v>
                </c:pt>
                <c:pt idx="3">
                  <c:v>11.873060969757301</c:v>
                </c:pt>
              </c:numCache>
            </c:numRef>
          </c:val>
          <c:extLst>
            <c:ext xmlns:c16="http://schemas.microsoft.com/office/drawing/2014/chart" uri="{C3380CC4-5D6E-409C-BE32-E72D297353CC}">
              <c16:uniqueId val="{00000002-7C3B-4E62-8710-C5EA8EB66006}"/>
            </c:ext>
          </c:extLst>
        </c:ser>
        <c:ser>
          <c:idx val="3"/>
          <c:order val="3"/>
          <c:tx>
            <c:strRef>
              <c:f>'Ark1'!$E$1</c:f>
              <c:strCache>
                <c:ptCount val="1"/>
                <c:pt idx="0">
                  <c:v>250-299</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'Ark1'!$A$2:$A$5</c:f>
              <c:strCache>
                <c:ptCount val="4"/>
                <c:pt idx="0">
                  <c:v>Helt ny bok</c:v>
                </c:pt>
                <c:pt idx="1">
                  <c:v>En bok som selges 
på tilbud i bokhandelen</c:v>
                </c:pt>
                <c:pt idx="2">
                  <c:v>En bok du får kjøpt i en 
kiosk, dagligvarebutikk el.</c:v>
                </c:pt>
                <c:pt idx="3">
                  <c:v>En bok som er mer 
enn et år gammel</c:v>
                </c:pt>
              </c:strCache>
            </c:strRef>
          </c:cat>
          <c:val>
            <c:numRef>
              <c:f>'Ark1'!$E$2:$E$5</c:f>
              <c:numCache>
                <c:formatCode>0</c:formatCode>
                <c:ptCount val="4"/>
                <c:pt idx="0">
                  <c:v>13.0468554032791</c:v>
                </c:pt>
                <c:pt idx="1">
                  <c:v>9.21915271581471</c:v>
                </c:pt>
                <c:pt idx="2">
                  <c:v>15.861377617155501</c:v>
                </c:pt>
                <c:pt idx="3">
                  <c:v>11.037278384473799</c:v>
                </c:pt>
              </c:numCache>
            </c:numRef>
          </c:val>
          <c:extLst>
            <c:ext xmlns:c16="http://schemas.microsoft.com/office/drawing/2014/chart" uri="{C3380CC4-5D6E-409C-BE32-E72D297353CC}">
              <c16:uniqueId val="{00000003-7C3B-4E62-8710-C5EA8EB66006}"/>
            </c:ext>
          </c:extLst>
        </c:ser>
        <c:ser>
          <c:idx val="4"/>
          <c:order val="4"/>
          <c:tx>
            <c:strRef>
              <c:f>'Ark1'!$F$1</c:f>
              <c:strCache>
                <c:ptCount val="1"/>
                <c:pt idx="0">
                  <c:v>200-249</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'Ark1'!$A$2:$A$5</c:f>
              <c:strCache>
                <c:ptCount val="4"/>
                <c:pt idx="0">
                  <c:v>Helt ny bok</c:v>
                </c:pt>
                <c:pt idx="1">
                  <c:v>En bok som selges 
på tilbud i bokhandelen</c:v>
                </c:pt>
                <c:pt idx="2">
                  <c:v>En bok du får kjøpt i en 
kiosk, dagligvarebutikk el.</c:v>
                </c:pt>
                <c:pt idx="3">
                  <c:v>En bok som er mer 
enn et år gammel</c:v>
                </c:pt>
              </c:strCache>
            </c:strRef>
          </c:cat>
          <c:val>
            <c:numRef>
              <c:f>'Ark1'!$F$2:$F$5</c:f>
              <c:numCache>
                <c:formatCode>0</c:formatCode>
                <c:ptCount val="4"/>
                <c:pt idx="0">
                  <c:v>12.435366451554099</c:v>
                </c:pt>
                <c:pt idx="1">
                  <c:v>20.117018061141</c:v>
                </c:pt>
                <c:pt idx="2">
                  <c:v>18.489574452898498</c:v>
                </c:pt>
                <c:pt idx="3">
                  <c:v>20.328936696084</c:v>
                </c:pt>
              </c:numCache>
            </c:numRef>
          </c:val>
          <c:extLst>
            <c:ext xmlns:c16="http://schemas.microsoft.com/office/drawing/2014/chart" uri="{C3380CC4-5D6E-409C-BE32-E72D297353CC}">
              <c16:uniqueId val="{00000004-7C3B-4E62-8710-C5EA8EB66006}"/>
            </c:ext>
          </c:extLst>
        </c:ser>
        <c:ser>
          <c:idx val="5"/>
          <c:order val="5"/>
          <c:tx>
            <c:strRef>
              <c:f>'Ark1'!$G$1</c:f>
              <c:strCache>
                <c:ptCount val="1"/>
                <c:pt idx="0">
                  <c:v>150-199</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'Ark1'!$A$2:$A$5</c:f>
              <c:strCache>
                <c:ptCount val="4"/>
                <c:pt idx="0">
                  <c:v>Helt ny bok</c:v>
                </c:pt>
                <c:pt idx="1">
                  <c:v>En bok som selges 
på tilbud i bokhandelen</c:v>
                </c:pt>
                <c:pt idx="2">
                  <c:v>En bok du får kjøpt i en 
kiosk, dagligvarebutikk el.</c:v>
                </c:pt>
                <c:pt idx="3">
                  <c:v>En bok som er mer 
enn et år gammel</c:v>
                </c:pt>
              </c:strCache>
            </c:strRef>
          </c:cat>
          <c:val>
            <c:numRef>
              <c:f>'Ark1'!$G$2:$G$5</c:f>
              <c:numCache>
                <c:formatCode>0</c:formatCode>
                <c:ptCount val="4"/>
                <c:pt idx="0">
                  <c:v>6.9989510409778202</c:v>
                </c:pt>
                <c:pt idx="1">
                  <c:v>21.830795445905899</c:v>
                </c:pt>
                <c:pt idx="2">
                  <c:v>17.967734502500701</c:v>
                </c:pt>
                <c:pt idx="3">
                  <c:v>16.314045732387399</c:v>
                </c:pt>
              </c:numCache>
            </c:numRef>
          </c:val>
          <c:extLst>
            <c:ext xmlns:c16="http://schemas.microsoft.com/office/drawing/2014/chart" uri="{C3380CC4-5D6E-409C-BE32-E72D297353CC}">
              <c16:uniqueId val="{00000005-7C3B-4E62-8710-C5EA8EB66006}"/>
            </c:ext>
          </c:extLst>
        </c:ser>
        <c:ser>
          <c:idx val="6"/>
          <c:order val="6"/>
          <c:tx>
            <c:strRef>
              <c:f>'Ark1'!$H$1</c:f>
              <c:strCache>
                <c:ptCount val="1"/>
                <c:pt idx="0">
                  <c:v>100-149</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'Ark1'!$A$2:$A$5</c:f>
              <c:strCache>
                <c:ptCount val="4"/>
                <c:pt idx="0">
                  <c:v>Helt ny bok</c:v>
                </c:pt>
                <c:pt idx="1">
                  <c:v>En bok som selges 
på tilbud i bokhandelen</c:v>
                </c:pt>
                <c:pt idx="2">
                  <c:v>En bok du får kjøpt i en 
kiosk, dagligvarebutikk el.</c:v>
                </c:pt>
                <c:pt idx="3">
                  <c:v>En bok som er mer 
enn et år gammel</c:v>
                </c:pt>
              </c:strCache>
            </c:strRef>
          </c:cat>
          <c:val>
            <c:numRef>
              <c:f>'Ark1'!$H$2:$H$5</c:f>
              <c:numCache>
                <c:formatCode>0</c:formatCode>
                <c:ptCount val="4"/>
                <c:pt idx="0">
                  <c:v>5.0603721524183101</c:v>
                </c:pt>
                <c:pt idx="1">
                  <c:v>15.302322191694701</c:v>
                </c:pt>
                <c:pt idx="2">
                  <c:v>8.9507466088617793</c:v>
                </c:pt>
                <c:pt idx="3">
                  <c:v>15.972779225987599</c:v>
                </c:pt>
              </c:numCache>
            </c:numRef>
          </c:val>
          <c:extLst>
            <c:ext xmlns:c16="http://schemas.microsoft.com/office/drawing/2014/chart" uri="{C3380CC4-5D6E-409C-BE32-E72D297353CC}">
              <c16:uniqueId val="{00000006-7C3B-4E62-8710-C5EA8EB66006}"/>
            </c:ext>
          </c:extLst>
        </c:ser>
        <c:ser>
          <c:idx val="7"/>
          <c:order val="7"/>
          <c:tx>
            <c:strRef>
              <c:f>'Ark1'!$I$1</c:f>
              <c:strCache>
                <c:ptCount val="1"/>
                <c:pt idx="0">
                  <c:v>50-99</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'Ark1'!$A$2:$A$5</c:f>
              <c:strCache>
                <c:ptCount val="4"/>
                <c:pt idx="0">
                  <c:v>Helt ny bok</c:v>
                </c:pt>
                <c:pt idx="1">
                  <c:v>En bok som selges 
på tilbud i bokhandelen</c:v>
                </c:pt>
                <c:pt idx="2">
                  <c:v>En bok du får kjøpt i en 
kiosk, dagligvarebutikk el.</c:v>
                </c:pt>
                <c:pt idx="3">
                  <c:v>En bok som er mer 
enn et år gammel</c:v>
                </c:pt>
              </c:strCache>
            </c:strRef>
          </c:cat>
          <c:val>
            <c:numRef>
              <c:f>'Ark1'!$I$2:$I$5</c:f>
              <c:numCache>
                <c:formatCode>0</c:formatCode>
                <c:ptCount val="4"/>
                <c:pt idx="0">
                  <c:v>1.64599628303651</c:v>
                </c:pt>
                <c:pt idx="1">
                  <c:v>9.85699049328481</c:v>
                </c:pt>
                <c:pt idx="2">
                  <c:v>7.8729934502859695</c:v>
                </c:pt>
                <c:pt idx="3">
                  <c:v>7.8152775868944699</c:v>
                </c:pt>
              </c:numCache>
            </c:numRef>
          </c:val>
          <c:extLst>
            <c:ext xmlns:c16="http://schemas.microsoft.com/office/drawing/2014/chart" uri="{C3380CC4-5D6E-409C-BE32-E72D297353CC}">
              <c16:uniqueId val="{00000007-7C3B-4E62-8710-C5EA8EB66006}"/>
            </c:ext>
          </c:extLst>
        </c:ser>
        <c:ser>
          <c:idx val="8"/>
          <c:order val="8"/>
          <c:tx>
            <c:strRef>
              <c:f>'Ark1'!$J$1</c:f>
              <c:strCache>
                <c:ptCount val="1"/>
                <c:pt idx="0">
                  <c:v>Under 50</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'Ark1'!$A$2:$A$5</c:f>
              <c:strCache>
                <c:ptCount val="4"/>
                <c:pt idx="0">
                  <c:v>Helt ny bok</c:v>
                </c:pt>
                <c:pt idx="1">
                  <c:v>En bok som selges 
på tilbud i bokhandelen</c:v>
                </c:pt>
                <c:pt idx="2">
                  <c:v>En bok du får kjøpt i en 
kiosk, dagligvarebutikk el.</c:v>
                </c:pt>
                <c:pt idx="3">
                  <c:v>En bok som er mer 
enn et år gammel</c:v>
                </c:pt>
              </c:strCache>
            </c:strRef>
          </c:cat>
          <c:val>
            <c:numRef>
              <c:f>'Ark1'!$J$2:$J$5</c:f>
              <c:numCache>
                <c:formatCode>0</c:formatCode>
                <c:ptCount val="4"/>
                <c:pt idx="0">
                  <c:v>3.9805714546325301</c:v>
                </c:pt>
                <c:pt idx="1">
                  <c:v>5.3466950716479396</c:v>
                </c:pt>
                <c:pt idx="2">
                  <c:v>5.2979083741381796</c:v>
                </c:pt>
                <c:pt idx="3">
                  <c:v>7.1328290634300888</c:v>
                </c:pt>
              </c:numCache>
            </c:numRef>
          </c:val>
          <c:extLst>
            <c:ext xmlns:c16="http://schemas.microsoft.com/office/drawing/2014/chart" uri="{C3380CC4-5D6E-409C-BE32-E72D297353CC}">
              <c16:uniqueId val="{00000009-7C3B-4E62-8710-C5EA8EB66006}"/>
            </c:ext>
          </c:extLst>
        </c:ser>
        <c:dLbls>
          <c:showLegendKey val="0"/>
          <c:showVal val="0"/>
          <c:showCatName val="0"/>
          <c:showSerName val="0"/>
          <c:showPercent val="0"/>
          <c:showBubbleSize val="0"/>
        </c:dLbls>
        <c:gapWidth val="50"/>
        <c:overlap val="100"/>
        <c:axId val="865306216"/>
        <c:axId val="865301952"/>
      </c:barChart>
      <c:catAx>
        <c:axId val="86530621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000" b="0" i="0" u="none" strike="noStrike" kern="1200" baseline="0">
                <a:solidFill>
                  <a:schemeClr val="tx1"/>
                </a:solidFill>
                <a:latin typeface="+mn-lt"/>
                <a:ea typeface="+mn-ea"/>
                <a:cs typeface="+mn-cs"/>
              </a:defRPr>
            </a:pPr>
            <a:endParaRPr lang="nb-NO"/>
          </a:p>
        </c:txPr>
        <c:crossAx val="865301952"/>
        <c:crosses val="autoZero"/>
        <c:auto val="1"/>
        <c:lblAlgn val="ctr"/>
        <c:lblOffset val="100"/>
        <c:noMultiLvlLbl val="0"/>
      </c:catAx>
      <c:valAx>
        <c:axId val="865301952"/>
        <c:scaling>
          <c:orientation val="minMax"/>
        </c:scaling>
        <c:delete val="1"/>
        <c:axPos val="t"/>
        <c:numFmt formatCode="0%" sourceLinked="1"/>
        <c:majorTickMark val="none"/>
        <c:minorTickMark val="none"/>
        <c:tickLblPos val="nextTo"/>
        <c:crossAx val="865306216"/>
        <c:crosses val="autoZero"/>
        <c:crossBetween val="between"/>
      </c:valAx>
      <c:spPr>
        <a:noFill/>
        <a:ln>
          <a:noFill/>
        </a:ln>
        <a:effectLst/>
      </c:spPr>
    </c:plotArea>
    <c:legend>
      <c:legendPos val="b"/>
      <c:layout>
        <c:manualLayout>
          <c:xMode val="edge"/>
          <c:yMode val="edge"/>
          <c:x val="1.4797894959316792E-2"/>
          <c:y val="0.88613073365813277"/>
          <c:w val="0.97908651825934467"/>
          <c:h val="7.9144207836701758E-2"/>
        </c:manualLayout>
      </c:layout>
      <c:overlay val="0"/>
      <c:spPr>
        <a:noFill/>
        <a:ln>
          <a:solidFill>
            <a:schemeClr val="bg1">
              <a:lumMod val="50000"/>
            </a:schemeClr>
          </a:solid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50000"/>
        </a:schemeClr>
      </a:solidFill>
    </a:ln>
    <a:effectLst/>
  </c:spPr>
  <c:txPr>
    <a:bodyPr/>
    <a:lstStyle/>
    <a:p>
      <a:pPr>
        <a:defRPr/>
      </a:pPr>
      <a:endParaRPr lang="nb-NO"/>
    </a:p>
  </c:txPr>
  <c:externalData r:id="rId3">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26372854327881"/>
          <c:y val="2.6539074006022113E-2"/>
          <c:w val="0.72445725288326246"/>
          <c:h val="0.74594251612564233"/>
        </c:manualLayout>
      </c:layout>
      <c:barChart>
        <c:barDir val="bar"/>
        <c:grouping val="percentStacked"/>
        <c:varyColors val="0"/>
        <c:ser>
          <c:idx val="0"/>
          <c:order val="0"/>
          <c:tx>
            <c:strRef>
              <c:f>'Ark1'!$B$1</c:f>
              <c:strCache>
                <c:ptCount val="1"/>
                <c:pt idx="0">
                  <c:v>250+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'Ark1'!$A$2:$A$3</c:f>
              <c:strCache>
                <c:ptCount val="2"/>
                <c:pt idx="0">
                  <c:v>Familieabonnement 
(opptil 4 brukere)</c:v>
                </c:pt>
                <c:pt idx="1">
                  <c:v>Abonnement</c:v>
                </c:pt>
              </c:strCache>
            </c:strRef>
          </c:cat>
          <c:val>
            <c:numRef>
              <c:f>'Ark1'!$B$2:$B$3</c:f>
              <c:numCache>
                <c:formatCode>0</c:formatCode>
                <c:ptCount val="2"/>
                <c:pt idx="0">
                  <c:v>9</c:v>
                </c:pt>
                <c:pt idx="1">
                  <c:v>5</c:v>
                </c:pt>
              </c:numCache>
            </c:numRef>
          </c:val>
          <c:extLst>
            <c:ext xmlns:c16="http://schemas.microsoft.com/office/drawing/2014/chart" uri="{C3380CC4-5D6E-409C-BE32-E72D297353CC}">
              <c16:uniqueId val="{00000000-31C2-4E5D-AA9D-31CE77503D40}"/>
            </c:ext>
          </c:extLst>
        </c:ser>
        <c:ser>
          <c:idx val="1"/>
          <c:order val="1"/>
          <c:tx>
            <c:strRef>
              <c:f>'Ark1'!$C$1</c:f>
              <c:strCache>
                <c:ptCount val="1"/>
                <c:pt idx="0">
                  <c:v>200-249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'Ark1'!$A$2:$A$3</c:f>
              <c:strCache>
                <c:ptCount val="2"/>
                <c:pt idx="0">
                  <c:v>Familieabonnement 
(opptil 4 brukere)</c:v>
                </c:pt>
                <c:pt idx="1">
                  <c:v>Abonnement</c:v>
                </c:pt>
              </c:strCache>
            </c:strRef>
          </c:cat>
          <c:val>
            <c:numRef>
              <c:f>'Ark1'!$C$2:$C$3</c:f>
              <c:numCache>
                <c:formatCode>0</c:formatCode>
                <c:ptCount val="2"/>
                <c:pt idx="0">
                  <c:v>10.618748218252</c:v>
                </c:pt>
                <c:pt idx="1">
                  <c:v>5.7883374611101699</c:v>
                </c:pt>
              </c:numCache>
            </c:numRef>
          </c:val>
          <c:extLst>
            <c:ext xmlns:c16="http://schemas.microsoft.com/office/drawing/2014/chart" uri="{C3380CC4-5D6E-409C-BE32-E72D297353CC}">
              <c16:uniqueId val="{00000001-31C2-4E5D-AA9D-31CE77503D40}"/>
            </c:ext>
          </c:extLst>
        </c:ser>
        <c:ser>
          <c:idx val="2"/>
          <c:order val="2"/>
          <c:tx>
            <c:strRef>
              <c:f>'Ark1'!$D$1</c:f>
              <c:strCache>
                <c:ptCount val="1"/>
                <c:pt idx="0">
                  <c:v>150-199</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'Ark1'!$A$2:$A$3</c:f>
              <c:strCache>
                <c:ptCount val="2"/>
                <c:pt idx="0">
                  <c:v>Familieabonnement 
(opptil 4 brukere)</c:v>
                </c:pt>
                <c:pt idx="1">
                  <c:v>Abonnement</c:v>
                </c:pt>
              </c:strCache>
            </c:strRef>
          </c:cat>
          <c:val>
            <c:numRef>
              <c:f>'Ark1'!$D$2:$D$3</c:f>
              <c:numCache>
                <c:formatCode>0</c:formatCode>
                <c:ptCount val="2"/>
                <c:pt idx="0">
                  <c:v>9.0903964601134994</c:v>
                </c:pt>
                <c:pt idx="1">
                  <c:v>9.1453711899319696</c:v>
                </c:pt>
              </c:numCache>
            </c:numRef>
          </c:val>
          <c:extLst>
            <c:ext xmlns:c16="http://schemas.microsoft.com/office/drawing/2014/chart" uri="{C3380CC4-5D6E-409C-BE32-E72D297353CC}">
              <c16:uniqueId val="{00000002-31C2-4E5D-AA9D-31CE77503D40}"/>
            </c:ext>
          </c:extLst>
        </c:ser>
        <c:ser>
          <c:idx val="3"/>
          <c:order val="3"/>
          <c:tx>
            <c:strRef>
              <c:f>'Ark1'!$E$1</c:f>
              <c:strCache>
                <c:ptCount val="1"/>
                <c:pt idx="0">
                  <c:v>100-149</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'Ark1'!$A$2:$A$3</c:f>
              <c:strCache>
                <c:ptCount val="2"/>
                <c:pt idx="0">
                  <c:v>Familieabonnement 
(opptil 4 brukere)</c:v>
                </c:pt>
                <c:pt idx="1">
                  <c:v>Abonnement</c:v>
                </c:pt>
              </c:strCache>
            </c:strRef>
          </c:cat>
          <c:val>
            <c:numRef>
              <c:f>'Ark1'!$E$2:$E$3</c:f>
              <c:numCache>
                <c:formatCode>0</c:formatCode>
                <c:ptCount val="2"/>
                <c:pt idx="0">
                  <c:v>24.218416033496499</c:v>
                </c:pt>
                <c:pt idx="1">
                  <c:v>20.572060679920401</c:v>
                </c:pt>
              </c:numCache>
            </c:numRef>
          </c:val>
          <c:extLst>
            <c:ext xmlns:c16="http://schemas.microsoft.com/office/drawing/2014/chart" uri="{C3380CC4-5D6E-409C-BE32-E72D297353CC}">
              <c16:uniqueId val="{00000003-31C2-4E5D-AA9D-31CE77503D40}"/>
            </c:ext>
          </c:extLst>
        </c:ser>
        <c:ser>
          <c:idx val="4"/>
          <c:order val="4"/>
          <c:tx>
            <c:strRef>
              <c:f>'Ark1'!$F$1</c:f>
              <c:strCache>
                <c:ptCount val="1"/>
                <c:pt idx="0">
                  <c:v>50-99</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'Ark1'!$A$2:$A$3</c:f>
              <c:strCache>
                <c:ptCount val="2"/>
                <c:pt idx="0">
                  <c:v>Familieabonnement 
(opptil 4 brukere)</c:v>
                </c:pt>
                <c:pt idx="1">
                  <c:v>Abonnement</c:v>
                </c:pt>
              </c:strCache>
            </c:strRef>
          </c:cat>
          <c:val>
            <c:numRef>
              <c:f>'Ark1'!$F$2:$F$3</c:f>
              <c:numCache>
                <c:formatCode>0</c:formatCode>
                <c:ptCount val="2"/>
                <c:pt idx="0">
                  <c:v>21.406137728515901</c:v>
                </c:pt>
                <c:pt idx="1">
                  <c:v>31.708821023690597</c:v>
                </c:pt>
              </c:numCache>
            </c:numRef>
          </c:val>
          <c:extLst>
            <c:ext xmlns:c16="http://schemas.microsoft.com/office/drawing/2014/chart" uri="{C3380CC4-5D6E-409C-BE32-E72D297353CC}">
              <c16:uniqueId val="{00000004-31C2-4E5D-AA9D-31CE77503D40}"/>
            </c:ext>
          </c:extLst>
        </c:ser>
        <c:ser>
          <c:idx val="5"/>
          <c:order val="5"/>
          <c:tx>
            <c:strRef>
              <c:f>'Ark1'!$G$1</c:f>
              <c:strCache>
                <c:ptCount val="1"/>
                <c:pt idx="0">
                  <c:v>Under 50</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'Ark1'!$A$2:$A$3</c:f>
              <c:strCache>
                <c:ptCount val="2"/>
                <c:pt idx="0">
                  <c:v>Familieabonnement 
(opptil 4 brukere)</c:v>
                </c:pt>
                <c:pt idx="1">
                  <c:v>Abonnement</c:v>
                </c:pt>
              </c:strCache>
            </c:strRef>
          </c:cat>
          <c:val>
            <c:numRef>
              <c:f>'Ark1'!$G$2:$G$3</c:f>
              <c:numCache>
                <c:formatCode>0</c:formatCode>
                <c:ptCount val="2"/>
                <c:pt idx="0">
                  <c:v>25.351002577678599</c:v>
                </c:pt>
                <c:pt idx="1">
                  <c:v>28.443632633779696</c:v>
                </c:pt>
              </c:numCache>
            </c:numRef>
          </c:val>
          <c:extLst>
            <c:ext xmlns:c16="http://schemas.microsoft.com/office/drawing/2014/chart" uri="{C3380CC4-5D6E-409C-BE32-E72D297353CC}">
              <c16:uniqueId val="{00000005-31C2-4E5D-AA9D-31CE77503D40}"/>
            </c:ext>
          </c:extLst>
        </c:ser>
        <c:dLbls>
          <c:showLegendKey val="0"/>
          <c:showVal val="0"/>
          <c:showCatName val="0"/>
          <c:showSerName val="0"/>
          <c:showPercent val="0"/>
          <c:showBubbleSize val="0"/>
        </c:dLbls>
        <c:gapWidth val="50"/>
        <c:overlap val="100"/>
        <c:axId val="865306216"/>
        <c:axId val="865301952"/>
      </c:barChart>
      <c:catAx>
        <c:axId val="86530621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000" b="0" i="0" u="none" strike="noStrike" kern="1200" baseline="0">
                <a:solidFill>
                  <a:schemeClr val="tx1"/>
                </a:solidFill>
                <a:latin typeface="+mn-lt"/>
                <a:ea typeface="+mn-ea"/>
                <a:cs typeface="+mn-cs"/>
              </a:defRPr>
            </a:pPr>
            <a:endParaRPr lang="nb-NO"/>
          </a:p>
        </c:txPr>
        <c:crossAx val="865301952"/>
        <c:crosses val="autoZero"/>
        <c:auto val="1"/>
        <c:lblAlgn val="ctr"/>
        <c:lblOffset val="100"/>
        <c:noMultiLvlLbl val="0"/>
      </c:catAx>
      <c:valAx>
        <c:axId val="865301952"/>
        <c:scaling>
          <c:orientation val="minMax"/>
        </c:scaling>
        <c:delete val="1"/>
        <c:axPos val="t"/>
        <c:numFmt formatCode="0%" sourceLinked="1"/>
        <c:majorTickMark val="none"/>
        <c:minorTickMark val="none"/>
        <c:tickLblPos val="nextTo"/>
        <c:crossAx val="865306216"/>
        <c:crosses val="autoZero"/>
        <c:crossBetween val="between"/>
      </c:valAx>
      <c:spPr>
        <a:noFill/>
        <a:ln>
          <a:noFill/>
        </a:ln>
        <a:effectLst/>
      </c:spPr>
    </c:plotArea>
    <c:legend>
      <c:legendPos val="b"/>
      <c:layout>
        <c:manualLayout>
          <c:xMode val="edge"/>
          <c:yMode val="edge"/>
          <c:x val="1.4797894959316792E-2"/>
          <c:y val="0.79542243712904159"/>
          <c:w val="0.97908651825934467"/>
          <c:h val="0.15171096143819326"/>
        </c:manualLayout>
      </c:layout>
      <c:overlay val="0"/>
      <c:spPr>
        <a:noFill/>
        <a:ln>
          <a:solidFill>
            <a:schemeClr val="bg1">
              <a:lumMod val="50000"/>
            </a:schemeClr>
          </a:solid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50000"/>
        </a:schemeClr>
      </a:solidFill>
    </a:ln>
    <a:effectLst/>
  </c:spPr>
  <c:txPr>
    <a:bodyPr/>
    <a:lstStyle/>
    <a:p>
      <a:pPr>
        <a:defRPr/>
      </a:pPr>
      <a:endParaRPr lang="nb-NO"/>
    </a:p>
  </c:txPr>
  <c:externalData r:id="rId3">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60359739570382831"/>
          <c:h val="0.95587918578499098"/>
        </c:manualLayout>
      </c:layout>
      <c:barChart>
        <c:barDir val="bar"/>
        <c:grouping val="clustered"/>
        <c:varyColors val="0"/>
        <c:ser>
          <c:idx val="0"/>
          <c:order val="0"/>
          <c:tx>
            <c:strRef>
              <c:f>'Ark1'!$B$1</c:f>
              <c:strCache>
                <c:ptCount val="1"/>
                <c:pt idx="0">
                  <c:v>Helt ny bok2</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16F7-44B0-AC25-5AC590009BCB}"/>
              </c:ext>
            </c:extLst>
          </c:dPt>
          <c:dPt>
            <c:idx val="2"/>
            <c:invertIfNegative val="0"/>
            <c:bubble3D val="0"/>
            <c:extLst>
              <c:ext xmlns:c16="http://schemas.microsoft.com/office/drawing/2014/chart" uri="{C3380CC4-5D6E-409C-BE32-E72D297353CC}">
                <c16:uniqueId val="{00000003-16F7-44B0-AC25-5AC590009BCB}"/>
              </c:ext>
            </c:extLst>
          </c:dPt>
          <c:dPt>
            <c:idx val="3"/>
            <c:invertIfNegative val="0"/>
            <c:bubble3D val="0"/>
            <c:extLst>
              <c:ext xmlns:c16="http://schemas.microsoft.com/office/drawing/2014/chart" uri="{C3380CC4-5D6E-409C-BE32-E72D297353CC}">
                <c16:uniqueId val="{00000005-16F7-44B0-AC25-5AC590009BCB}"/>
              </c:ext>
            </c:extLst>
          </c:dPt>
          <c:dPt>
            <c:idx val="4"/>
            <c:invertIfNegative val="0"/>
            <c:bubble3D val="0"/>
            <c:extLst>
              <c:ext xmlns:c16="http://schemas.microsoft.com/office/drawing/2014/chart" uri="{C3380CC4-5D6E-409C-BE32-E72D297353CC}">
                <c16:uniqueId val="{00000007-16F7-44B0-AC25-5AC590009BCB}"/>
              </c:ext>
            </c:extLst>
          </c:dPt>
          <c:dPt>
            <c:idx val="5"/>
            <c:invertIfNegative val="0"/>
            <c:bubble3D val="0"/>
            <c:extLst>
              <c:ext xmlns:c16="http://schemas.microsoft.com/office/drawing/2014/chart" uri="{C3380CC4-5D6E-409C-BE32-E72D297353CC}">
                <c16:uniqueId val="{00000009-16F7-44B0-AC25-5AC590009BCB}"/>
              </c:ext>
            </c:extLst>
          </c:dPt>
          <c:dPt>
            <c:idx val="6"/>
            <c:invertIfNegative val="0"/>
            <c:bubble3D val="0"/>
            <c:extLst>
              <c:ext xmlns:c16="http://schemas.microsoft.com/office/drawing/2014/chart" uri="{C3380CC4-5D6E-409C-BE32-E72D297353CC}">
                <c16:uniqueId val="{0000000B-16F7-44B0-AC25-5AC590009BCB}"/>
              </c:ext>
            </c:extLst>
          </c:dPt>
          <c:dPt>
            <c:idx val="7"/>
            <c:invertIfNegative val="0"/>
            <c:bubble3D val="0"/>
            <c:extLst>
              <c:ext xmlns:c16="http://schemas.microsoft.com/office/drawing/2014/chart" uri="{C3380CC4-5D6E-409C-BE32-E72D297353CC}">
                <c16:uniqueId val="{0000000D-16F7-44B0-AC25-5AC590009BCB}"/>
              </c:ext>
            </c:extLst>
          </c:dPt>
          <c:dPt>
            <c:idx val="8"/>
            <c:invertIfNegative val="0"/>
            <c:bubble3D val="0"/>
            <c:extLst>
              <c:ext xmlns:c16="http://schemas.microsoft.com/office/drawing/2014/chart" uri="{C3380CC4-5D6E-409C-BE32-E72D297353CC}">
                <c16:uniqueId val="{0000000F-16F7-44B0-AC25-5AC590009BCB}"/>
              </c:ext>
            </c:extLst>
          </c:dPt>
          <c:dPt>
            <c:idx val="11"/>
            <c:invertIfNegative val="0"/>
            <c:bubble3D val="0"/>
            <c:extLst>
              <c:ext xmlns:c16="http://schemas.microsoft.com/office/drawing/2014/chart" uri="{C3380CC4-5D6E-409C-BE32-E72D297353CC}">
                <c16:uniqueId val="{00000011-16F7-44B0-AC25-5AC590009BCB}"/>
              </c:ext>
            </c:extLst>
          </c:dPt>
          <c:dPt>
            <c:idx val="12"/>
            <c:invertIfNegative val="0"/>
            <c:bubble3D val="0"/>
            <c:extLst>
              <c:ext xmlns:c16="http://schemas.microsoft.com/office/drawing/2014/chart" uri="{C3380CC4-5D6E-409C-BE32-E72D297353CC}">
                <c16:uniqueId val="{00000013-16F7-44B0-AC25-5AC590009BCB}"/>
              </c:ext>
            </c:extLst>
          </c:dPt>
          <c:dPt>
            <c:idx val="13"/>
            <c:invertIfNegative val="0"/>
            <c:bubble3D val="0"/>
            <c:extLst>
              <c:ext xmlns:c16="http://schemas.microsoft.com/office/drawing/2014/chart" uri="{C3380CC4-5D6E-409C-BE32-E72D297353CC}">
                <c16:uniqueId val="{00000015-16F7-44B0-AC25-5AC590009BCB}"/>
              </c:ext>
            </c:extLst>
          </c:dPt>
          <c:dPt>
            <c:idx val="14"/>
            <c:invertIfNegative val="0"/>
            <c:bubble3D val="0"/>
            <c:extLst>
              <c:ext xmlns:c16="http://schemas.microsoft.com/office/drawing/2014/chart" uri="{C3380CC4-5D6E-409C-BE32-E72D297353CC}">
                <c16:uniqueId val="{00000017-16F7-44B0-AC25-5AC590009BCB}"/>
              </c:ext>
            </c:extLst>
          </c:dPt>
          <c:dPt>
            <c:idx val="15"/>
            <c:invertIfNegative val="0"/>
            <c:bubble3D val="0"/>
            <c:extLst>
              <c:ext xmlns:c16="http://schemas.microsoft.com/office/drawing/2014/chart" uri="{C3380CC4-5D6E-409C-BE32-E72D297353CC}">
                <c16:uniqueId val="{00000019-16F7-44B0-AC25-5AC590009BCB}"/>
              </c:ext>
            </c:extLst>
          </c:dPt>
          <c:dPt>
            <c:idx val="17"/>
            <c:invertIfNegative val="0"/>
            <c:bubble3D val="0"/>
            <c:extLst>
              <c:ext xmlns:c16="http://schemas.microsoft.com/office/drawing/2014/chart" uri="{C3380CC4-5D6E-409C-BE32-E72D297353CC}">
                <c16:uniqueId val="{0000001B-16F7-44B0-AC25-5AC590009BCB}"/>
              </c:ext>
            </c:extLst>
          </c:dPt>
          <c:dPt>
            <c:idx val="20"/>
            <c:invertIfNegative val="0"/>
            <c:bubble3D val="0"/>
            <c:extLst>
              <c:ext xmlns:c16="http://schemas.microsoft.com/office/drawing/2014/chart" uri="{C3380CC4-5D6E-409C-BE32-E72D297353CC}">
                <c16:uniqueId val="{0000001D-16F7-44B0-AC25-5AC590009BCB}"/>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'Ark1'!$A$2:$A$33</c:f>
              <c:strCache>
                <c:ptCount val="32"/>
                <c:pt idx="0">
                  <c:v>Total</c:v>
                </c:pt>
                <c:pt idx="1">
                  <c:v>Oslo og omegn</c:v>
                </c:pt>
                <c:pt idx="2">
                  <c:v>Øvrig Østland</c:v>
                </c:pt>
                <c:pt idx="3">
                  <c:v>Sør-/Vestlandet</c:v>
                </c:pt>
                <c:pt idx="4">
                  <c:v>Midt-/ Nord Norge</c:v>
                </c:pt>
                <c:pt idx="5">
                  <c:v>De bokinteresserte</c:v>
                </c:pt>
                <c:pt idx="6">
                  <c:v>Mobiltidstyvene</c:v>
                </c:pt>
                <c:pt idx="7">
                  <c:v>De tilbudsbevisste</c:v>
                </c:pt>
                <c:pt idx="8">
                  <c:v>De moderne</c:v>
                </c:pt>
                <c:pt idx="9">
                  <c:v>De barneorienterte</c:v>
                </c:pt>
                <c:pt idx="10">
                  <c:v>Opplever barrierer</c:v>
                </c:pt>
                <c:pt idx="11">
                  <c:v>Ikke-leser</c:v>
                </c:pt>
                <c:pt idx="12">
                  <c:v>Småleser (1-4)</c:v>
                </c:pt>
                <c:pt idx="13">
                  <c:v>Mediumleser (5-12)</c:v>
                </c:pt>
                <c:pt idx="14">
                  <c:v>Storleser (13-24)</c:v>
                </c:pt>
                <c:pt idx="15">
                  <c:v>Superleser (25+)</c:v>
                </c:pt>
                <c:pt idx="16">
                  <c:v>Ikke-kjøper</c:v>
                </c:pt>
                <c:pt idx="17">
                  <c:v>Småkjøper (1-4)</c:v>
                </c:pt>
                <c:pt idx="18">
                  <c:v>Mediumkjøper (5-12)</c:v>
                </c:pt>
                <c:pt idx="19">
                  <c:v>Storkjøper (13-24)</c:v>
                </c:pt>
                <c:pt idx="20">
                  <c:v>Superkjøper (25+)</c:v>
                </c:pt>
                <c:pt idx="21">
                  <c:v>Bibliotek siste år</c:v>
                </c:pt>
                <c:pt idx="22">
                  <c:v>Ikke besøkt bibliotek</c:v>
                </c:pt>
                <c:pt idx="23">
                  <c:v>Norsk tekst</c:v>
                </c:pt>
                <c:pt idx="24">
                  <c:v>Engelsk tekst</c:v>
                </c:pt>
                <c:pt idx="25">
                  <c:v>Annet språk</c:v>
                </c:pt>
                <c:pt idx="26">
                  <c:v>Papirbok, lest</c:v>
                </c:pt>
                <c:pt idx="27">
                  <c:v>Lydbok, lest</c:v>
                </c:pt>
                <c:pt idx="28">
                  <c:v>E-bok lest</c:v>
                </c:pt>
                <c:pt idx="29">
                  <c:v>Papirbok, kjøpt</c:v>
                </c:pt>
                <c:pt idx="30">
                  <c:v>Lydbok, kjøpt</c:v>
                </c:pt>
                <c:pt idx="31">
                  <c:v>E-bok kjøpt</c:v>
                </c:pt>
              </c:strCache>
            </c:strRef>
          </c:cat>
          <c:val>
            <c:numRef>
              <c:f>'Ark1'!$B$2:$B$33</c:f>
              <c:numCache>
                <c:formatCode>0.0</c:formatCode>
                <c:ptCount val="32"/>
                <c:pt idx="0">
                  <c:v>287.7</c:v>
                </c:pt>
                <c:pt idx="1">
                  <c:v>290.60000000000002</c:v>
                </c:pt>
                <c:pt idx="2">
                  <c:v>278.2</c:v>
                </c:pt>
                <c:pt idx="3">
                  <c:v>299.60000000000002</c:v>
                </c:pt>
                <c:pt idx="4">
                  <c:v>278.2</c:v>
                </c:pt>
                <c:pt idx="5">
                  <c:v>324</c:v>
                </c:pt>
                <c:pt idx="6">
                  <c:v>303.7</c:v>
                </c:pt>
                <c:pt idx="7">
                  <c:v>242.5</c:v>
                </c:pt>
                <c:pt idx="8">
                  <c:v>259.3</c:v>
                </c:pt>
                <c:pt idx="9">
                  <c:v>331.9</c:v>
                </c:pt>
                <c:pt idx="10">
                  <c:v>299.89999999999998</c:v>
                </c:pt>
                <c:pt idx="11">
                  <c:v>249.6</c:v>
                </c:pt>
                <c:pt idx="12">
                  <c:v>295.5</c:v>
                </c:pt>
                <c:pt idx="13">
                  <c:v>287</c:v>
                </c:pt>
                <c:pt idx="14">
                  <c:v>299.5</c:v>
                </c:pt>
                <c:pt idx="15">
                  <c:v>304.89999999999998</c:v>
                </c:pt>
                <c:pt idx="16">
                  <c:v>251.4</c:v>
                </c:pt>
                <c:pt idx="17">
                  <c:v>297.60000000000002</c:v>
                </c:pt>
                <c:pt idx="18">
                  <c:v>299.89999999999998</c:v>
                </c:pt>
                <c:pt idx="19">
                  <c:v>337.8</c:v>
                </c:pt>
                <c:pt idx="20">
                  <c:v>275.10000000000002</c:v>
                </c:pt>
                <c:pt idx="21">
                  <c:v>298.8</c:v>
                </c:pt>
                <c:pt idx="22">
                  <c:v>281.8</c:v>
                </c:pt>
                <c:pt idx="23">
                  <c:v>298.8</c:v>
                </c:pt>
                <c:pt idx="24">
                  <c:v>299.39999999999998</c:v>
                </c:pt>
                <c:pt idx="25">
                  <c:v>307.39999999999998</c:v>
                </c:pt>
                <c:pt idx="26">
                  <c:v>299</c:v>
                </c:pt>
                <c:pt idx="27">
                  <c:v>294.8</c:v>
                </c:pt>
                <c:pt idx="28">
                  <c:v>302.60000000000002</c:v>
                </c:pt>
                <c:pt idx="29">
                  <c:v>301.5</c:v>
                </c:pt>
                <c:pt idx="30">
                  <c:v>298.7</c:v>
                </c:pt>
                <c:pt idx="31">
                  <c:v>321.7</c:v>
                </c:pt>
              </c:numCache>
            </c:numRef>
          </c:val>
          <c:extLst>
            <c:ext xmlns:c16="http://schemas.microsoft.com/office/drawing/2014/chart" uri="{C3380CC4-5D6E-409C-BE32-E72D297353CC}">
              <c16:uniqueId val="{0000001E-16F7-44B0-AC25-5AC590009BCB}"/>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350"/>
          <c:min val="0"/>
        </c:scaling>
        <c:delete val="1"/>
        <c:axPos val="t"/>
        <c:numFmt formatCode="0.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60359739570382831"/>
          <c:h val="0.95587918578499098"/>
        </c:manualLayout>
      </c:layout>
      <c:barChart>
        <c:barDir val="bar"/>
        <c:grouping val="clustered"/>
        <c:varyColors val="0"/>
        <c:ser>
          <c:idx val="0"/>
          <c:order val="0"/>
          <c:tx>
            <c:strRef>
              <c:f>'Ark1'!$B$1</c:f>
              <c:strCache>
                <c:ptCount val="1"/>
                <c:pt idx="0">
                  <c:v>Helt ny bok2</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FA2C-47E4-A54B-51E70AA3DCF9}"/>
              </c:ext>
            </c:extLst>
          </c:dPt>
          <c:dPt>
            <c:idx val="2"/>
            <c:invertIfNegative val="0"/>
            <c:bubble3D val="0"/>
            <c:extLst>
              <c:ext xmlns:c16="http://schemas.microsoft.com/office/drawing/2014/chart" uri="{C3380CC4-5D6E-409C-BE32-E72D297353CC}">
                <c16:uniqueId val="{00000003-FA2C-47E4-A54B-51E70AA3DCF9}"/>
              </c:ext>
            </c:extLst>
          </c:dPt>
          <c:dPt>
            <c:idx val="3"/>
            <c:invertIfNegative val="0"/>
            <c:bubble3D val="0"/>
            <c:extLst>
              <c:ext xmlns:c16="http://schemas.microsoft.com/office/drawing/2014/chart" uri="{C3380CC4-5D6E-409C-BE32-E72D297353CC}">
                <c16:uniqueId val="{00000005-FA2C-47E4-A54B-51E70AA3DCF9}"/>
              </c:ext>
            </c:extLst>
          </c:dPt>
          <c:dPt>
            <c:idx val="4"/>
            <c:invertIfNegative val="0"/>
            <c:bubble3D val="0"/>
            <c:extLst>
              <c:ext xmlns:c16="http://schemas.microsoft.com/office/drawing/2014/chart" uri="{C3380CC4-5D6E-409C-BE32-E72D297353CC}">
                <c16:uniqueId val="{00000007-FA2C-47E4-A54B-51E70AA3DCF9}"/>
              </c:ext>
            </c:extLst>
          </c:dPt>
          <c:dPt>
            <c:idx val="5"/>
            <c:invertIfNegative val="0"/>
            <c:bubble3D val="0"/>
            <c:extLst>
              <c:ext xmlns:c16="http://schemas.microsoft.com/office/drawing/2014/chart" uri="{C3380CC4-5D6E-409C-BE32-E72D297353CC}">
                <c16:uniqueId val="{00000009-FA2C-47E4-A54B-51E70AA3DCF9}"/>
              </c:ext>
            </c:extLst>
          </c:dPt>
          <c:dPt>
            <c:idx val="6"/>
            <c:invertIfNegative val="0"/>
            <c:bubble3D val="0"/>
            <c:extLst>
              <c:ext xmlns:c16="http://schemas.microsoft.com/office/drawing/2014/chart" uri="{C3380CC4-5D6E-409C-BE32-E72D297353CC}">
                <c16:uniqueId val="{0000000B-FA2C-47E4-A54B-51E70AA3DCF9}"/>
              </c:ext>
            </c:extLst>
          </c:dPt>
          <c:dPt>
            <c:idx val="7"/>
            <c:invertIfNegative val="0"/>
            <c:bubble3D val="0"/>
            <c:extLst>
              <c:ext xmlns:c16="http://schemas.microsoft.com/office/drawing/2014/chart" uri="{C3380CC4-5D6E-409C-BE32-E72D297353CC}">
                <c16:uniqueId val="{0000000D-FA2C-47E4-A54B-51E70AA3DCF9}"/>
              </c:ext>
            </c:extLst>
          </c:dPt>
          <c:dPt>
            <c:idx val="8"/>
            <c:invertIfNegative val="0"/>
            <c:bubble3D val="0"/>
            <c:extLst>
              <c:ext xmlns:c16="http://schemas.microsoft.com/office/drawing/2014/chart" uri="{C3380CC4-5D6E-409C-BE32-E72D297353CC}">
                <c16:uniqueId val="{0000000F-FA2C-47E4-A54B-51E70AA3DCF9}"/>
              </c:ext>
            </c:extLst>
          </c:dPt>
          <c:dPt>
            <c:idx val="11"/>
            <c:invertIfNegative val="0"/>
            <c:bubble3D val="0"/>
            <c:extLst>
              <c:ext xmlns:c16="http://schemas.microsoft.com/office/drawing/2014/chart" uri="{C3380CC4-5D6E-409C-BE32-E72D297353CC}">
                <c16:uniqueId val="{00000011-FA2C-47E4-A54B-51E70AA3DCF9}"/>
              </c:ext>
            </c:extLst>
          </c:dPt>
          <c:dPt>
            <c:idx val="12"/>
            <c:invertIfNegative val="0"/>
            <c:bubble3D val="0"/>
            <c:extLst>
              <c:ext xmlns:c16="http://schemas.microsoft.com/office/drawing/2014/chart" uri="{C3380CC4-5D6E-409C-BE32-E72D297353CC}">
                <c16:uniqueId val="{00000013-FA2C-47E4-A54B-51E70AA3DCF9}"/>
              </c:ext>
            </c:extLst>
          </c:dPt>
          <c:dPt>
            <c:idx val="13"/>
            <c:invertIfNegative val="0"/>
            <c:bubble3D val="0"/>
            <c:extLst>
              <c:ext xmlns:c16="http://schemas.microsoft.com/office/drawing/2014/chart" uri="{C3380CC4-5D6E-409C-BE32-E72D297353CC}">
                <c16:uniqueId val="{00000015-FA2C-47E4-A54B-51E70AA3DCF9}"/>
              </c:ext>
            </c:extLst>
          </c:dPt>
          <c:dPt>
            <c:idx val="14"/>
            <c:invertIfNegative val="0"/>
            <c:bubble3D val="0"/>
            <c:extLst>
              <c:ext xmlns:c16="http://schemas.microsoft.com/office/drawing/2014/chart" uri="{C3380CC4-5D6E-409C-BE32-E72D297353CC}">
                <c16:uniqueId val="{00000017-FA2C-47E4-A54B-51E70AA3DCF9}"/>
              </c:ext>
            </c:extLst>
          </c:dPt>
          <c:dPt>
            <c:idx val="15"/>
            <c:invertIfNegative val="0"/>
            <c:bubble3D val="0"/>
            <c:extLst>
              <c:ext xmlns:c16="http://schemas.microsoft.com/office/drawing/2014/chart" uri="{C3380CC4-5D6E-409C-BE32-E72D297353CC}">
                <c16:uniqueId val="{00000019-FA2C-47E4-A54B-51E70AA3DCF9}"/>
              </c:ext>
            </c:extLst>
          </c:dPt>
          <c:dPt>
            <c:idx val="17"/>
            <c:invertIfNegative val="0"/>
            <c:bubble3D val="0"/>
            <c:extLst>
              <c:ext xmlns:c16="http://schemas.microsoft.com/office/drawing/2014/chart" uri="{C3380CC4-5D6E-409C-BE32-E72D297353CC}">
                <c16:uniqueId val="{0000001B-FA2C-47E4-A54B-51E70AA3DCF9}"/>
              </c:ext>
            </c:extLst>
          </c:dPt>
          <c:dPt>
            <c:idx val="20"/>
            <c:invertIfNegative val="0"/>
            <c:bubble3D val="0"/>
            <c:extLst>
              <c:ext xmlns:c16="http://schemas.microsoft.com/office/drawing/2014/chart" uri="{C3380CC4-5D6E-409C-BE32-E72D297353CC}">
                <c16:uniqueId val="{0000001D-FA2C-47E4-A54B-51E70AA3DCF9}"/>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'Ark1'!$A$2:$A$29</c:f>
              <c:strCache>
                <c:ptCount val="28"/>
                <c:pt idx="0">
                  <c:v>Total</c:v>
                </c:pt>
                <c:pt idx="1">
                  <c:v>Mann</c:v>
                </c:pt>
                <c:pt idx="2">
                  <c:v>Kvinne</c:v>
                </c:pt>
                <c:pt idx="3">
                  <c:v>16-19</c:v>
                </c:pt>
                <c:pt idx="4">
                  <c:v>20-24</c:v>
                </c:pt>
                <c:pt idx="5">
                  <c:v>25-29</c:v>
                </c:pt>
                <c:pt idx="6">
                  <c:v>30-39</c:v>
                </c:pt>
                <c:pt idx="7">
                  <c:v>40-49</c:v>
                </c:pt>
                <c:pt idx="8">
                  <c:v>50-59</c:v>
                </c:pt>
                <c:pt idx="9">
                  <c:v>60-69</c:v>
                </c:pt>
                <c:pt idx="10">
                  <c:v>70+</c:v>
                </c:pt>
                <c:pt idx="11">
                  <c:v>Har barn</c:v>
                </c:pt>
                <c:pt idx="12">
                  <c:v>Ikke barn</c:v>
                </c:pt>
                <c:pt idx="13">
                  <c:v>SINK</c:v>
                </c:pt>
                <c:pt idx="14">
                  <c:v>DINK</c:v>
                </c:pt>
                <c:pt idx="15">
                  <c:v>FWSK</c:v>
                </c:pt>
                <c:pt idx="16">
                  <c:v>FWLK</c:v>
                </c:pt>
                <c:pt idx="17">
                  <c:v>EMPTY</c:v>
                </c:pt>
                <c:pt idx="18">
                  <c:v>OS</c:v>
                </c:pt>
                <c:pt idx="19">
                  <c:v>Lav utdannelse</c:v>
                </c:pt>
                <c:pt idx="20">
                  <c:v>Medium utdannelse</c:v>
                </c:pt>
                <c:pt idx="21">
                  <c:v>Høy utdannelse</c:v>
                </c:pt>
                <c:pt idx="22">
                  <c:v>HH-inntekt, u/500</c:v>
                </c:pt>
                <c:pt idx="23">
                  <c:v>HH-inntekt, 500-999</c:v>
                </c:pt>
                <c:pt idx="24">
                  <c:v>HH-inntekt, 1+ million</c:v>
                </c:pt>
                <c:pt idx="25">
                  <c:v>Stor by</c:v>
                </c:pt>
                <c:pt idx="26">
                  <c:v>Liten by</c:v>
                </c:pt>
                <c:pt idx="27">
                  <c:v>Ikke by</c:v>
                </c:pt>
              </c:strCache>
            </c:strRef>
          </c:cat>
          <c:val>
            <c:numRef>
              <c:f>'Ark1'!$B$2:$B$29</c:f>
              <c:numCache>
                <c:formatCode>0.0</c:formatCode>
                <c:ptCount val="28"/>
                <c:pt idx="0">
                  <c:v>287.7</c:v>
                </c:pt>
                <c:pt idx="1">
                  <c:v>283.8</c:v>
                </c:pt>
                <c:pt idx="2">
                  <c:v>291.7</c:v>
                </c:pt>
                <c:pt idx="3">
                  <c:v>253.2</c:v>
                </c:pt>
                <c:pt idx="4">
                  <c:v>327.2</c:v>
                </c:pt>
                <c:pt idx="5">
                  <c:v>309.39999999999998</c:v>
                </c:pt>
                <c:pt idx="6">
                  <c:v>293.10000000000002</c:v>
                </c:pt>
                <c:pt idx="7">
                  <c:v>284.60000000000002</c:v>
                </c:pt>
                <c:pt idx="8">
                  <c:v>268.89999999999998</c:v>
                </c:pt>
                <c:pt idx="9">
                  <c:v>287.7</c:v>
                </c:pt>
                <c:pt idx="10">
                  <c:v>285.39999999999998</c:v>
                </c:pt>
                <c:pt idx="11">
                  <c:v>273</c:v>
                </c:pt>
                <c:pt idx="12">
                  <c:v>294.3</c:v>
                </c:pt>
                <c:pt idx="13">
                  <c:v>333.4</c:v>
                </c:pt>
                <c:pt idx="14">
                  <c:v>304.89999999999998</c:v>
                </c:pt>
                <c:pt idx="15">
                  <c:v>272</c:v>
                </c:pt>
                <c:pt idx="16">
                  <c:v>272.8</c:v>
                </c:pt>
                <c:pt idx="17">
                  <c:v>282.89999999999998</c:v>
                </c:pt>
                <c:pt idx="18">
                  <c:v>280.3</c:v>
                </c:pt>
                <c:pt idx="19">
                  <c:v>283.60000000000002</c:v>
                </c:pt>
                <c:pt idx="20">
                  <c:v>288.3</c:v>
                </c:pt>
                <c:pt idx="21">
                  <c:v>294.2</c:v>
                </c:pt>
                <c:pt idx="22">
                  <c:v>289.5</c:v>
                </c:pt>
                <c:pt idx="23">
                  <c:v>295.3</c:v>
                </c:pt>
                <c:pt idx="24">
                  <c:v>298.39999999999998</c:v>
                </c:pt>
                <c:pt idx="25">
                  <c:v>292.5</c:v>
                </c:pt>
                <c:pt idx="26">
                  <c:v>292.8</c:v>
                </c:pt>
                <c:pt idx="27">
                  <c:v>273.60000000000002</c:v>
                </c:pt>
              </c:numCache>
            </c:numRef>
          </c:val>
          <c:extLst>
            <c:ext xmlns:c16="http://schemas.microsoft.com/office/drawing/2014/chart" uri="{C3380CC4-5D6E-409C-BE32-E72D297353CC}">
              <c16:uniqueId val="{0000001E-FA2C-47E4-A54B-51E70AA3DCF9}"/>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350"/>
          <c:min val="0"/>
        </c:scaling>
        <c:delete val="1"/>
        <c:axPos val="t"/>
        <c:numFmt formatCode="0.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60359739570382831"/>
          <c:h val="0.95587918578499098"/>
        </c:manualLayout>
      </c:layout>
      <c:barChart>
        <c:barDir val="bar"/>
        <c:grouping val="clustered"/>
        <c:varyColors val="0"/>
        <c:ser>
          <c:idx val="0"/>
          <c:order val="0"/>
          <c:tx>
            <c:strRef>
              <c:f>'Ark1'!$B$1</c:f>
              <c:strCache>
                <c:ptCount val="1"/>
                <c:pt idx="0">
                  <c:v>En bok du får kjøpt i en kiosk, dagligvarebutikk el.2</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3DC8-46DC-9F99-5DFE64E3BB17}"/>
              </c:ext>
            </c:extLst>
          </c:dPt>
          <c:dPt>
            <c:idx val="2"/>
            <c:invertIfNegative val="0"/>
            <c:bubble3D val="0"/>
            <c:extLst>
              <c:ext xmlns:c16="http://schemas.microsoft.com/office/drawing/2014/chart" uri="{C3380CC4-5D6E-409C-BE32-E72D297353CC}">
                <c16:uniqueId val="{00000003-3DC8-46DC-9F99-5DFE64E3BB17}"/>
              </c:ext>
            </c:extLst>
          </c:dPt>
          <c:dPt>
            <c:idx val="3"/>
            <c:invertIfNegative val="0"/>
            <c:bubble3D val="0"/>
            <c:extLst>
              <c:ext xmlns:c16="http://schemas.microsoft.com/office/drawing/2014/chart" uri="{C3380CC4-5D6E-409C-BE32-E72D297353CC}">
                <c16:uniqueId val="{00000005-3DC8-46DC-9F99-5DFE64E3BB17}"/>
              </c:ext>
            </c:extLst>
          </c:dPt>
          <c:dPt>
            <c:idx val="4"/>
            <c:invertIfNegative val="0"/>
            <c:bubble3D val="0"/>
            <c:extLst>
              <c:ext xmlns:c16="http://schemas.microsoft.com/office/drawing/2014/chart" uri="{C3380CC4-5D6E-409C-BE32-E72D297353CC}">
                <c16:uniqueId val="{00000007-3DC8-46DC-9F99-5DFE64E3BB17}"/>
              </c:ext>
            </c:extLst>
          </c:dPt>
          <c:dPt>
            <c:idx val="5"/>
            <c:invertIfNegative val="0"/>
            <c:bubble3D val="0"/>
            <c:extLst>
              <c:ext xmlns:c16="http://schemas.microsoft.com/office/drawing/2014/chart" uri="{C3380CC4-5D6E-409C-BE32-E72D297353CC}">
                <c16:uniqueId val="{00000009-3DC8-46DC-9F99-5DFE64E3BB17}"/>
              </c:ext>
            </c:extLst>
          </c:dPt>
          <c:dPt>
            <c:idx val="6"/>
            <c:invertIfNegative val="0"/>
            <c:bubble3D val="0"/>
            <c:extLst>
              <c:ext xmlns:c16="http://schemas.microsoft.com/office/drawing/2014/chart" uri="{C3380CC4-5D6E-409C-BE32-E72D297353CC}">
                <c16:uniqueId val="{0000000B-3DC8-46DC-9F99-5DFE64E3BB17}"/>
              </c:ext>
            </c:extLst>
          </c:dPt>
          <c:dPt>
            <c:idx val="7"/>
            <c:invertIfNegative val="0"/>
            <c:bubble3D val="0"/>
            <c:extLst>
              <c:ext xmlns:c16="http://schemas.microsoft.com/office/drawing/2014/chart" uri="{C3380CC4-5D6E-409C-BE32-E72D297353CC}">
                <c16:uniqueId val="{0000000D-3DC8-46DC-9F99-5DFE64E3BB17}"/>
              </c:ext>
            </c:extLst>
          </c:dPt>
          <c:dPt>
            <c:idx val="8"/>
            <c:invertIfNegative val="0"/>
            <c:bubble3D val="0"/>
            <c:extLst>
              <c:ext xmlns:c16="http://schemas.microsoft.com/office/drawing/2014/chart" uri="{C3380CC4-5D6E-409C-BE32-E72D297353CC}">
                <c16:uniqueId val="{0000000F-3DC8-46DC-9F99-5DFE64E3BB17}"/>
              </c:ext>
            </c:extLst>
          </c:dPt>
          <c:dPt>
            <c:idx val="11"/>
            <c:invertIfNegative val="0"/>
            <c:bubble3D val="0"/>
            <c:extLst>
              <c:ext xmlns:c16="http://schemas.microsoft.com/office/drawing/2014/chart" uri="{C3380CC4-5D6E-409C-BE32-E72D297353CC}">
                <c16:uniqueId val="{00000011-3DC8-46DC-9F99-5DFE64E3BB17}"/>
              </c:ext>
            </c:extLst>
          </c:dPt>
          <c:dPt>
            <c:idx val="12"/>
            <c:invertIfNegative val="0"/>
            <c:bubble3D val="0"/>
            <c:extLst>
              <c:ext xmlns:c16="http://schemas.microsoft.com/office/drawing/2014/chart" uri="{C3380CC4-5D6E-409C-BE32-E72D297353CC}">
                <c16:uniqueId val="{00000013-3DC8-46DC-9F99-5DFE64E3BB17}"/>
              </c:ext>
            </c:extLst>
          </c:dPt>
          <c:dPt>
            <c:idx val="13"/>
            <c:invertIfNegative val="0"/>
            <c:bubble3D val="0"/>
            <c:extLst>
              <c:ext xmlns:c16="http://schemas.microsoft.com/office/drawing/2014/chart" uri="{C3380CC4-5D6E-409C-BE32-E72D297353CC}">
                <c16:uniqueId val="{00000015-3DC8-46DC-9F99-5DFE64E3BB17}"/>
              </c:ext>
            </c:extLst>
          </c:dPt>
          <c:dPt>
            <c:idx val="14"/>
            <c:invertIfNegative val="0"/>
            <c:bubble3D val="0"/>
            <c:extLst>
              <c:ext xmlns:c16="http://schemas.microsoft.com/office/drawing/2014/chart" uri="{C3380CC4-5D6E-409C-BE32-E72D297353CC}">
                <c16:uniqueId val="{00000017-3DC8-46DC-9F99-5DFE64E3BB17}"/>
              </c:ext>
            </c:extLst>
          </c:dPt>
          <c:dPt>
            <c:idx val="15"/>
            <c:invertIfNegative val="0"/>
            <c:bubble3D val="0"/>
            <c:extLst>
              <c:ext xmlns:c16="http://schemas.microsoft.com/office/drawing/2014/chart" uri="{C3380CC4-5D6E-409C-BE32-E72D297353CC}">
                <c16:uniqueId val="{00000019-3DC8-46DC-9F99-5DFE64E3BB17}"/>
              </c:ext>
            </c:extLst>
          </c:dPt>
          <c:dPt>
            <c:idx val="17"/>
            <c:invertIfNegative val="0"/>
            <c:bubble3D val="0"/>
            <c:extLst>
              <c:ext xmlns:c16="http://schemas.microsoft.com/office/drawing/2014/chart" uri="{C3380CC4-5D6E-409C-BE32-E72D297353CC}">
                <c16:uniqueId val="{0000001B-3DC8-46DC-9F99-5DFE64E3BB17}"/>
              </c:ext>
            </c:extLst>
          </c:dPt>
          <c:dPt>
            <c:idx val="20"/>
            <c:invertIfNegative val="0"/>
            <c:bubble3D val="0"/>
            <c:extLst>
              <c:ext xmlns:c16="http://schemas.microsoft.com/office/drawing/2014/chart" uri="{C3380CC4-5D6E-409C-BE32-E72D297353CC}">
                <c16:uniqueId val="{0000001D-3DC8-46DC-9F99-5DFE64E3BB17}"/>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'Ark1'!$A$2:$A$33</c:f>
              <c:strCache>
                <c:ptCount val="32"/>
                <c:pt idx="0">
                  <c:v>Total</c:v>
                </c:pt>
                <c:pt idx="1">
                  <c:v>Oslo og omegn</c:v>
                </c:pt>
                <c:pt idx="2">
                  <c:v>Øvrig Østland</c:v>
                </c:pt>
                <c:pt idx="3">
                  <c:v>Sør-/Vestlandet</c:v>
                </c:pt>
                <c:pt idx="4">
                  <c:v>Midt-/ Nord Norge</c:v>
                </c:pt>
                <c:pt idx="5">
                  <c:v>De bokinteresserte</c:v>
                </c:pt>
                <c:pt idx="6">
                  <c:v>Mobiltidstyvene</c:v>
                </c:pt>
                <c:pt idx="7">
                  <c:v>De tilbudsbevisste</c:v>
                </c:pt>
                <c:pt idx="8">
                  <c:v>De moderne</c:v>
                </c:pt>
                <c:pt idx="9">
                  <c:v>De barneorienterte</c:v>
                </c:pt>
                <c:pt idx="10">
                  <c:v>Opplever barrierer</c:v>
                </c:pt>
                <c:pt idx="11">
                  <c:v>Ikke-leser</c:v>
                </c:pt>
                <c:pt idx="12">
                  <c:v>Småleser (1-4)</c:v>
                </c:pt>
                <c:pt idx="13">
                  <c:v>Mediumleser (5-12)</c:v>
                </c:pt>
                <c:pt idx="14">
                  <c:v>Storleser (13-24)</c:v>
                </c:pt>
                <c:pt idx="15">
                  <c:v>Superleser (25+)</c:v>
                </c:pt>
                <c:pt idx="16">
                  <c:v>Ikke-kjøper</c:v>
                </c:pt>
                <c:pt idx="17">
                  <c:v>Småkjøper (1-4)</c:v>
                </c:pt>
                <c:pt idx="18">
                  <c:v>Mediumkjøper (5-12)</c:v>
                </c:pt>
                <c:pt idx="19">
                  <c:v>Storkjøper (13-24)</c:v>
                </c:pt>
                <c:pt idx="20">
                  <c:v>Superkjøper (25+)</c:v>
                </c:pt>
                <c:pt idx="21">
                  <c:v>Bibliotek siste år</c:v>
                </c:pt>
                <c:pt idx="22">
                  <c:v>Ikke besøkt bibliotek</c:v>
                </c:pt>
                <c:pt idx="23">
                  <c:v>Norsk tekst</c:v>
                </c:pt>
                <c:pt idx="24">
                  <c:v>Engelsk tekst</c:v>
                </c:pt>
                <c:pt idx="25">
                  <c:v>Annet språk</c:v>
                </c:pt>
                <c:pt idx="26">
                  <c:v>Papirbok, lest</c:v>
                </c:pt>
                <c:pt idx="27">
                  <c:v>Lydbok, lest</c:v>
                </c:pt>
                <c:pt idx="28">
                  <c:v>E-bok lest</c:v>
                </c:pt>
                <c:pt idx="29">
                  <c:v>Papirbok, kjøpt</c:v>
                </c:pt>
                <c:pt idx="30">
                  <c:v>Lydbok, kjøpt</c:v>
                </c:pt>
                <c:pt idx="31">
                  <c:v>E-bok kjøpt</c:v>
                </c:pt>
              </c:strCache>
            </c:strRef>
          </c:cat>
          <c:val>
            <c:numRef>
              <c:f>'Ark1'!$B$2:$B$33</c:f>
              <c:numCache>
                <c:formatCode>0.0</c:formatCode>
                <c:ptCount val="32"/>
                <c:pt idx="0">
                  <c:v>214.1</c:v>
                </c:pt>
                <c:pt idx="1">
                  <c:v>212.8</c:v>
                </c:pt>
                <c:pt idx="2">
                  <c:v>210.5</c:v>
                </c:pt>
                <c:pt idx="3">
                  <c:v>220.9</c:v>
                </c:pt>
                <c:pt idx="4">
                  <c:v>211.5</c:v>
                </c:pt>
                <c:pt idx="5">
                  <c:v>255.7</c:v>
                </c:pt>
                <c:pt idx="6">
                  <c:v>236.4</c:v>
                </c:pt>
                <c:pt idx="7">
                  <c:v>178.8</c:v>
                </c:pt>
                <c:pt idx="8">
                  <c:v>198.6</c:v>
                </c:pt>
                <c:pt idx="9">
                  <c:v>227.5</c:v>
                </c:pt>
                <c:pt idx="10">
                  <c:v>204.3</c:v>
                </c:pt>
                <c:pt idx="11">
                  <c:v>188.9</c:v>
                </c:pt>
                <c:pt idx="12">
                  <c:v>225.9</c:v>
                </c:pt>
                <c:pt idx="13">
                  <c:v>218.1</c:v>
                </c:pt>
                <c:pt idx="14">
                  <c:v>219.6</c:v>
                </c:pt>
                <c:pt idx="15">
                  <c:v>203.1</c:v>
                </c:pt>
                <c:pt idx="16">
                  <c:v>177.5</c:v>
                </c:pt>
                <c:pt idx="17">
                  <c:v>235.8</c:v>
                </c:pt>
                <c:pt idx="18">
                  <c:v>234.1</c:v>
                </c:pt>
                <c:pt idx="19">
                  <c:v>235.5</c:v>
                </c:pt>
                <c:pt idx="20">
                  <c:v>185.9</c:v>
                </c:pt>
                <c:pt idx="21">
                  <c:v>203.4</c:v>
                </c:pt>
                <c:pt idx="22">
                  <c:v>218.5</c:v>
                </c:pt>
                <c:pt idx="23">
                  <c:v>218.7</c:v>
                </c:pt>
                <c:pt idx="24">
                  <c:v>216</c:v>
                </c:pt>
                <c:pt idx="25">
                  <c:v>209.5</c:v>
                </c:pt>
                <c:pt idx="26">
                  <c:v>222.3</c:v>
                </c:pt>
                <c:pt idx="27">
                  <c:v>216.2</c:v>
                </c:pt>
                <c:pt idx="28">
                  <c:v>190.6</c:v>
                </c:pt>
                <c:pt idx="29">
                  <c:v>232</c:v>
                </c:pt>
                <c:pt idx="30">
                  <c:v>215.1</c:v>
                </c:pt>
                <c:pt idx="31">
                  <c:v>185.8</c:v>
                </c:pt>
              </c:numCache>
            </c:numRef>
          </c:val>
          <c:extLst>
            <c:ext xmlns:c16="http://schemas.microsoft.com/office/drawing/2014/chart" uri="{C3380CC4-5D6E-409C-BE32-E72D297353CC}">
              <c16:uniqueId val="{0000001E-3DC8-46DC-9F99-5DFE64E3BB17}"/>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350"/>
          <c:min val="0"/>
        </c:scaling>
        <c:delete val="1"/>
        <c:axPos val="t"/>
        <c:numFmt formatCode="0.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60359739570382831"/>
          <c:h val="0.95587918578499098"/>
        </c:manualLayout>
      </c:layout>
      <c:barChart>
        <c:barDir val="bar"/>
        <c:grouping val="clustered"/>
        <c:varyColors val="0"/>
        <c:ser>
          <c:idx val="0"/>
          <c:order val="0"/>
          <c:tx>
            <c:strRef>
              <c:f>'Ark1'!$B$1</c:f>
              <c:strCache>
                <c:ptCount val="1"/>
                <c:pt idx="0">
                  <c:v>En bok du får kjøpt i en kiosk, dagligvarebutikk el.2</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7CB9-4F0A-88CE-2E2E9940FA8A}"/>
              </c:ext>
            </c:extLst>
          </c:dPt>
          <c:dPt>
            <c:idx val="2"/>
            <c:invertIfNegative val="0"/>
            <c:bubble3D val="0"/>
            <c:extLst>
              <c:ext xmlns:c16="http://schemas.microsoft.com/office/drawing/2014/chart" uri="{C3380CC4-5D6E-409C-BE32-E72D297353CC}">
                <c16:uniqueId val="{00000003-7CB9-4F0A-88CE-2E2E9940FA8A}"/>
              </c:ext>
            </c:extLst>
          </c:dPt>
          <c:dPt>
            <c:idx val="3"/>
            <c:invertIfNegative val="0"/>
            <c:bubble3D val="0"/>
            <c:extLst>
              <c:ext xmlns:c16="http://schemas.microsoft.com/office/drawing/2014/chart" uri="{C3380CC4-5D6E-409C-BE32-E72D297353CC}">
                <c16:uniqueId val="{00000005-7CB9-4F0A-88CE-2E2E9940FA8A}"/>
              </c:ext>
            </c:extLst>
          </c:dPt>
          <c:dPt>
            <c:idx val="4"/>
            <c:invertIfNegative val="0"/>
            <c:bubble3D val="0"/>
            <c:extLst>
              <c:ext xmlns:c16="http://schemas.microsoft.com/office/drawing/2014/chart" uri="{C3380CC4-5D6E-409C-BE32-E72D297353CC}">
                <c16:uniqueId val="{00000007-7CB9-4F0A-88CE-2E2E9940FA8A}"/>
              </c:ext>
            </c:extLst>
          </c:dPt>
          <c:dPt>
            <c:idx val="5"/>
            <c:invertIfNegative val="0"/>
            <c:bubble3D val="0"/>
            <c:extLst>
              <c:ext xmlns:c16="http://schemas.microsoft.com/office/drawing/2014/chart" uri="{C3380CC4-5D6E-409C-BE32-E72D297353CC}">
                <c16:uniqueId val="{00000009-7CB9-4F0A-88CE-2E2E9940FA8A}"/>
              </c:ext>
            </c:extLst>
          </c:dPt>
          <c:dPt>
            <c:idx val="6"/>
            <c:invertIfNegative val="0"/>
            <c:bubble3D val="0"/>
            <c:extLst>
              <c:ext xmlns:c16="http://schemas.microsoft.com/office/drawing/2014/chart" uri="{C3380CC4-5D6E-409C-BE32-E72D297353CC}">
                <c16:uniqueId val="{0000000B-7CB9-4F0A-88CE-2E2E9940FA8A}"/>
              </c:ext>
            </c:extLst>
          </c:dPt>
          <c:dPt>
            <c:idx val="7"/>
            <c:invertIfNegative val="0"/>
            <c:bubble3D val="0"/>
            <c:extLst>
              <c:ext xmlns:c16="http://schemas.microsoft.com/office/drawing/2014/chart" uri="{C3380CC4-5D6E-409C-BE32-E72D297353CC}">
                <c16:uniqueId val="{0000000D-7CB9-4F0A-88CE-2E2E9940FA8A}"/>
              </c:ext>
            </c:extLst>
          </c:dPt>
          <c:dPt>
            <c:idx val="8"/>
            <c:invertIfNegative val="0"/>
            <c:bubble3D val="0"/>
            <c:extLst>
              <c:ext xmlns:c16="http://schemas.microsoft.com/office/drawing/2014/chart" uri="{C3380CC4-5D6E-409C-BE32-E72D297353CC}">
                <c16:uniqueId val="{0000000F-7CB9-4F0A-88CE-2E2E9940FA8A}"/>
              </c:ext>
            </c:extLst>
          </c:dPt>
          <c:dPt>
            <c:idx val="11"/>
            <c:invertIfNegative val="0"/>
            <c:bubble3D val="0"/>
            <c:extLst>
              <c:ext xmlns:c16="http://schemas.microsoft.com/office/drawing/2014/chart" uri="{C3380CC4-5D6E-409C-BE32-E72D297353CC}">
                <c16:uniqueId val="{00000011-7CB9-4F0A-88CE-2E2E9940FA8A}"/>
              </c:ext>
            </c:extLst>
          </c:dPt>
          <c:dPt>
            <c:idx val="12"/>
            <c:invertIfNegative val="0"/>
            <c:bubble3D val="0"/>
            <c:extLst>
              <c:ext xmlns:c16="http://schemas.microsoft.com/office/drawing/2014/chart" uri="{C3380CC4-5D6E-409C-BE32-E72D297353CC}">
                <c16:uniqueId val="{00000013-7CB9-4F0A-88CE-2E2E9940FA8A}"/>
              </c:ext>
            </c:extLst>
          </c:dPt>
          <c:dPt>
            <c:idx val="13"/>
            <c:invertIfNegative val="0"/>
            <c:bubble3D val="0"/>
            <c:extLst>
              <c:ext xmlns:c16="http://schemas.microsoft.com/office/drawing/2014/chart" uri="{C3380CC4-5D6E-409C-BE32-E72D297353CC}">
                <c16:uniqueId val="{00000015-7CB9-4F0A-88CE-2E2E9940FA8A}"/>
              </c:ext>
            </c:extLst>
          </c:dPt>
          <c:dPt>
            <c:idx val="14"/>
            <c:invertIfNegative val="0"/>
            <c:bubble3D val="0"/>
            <c:extLst>
              <c:ext xmlns:c16="http://schemas.microsoft.com/office/drawing/2014/chart" uri="{C3380CC4-5D6E-409C-BE32-E72D297353CC}">
                <c16:uniqueId val="{00000017-7CB9-4F0A-88CE-2E2E9940FA8A}"/>
              </c:ext>
            </c:extLst>
          </c:dPt>
          <c:dPt>
            <c:idx val="15"/>
            <c:invertIfNegative val="0"/>
            <c:bubble3D val="0"/>
            <c:extLst>
              <c:ext xmlns:c16="http://schemas.microsoft.com/office/drawing/2014/chart" uri="{C3380CC4-5D6E-409C-BE32-E72D297353CC}">
                <c16:uniqueId val="{00000019-7CB9-4F0A-88CE-2E2E9940FA8A}"/>
              </c:ext>
            </c:extLst>
          </c:dPt>
          <c:dPt>
            <c:idx val="17"/>
            <c:invertIfNegative val="0"/>
            <c:bubble3D val="0"/>
            <c:extLst>
              <c:ext xmlns:c16="http://schemas.microsoft.com/office/drawing/2014/chart" uri="{C3380CC4-5D6E-409C-BE32-E72D297353CC}">
                <c16:uniqueId val="{0000001B-7CB9-4F0A-88CE-2E2E9940FA8A}"/>
              </c:ext>
            </c:extLst>
          </c:dPt>
          <c:dPt>
            <c:idx val="20"/>
            <c:invertIfNegative val="0"/>
            <c:bubble3D val="0"/>
            <c:extLst>
              <c:ext xmlns:c16="http://schemas.microsoft.com/office/drawing/2014/chart" uri="{C3380CC4-5D6E-409C-BE32-E72D297353CC}">
                <c16:uniqueId val="{0000001D-7CB9-4F0A-88CE-2E2E9940FA8A}"/>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'Ark1'!$A$2:$A$29</c:f>
              <c:strCache>
                <c:ptCount val="28"/>
                <c:pt idx="0">
                  <c:v>Total</c:v>
                </c:pt>
                <c:pt idx="1">
                  <c:v>Mann</c:v>
                </c:pt>
                <c:pt idx="2">
                  <c:v>Kvinne</c:v>
                </c:pt>
                <c:pt idx="3">
                  <c:v>16-19</c:v>
                </c:pt>
                <c:pt idx="4">
                  <c:v>20-24</c:v>
                </c:pt>
                <c:pt idx="5">
                  <c:v>25-29</c:v>
                </c:pt>
                <c:pt idx="6">
                  <c:v>30-39</c:v>
                </c:pt>
                <c:pt idx="7">
                  <c:v>40-49</c:v>
                </c:pt>
                <c:pt idx="8">
                  <c:v>50-59</c:v>
                </c:pt>
                <c:pt idx="9">
                  <c:v>60-69</c:v>
                </c:pt>
                <c:pt idx="10">
                  <c:v>70+</c:v>
                </c:pt>
                <c:pt idx="11">
                  <c:v>Har barn</c:v>
                </c:pt>
                <c:pt idx="12">
                  <c:v>Ikke barn</c:v>
                </c:pt>
                <c:pt idx="13">
                  <c:v>SINK</c:v>
                </c:pt>
                <c:pt idx="14">
                  <c:v>DINK</c:v>
                </c:pt>
                <c:pt idx="15">
                  <c:v>FWSK</c:v>
                </c:pt>
                <c:pt idx="16">
                  <c:v>FWLK</c:v>
                </c:pt>
                <c:pt idx="17">
                  <c:v>EMPTY</c:v>
                </c:pt>
                <c:pt idx="18">
                  <c:v>OS</c:v>
                </c:pt>
                <c:pt idx="19">
                  <c:v>Lav utdannelse</c:v>
                </c:pt>
                <c:pt idx="20">
                  <c:v>Medium utdannelse</c:v>
                </c:pt>
                <c:pt idx="21">
                  <c:v>Høy utdannelse</c:v>
                </c:pt>
                <c:pt idx="22">
                  <c:v>HH-inntekt, u/500</c:v>
                </c:pt>
                <c:pt idx="23">
                  <c:v>HH-inntekt, 500-999</c:v>
                </c:pt>
                <c:pt idx="24">
                  <c:v>HH-inntekt, 1+ million</c:v>
                </c:pt>
                <c:pt idx="25">
                  <c:v>Stor by</c:v>
                </c:pt>
                <c:pt idx="26">
                  <c:v>Liten by</c:v>
                </c:pt>
                <c:pt idx="27">
                  <c:v>Ikke by</c:v>
                </c:pt>
              </c:strCache>
            </c:strRef>
          </c:cat>
          <c:val>
            <c:numRef>
              <c:f>'Ark1'!$B$2:$B$29</c:f>
              <c:numCache>
                <c:formatCode>0.0</c:formatCode>
                <c:ptCount val="28"/>
                <c:pt idx="0">
                  <c:v>214.1</c:v>
                </c:pt>
                <c:pt idx="1">
                  <c:v>204.9</c:v>
                </c:pt>
                <c:pt idx="2">
                  <c:v>223.6</c:v>
                </c:pt>
                <c:pt idx="3">
                  <c:v>209.7</c:v>
                </c:pt>
                <c:pt idx="4">
                  <c:v>220.9</c:v>
                </c:pt>
                <c:pt idx="5">
                  <c:v>253.5</c:v>
                </c:pt>
                <c:pt idx="6">
                  <c:v>214.2</c:v>
                </c:pt>
                <c:pt idx="7">
                  <c:v>218.4</c:v>
                </c:pt>
                <c:pt idx="8">
                  <c:v>210.7</c:v>
                </c:pt>
                <c:pt idx="9">
                  <c:v>195.7</c:v>
                </c:pt>
                <c:pt idx="10">
                  <c:v>199.3</c:v>
                </c:pt>
                <c:pt idx="11">
                  <c:v>211.8</c:v>
                </c:pt>
                <c:pt idx="12">
                  <c:v>214.9</c:v>
                </c:pt>
                <c:pt idx="13">
                  <c:v>237</c:v>
                </c:pt>
                <c:pt idx="14">
                  <c:v>225.7</c:v>
                </c:pt>
                <c:pt idx="15">
                  <c:v>203.8</c:v>
                </c:pt>
                <c:pt idx="16">
                  <c:v>212.3</c:v>
                </c:pt>
                <c:pt idx="17">
                  <c:v>210.5</c:v>
                </c:pt>
                <c:pt idx="18">
                  <c:v>190.6</c:v>
                </c:pt>
                <c:pt idx="19">
                  <c:v>208.1</c:v>
                </c:pt>
                <c:pt idx="20">
                  <c:v>223.4</c:v>
                </c:pt>
                <c:pt idx="21">
                  <c:v>216.2</c:v>
                </c:pt>
                <c:pt idx="22">
                  <c:v>208</c:v>
                </c:pt>
                <c:pt idx="23">
                  <c:v>214</c:v>
                </c:pt>
                <c:pt idx="24">
                  <c:v>223.5</c:v>
                </c:pt>
                <c:pt idx="25">
                  <c:v>219</c:v>
                </c:pt>
                <c:pt idx="26">
                  <c:v>204.1</c:v>
                </c:pt>
                <c:pt idx="27">
                  <c:v>215.2</c:v>
                </c:pt>
              </c:numCache>
            </c:numRef>
          </c:val>
          <c:extLst>
            <c:ext xmlns:c16="http://schemas.microsoft.com/office/drawing/2014/chart" uri="{C3380CC4-5D6E-409C-BE32-E72D297353CC}">
              <c16:uniqueId val="{0000001E-7CB9-4F0A-88CE-2E2E9940FA8A}"/>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350"/>
          <c:min val="0"/>
        </c:scaling>
        <c:delete val="1"/>
        <c:axPos val="t"/>
        <c:numFmt formatCode="0.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60359739570382831"/>
          <c:h val="0.95587918578499098"/>
        </c:manualLayout>
      </c:layout>
      <c:barChart>
        <c:barDir val="bar"/>
        <c:grouping val="clustered"/>
        <c:varyColors val="0"/>
        <c:ser>
          <c:idx val="0"/>
          <c:order val="0"/>
          <c:tx>
            <c:strRef>
              <c:f>'Ark1'!$B$1</c:f>
              <c:strCache>
                <c:ptCount val="1"/>
                <c:pt idx="0">
                  <c:v>Hvor mange bøker leste og/eller lyttet du til i løpet av siste året – 2021?</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FA2C-47E4-A54B-51E70AA3DCF9}"/>
              </c:ext>
            </c:extLst>
          </c:dPt>
          <c:dPt>
            <c:idx val="2"/>
            <c:invertIfNegative val="0"/>
            <c:bubble3D val="0"/>
            <c:spPr>
              <a:solidFill>
                <a:srgbClr val="00B050"/>
              </a:solidFill>
              <a:ln>
                <a:noFill/>
              </a:ln>
              <a:effectLst/>
            </c:spPr>
            <c:extLst>
              <c:ext xmlns:c16="http://schemas.microsoft.com/office/drawing/2014/chart" uri="{C3380CC4-5D6E-409C-BE32-E72D297353CC}">
                <c16:uniqueId val="{00000003-FA2C-47E4-A54B-51E70AA3DCF9}"/>
              </c:ext>
            </c:extLst>
          </c:dPt>
          <c:dPt>
            <c:idx val="3"/>
            <c:invertIfNegative val="0"/>
            <c:bubble3D val="0"/>
            <c:spPr>
              <a:solidFill>
                <a:srgbClr val="C00000"/>
              </a:solidFill>
              <a:ln>
                <a:noFill/>
              </a:ln>
              <a:effectLst/>
            </c:spPr>
            <c:extLst>
              <c:ext xmlns:c16="http://schemas.microsoft.com/office/drawing/2014/chart" uri="{C3380CC4-5D6E-409C-BE32-E72D297353CC}">
                <c16:uniqueId val="{00000005-FA2C-47E4-A54B-51E70AA3DCF9}"/>
              </c:ext>
            </c:extLst>
          </c:dPt>
          <c:dPt>
            <c:idx val="4"/>
            <c:invertIfNegative val="0"/>
            <c:bubble3D val="0"/>
            <c:spPr>
              <a:solidFill>
                <a:srgbClr val="C00000"/>
              </a:solidFill>
              <a:ln>
                <a:noFill/>
              </a:ln>
              <a:effectLst/>
            </c:spPr>
            <c:extLst>
              <c:ext xmlns:c16="http://schemas.microsoft.com/office/drawing/2014/chart" uri="{C3380CC4-5D6E-409C-BE32-E72D297353CC}">
                <c16:uniqueId val="{00000007-FA2C-47E4-A54B-51E70AA3DCF9}"/>
              </c:ext>
            </c:extLst>
          </c:dPt>
          <c:dPt>
            <c:idx val="5"/>
            <c:invertIfNegative val="0"/>
            <c:bubble3D val="0"/>
            <c:extLst>
              <c:ext xmlns:c16="http://schemas.microsoft.com/office/drawing/2014/chart" uri="{C3380CC4-5D6E-409C-BE32-E72D297353CC}">
                <c16:uniqueId val="{00000009-FA2C-47E4-A54B-51E70AA3DCF9}"/>
              </c:ext>
            </c:extLst>
          </c:dPt>
          <c:dPt>
            <c:idx val="6"/>
            <c:invertIfNegative val="0"/>
            <c:bubble3D val="0"/>
            <c:extLst>
              <c:ext xmlns:c16="http://schemas.microsoft.com/office/drawing/2014/chart" uri="{C3380CC4-5D6E-409C-BE32-E72D297353CC}">
                <c16:uniqueId val="{0000000B-FA2C-47E4-A54B-51E70AA3DCF9}"/>
              </c:ext>
            </c:extLst>
          </c:dPt>
          <c:dPt>
            <c:idx val="7"/>
            <c:invertIfNegative val="0"/>
            <c:bubble3D val="0"/>
            <c:extLst>
              <c:ext xmlns:c16="http://schemas.microsoft.com/office/drawing/2014/chart" uri="{C3380CC4-5D6E-409C-BE32-E72D297353CC}">
                <c16:uniqueId val="{0000000D-FA2C-47E4-A54B-51E70AA3DCF9}"/>
              </c:ext>
            </c:extLst>
          </c:dPt>
          <c:dPt>
            <c:idx val="8"/>
            <c:invertIfNegative val="0"/>
            <c:bubble3D val="0"/>
            <c:extLst>
              <c:ext xmlns:c16="http://schemas.microsoft.com/office/drawing/2014/chart" uri="{C3380CC4-5D6E-409C-BE32-E72D297353CC}">
                <c16:uniqueId val="{0000000F-FA2C-47E4-A54B-51E70AA3DCF9}"/>
              </c:ext>
            </c:extLst>
          </c:dPt>
          <c:dPt>
            <c:idx val="10"/>
            <c:invertIfNegative val="0"/>
            <c:bubble3D val="0"/>
            <c:spPr>
              <a:solidFill>
                <a:srgbClr val="00B050"/>
              </a:solidFill>
              <a:ln>
                <a:noFill/>
              </a:ln>
              <a:effectLst/>
            </c:spPr>
            <c:extLst>
              <c:ext xmlns:c16="http://schemas.microsoft.com/office/drawing/2014/chart" uri="{C3380CC4-5D6E-409C-BE32-E72D297353CC}">
                <c16:uniqueId val="{0000001E-51EB-4835-AA9B-468ADB852357}"/>
              </c:ext>
            </c:extLst>
          </c:dPt>
          <c:dPt>
            <c:idx val="11"/>
            <c:invertIfNegative val="0"/>
            <c:bubble3D val="0"/>
            <c:spPr>
              <a:solidFill>
                <a:srgbClr val="C00000"/>
              </a:solidFill>
              <a:ln>
                <a:noFill/>
              </a:ln>
              <a:effectLst/>
            </c:spPr>
            <c:extLst>
              <c:ext xmlns:c16="http://schemas.microsoft.com/office/drawing/2014/chart" uri="{C3380CC4-5D6E-409C-BE32-E72D297353CC}">
                <c16:uniqueId val="{00000011-FA2C-47E4-A54B-51E70AA3DCF9}"/>
              </c:ext>
            </c:extLst>
          </c:dPt>
          <c:dPt>
            <c:idx val="12"/>
            <c:invertIfNegative val="0"/>
            <c:bubble3D val="0"/>
            <c:spPr>
              <a:solidFill>
                <a:srgbClr val="C00000"/>
              </a:solidFill>
              <a:ln>
                <a:noFill/>
              </a:ln>
              <a:effectLst/>
            </c:spPr>
            <c:extLst>
              <c:ext xmlns:c16="http://schemas.microsoft.com/office/drawing/2014/chart" uri="{C3380CC4-5D6E-409C-BE32-E72D297353CC}">
                <c16:uniqueId val="{00000013-FA2C-47E4-A54B-51E70AA3DCF9}"/>
              </c:ext>
            </c:extLst>
          </c:dPt>
          <c:dPt>
            <c:idx val="13"/>
            <c:invertIfNegative val="0"/>
            <c:bubble3D val="0"/>
            <c:extLst>
              <c:ext xmlns:c16="http://schemas.microsoft.com/office/drawing/2014/chart" uri="{C3380CC4-5D6E-409C-BE32-E72D297353CC}">
                <c16:uniqueId val="{00000015-FA2C-47E4-A54B-51E70AA3DCF9}"/>
              </c:ext>
            </c:extLst>
          </c:dPt>
          <c:dPt>
            <c:idx val="14"/>
            <c:invertIfNegative val="0"/>
            <c:bubble3D val="0"/>
            <c:extLst>
              <c:ext xmlns:c16="http://schemas.microsoft.com/office/drawing/2014/chart" uri="{C3380CC4-5D6E-409C-BE32-E72D297353CC}">
                <c16:uniqueId val="{00000017-FA2C-47E4-A54B-51E70AA3DCF9}"/>
              </c:ext>
            </c:extLst>
          </c:dPt>
          <c:dPt>
            <c:idx val="15"/>
            <c:invertIfNegative val="0"/>
            <c:bubble3D val="0"/>
            <c:extLst>
              <c:ext xmlns:c16="http://schemas.microsoft.com/office/drawing/2014/chart" uri="{C3380CC4-5D6E-409C-BE32-E72D297353CC}">
                <c16:uniqueId val="{00000019-FA2C-47E4-A54B-51E70AA3DCF9}"/>
              </c:ext>
            </c:extLst>
          </c:dPt>
          <c:dPt>
            <c:idx val="17"/>
            <c:invertIfNegative val="0"/>
            <c:bubble3D val="0"/>
            <c:spPr>
              <a:solidFill>
                <a:srgbClr val="00B050"/>
              </a:solidFill>
              <a:ln>
                <a:noFill/>
              </a:ln>
              <a:effectLst/>
            </c:spPr>
            <c:extLst>
              <c:ext xmlns:c16="http://schemas.microsoft.com/office/drawing/2014/chart" uri="{C3380CC4-5D6E-409C-BE32-E72D297353CC}">
                <c16:uniqueId val="{0000001B-FA2C-47E4-A54B-51E70AA3DCF9}"/>
              </c:ext>
            </c:extLst>
          </c:dPt>
          <c:dPt>
            <c:idx val="18"/>
            <c:invertIfNegative val="0"/>
            <c:bubble3D val="0"/>
            <c:spPr>
              <a:solidFill>
                <a:srgbClr val="00B050"/>
              </a:solidFill>
              <a:ln>
                <a:noFill/>
              </a:ln>
              <a:effectLst/>
            </c:spPr>
            <c:extLst>
              <c:ext xmlns:c16="http://schemas.microsoft.com/office/drawing/2014/chart" uri="{C3380CC4-5D6E-409C-BE32-E72D297353CC}">
                <c16:uniqueId val="{0000001F-51EB-4835-AA9B-468ADB852357}"/>
              </c:ext>
            </c:extLst>
          </c:dPt>
          <c:dPt>
            <c:idx val="19"/>
            <c:invertIfNegative val="0"/>
            <c:bubble3D val="0"/>
            <c:spPr>
              <a:solidFill>
                <a:srgbClr val="C00000"/>
              </a:solidFill>
              <a:ln>
                <a:noFill/>
              </a:ln>
              <a:effectLst/>
            </c:spPr>
            <c:extLst>
              <c:ext xmlns:c16="http://schemas.microsoft.com/office/drawing/2014/chart" uri="{C3380CC4-5D6E-409C-BE32-E72D297353CC}">
                <c16:uniqueId val="{00000021-51EB-4835-AA9B-468ADB852357}"/>
              </c:ext>
            </c:extLst>
          </c:dPt>
          <c:dPt>
            <c:idx val="20"/>
            <c:invertIfNegative val="0"/>
            <c:bubble3D val="0"/>
            <c:spPr>
              <a:solidFill>
                <a:srgbClr val="00B050"/>
              </a:solidFill>
              <a:ln>
                <a:noFill/>
              </a:ln>
              <a:effectLst/>
            </c:spPr>
            <c:extLst>
              <c:ext xmlns:c16="http://schemas.microsoft.com/office/drawing/2014/chart" uri="{C3380CC4-5D6E-409C-BE32-E72D297353CC}">
                <c16:uniqueId val="{0000001D-FA2C-47E4-A54B-51E70AA3DCF9}"/>
              </c:ext>
            </c:extLst>
          </c:dPt>
          <c:dPt>
            <c:idx val="21"/>
            <c:invertIfNegative val="0"/>
            <c:bubble3D val="0"/>
            <c:spPr>
              <a:solidFill>
                <a:srgbClr val="00B050"/>
              </a:solidFill>
              <a:ln>
                <a:noFill/>
              </a:ln>
              <a:effectLst/>
            </c:spPr>
            <c:extLst>
              <c:ext xmlns:c16="http://schemas.microsoft.com/office/drawing/2014/chart" uri="{C3380CC4-5D6E-409C-BE32-E72D297353CC}">
                <c16:uniqueId val="{00000020-51EB-4835-AA9B-468ADB852357}"/>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'Ark1'!$A$2:$A$29</c:f>
              <c:strCache>
                <c:ptCount val="28"/>
                <c:pt idx="0">
                  <c:v>Total</c:v>
                </c:pt>
                <c:pt idx="1">
                  <c:v>Mann</c:v>
                </c:pt>
                <c:pt idx="2">
                  <c:v>Kvinne</c:v>
                </c:pt>
                <c:pt idx="3">
                  <c:v>16-19</c:v>
                </c:pt>
                <c:pt idx="4">
                  <c:v>20-24</c:v>
                </c:pt>
                <c:pt idx="5">
                  <c:v>25-29</c:v>
                </c:pt>
                <c:pt idx="6">
                  <c:v>30-39</c:v>
                </c:pt>
                <c:pt idx="7">
                  <c:v>40-49</c:v>
                </c:pt>
                <c:pt idx="8">
                  <c:v>50-59</c:v>
                </c:pt>
                <c:pt idx="9">
                  <c:v>60-69</c:v>
                </c:pt>
                <c:pt idx="10">
                  <c:v>70+</c:v>
                </c:pt>
                <c:pt idx="11">
                  <c:v>Har barn</c:v>
                </c:pt>
                <c:pt idx="12">
                  <c:v>Ikke barn</c:v>
                </c:pt>
                <c:pt idx="13">
                  <c:v>SINK</c:v>
                </c:pt>
                <c:pt idx="14">
                  <c:v>DINK</c:v>
                </c:pt>
                <c:pt idx="15">
                  <c:v>FWSK</c:v>
                </c:pt>
                <c:pt idx="16">
                  <c:v>FWLK</c:v>
                </c:pt>
                <c:pt idx="17">
                  <c:v>EMPTY</c:v>
                </c:pt>
                <c:pt idx="18">
                  <c:v>OS</c:v>
                </c:pt>
                <c:pt idx="19">
                  <c:v>Lav utdannelse</c:v>
                </c:pt>
                <c:pt idx="20">
                  <c:v>Medium utdannelse</c:v>
                </c:pt>
                <c:pt idx="21">
                  <c:v>Høy utdannelse</c:v>
                </c:pt>
                <c:pt idx="22">
                  <c:v>HH-inntekt, u/500</c:v>
                </c:pt>
                <c:pt idx="23">
                  <c:v>HH-inntekt, 500-999</c:v>
                </c:pt>
                <c:pt idx="24">
                  <c:v>HH-inntekt, 1+ million</c:v>
                </c:pt>
                <c:pt idx="25">
                  <c:v>Stor by</c:v>
                </c:pt>
                <c:pt idx="26">
                  <c:v>Liten by</c:v>
                </c:pt>
                <c:pt idx="27">
                  <c:v>Ikke by</c:v>
                </c:pt>
              </c:strCache>
            </c:strRef>
          </c:cat>
          <c:val>
            <c:numRef>
              <c:f>'Ark1'!$B$2:$B$29</c:f>
              <c:numCache>
                <c:formatCode>0.0</c:formatCode>
                <c:ptCount val="28"/>
                <c:pt idx="0">
                  <c:v>13.2</c:v>
                </c:pt>
                <c:pt idx="1">
                  <c:v>10.7</c:v>
                </c:pt>
                <c:pt idx="2">
                  <c:v>15.5</c:v>
                </c:pt>
                <c:pt idx="3">
                  <c:v>7.5</c:v>
                </c:pt>
                <c:pt idx="4">
                  <c:v>8.6</c:v>
                </c:pt>
                <c:pt idx="5">
                  <c:v>11.4</c:v>
                </c:pt>
                <c:pt idx="6">
                  <c:v>12.2</c:v>
                </c:pt>
                <c:pt idx="7">
                  <c:v>13.4</c:v>
                </c:pt>
                <c:pt idx="8">
                  <c:v>15</c:v>
                </c:pt>
                <c:pt idx="9">
                  <c:v>14.6</c:v>
                </c:pt>
                <c:pt idx="10">
                  <c:v>16.5</c:v>
                </c:pt>
                <c:pt idx="11">
                  <c:v>10.5</c:v>
                </c:pt>
                <c:pt idx="12">
                  <c:v>14.3</c:v>
                </c:pt>
                <c:pt idx="13">
                  <c:v>11.5</c:v>
                </c:pt>
                <c:pt idx="14">
                  <c:v>11.1</c:v>
                </c:pt>
                <c:pt idx="15">
                  <c:v>10.199999999999999</c:v>
                </c:pt>
                <c:pt idx="16">
                  <c:v>10.6</c:v>
                </c:pt>
                <c:pt idx="17">
                  <c:v>15.3</c:v>
                </c:pt>
                <c:pt idx="18">
                  <c:v>17.7</c:v>
                </c:pt>
                <c:pt idx="19">
                  <c:v>10.8</c:v>
                </c:pt>
                <c:pt idx="20">
                  <c:v>14.7</c:v>
                </c:pt>
                <c:pt idx="21">
                  <c:v>15.5</c:v>
                </c:pt>
                <c:pt idx="22">
                  <c:v>12.2</c:v>
                </c:pt>
                <c:pt idx="23">
                  <c:v>14.8</c:v>
                </c:pt>
                <c:pt idx="24">
                  <c:v>11.7</c:v>
                </c:pt>
                <c:pt idx="25">
                  <c:v>12.1</c:v>
                </c:pt>
                <c:pt idx="26">
                  <c:v>13.4</c:v>
                </c:pt>
                <c:pt idx="27">
                  <c:v>14.9</c:v>
                </c:pt>
              </c:numCache>
            </c:numRef>
          </c:val>
          <c:extLst>
            <c:ext xmlns:c16="http://schemas.microsoft.com/office/drawing/2014/chart" uri="{C3380CC4-5D6E-409C-BE32-E72D297353CC}">
              <c16:uniqueId val="{0000001E-FA2C-47E4-A54B-51E70AA3DCF9}"/>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40"/>
          <c:min val="0"/>
        </c:scaling>
        <c:delete val="1"/>
        <c:axPos val="t"/>
        <c:numFmt formatCode="0.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60359739570382831"/>
          <c:h val="0.95587918578499098"/>
        </c:manualLayout>
      </c:layout>
      <c:barChart>
        <c:barDir val="bar"/>
        <c:grouping val="clustered"/>
        <c:varyColors val="0"/>
        <c:ser>
          <c:idx val="0"/>
          <c:order val="0"/>
          <c:tx>
            <c:strRef>
              <c:f>'Ark1'!$B$1</c:f>
              <c:strCache>
                <c:ptCount val="1"/>
                <c:pt idx="0">
                  <c:v>En bok som er mer enn et år gammel2</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13E7-4B86-BF44-9269404FC8B2}"/>
              </c:ext>
            </c:extLst>
          </c:dPt>
          <c:dPt>
            <c:idx val="2"/>
            <c:invertIfNegative val="0"/>
            <c:bubble3D val="0"/>
            <c:extLst>
              <c:ext xmlns:c16="http://schemas.microsoft.com/office/drawing/2014/chart" uri="{C3380CC4-5D6E-409C-BE32-E72D297353CC}">
                <c16:uniqueId val="{00000003-13E7-4B86-BF44-9269404FC8B2}"/>
              </c:ext>
            </c:extLst>
          </c:dPt>
          <c:dPt>
            <c:idx val="3"/>
            <c:invertIfNegative val="0"/>
            <c:bubble3D val="0"/>
            <c:extLst>
              <c:ext xmlns:c16="http://schemas.microsoft.com/office/drawing/2014/chart" uri="{C3380CC4-5D6E-409C-BE32-E72D297353CC}">
                <c16:uniqueId val="{00000005-13E7-4B86-BF44-9269404FC8B2}"/>
              </c:ext>
            </c:extLst>
          </c:dPt>
          <c:dPt>
            <c:idx val="4"/>
            <c:invertIfNegative val="0"/>
            <c:bubble3D val="0"/>
            <c:extLst>
              <c:ext xmlns:c16="http://schemas.microsoft.com/office/drawing/2014/chart" uri="{C3380CC4-5D6E-409C-BE32-E72D297353CC}">
                <c16:uniqueId val="{00000007-13E7-4B86-BF44-9269404FC8B2}"/>
              </c:ext>
            </c:extLst>
          </c:dPt>
          <c:dPt>
            <c:idx val="5"/>
            <c:invertIfNegative val="0"/>
            <c:bubble3D val="0"/>
            <c:extLst>
              <c:ext xmlns:c16="http://schemas.microsoft.com/office/drawing/2014/chart" uri="{C3380CC4-5D6E-409C-BE32-E72D297353CC}">
                <c16:uniqueId val="{00000009-13E7-4B86-BF44-9269404FC8B2}"/>
              </c:ext>
            </c:extLst>
          </c:dPt>
          <c:dPt>
            <c:idx val="6"/>
            <c:invertIfNegative val="0"/>
            <c:bubble3D val="0"/>
            <c:extLst>
              <c:ext xmlns:c16="http://schemas.microsoft.com/office/drawing/2014/chart" uri="{C3380CC4-5D6E-409C-BE32-E72D297353CC}">
                <c16:uniqueId val="{0000000B-13E7-4B86-BF44-9269404FC8B2}"/>
              </c:ext>
            </c:extLst>
          </c:dPt>
          <c:dPt>
            <c:idx val="7"/>
            <c:invertIfNegative val="0"/>
            <c:bubble3D val="0"/>
            <c:extLst>
              <c:ext xmlns:c16="http://schemas.microsoft.com/office/drawing/2014/chart" uri="{C3380CC4-5D6E-409C-BE32-E72D297353CC}">
                <c16:uniqueId val="{0000000D-13E7-4B86-BF44-9269404FC8B2}"/>
              </c:ext>
            </c:extLst>
          </c:dPt>
          <c:dPt>
            <c:idx val="8"/>
            <c:invertIfNegative val="0"/>
            <c:bubble3D val="0"/>
            <c:extLst>
              <c:ext xmlns:c16="http://schemas.microsoft.com/office/drawing/2014/chart" uri="{C3380CC4-5D6E-409C-BE32-E72D297353CC}">
                <c16:uniqueId val="{0000000F-13E7-4B86-BF44-9269404FC8B2}"/>
              </c:ext>
            </c:extLst>
          </c:dPt>
          <c:dPt>
            <c:idx val="11"/>
            <c:invertIfNegative val="0"/>
            <c:bubble3D val="0"/>
            <c:extLst>
              <c:ext xmlns:c16="http://schemas.microsoft.com/office/drawing/2014/chart" uri="{C3380CC4-5D6E-409C-BE32-E72D297353CC}">
                <c16:uniqueId val="{00000011-13E7-4B86-BF44-9269404FC8B2}"/>
              </c:ext>
            </c:extLst>
          </c:dPt>
          <c:dPt>
            <c:idx val="12"/>
            <c:invertIfNegative val="0"/>
            <c:bubble3D val="0"/>
            <c:extLst>
              <c:ext xmlns:c16="http://schemas.microsoft.com/office/drawing/2014/chart" uri="{C3380CC4-5D6E-409C-BE32-E72D297353CC}">
                <c16:uniqueId val="{00000013-13E7-4B86-BF44-9269404FC8B2}"/>
              </c:ext>
            </c:extLst>
          </c:dPt>
          <c:dPt>
            <c:idx val="13"/>
            <c:invertIfNegative val="0"/>
            <c:bubble3D val="0"/>
            <c:extLst>
              <c:ext xmlns:c16="http://schemas.microsoft.com/office/drawing/2014/chart" uri="{C3380CC4-5D6E-409C-BE32-E72D297353CC}">
                <c16:uniqueId val="{00000015-13E7-4B86-BF44-9269404FC8B2}"/>
              </c:ext>
            </c:extLst>
          </c:dPt>
          <c:dPt>
            <c:idx val="14"/>
            <c:invertIfNegative val="0"/>
            <c:bubble3D val="0"/>
            <c:extLst>
              <c:ext xmlns:c16="http://schemas.microsoft.com/office/drawing/2014/chart" uri="{C3380CC4-5D6E-409C-BE32-E72D297353CC}">
                <c16:uniqueId val="{00000017-13E7-4B86-BF44-9269404FC8B2}"/>
              </c:ext>
            </c:extLst>
          </c:dPt>
          <c:dPt>
            <c:idx val="15"/>
            <c:invertIfNegative val="0"/>
            <c:bubble3D val="0"/>
            <c:extLst>
              <c:ext xmlns:c16="http://schemas.microsoft.com/office/drawing/2014/chart" uri="{C3380CC4-5D6E-409C-BE32-E72D297353CC}">
                <c16:uniqueId val="{00000019-13E7-4B86-BF44-9269404FC8B2}"/>
              </c:ext>
            </c:extLst>
          </c:dPt>
          <c:dPt>
            <c:idx val="17"/>
            <c:invertIfNegative val="0"/>
            <c:bubble3D val="0"/>
            <c:extLst>
              <c:ext xmlns:c16="http://schemas.microsoft.com/office/drawing/2014/chart" uri="{C3380CC4-5D6E-409C-BE32-E72D297353CC}">
                <c16:uniqueId val="{0000001B-13E7-4B86-BF44-9269404FC8B2}"/>
              </c:ext>
            </c:extLst>
          </c:dPt>
          <c:dPt>
            <c:idx val="20"/>
            <c:invertIfNegative val="0"/>
            <c:bubble3D val="0"/>
            <c:extLst>
              <c:ext xmlns:c16="http://schemas.microsoft.com/office/drawing/2014/chart" uri="{C3380CC4-5D6E-409C-BE32-E72D297353CC}">
                <c16:uniqueId val="{0000001D-13E7-4B86-BF44-9269404FC8B2}"/>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'Ark1'!$A$2:$A$33</c:f>
              <c:strCache>
                <c:ptCount val="32"/>
                <c:pt idx="0">
                  <c:v>Total</c:v>
                </c:pt>
                <c:pt idx="1">
                  <c:v>Oslo og omegn</c:v>
                </c:pt>
                <c:pt idx="2">
                  <c:v>Øvrig Østland</c:v>
                </c:pt>
                <c:pt idx="3">
                  <c:v>Sør-/Vestlandet</c:v>
                </c:pt>
                <c:pt idx="4">
                  <c:v>Midt-/ Nord Norge</c:v>
                </c:pt>
                <c:pt idx="5">
                  <c:v>De bokinteresserte</c:v>
                </c:pt>
                <c:pt idx="6">
                  <c:v>Mobiltidstyvene</c:v>
                </c:pt>
                <c:pt idx="7">
                  <c:v>De tilbudsbevisste</c:v>
                </c:pt>
                <c:pt idx="8">
                  <c:v>De moderne</c:v>
                </c:pt>
                <c:pt idx="9">
                  <c:v>De barneorienterte</c:v>
                </c:pt>
                <c:pt idx="10">
                  <c:v>Opplever barrierer</c:v>
                </c:pt>
                <c:pt idx="11">
                  <c:v>Ikke-leser</c:v>
                </c:pt>
                <c:pt idx="12">
                  <c:v>Småleser (1-4)</c:v>
                </c:pt>
                <c:pt idx="13">
                  <c:v>Mediumleser (5-12)</c:v>
                </c:pt>
                <c:pt idx="14">
                  <c:v>Storleser (13-24)</c:v>
                </c:pt>
                <c:pt idx="15">
                  <c:v>Superleser (25+)</c:v>
                </c:pt>
                <c:pt idx="16">
                  <c:v>Ikke-kjøper</c:v>
                </c:pt>
                <c:pt idx="17">
                  <c:v>Småkjøper (1-4)</c:v>
                </c:pt>
                <c:pt idx="18">
                  <c:v>Mediumkjøper (5-12)</c:v>
                </c:pt>
                <c:pt idx="19">
                  <c:v>Storkjøper (13-24)</c:v>
                </c:pt>
                <c:pt idx="20">
                  <c:v>Superkjøper (25+)</c:v>
                </c:pt>
                <c:pt idx="21">
                  <c:v>Bibliotek siste år</c:v>
                </c:pt>
                <c:pt idx="22">
                  <c:v>Ikke besøkt bibliotek</c:v>
                </c:pt>
                <c:pt idx="23">
                  <c:v>Norsk tekst</c:v>
                </c:pt>
                <c:pt idx="24">
                  <c:v>Engelsk tekst</c:v>
                </c:pt>
                <c:pt idx="25">
                  <c:v>Annet språk</c:v>
                </c:pt>
                <c:pt idx="26">
                  <c:v>Papirbok, lest</c:v>
                </c:pt>
                <c:pt idx="27">
                  <c:v>Lydbok, lest</c:v>
                </c:pt>
                <c:pt idx="28">
                  <c:v>E-bok lest</c:v>
                </c:pt>
                <c:pt idx="29">
                  <c:v>Papirbok, kjøpt</c:v>
                </c:pt>
                <c:pt idx="30">
                  <c:v>Lydbok, kjøpt</c:v>
                </c:pt>
                <c:pt idx="31">
                  <c:v>E-bok kjøpt</c:v>
                </c:pt>
              </c:strCache>
            </c:strRef>
          </c:cat>
          <c:val>
            <c:numRef>
              <c:f>'Ark1'!$B$2:$B$33</c:f>
              <c:numCache>
                <c:formatCode>0.0</c:formatCode>
                <c:ptCount val="32"/>
                <c:pt idx="0">
                  <c:v>193.9</c:v>
                </c:pt>
                <c:pt idx="1">
                  <c:v>200.7</c:v>
                </c:pt>
                <c:pt idx="2">
                  <c:v>175.1</c:v>
                </c:pt>
                <c:pt idx="3">
                  <c:v>203.8</c:v>
                </c:pt>
                <c:pt idx="4">
                  <c:v>192.7</c:v>
                </c:pt>
                <c:pt idx="5">
                  <c:v>224.8</c:v>
                </c:pt>
                <c:pt idx="6">
                  <c:v>209.8</c:v>
                </c:pt>
                <c:pt idx="7">
                  <c:v>145.69999999999999</c:v>
                </c:pt>
                <c:pt idx="8">
                  <c:v>183.8</c:v>
                </c:pt>
                <c:pt idx="9">
                  <c:v>198.4</c:v>
                </c:pt>
                <c:pt idx="10">
                  <c:v>209.2</c:v>
                </c:pt>
                <c:pt idx="11">
                  <c:v>167.5</c:v>
                </c:pt>
                <c:pt idx="12">
                  <c:v>207.7</c:v>
                </c:pt>
                <c:pt idx="13">
                  <c:v>203.2</c:v>
                </c:pt>
                <c:pt idx="14">
                  <c:v>185</c:v>
                </c:pt>
                <c:pt idx="15">
                  <c:v>185.1</c:v>
                </c:pt>
                <c:pt idx="16">
                  <c:v>158.30000000000001</c:v>
                </c:pt>
                <c:pt idx="17">
                  <c:v>203</c:v>
                </c:pt>
                <c:pt idx="18">
                  <c:v>212.9</c:v>
                </c:pt>
                <c:pt idx="19">
                  <c:v>239.8</c:v>
                </c:pt>
                <c:pt idx="20">
                  <c:v>184.2</c:v>
                </c:pt>
                <c:pt idx="21">
                  <c:v>193.9</c:v>
                </c:pt>
                <c:pt idx="22">
                  <c:v>193.9</c:v>
                </c:pt>
                <c:pt idx="23">
                  <c:v>197.6</c:v>
                </c:pt>
                <c:pt idx="24">
                  <c:v>219.4</c:v>
                </c:pt>
                <c:pt idx="25">
                  <c:v>201.1</c:v>
                </c:pt>
                <c:pt idx="26">
                  <c:v>202.7</c:v>
                </c:pt>
                <c:pt idx="27">
                  <c:v>202.4</c:v>
                </c:pt>
                <c:pt idx="28">
                  <c:v>190.3</c:v>
                </c:pt>
                <c:pt idx="29">
                  <c:v>210.2</c:v>
                </c:pt>
                <c:pt idx="30">
                  <c:v>233.2</c:v>
                </c:pt>
                <c:pt idx="31">
                  <c:v>209.9</c:v>
                </c:pt>
              </c:numCache>
            </c:numRef>
          </c:val>
          <c:extLst>
            <c:ext xmlns:c16="http://schemas.microsoft.com/office/drawing/2014/chart" uri="{C3380CC4-5D6E-409C-BE32-E72D297353CC}">
              <c16:uniqueId val="{0000001E-13E7-4B86-BF44-9269404FC8B2}"/>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350"/>
          <c:min val="0"/>
        </c:scaling>
        <c:delete val="1"/>
        <c:axPos val="t"/>
        <c:numFmt formatCode="0.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60359739570382831"/>
          <c:h val="0.95587918578499098"/>
        </c:manualLayout>
      </c:layout>
      <c:barChart>
        <c:barDir val="bar"/>
        <c:grouping val="clustered"/>
        <c:varyColors val="0"/>
        <c:ser>
          <c:idx val="0"/>
          <c:order val="0"/>
          <c:tx>
            <c:strRef>
              <c:f>'Ark1'!$B$1</c:f>
              <c:strCache>
                <c:ptCount val="1"/>
                <c:pt idx="0">
                  <c:v>En bok som er mer enn et år gammel2</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0F5E-4060-9599-E07D388E3424}"/>
              </c:ext>
            </c:extLst>
          </c:dPt>
          <c:dPt>
            <c:idx val="2"/>
            <c:invertIfNegative val="0"/>
            <c:bubble3D val="0"/>
            <c:extLst>
              <c:ext xmlns:c16="http://schemas.microsoft.com/office/drawing/2014/chart" uri="{C3380CC4-5D6E-409C-BE32-E72D297353CC}">
                <c16:uniqueId val="{00000003-0F5E-4060-9599-E07D388E3424}"/>
              </c:ext>
            </c:extLst>
          </c:dPt>
          <c:dPt>
            <c:idx val="3"/>
            <c:invertIfNegative val="0"/>
            <c:bubble3D val="0"/>
            <c:extLst>
              <c:ext xmlns:c16="http://schemas.microsoft.com/office/drawing/2014/chart" uri="{C3380CC4-5D6E-409C-BE32-E72D297353CC}">
                <c16:uniqueId val="{00000005-0F5E-4060-9599-E07D388E3424}"/>
              </c:ext>
            </c:extLst>
          </c:dPt>
          <c:dPt>
            <c:idx val="4"/>
            <c:invertIfNegative val="0"/>
            <c:bubble3D val="0"/>
            <c:extLst>
              <c:ext xmlns:c16="http://schemas.microsoft.com/office/drawing/2014/chart" uri="{C3380CC4-5D6E-409C-BE32-E72D297353CC}">
                <c16:uniqueId val="{00000007-0F5E-4060-9599-E07D388E3424}"/>
              </c:ext>
            </c:extLst>
          </c:dPt>
          <c:dPt>
            <c:idx val="5"/>
            <c:invertIfNegative val="0"/>
            <c:bubble3D val="0"/>
            <c:extLst>
              <c:ext xmlns:c16="http://schemas.microsoft.com/office/drawing/2014/chart" uri="{C3380CC4-5D6E-409C-BE32-E72D297353CC}">
                <c16:uniqueId val="{00000009-0F5E-4060-9599-E07D388E3424}"/>
              </c:ext>
            </c:extLst>
          </c:dPt>
          <c:dPt>
            <c:idx val="6"/>
            <c:invertIfNegative val="0"/>
            <c:bubble3D val="0"/>
            <c:extLst>
              <c:ext xmlns:c16="http://schemas.microsoft.com/office/drawing/2014/chart" uri="{C3380CC4-5D6E-409C-BE32-E72D297353CC}">
                <c16:uniqueId val="{0000000B-0F5E-4060-9599-E07D388E3424}"/>
              </c:ext>
            </c:extLst>
          </c:dPt>
          <c:dPt>
            <c:idx val="7"/>
            <c:invertIfNegative val="0"/>
            <c:bubble3D val="0"/>
            <c:extLst>
              <c:ext xmlns:c16="http://schemas.microsoft.com/office/drawing/2014/chart" uri="{C3380CC4-5D6E-409C-BE32-E72D297353CC}">
                <c16:uniqueId val="{0000000D-0F5E-4060-9599-E07D388E3424}"/>
              </c:ext>
            </c:extLst>
          </c:dPt>
          <c:dPt>
            <c:idx val="8"/>
            <c:invertIfNegative val="0"/>
            <c:bubble3D val="0"/>
            <c:extLst>
              <c:ext xmlns:c16="http://schemas.microsoft.com/office/drawing/2014/chart" uri="{C3380CC4-5D6E-409C-BE32-E72D297353CC}">
                <c16:uniqueId val="{0000000F-0F5E-4060-9599-E07D388E3424}"/>
              </c:ext>
            </c:extLst>
          </c:dPt>
          <c:dPt>
            <c:idx val="11"/>
            <c:invertIfNegative val="0"/>
            <c:bubble3D val="0"/>
            <c:extLst>
              <c:ext xmlns:c16="http://schemas.microsoft.com/office/drawing/2014/chart" uri="{C3380CC4-5D6E-409C-BE32-E72D297353CC}">
                <c16:uniqueId val="{00000011-0F5E-4060-9599-E07D388E3424}"/>
              </c:ext>
            </c:extLst>
          </c:dPt>
          <c:dPt>
            <c:idx val="12"/>
            <c:invertIfNegative val="0"/>
            <c:bubble3D val="0"/>
            <c:extLst>
              <c:ext xmlns:c16="http://schemas.microsoft.com/office/drawing/2014/chart" uri="{C3380CC4-5D6E-409C-BE32-E72D297353CC}">
                <c16:uniqueId val="{00000013-0F5E-4060-9599-E07D388E3424}"/>
              </c:ext>
            </c:extLst>
          </c:dPt>
          <c:dPt>
            <c:idx val="13"/>
            <c:invertIfNegative val="0"/>
            <c:bubble3D val="0"/>
            <c:extLst>
              <c:ext xmlns:c16="http://schemas.microsoft.com/office/drawing/2014/chart" uri="{C3380CC4-5D6E-409C-BE32-E72D297353CC}">
                <c16:uniqueId val="{00000015-0F5E-4060-9599-E07D388E3424}"/>
              </c:ext>
            </c:extLst>
          </c:dPt>
          <c:dPt>
            <c:idx val="14"/>
            <c:invertIfNegative val="0"/>
            <c:bubble3D val="0"/>
            <c:extLst>
              <c:ext xmlns:c16="http://schemas.microsoft.com/office/drawing/2014/chart" uri="{C3380CC4-5D6E-409C-BE32-E72D297353CC}">
                <c16:uniqueId val="{00000017-0F5E-4060-9599-E07D388E3424}"/>
              </c:ext>
            </c:extLst>
          </c:dPt>
          <c:dPt>
            <c:idx val="15"/>
            <c:invertIfNegative val="0"/>
            <c:bubble3D val="0"/>
            <c:extLst>
              <c:ext xmlns:c16="http://schemas.microsoft.com/office/drawing/2014/chart" uri="{C3380CC4-5D6E-409C-BE32-E72D297353CC}">
                <c16:uniqueId val="{00000019-0F5E-4060-9599-E07D388E3424}"/>
              </c:ext>
            </c:extLst>
          </c:dPt>
          <c:dPt>
            <c:idx val="17"/>
            <c:invertIfNegative val="0"/>
            <c:bubble3D val="0"/>
            <c:extLst>
              <c:ext xmlns:c16="http://schemas.microsoft.com/office/drawing/2014/chart" uri="{C3380CC4-5D6E-409C-BE32-E72D297353CC}">
                <c16:uniqueId val="{0000001B-0F5E-4060-9599-E07D388E3424}"/>
              </c:ext>
            </c:extLst>
          </c:dPt>
          <c:dPt>
            <c:idx val="20"/>
            <c:invertIfNegative val="0"/>
            <c:bubble3D val="0"/>
            <c:extLst>
              <c:ext xmlns:c16="http://schemas.microsoft.com/office/drawing/2014/chart" uri="{C3380CC4-5D6E-409C-BE32-E72D297353CC}">
                <c16:uniqueId val="{0000001D-0F5E-4060-9599-E07D388E3424}"/>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'Ark1'!$A$2:$A$29</c:f>
              <c:strCache>
                <c:ptCount val="28"/>
                <c:pt idx="0">
                  <c:v>Total</c:v>
                </c:pt>
                <c:pt idx="1">
                  <c:v>Mann</c:v>
                </c:pt>
                <c:pt idx="2">
                  <c:v>Kvinne</c:v>
                </c:pt>
                <c:pt idx="3">
                  <c:v>16-19</c:v>
                </c:pt>
                <c:pt idx="4">
                  <c:v>20-24</c:v>
                </c:pt>
                <c:pt idx="5">
                  <c:v>25-29</c:v>
                </c:pt>
                <c:pt idx="6">
                  <c:v>30-39</c:v>
                </c:pt>
                <c:pt idx="7">
                  <c:v>40-49</c:v>
                </c:pt>
                <c:pt idx="8">
                  <c:v>50-59</c:v>
                </c:pt>
                <c:pt idx="9">
                  <c:v>60-69</c:v>
                </c:pt>
                <c:pt idx="10">
                  <c:v>70+</c:v>
                </c:pt>
                <c:pt idx="11">
                  <c:v>Har barn</c:v>
                </c:pt>
                <c:pt idx="12">
                  <c:v>Ikke barn</c:v>
                </c:pt>
                <c:pt idx="13">
                  <c:v>SINK</c:v>
                </c:pt>
                <c:pt idx="14">
                  <c:v>DINK</c:v>
                </c:pt>
                <c:pt idx="15">
                  <c:v>FWSK</c:v>
                </c:pt>
                <c:pt idx="16">
                  <c:v>FWLK</c:v>
                </c:pt>
                <c:pt idx="17">
                  <c:v>EMPTY</c:v>
                </c:pt>
                <c:pt idx="18">
                  <c:v>OS</c:v>
                </c:pt>
                <c:pt idx="19">
                  <c:v>Lav utdannelse</c:v>
                </c:pt>
                <c:pt idx="20">
                  <c:v>Medium utdannelse</c:v>
                </c:pt>
                <c:pt idx="21">
                  <c:v>Høy utdannelse</c:v>
                </c:pt>
                <c:pt idx="22">
                  <c:v>HH-inntekt, u/500</c:v>
                </c:pt>
                <c:pt idx="23">
                  <c:v>HH-inntekt, 500-999</c:v>
                </c:pt>
                <c:pt idx="24">
                  <c:v>HH-inntekt, 1+ million</c:v>
                </c:pt>
                <c:pt idx="25">
                  <c:v>Stor by</c:v>
                </c:pt>
                <c:pt idx="26">
                  <c:v>Liten by</c:v>
                </c:pt>
                <c:pt idx="27">
                  <c:v>Ikke by</c:v>
                </c:pt>
              </c:strCache>
            </c:strRef>
          </c:cat>
          <c:val>
            <c:numRef>
              <c:f>'Ark1'!$B$2:$B$29</c:f>
              <c:numCache>
                <c:formatCode>0.0</c:formatCode>
                <c:ptCount val="28"/>
                <c:pt idx="0">
                  <c:v>193.9</c:v>
                </c:pt>
                <c:pt idx="1">
                  <c:v>193.4</c:v>
                </c:pt>
                <c:pt idx="2">
                  <c:v>194.4</c:v>
                </c:pt>
                <c:pt idx="3">
                  <c:v>206.5</c:v>
                </c:pt>
                <c:pt idx="4">
                  <c:v>245.4</c:v>
                </c:pt>
                <c:pt idx="5">
                  <c:v>254.8</c:v>
                </c:pt>
                <c:pt idx="6">
                  <c:v>180.1</c:v>
                </c:pt>
                <c:pt idx="7">
                  <c:v>188.9</c:v>
                </c:pt>
                <c:pt idx="8">
                  <c:v>178.4</c:v>
                </c:pt>
                <c:pt idx="9">
                  <c:v>181.3</c:v>
                </c:pt>
                <c:pt idx="10">
                  <c:v>184.2</c:v>
                </c:pt>
                <c:pt idx="11">
                  <c:v>190</c:v>
                </c:pt>
                <c:pt idx="12">
                  <c:v>195.6</c:v>
                </c:pt>
                <c:pt idx="13">
                  <c:v>234.2</c:v>
                </c:pt>
                <c:pt idx="14">
                  <c:v>224.3</c:v>
                </c:pt>
                <c:pt idx="15">
                  <c:v>173.1</c:v>
                </c:pt>
                <c:pt idx="16">
                  <c:v>197.9</c:v>
                </c:pt>
                <c:pt idx="17">
                  <c:v>170.9</c:v>
                </c:pt>
                <c:pt idx="18">
                  <c:v>195.1</c:v>
                </c:pt>
                <c:pt idx="19">
                  <c:v>184.8</c:v>
                </c:pt>
                <c:pt idx="20">
                  <c:v>194.5</c:v>
                </c:pt>
                <c:pt idx="21">
                  <c:v>212.3</c:v>
                </c:pt>
                <c:pt idx="22">
                  <c:v>207.6</c:v>
                </c:pt>
                <c:pt idx="23">
                  <c:v>187.8</c:v>
                </c:pt>
                <c:pt idx="24">
                  <c:v>201.4</c:v>
                </c:pt>
                <c:pt idx="25">
                  <c:v>212.4</c:v>
                </c:pt>
                <c:pt idx="26">
                  <c:v>186.8</c:v>
                </c:pt>
                <c:pt idx="27">
                  <c:v>171.2</c:v>
                </c:pt>
              </c:numCache>
            </c:numRef>
          </c:val>
          <c:extLst>
            <c:ext xmlns:c16="http://schemas.microsoft.com/office/drawing/2014/chart" uri="{C3380CC4-5D6E-409C-BE32-E72D297353CC}">
              <c16:uniqueId val="{0000001E-0F5E-4060-9599-E07D388E3424}"/>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350"/>
          <c:min val="0"/>
        </c:scaling>
        <c:delete val="1"/>
        <c:axPos val="t"/>
        <c:numFmt formatCode="0.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60359739570382831"/>
          <c:h val="0.95587918578499098"/>
        </c:manualLayout>
      </c:layout>
      <c:barChart>
        <c:barDir val="bar"/>
        <c:grouping val="clustered"/>
        <c:varyColors val="0"/>
        <c:ser>
          <c:idx val="0"/>
          <c:order val="0"/>
          <c:tx>
            <c:strRef>
              <c:f>'Ark1'!$B$1</c:f>
              <c:strCache>
                <c:ptCount val="1"/>
                <c:pt idx="0">
                  <c:v>En bok som selges på tilbud i bokhandelen2</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E502-4EA7-BBB6-CE09600FC1D9}"/>
              </c:ext>
            </c:extLst>
          </c:dPt>
          <c:dPt>
            <c:idx val="2"/>
            <c:invertIfNegative val="0"/>
            <c:bubble3D val="0"/>
            <c:extLst>
              <c:ext xmlns:c16="http://schemas.microsoft.com/office/drawing/2014/chart" uri="{C3380CC4-5D6E-409C-BE32-E72D297353CC}">
                <c16:uniqueId val="{00000003-E502-4EA7-BBB6-CE09600FC1D9}"/>
              </c:ext>
            </c:extLst>
          </c:dPt>
          <c:dPt>
            <c:idx val="3"/>
            <c:invertIfNegative val="0"/>
            <c:bubble3D val="0"/>
            <c:extLst>
              <c:ext xmlns:c16="http://schemas.microsoft.com/office/drawing/2014/chart" uri="{C3380CC4-5D6E-409C-BE32-E72D297353CC}">
                <c16:uniqueId val="{00000005-E502-4EA7-BBB6-CE09600FC1D9}"/>
              </c:ext>
            </c:extLst>
          </c:dPt>
          <c:dPt>
            <c:idx val="4"/>
            <c:invertIfNegative val="0"/>
            <c:bubble3D val="0"/>
            <c:extLst>
              <c:ext xmlns:c16="http://schemas.microsoft.com/office/drawing/2014/chart" uri="{C3380CC4-5D6E-409C-BE32-E72D297353CC}">
                <c16:uniqueId val="{00000007-E502-4EA7-BBB6-CE09600FC1D9}"/>
              </c:ext>
            </c:extLst>
          </c:dPt>
          <c:dPt>
            <c:idx val="5"/>
            <c:invertIfNegative val="0"/>
            <c:bubble3D val="0"/>
            <c:extLst>
              <c:ext xmlns:c16="http://schemas.microsoft.com/office/drawing/2014/chart" uri="{C3380CC4-5D6E-409C-BE32-E72D297353CC}">
                <c16:uniqueId val="{00000009-E502-4EA7-BBB6-CE09600FC1D9}"/>
              </c:ext>
            </c:extLst>
          </c:dPt>
          <c:dPt>
            <c:idx val="6"/>
            <c:invertIfNegative val="0"/>
            <c:bubble3D val="0"/>
            <c:extLst>
              <c:ext xmlns:c16="http://schemas.microsoft.com/office/drawing/2014/chart" uri="{C3380CC4-5D6E-409C-BE32-E72D297353CC}">
                <c16:uniqueId val="{0000000B-E502-4EA7-BBB6-CE09600FC1D9}"/>
              </c:ext>
            </c:extLst>
          </c:dPt>
          <c:dPt>
            <c:idx val="7"/>
            <c:invertIfNegative val="0"/>
            <c:bubble3D val="0"/>
            <c:extLst>
              <c:ext xmlns:c16="http://schemas.microsoft.com/office/drawing/2014/chart" uri="{C3380CC4-5D6E-409C-BE32-E72D297353CC}">
                <c16:uniqueId val="{0000000D-E502-4EA7-BBB6-CE09600FC1D9}"/>
              </c:ext>
            </c:extLst>
          </c:dPt>
          <c:dPt>
            <c:idx val="8"/>
            <c:invertIfNegative val="0"/>
            <c:bubble3D val="0"/>
            <c:extLst>
              <c:ext xmlns:c16="http://schemas.microsoft.com/office/drawing/2014/chart" uri="{C3380CC4-5D6E-409C-BE32-E72D297353CC}">
                <c16:uniqueId val="{0000000F-E502-4EA7-BBB6-CE09600FC1D9}"/>
              </c:ext>
            </c:extLst>
          </c:dPt>
          <c:dPt>
            <c:idx val="11"/>
            <c:invertIfNegative val="0"/>
            <c:bubble3D val="0"/>
            <c:extLst>
              <c:ext xmlns:c16="http://schemas.microsoft.com/office/drawing/2014/chart" uri="{C3380CC4-5D6E-409C-BE32-E72D297353CC}">
                <c16:uniqueId val="{00000011-E502-4EA7-BBB6-CE09600FC1D9}"/>
              </c:ext>
            </c:extLst>
          </c:dPt>
          <c:dPt>
            <c:idx val="12"/>
            <c:invertIfNegative val="0"/>
            <c:bubble3D val="0"/>
            <c:extLst>
              <c:ext xmlns:c16="http://schemas.microsoft.com/office/drawing/2014/chart" uri="{C3380CC4-5D6E-409C-BE32-E72D297353CC}">
                <c16:uniqueId val="{00000013-E502-4EA7-BBB6-CE09600FC1D9}"/>
              </c:ext>
            </c:extLst>
          </c:dPt>
          <c:dPt>
            <c:idx val="13"/>
            <c:invertIfNegative val="0"/>
            <c:bubble3D val="0"/>
            <c:extLst>
              <c:ext xmlns:c16="http://schemas.microsoft.com/office/drawing/2014/chart" uri="{C3380CC4-5D6E-409C-BE32-E72D297353CC}">
                <c16:uniqueId val="{00000015-E502-4EA7-BBB6-CE09600FC1D9}"/>
              </c:ext>
            </c:extLst>
          </c:dPt>
          <c:dPt>
            <c:idx val="14"/>
            <c:invertIfNegative val="0"/>
            <c:bubble3D val="0"/>
            <c:extLst>
              <c:ext xmlns:c16="http://schemas.microsoft.com/office/drawing/2014/chart" uri="{C3380CC4-5D6E-409C-BE32-E72D297353CC}">
                <c16:uniqueId val="{00000017-E502-4EA7-BBB6-CE09600FC1D9}"/>
              </c:ext>
            </c:extLst>
          </c:dPt>
          <c:dPt>
            <c:idx val="15"/>
            <c:invertIfNegative val="0"/>
            <c:bubble3D val="0"/>
            <c:extLst>
              <c:ext xmlns:c16="http://schemas.microsoft.com/office/drawing/2014/chart" uri="{C3380CC4-5D6E-409C-BE32-E72D297353CC}">
                <c16:uniqueId val="{00000019-E502-4EA7-BBB6-CE09600FC1D9}"/>
              </c:ext>
            </c:extLst>
          </c:dPt>
          <c:dPt>
            <c:idx val="17"/>
            <c:invertIfNegative val="0"/>
            <c:bubble3D val="0"/>
            <c:extLst>
              <c:ext xmlns:c16="http://schemas.microsoft.com/office/drawing/2014/chart" uri="{C3380CC4-5D6E-409C-BE32-E72D297353CC}">
                <c16:uniqueId val="{0000001B-E502-4EA7-BBB6-CE09600FC1D9}"/>
              </c:ext>
            </c:extLst>
          </c:dPt>
          <c:dPt>
            <c:idx val="20"/>
            <c:invertIfNegative val="0"/>
            <c:bubble3D val="0"/>
            <c:extLst>
              <c:ext xmlns:c16="http://schemas.microsoft.com/office/drawing/2014/chart" uri="{C3380CC4-5D6E-409C-BE32-E72D297353CC}">
                <c16:uniqueId val="{0000001D-E502-4EA7-BBB6-CE09600FC1D9}"/>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'Ark1'!$A$2:$A$33</c:f>
              <c:strCache>
                <c:ptCount val="32"/>
                <c:pt idx="0">
                  <c:v>Total</c:v>
                </c:pt>
                <c:pt idx="1">
                  <c:v>Oslo og omegn</c:v>
                </c:pt>
                <c:pt idx="2">
                  <c:v>Øvrig Østland</c:v>
                </c:pt>
                <c:pt idx="3">
                  <c:v>Sør-/Vestlandet</c:v>
                </c:pt>
                <c:pt idx="4">
                  <c:v>Midt-/ Nord Norge</c:v>
                </c:pt>
                <c:pt idx="5">
                  <c:v>De bokinteresserte</c:v>
                </c:pt>
                <c:pt idx="6">
                  <c:v>Mobiltidstyvene</c:v>
                </c:pt>
                <c:pt idx="7">
                  <c:v>De tilbudsbevisste</c:v>
                </c:pt>
                <c:pt idx="8">
                  <c:v>De moderne</c:v>
                </c:pt>
                <c:pt idx="9">
                  <c:v>De barneorienterte</c:v>
                </c:pt>
                <c:pt idx="10">
                  <c:v>Opplever barrierer</c:v>
                </c:pt>
                <c:pt idx="11">
                  <c:v>Ikke-leser</c:v>
                </c:pt>
                <c:pt idx="12">
                  <c:v>Småleser (1-4)</c:v>
                </c:pt>
                <c:pt idx="13">
                  <c:v>Mediumleser (5-12)</c:v>
                </c:pt>
                <c:pt idx="14">
                  <c:v>Storleser (13-24)</c:v>
                </c:pt>
                <c:pt idx="15">
                  <c:v>Superleser (25+)</c:v>
                </c:pt>
                <c:pt idx="16">
                  <c:v>Ikke-kjøper</c:v>
                </c:pt>
                <c:pt idx="17">
                  <c:v>Småkjøper (1-4)</c:v>
                </c:pt>
                <c:pt idx="18">
                  <c:v>Mediumkjøper (5-12)</c:v>
                </c:pt>
                <c:pt idx="19">
                  <c:v>Storkjøper (13-24)</c:v>
                </c:pt>
                <c:pt idx="20">
                  <c:v>Superkjøper (25+)</c:v>
                </c:pt>
                <c:pt idx="21">
                  <c:v>Bibliotek siste år</c:v>
                </c:pt>
                <c:pt idx="22">
                  <c:v>Ikke besøkt bibliotek</c:v>
                </c:pt>
                <c:pt idx="23">
                  <c:v>Norsk tekst</c:v>
                </c:pt>
                <c:pt idx="24">
                  <c:v>Engelsk tekst</c:v>
                </c:pt>
                <c:pt idx="25">
                  <c:v>Annet språk</c:v>
                </c:pt>
                <c:pt idx="26">
                  <c:v>Papirbok, lest</c:v>
                </c:pt>
                <c:pt idx="27">
                  <c:v>Lydbok, lest</c:v>
                </c:pt>
                <c:pt idx="28">
                  <c:v>E-bok lest</c:v>
                </c:pt>
                <c:pt idx="29">
                  <c:v>Papirbok, kjøpt</c:v>
                </c:pt>
                <c:pt idx="30">
                  <c:v>Lydbok, kjøpt</c:v>
                </c:pt>
                <c:pt idx="31">
                  <c:v>E-bok kjøpt</c:v>
                </c:pt>
              </c:strCache>
            </c:strRef>
          </c:cat>
          <c:val>
            <c:numRef>
              <c:f>'Ark1'!$B$2:$B$33</c:f>
              <c:numCache>
                <c:formatCode>0.0</c:formatCode>
                <c:ptCount val="32"/>
                <c:pt idx="0">
                  <c:v>188.6</c:v>
                </c:pt>
                <c:pt idx="1">
                  <c:v>192.9</c:v>
                </c:pt>
                <c:pt idx="2">
                  <c:v>193.7</c:v>
                </c:pt>
                <c:pt idx="3">
                  <c:v>180.9</c:v>
                </c:pt>
                <c:pt idx="4">
                  <c:v>189.6</c:v>
                </c:pt>
                <c:pt idx="5">
                  <c:v>220.9</c:v>
                </c:pt>
                <c:pt idx="6">
                  <c:v>213.2</c:v>
                </c:pt>
                <c:pt idx="7">
                  <c:v>148.69999999999999</c:v>
                </c:pt>
                <c:pt idx="8">
                  <c:v>176.7</c:v>
                </c:pt>
                <c:pt idx="9">
                  <c:v>213.8</c:v>
                </c:pt>
                <c:pt idx="10">
                  <c:v>180.3</c:v>
                </c:pt>
                <c:pt idx="11">
                  <c:v>169.6</c:v>
                </c:pt>
                <c:pt idx="12">
                  <c:v>205.5</c:v>
                </c:pt>
                <c:pt idx="13">
                  <c:v>197.3</c:v>
                </c:pt>
                <c:pt idx="14">
                  <c:v>172.7</c:v>
                </c:pt>
                <c:pt idx="15">
                  <c:v>171.2</c:v>
                </c:pt>
                <c:pt idx="16">
                  <c:v>158.80000000000001</c:v>
                </c:pt>
                <c:pt idx="17">
                  <c:v>206.6</c:v>
                </c:pt>
                <c:pt idx="18">
                  <c:v>196.3</c:v>
                </c:pt>
                <c:pt idx="19">
                  <c:v>202.4</c:v>
                </c:pt>
                <c:pt idx="20">
                  <c:v>171.5</c:v>
                </c:pt>
                <c:pt idx="21">
                  <c:v>178.3</c:v>
                </c:pt>
                <c:pt idx="22">
                  <c:v>193.5</c:v>
                </c:pt>
                <c:pt idx="23">
                  <c:v>192.9</c:v>
                </c:pt>
                <c:pt idx="24">
                  <c:v>194.3</c:v>
                </c:pt>
                <c:pt idx="25">
                  <c:v>185.7</c:v>
                </c:pt>
                <c:pt idx="26">
                  <c:v>196.1</c:v>
                </c:pt>
                <c:pt idx="27">
                  <c:v>182.5</c:v>
                </c:pt>
                <c:pt idx="28">
                  <c:v>175.8</c:v>
                </c:pt>
                <c:pt idx="29">
                  <c:v>200.8</c:v>
                </c:pt>
                <c:pt idx="30">
                  <c:v>190.3</c:v>
                </c:pt>
                <c:pt idx="31">
                  <c:v>177.6</c:v>
                </c:pt>
              </c:numCache>
            </c:numRef>
          </c:val>
          <c:extLst>
            <c:ext xmlns:c16="http://schemas.microsoft.com/office/drawing/2014/chart" uri="{C3380CC4-5D6E-409C-BE32-E72D297353CC}">
              <c16:uniqueId val="{0000001E-E502-4EA7-BBB6-CE09600FC1D9}"/>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350"/>
          <c:min val="0"/>
        </c:scaling>
        <c:delete val="1"/>
        <c:axPos val="t"/>
        <c:numFmt formatCode="0.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60359739570382831"/>
          <c:h val="0.95587918578499098"/>
        </c:manualLayout>
      </c:layout>
      <c:barChart>
        <c:barDir val="bar"/>
        <c:grouping val="clustered"/>
        <c:varyColors val="0"/>
        <c:ser>
          <c:idx val="0"/>
          <c:order val="0"/>
          <c:tx>
            <c:strRef>
              <c:f>'Ark1'!$B$1</c:f>
              <c:strCache>
                <c:ptCount val="1"/>
                <c:pt idx="0">
                  <c:v>En bok som selges på tilbud i bokhandelen2</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0AB4-474F-86A4-3A8E5D9D0F13}"/>
              </c:ext>
            </c:extLst>
          </c:dPt>
          <c:dPt>
            <c:idx val="2"/>
            <c:invertIfNegative val="0"/>
            <c:bubble3D val="0"/>
            <c:extLst>
              <c:ext xmlns:c16="http://schemas.microsoft.com/office/drawing/2014/chart" uri="{C3380CC4-5D6E-409C-BE32-E72D297353CC}">
                <c16:uniqueId val="{00000003-0AB4-474F-86A4-3A8E5D9D0F13}"/>
              </c:ext>
            </c:extLst>
          </c:dPt>
          <c:dPt>
            <c:idx val="3"/>
            <c:invertIfNegative val="0"/>
            <c:bubble3D val="0"/>
            <c:extLst>
              <c:ext xmlns:c16="http://schemas.microsoft.com/office/drawing/2014/chart" uri="{C3380CC4-5D6E-409C-BE32-E72D297353CC}">
                <c16:uniqueId val="{00000005-0AB4-474F-86A4-3A8E5D9D0F13}"/>
              </c:ext>
            </c:extLst>
          </c:dPt>
          <c:dPt>
            <c:idx val="4"/>
            <c:invertIfNegative val="0"/>
            <c:bubble3D val="0"/>
            <c:extLst>
              <c:ext xmlns:c16="http://schemas.microsoft.com/office/drawing/2014/chart" uri="{C3380CC4-5D6E-409C-BE32-E72D297353CC}">
                <c16:uniqueId val="{00000007-0AB4-474F-86A4-3A8E5D9D0F13}"/>
              </c:ext>
            </c:extLst>
          </c:dPt>
          <c:dPt>
            <c:idx val="5"/>
            <c:invertIfNegative val="0"/>
            <c:bubble3D val="0"/>
            <c:extLst>
              <c:ext xmlns:c16="http://schemas.microsoft.com/office/drawing/2014/chart" uri="{C3380CC4-5D6E-409C-BE32-E72D297353CC}">
                <c16:uniqueId val="{00000009-0AB4-474F-86A4-3A8E5D9D0F13}"/>
              </c:ext>
            </c:extLst>
          </c:dPt>
          <c:dPt>
            <c:idx val="6"/>
            <c:invertIfNegative val="0"/>
            <c:bubble3D val="0"/>
            <c:extLst>
              <c:ext xmlns:c16="http://schemas.microsoft.com/office/drawing/2014/chart" uri="{C3380CC4-5D6E-409C-BE32-E72D297353CC}">
                <c16:uniqueId val="{0000000B-0AB4-474F-86A4-3A8E5D9D0F13}"/>
              </c:ext>
            </c:extLst>
          </c:dPt>
          <c:dPt>
            <c:idx val="7"/>
            <c:invertIfNegative val="0"/>
            <c:bubble3D val="0"/>
            <c:extLst>
              <c:ext xmlns:c16="http://schemas.microsoft.com/office/drawing/2014/chart" uri="{C3380CC4-5D6E-409C-BE32-E72D297353CC}">
                <c16:uniqueId val="{0000000D-0AB4-474F-86A4-3A8E5D9D0F13}"/>
              </c:ext>
            </c:extLst>
          </c:dPt>
          <c:dPt>
            <c:idx val="8"/>
            <c:invertIfNegative val="0"/>
            <c:bubble3D val="0"/>
            <c:extLst>
              <c:ext xmlns:c16="http://schemas.microsoft.com/office/drawing/2014/chart" uri="{C3380CC4-5D6E-409C-BE32-E72D297353CC}">
                <c16:uniqueId val="{0000000F-0AB4-474F-86A4-3A8E5D9D0F13}"/>
              </c:ext>
            </c:extLst>
          </c:dPt>
          <c:dPt>
            <c:idx val="11"/>
            <c:invertIfNegative val="0"/>
            <c:bubble3D val="0"/>
            <c:extLst>
              <c:ext xmlns:c16="http://schemas.microsoft.com/office/drawing/2014/chart" uri="{C3380CC4-5D6E-409C-BE32-E72D297353CC}">
                <c16:uniqueId val="{00000011-0AB4-474F-86A4-3A8E5D9D0F13}"/>
              </c:ext>
            </c:extLst>
          </c:dPt>
          <c:dPt>
            <c:idx val="12"/>
            <c:invertIfNegative val="0"/>
            <c:bubble3D val="0"/>
            <c:extLst>
              <c:ext xmlns:c16="http://schemas.microsoft.com/office/drawing/2014/chart" uri="{C3380CC4-5D6E-409C-BE32-E72D297353CC}">
                <c16:uniqueId val="{00000013-0AB4-474F-86A4-3A8E5D9D0F13}"/>
              </c:ext>
            </c:extLst>
          </c:dPt>
          <c:dPt>
            <c:idx val="13"/>
            <c:invertIfNegative val="0"/>
            <c:bubble3D val="0"/>
            <c:extLst>
              <c:ext xmlns:c16="http://schemas.microsoft.com/office/drawing/2014/chart" uri="{C3380CC4-5D6E-409C-BE32-E72D297353CC}">
                <c16:uniqueId val="{00000015-0AB4-474F-86A4-3A8E5D9D0F13}"/>
              </c:ext>
            </c:extLst>
          </c:dPt>
          <c:dPt>
            <c:idx val="14"/>
            <c:invertIfNegative val="0"/>
            <c:bubble3D val="0"/>
            <c:extLst>
              <c:ext xmlns:c16="http://schemas.microsoft.com/office/drawing/2014/chart" uri="{C3380CC4-5D6E-409C-BE32-E72D297353CC}">
                <c16:uniqueId val="{00000017-0AB4-474F-86A4-3A8E5D9D0F13}"/>
              </c:ext>
            </c:extLst>
          </c:dPt>
          <c:dPt>
            <c:idx val="15"/>
            <c:invertIfNegative val="0"/>
            <c:bubble3D val="0"/>
            <c:extLst>
              <c:ext xmlns:c16="http://schemas.microsoft.com/office/drawing/2014/chart" uri="{C3380CC4-5D6E-409C-BE32-E72D297353CC}">
                <c16:uniqueId val="{00000019-0AB4-474F-86A4-3A8E5D9D0F13}"/>
              </c:ext>
            </c:extLst>
          </c:dPt>
          <c:dPt>
            <c:idx val="17"/>
            <c:invertIfNegative val="0"/>
            <c:bubble3D val="0"/>
            <c:extLst>
              <c:ext xmlns:c16="http://schemas.microsoft.com/office/drawing/2014/chart" uri="{C3380CC4-5D6E-409C-BE32-E72D297353CC}">
                <c16:uniqueId val="{0000001B-0AB4-474F-86A4-3A8E5D9D0F13}"/>
              </c:ext>
            </c:extLst>
          </c:dPt>
          <c:dPt>
            <c:idx val="20"/>
            <c:invertIfNegative val="0"/>
            <c:bubble3D val="0"/>
            <c:extLst>
              <c:ext xmlns:c16="http://schemas.microsoft.com/office/drawing/2014/chart" uri="{C3380CC4-5D6E-409C-BE32-E72D297353CC}">
                <c16:uniqueId val="{0000001D-0AB4-474F-86A4-3A8E5D9D0F13}"/>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'Ark1'!$A$2:$A$29</c:f>
              <c:strCache>
                <c:ptCount val="28"/>
                <c:pt idx="0">
                  <c:v>Total</c:v>
                </c:pt>
                <c:pt idx="1">
                  <c:v>Mann</c:v>
                </c:pt>
                <c:pt idx="2">
                  <c:v>Kvinne</c:v>
                </c:pt>
                <c:pt idx="3">
                  <c:v>16-19</c:v>
                </c:pt>
                <c:pt idx="4">
                  <c:v>20-24</c:v>
                </c:pt>
                <c:pt idx="5">
                  <c:v>25-29</c:v>
                </c:pt>
                <c:pt idx="6">
                  <c:v>30-39</c:v>
                </c:pt>
                <c:pt idx="7">
                  <c:v>40-49</c:v>
                </c:pt>
                <c:pt idx="8">
                  <c:v>50-59</c:v>
                </c:pt>
                <c:pt idx="9">
                  <c:v>60-69</c:v>
                </c:pt>
                <c:pt idx="10">
                  <c:v>70+</c:v>
                </c:pt>
                <c:pt idx="11">
                  <c:v>Har barn</c:v>
                </c:pt>
                <c:pt idx="12">
                  <c:v>Ikke barn</c:v>
                </c:pt>
                <c:pt idx="13">
                  <c:v>SINK</c:v>
                </c:pt>
                <c:pt idx="14">
                  <c:v>DINK</c:v>
                </c:pt>
                <c:pt idx="15">
                  <c:v>FWSK</c:v>
                </c:pt>
                <c:pt idx="16">
                  <c:v>FWLK</c:v>
                </c:pt>
                <c:pt idx="17">
                  <c:v>EMPTY</c:v>
                </c:pt>
                <c:pt idx="18">
                  <c:v>OS</c:v>
                </c:pt>
                <c:pt idx="19">
                  <c:v>Lav utdannelse</c:v>
                </c:pt>
                <c:pt idx="20">
                  <c:v>Medium utdannelse</c:v>
                </c:pt>
                <c:pt idx="21">
                  <c:v>Høy utdannelse</c:v>
                </c:pt>
                <c:pt idx="22">
                  <c:v>HH-inntekt, u/500</c:v>
                </c:pt>
                <c:pt idx="23">
                  <c:v>HH-inntekt, 500-999</c:v>
                </c:pt>
                <c:pt idx="24">
                  <c:v>HH-inntekt, 1+ million</c:v>
                </c:pt>
                <c:pt idx="25">
                  <c:v>Stor by</c:v>
                </c:pt>
                <c:pt idx="26">
                  <c:v>Liten by</c:v>
                </c:pt>
                <c:pt idx="27">
                  <c:v>Ikke by</c:v>
                </c:pt>
              </c:strCache>
            </c:strRef>
          </c:cat>
          <c:val>
            <c:numRef>
              <c:f>'Ark1'!$B$2:$B$29</c:f>
              <c:numCache>
                <c:formatCode>0.0</c:formatCode>
                <c:ptCount val="28"/>
                <c:pt idx="0">
                  <c:v>188.6</c:v>
                </c:pt>
                <c:pt idx="1">
                  <c:v>191.8</c:v>
                </c:pt>
                <c:pt idx="2">
                  <c:v>185.6</c:v>
                </c:pt>
                <c:pt idx="3">
                  <c:v>218.9</c:v>
                </c:pt>
                <c:pt idx="4">
                  <c:v>206.8</c:v>
                </c:pt>
                <c:pt idx="5">
                  <c:v>201.5</c:v>
                </c:pt>
                <c:pt idx="6">
                  <c:v>190.1</c:v>
                </c:pt>
                <c:pt idx="7">
                  <c:v>190.2</c:v>
                </c:pt>
                <c:pt idx="8">
                  <c:v>181.4</c:v>
                </c:pt>
                <c:pt idx="9">
                  <c:v>178.4</c:v>
                </c:pt>
                <c:pt idx="10">
                  <c:v>170.3</c:v>
                </c:pt>
                <c:pt idx="11">
                  <c:v>194.4</c:v>
                </c:pt>
                <c:pt idx="12">
                  <c:v>186.2</c:v>
                </c:pt>
                <c:pt idx="13">
                  <c:v>197.1</c:v>
                </c:pt>
                <c:pt idx="14">
                  <c:v>215</c:v>
                </c:pt>
                <c:pt idx="15">
                  <c:v>192.7</c:v>
                </c:pt>
                <c:pt idx="16">
                  <c:v>196.1</c:v>
                </c:pt>
                <c:pt idx="17">
                  <c:v>161.80000000000001</c:v>
                </c:pt>
                <c:pt idx="18">
                  <c:v>199.8</c:v>
                </c:pt>
                <c:pt idx="19">
                  <c:v>184.7</c:v>
                </c:pt>
                <c:pt idx="20">
                  <c:v>185.8</c:v>
                </c:pt>
                <c:pt idx="21">
                  <c:v>199.1</c:v>
                </c:pt>
                <c:pt idx="22">
                  <c:v>189</c:v>
                </c:pt>
                <c:pt idx="23">
                  <c:v>183.3</c:v>
                </c:pt>
                <c:pt idx="24">
                  <c:v>206.8</c:v>
                </c:pt>
                <c:pt idx="25">
                  <c:v>191.1</c:v>
                </c:pt>
                <c:pt idx="26">
                  <c:v>191.5</c:v>
                </c:pt>
                <c:pt idx="27">
                  <c:v>180.8</c:v>
                </c:pt>
              </c:numCache>
            </c:numRef>
          </c:val>
          <c:extLst>
            <c:ext xmlns:c16="http://schemas.microsoft.com/office/drawing/2014/chart" uri="{C3380CC4-5D6E-409C-BE32-E72D297353CC}">
              <c16:uniqueId val="{0000001E-0AB4-474F-86A4-3A8E5D9D0F13}"/>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350"/>
          <c:min val="0"/>
        </c:scaling>
        <c:delete val="1"/>
        <c:axPos val="t"/>
        <c:numFmt formatCode="0.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60359739570382831"/>
          <c:h val="0.95587918578499098"/>
        </c:manualLayout>
      </c:layout>
      <c:barChart>
        <c:barDir val="bar"/>
        <c:grouping val="clustered"/>
        <c:varyColors val="0"/>
        <c:ser>
          <c:idx val="0"/>
          <c:order val="0"/>
          <c:tx>
            <c:strRef>
              <c:f>'Ark1'!$B$1</c:f>
              <c:strCache>
                <c:ptCount val="1"/>
                <c:pt idx="0">
                  <c:v>Familieabonnement (opptil 4 brukere)2</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09A1-44EB-B656-5F07647BAC64}"/>
              </c:ext>
            </c:extLst>
          </c:dPt>
          <c:dPt>
            <c:idx val="2"/>
            <c:invertIfNegative val="0"/>
            <c:bubble3D val="0"/>
            <c:extLst>
              <c:ext xmlns:c16="http://schemas.microsoft.com/office/drawing/2014/chart" uri="{C3380CC4-5D6E-409C-BE32-E72D297353CC}">
                <c16:uniqueId val="{00000003-09A1-44EB-B656-5F07647BAC64}"/>
              </c:ext>
            </c:extLst>
          </c:dPt>
          <c:dPt>
            <c:idx val="3"/>
            <c:invertIfNegative val="0"/>
            <c:bubble3D val="0"/>
            <c:extLst>
              <c:ext xmlns:c16="http://schemas.microsoft.com/office/drawing/2014/chart" uri="{C3380CC4-5D6E-409C-BE32-E72D297353CC}">
                <c16:uniqueId val="{00000005-09A1-44EB-B656-5F07647BAC64}"/>
              </c:ext>
            </c:extLst>
          </c:dPt>
          <c:dPt>
            <c:idx val="4"/>
            <c:invertIfNegative val="0"/>
            <c:bubble3D val="0"/>
            <c:extLst>
              <c:ext xmlns:c16="http://schemas.microsoft.com/office/drawing/2014/chart" uri="{C3380CC4-5D6E-409C-BE32-E72D297353CC}">
                <c16:uniqueId val="{00000007-09A1-44EB-B656-5F07647BAC64}"/>
              </c:ext>
            </c:extLst>
          </c:dPt>
          <c:dPt>
            <c:idx val="5"/>
            <c:invertIfNegative val="0"/>
            <c:bubble3D val="0"/>
            <c:extLst>
              <c:ext xmlns:c16="http://schemas.microsoft.com/office/drawing/2014/chart" uri="{C3380CC4-5D6E-409C-BE32-E72D297353CC}">
                <c16:uniqueId val="{00000009-09A1-44EB-B656-5F07647BAC64}"/>
              </c:ext>
            </c:extLst>
          </c:dPt>
          <c:dPt>
            <c:idx val="6"/>
            <c:invertIfNegative val="0"/>
            <c:bubble3D val="0"/>
            <c:extLst>
              <c:ext xmlns:c16="http://schemas.microsoft.com/office/drawing/2014/chart" uri="{C3380CC4-5D6E-409C-BE32-E72D297353CC}">
                <c16:uniqueId val="{0000000B-09A1-44EB-B656-5F07647BAC64}"/>
              </c:ext>
            </c:extLst>
          </c:dPt>
          <c:dPt>
            <c:idx val="7"/>
            <c:invertIfNegative val="0"/>
            <c:bubble3D val="0"/>
            <c:extLst>
              <c:ext xmlns:c16="http://schemas.microsoft.com/office/drawing/2014/chart" uri="{C3380CC4-5D6E-409C-BE32-E72D297353CC}">
                <c16:uniqueId val="{0000000D-09A1-44EB-B656-5F07647BAC64}"/>
              </c:ext>
            </c:extLst>
          </c:dPt>
          <c:dPt>
            <c:idx val="8"/>
            <c:invertIfNegative val="0"/>
            <c:bubble3D val="0"/>
            <c:extLst>
              <c:ext xmlns:c16="http://schemas.microsoft.com/office/drawing/2014/chart" uri="{C3380CC4-5D6E-409C-BE32-E72D297353CC}">
                <c16:uniqueId val="{0000000F-09A1-44EB-B656-5F07647BAC64}"/>
              </c:ext>
            </c:extLst>
          </c:dPt>
          <c:dPt>
            <c:idx val="11"/>
            <c:invertIfNegative val="0"/>
            <c:bubble3D val="0"/>
            <c:extLst>
              <c:ext xmlns:c16="http://schemas.microsoft.com/office/drawing/2014/chart" uri="{C3380CC4-5D6E-409C-BE32-E72D297353CC}">
                <c16:uniqueId val="{00000011-09A1-44EB-B656-5F07647BAC64}"/>
              </c:ext>
            </c:extLst>
          </c:dPt>
          <c:dPt>
            <c:idx val="12"/>
            <c:invertIfNegative val="0"/>
            <c:bubble3D val="0"/>
            <c:extLst>
              <c:ext xmlns:c16="http://schemas.microsoft.com/office/drawing/2014/chart" uri="{C3380CC4-5D6E-409C-BE32-E72D297353CC}">
                <c16:uniqueId val="{00000013-09A1-44EB-B656-5F07647BAC64}"/>
              </c:ext>
            </c:extLst>
          </c:dPt>
          <c:dPt>
            <c:idx val="13"/>
            <c:invertIfNegative val="0"/>
            <c:bubble3D val="0"/>
            <c:extLst>
              <c:ext xmlns:c16="http://schemas.microsoft.com/office/drawing/2014/chart" uri="{C3380CC4-5D6E-409C-BE32-E72D297353CC}">
                <c16:uniqueId val="{00000015-09A1-44EB-B656-5F07647BAC64}"/>
              </c:ext>
            </c:extLst>
          </c:dPt>
          <c:dPt>
            <c:idx val="14"/>
            <c:invertIfNegative val="0"/>
            <c:bubble3D val="0"/>
            <c:extLst>
              <c:ext xmlns:c16="http://schemas.microsoft.com/office/drawing/2014/chart" uri="{C3380CC4-5D6E-409C-BE32-E72D297353CC}">
                <c16:uniqueId val="{00000017-09A1-44EB-B656-5F07647BAC64}"/>
              </c:ext>
            </c:extLst>
          </c:dPt>
          <c:dPt>
            <c:idx val="15"/>
            <c:invertIfNegative val="0"/>
            <c:bubble3D val="0"/>
            <c:extLst>
              <c:ext xmlns:c16="http://schemas.microsoft.com/office/drawing/2014/chart" uri="{C3380CC4-5D6E-409C-BE32-E72D297353CC}">
                <c16:uniqueId val="{00000019-09A1-44EB-B656-5F07647BAC64}"/>
              </c:ext>
            </c:extLst>
          </c:dPt>
          <c:dPt>
            <c:idx val="17"/>
            <c:invertIfNegative val="0"/>
            <c:bubble3D val="0"/>
            <c:extLst>
              <c:ext xmlns:c16="http://schemas.microsoft.com/office/drawing/2014/chart" uri="{C3380CC4-5D6E-409C-BE32-E72D297353CC}">
                <c16:uniqueId val="{0000001B-09A1-44EB-B656-5F07647BAC64}"/>
              </c:ext>
            </c:extLst>
          </c:dPt>
          <c:dPt>
            <c:idx val="20"/>
            <c:invertIfNegative val="0"/>
            <c:bubble3D val="0"/>
            <c:extLst>
              <c:ext xmlns:c16="http://schemas.microsoft.com/office/drawing/2014/chart" uri="{C3380CC4-5D6E-409C-BE32-E72D297353CC}">
                <c16:uniqueId val="{0000001D-09A1-44EB-B656-5F07647BAC64}"/>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'Ark1'!$A$2:$A$29</c:f>
              <c:strCache>
                <c:ptCount val="28"/>
                <c:pt idx="0">
                  <c:v>Total</c:v>
                </c:pt>
                <c:pt idx="1">
                  <c:v>Mann</c:v>
                </c:pt>
                <c:pt idx="2">
                  <c:v>Kvinne</c:v>
                </c:pt>
                <c:pt idx="3">
                  <c:v>16-19</c:v>
                </c:pt>
                <c:pt idx="4">
                  <c:v>20-24</c:v>
                </c:pt>
                <c:pt idx="5">
                  <c:v>25-29</c:v>
                </c:pt>
                <c:pt idx="6">
                  <c:v>30-39</c:v>
                </c:pt>
                <c:pt idx="7">
                  <c:v>40-49</c:v>
                </c:pt>
                <c:pt idx="8">
                  <c:v>50-59</c:v>
                </c:pt>
                <c:pt idx="9">
                  <c:v>60-69</c:v>
                </c:pt>
                <c:pt idx="10">
                  <c:v>70+</c:v>
                </c:pt>
                <c:pt idx="11">
                  <c:v>Har barn</c:v>
                </c:pt>
                <c:pt idx="12">
                  <c:v>Ikke barn</c:v>
                </c:pt>
                <c:pt idx="13">
                  <c:v>SINK</c:v>
                </c:pt>
                <c:pt idx="14">
                  <c:v>DINK</c:v>
                </c:pt>
                <c:pt idx="15">
                  <c:v>FWSK</c:v>
                </c:pt>
                <c:pt idx="16">
                  <c:v>FWLK</c:v>
                </c:pt>
                <c:pt idx="17">
                  <c:v>EMPTY</c:v>
                </c:pt>
                <c:pt idx="18">
                  <c:v>OS</c:v>
                </c:pt>
                <c:pt idx="19">
                  <c:v>Lav utdannelse</c:v>
                </c:pt>
                <c:pt idx="20">
                  <c:v>Medium utdannelse</c:v>
                </c:pt>
                <c:pt idx="21">
                  <c:v>Høy utdannelse</c:v>
                </c:pt>
                <c:pt idx="22">
                  <c:v>HH-inntekt, u/500</c:v>
                </c:pt>
                <c:pt idx="23">
                  <c:v>HH-inntekt, 500-999</c:v>
                </c:pt>
                <c:pt idx="24">
                  <c:v>HH-inntekt, 1+ million</c:v>
                </c:pt>
                <c:pt idx="25">
                  <c:v>Stor by</c:v>
                </c:pt>
                <c:pt idx="26">
                  <c:v>Liten by</c:v>
                </c:pt>
                <c:pt idx="27">
                  <c:v>Ikke by</c:v>
                </c:pt>
              </c:strCache>
            </c:strRef>
          </c:cat>
          <c:val>
            <c:numRef>
              <c:f>'Ark1'!$B$2:$B$29</c:f>
              <c:numCache>
                <c:formatCode>0.0</c:formatCode>
                <c:ptCount val="28"/>
                <c:pt idx="0">
                  <c:v>113.2</c:v>
                </c:pt>
                <c:pt idx="1">
                  <c:v>106.7</c:v>
                </c:pt>
                <c:pt idx="2">
                  <c:v>120</c:v>
                </c:pt>
                <c:pt idx="3">
                  <c:v>126.6</c:v>
                </c:pt>
                <c:pt idx="4">
                  <c:v>135.6</c:v>
                </c:pt>
                <c:pt idx="5">
                  <c:v>149</c:v>
                </c:pt>
                <c:pt idx="6">
                  <c:v>114.6</c:v>
                </c:pt>
                <c:pt idx="7">
                  <c:v>110.9</c:v>
                </c:pt>
                <c:pt idx="8">
                  <c:v>122.9</c:v>
                </c:pt>
                <c:pt idx="9">
                  <c:v>92.2</c:v>
                </c:pt>
                <c:pt idx="10">
                  <c:v>91.5</c:v>
                </c:pt>
                <c:pt idx="11">
                  <c:v>119.1</c:v>
                </c:pt>
                <c:pt idx="12">
                  <c:v>111</c:v>
                </c:pt>
                <c:pt idx="13">
                  <c:v>148.30000000000001</c:v>
                </c:pt>
                <c:pt idx="14">
                  <c:v>127.5</c:v>
                </c:pt>
                <c:pt idx="15">
                  <c:v>110.3</c:v>
                </c:pt>
                <c:pt idx="16">
                  <c:v>122.9</c:v>
                </c:pt>
                <c:pt idx="17">
                  <c:v>92.4</c:v>
                </c:pt>
                <c:pt idx="18">
                  <c:v>118.5</c:v>
                </c:pt>
                <c:pt idx="19">
                  <c:v>109.5</c:v>
                </c:pt>
                <c:pt idx="20">
                  <c:v>119.4</c:v>
                </c:pt>
                <c:pt idx="21">
                  <c:v>112.5</c:v>
                </c:pt>
                <c:pt idx="22">
                  <c:v>122.9</c:v>
                </c:pt>
                <c:pt idx="23">
                  <c:v>119.2</c:v>
                </c:pt>
                <c:pt idx="24">
                  <c:v>106</c:v>
                </c:pt>
                <c:pt idx="25">
                  <c:v>117.6</c:v>
                </c:pt>
                <c:pt idx="26">
                  <c:v>115.1</c:v>
                </c:pt>
                <c:pt idx="27">
                  <c:v>105.9</c:v>
                </c:pt>
              </c:numCache>
            </c:numRef>
          </c:val>
          <c:extLst>
            <c:ext xmlns:c16="http://schemas.microsoft.com/office/drawing/2014/chart" uri="{C3380CC4-5D6E-409C-BE32-E72D297353CC}">
              <c16:uniqueId val="{0000001E-09A1-44EB-B656-5F07647BAC64}"/>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200"/>
          <c:min val="0"/>
        </c:scaling>
        <c:delete val="1"/>
        <c:axPos val="t"/>
        <c:numFmt formatCode="0.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60359739570382831"/>
          <c:h val="0.95587918578499098"/>
        </c:manualLayout>
      </c:layout>
      <c:barChart>
        <c:barDir val="bar"/>
        <c:grouping val="clustered"/>
        <c:varyColors val="0"/>
        <c:ser>
          <c:idx val="0"/>
          <c:order val="0"/>
          <c:tx>
            <c:strRef>
              <c:f>'Ark1'!$B$1</c:f>
              <c:strCache>
                <c:ptCount val="1"/>
                <c:pt idx="0">
                  <c:v>Familieabonnement (opptil 4 brukere)2</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854C-42B8-923B-87809685DF7B}"/>
              </c:ext>
            </c:extLst>
          </c:dPt>
          <c:dPt>
            <c:idx val="2"/>
            <c:invertIfNegative val="0"/>
            <c:bubble3D val="0"/>
            <c:extLst>
              <c:ext xmlns:c16="http://schemas.microsoft.com/office/drawing/2014/chart" uri="{C3380CC4-5D6E-409C-BE32-E72D297353CC}">
                <c16:uniqueId val="{00000003-854C-42B8-923B-87809685DF7B}"/>
              </c:ext>
            </c:extLst>
          </c:dPt>
          <c:dPt>
            <c:idx val="3"/>
            <c:invertIfNegative val="0"/>
            <c:bubble3D val="0"/>
            <c:extLst>
              <c:ext xmlns:c16="http://schemas.microsoft.com/office/drawing/2014/chart" uri="{C3380CC4-5D6E-409C-BE32-E72D297353CC}">
                <c16:uniqueId val="{00000005-854C-42B8-923B-87809685DF7B}"/>
              </c:ext>
            </c:extLst>
          </c:dPt>
          <c:dPt>
            <c:idx val="4"/>
            <c:invertIfNegative val="0"/>
            <c:bubble3D val="0"/>
            <c:extLst>
              <c:ext xmlns:c16="http://schemas.microsoft.com/office/drawing/2014/chart" uri="{C3380CC4-5D6E-409C-BE32-E72D297353CC}">
                <c16:uniqueId val="{00000007-854C-42B8-923B-87809685DF7B}"/>
              </c:ext>
            </c:extLst>
          </c:dPt>
          <c:dPt>
            <c:idx val="5"/>
            <c:invertIfNegative val="0"/>
            <c:bubble3D val="0"/>
            <c:extLst>
              <c:ext xmlns:c16="http://schemas.microsoft.com/office/drawing/2014/chart" uri="{C3380CC4-5D6E-409C-BE32-E72D297353CC}">
                <c16:uniqueId val="{00000009-854C-42B8-923B-87809685DF7B}"/>
              </c:ext>
            </c:extLst>
          </c:dPt>
          <c:dPt>
            <c:idx val="6"/>
            <c:invertIfNegative val="0"/>
            <c:bubble3D val="0"/>
            <c:extLst>
              <c:ext xmlns:c16="http://schemas.microsoft.com/office/drawing/2014/chart" uri="{C3380CC4-5D6E-409C-BE32-E72D297353CC}">
                <c16:uniqueId val="{0000000B-854C-42B8-923B-87809685DF7B}"/>
              </c:ext>
            </c:extLst>
          </c:dPt>
          <c:dPt>
            <c:idx val="7"/>
            <c:invertIfNegative val="0"/>
            <c:bubble3D val="0"/>
            <c:extLst>
              <c:ext xmlns:c16="http://schemas.microsoft.com/office/drawing/2014/chart" uri="{C3380CC4-5D6E-409C-BE32-E72D297353CC}">
                <c16:uniqueId val="{0000000D-854C-42B8-923B-87809685DF7B}"/>
              </c:ext>
            </c:extLst>
          </c:dPt>
          <c:dPt>
            <c:idx val="8"/>
            <c:invertIfNegative val="0"/>
            <c:bubble3D val="0"/>
            <c:extLst>
              <c:ext xmlns:c16="http://schemas.microsoft.com/office/drawing/2014/chart" uri="{C3380CC4-5D6E-409C-BE32-E72D297353CC}">
                <c16:uniqueId val="{0000000F-854C-42B8-923B-87809685DF7B}"/>
              </c:ext>
            </c:extLst>
          </c:dPt>
          <c:dPt>
            <c:idx val="11"/>
            <c:invertIfNegative val="0"/>
            <c:bubble3D val="0"/>
            <c:extLst>
              <c:ext xmlns:c16="http://schemas.microsoft.com/office/drawing/2014/chart" uri="{C3380CC4-5D6E-409C-BE32-E72D297353CC}">
                <c16:uniqueId val="{00000011-854C-42B8-923B-87809685DF7B}"/>
              </c:ext>
            </c:extLst>
          </c:dPt>
          <c:dPt>
            <c:idx val="12"/>
            <c:invertIfNegative val="0"/>
            <c:bubble3D val="0"/>
            <c:extLst>
              <c:ext xmlns:c16="http://schemas.microsoft.com/office/drawing/2014/chart" uri="{C3380CC4-5D6E-409C-BE32-E72D297353CC}">
                <c16:uniqueId val="{00000013-854C-42B8-923B-87809685DF7B}"/>
              </c:ext>
            </c:extLst>
          </c:dPt>
          <c:dPt>
            <c:idx val="13"/>
            <c:invertIfNegative val="0"/>
            <c:bubble3D val="0"/>
            <c:extLst>
              <c:ext xmlns:c16="http://schemas.microsoft.com/office/drawing/2014/chart" uri="{C3380CC4-5D6E-409C-BE32-E72D297353CC}">
                <c16:uniqueId val="{00000015-854C-42B8-923B-87809685DF7B}"/>
              </c:ext>
            </c:extLst>
          </c:dPt>
          <c:dPt>
            <c:idx val="14"/>
            <c:invertIfNegative val="0"/>
            <c:bubble3D val="0"/>
            <c:extLst>
              <c:ext xmlns:c16="http://schemas.microsoft.com/office/drawing/2014/chart" uri="{C3380CC4-5D6E-409C-BE32-E72D297353CC}">
                <c16:uniqueId val="{00000017-854C-42B8-923B-87809685DF7B}"/>
              </c:ext>
            </c:extLst>
          </c:dPt>
          <c:dPt>
            <c:idx val="15"/>
            <c:invertIfNegative val="0"/>
            <c:bubble3D val="0"/>
            <c:extLst>
              <c:ext xmlns:c16="http://schemas.microsoft.com/office/drawing/2014/chart" uri="{C3380CC4-5D6E-409C-BE32-E72D297353CC}">
                <c16:uniqueId val="{00000019-854C-42B8-923B-87809685DF7B}"/>
              </c:ext>
            </c:extLst>
          </c:dPt>
          <c:dPt>
            <c:idx val="17"/>
            <c:invertIfNegative val="0"/>
            <c:bubble3D val="0"/>
            <c:extLst>
              <c:ext xmlns:c16="http://schemas.microsoft.com/office/drawing/2014/chart" uri="{C3380CC4-5D6E-409C-BE32-E72D297353CC}">
                <c16:uniqueId val="{0000001B-854C-42B8-923B-87809685DF7B}"/>
              </c:ext>
            </c:extLst>
          </c:dPt>
          <c:dPt>
            <c:idx val="20"/>
            <c:invertIfNegative val="0"/>
            <c:bubble3D val="0"/>
            <c:extLst>
              <c:ext xmlns:c16="http://schemas.microsoft.com/office/drawing/2014/chart" uri="{C3380CC4-5D6E-409C-BE32-E72D297353CC}">
                <c16:uniqueId val="{0000001D-854C-42B8-923B-87809685DF7B}"/>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'Ark1'!$A$2:$A$33</c:f>
              <c:strCache>
                <c:ptCount val="32"/>
                <c:pt idx="0">
                  <c:v>Total</c:v>
                </c:pt>
                <c:pt idx="1">
                  <c:v>Oslo og omegn</c:v>
                </c:pt>
                <c:pt idx="2">
                  <c:v>Øvrig Østland</c:v>
                </c:pt>
                <c:pt idx="3">
                  <c:v>Sør-/Vestlandet</c:v>
                </c:pt>
                <c:pt idx="4">
                  <c:v>Midt-/ Nord Norge</c:v>
                </c:pt>
                <c:pt idx="5">
                  <c:v>De bokinteresserte</c:v>
                </c:pt>
                <c:pt idx="6">
                  <c:v>Mobiltidstyvene</c:v>
                </c:pt>
                <c:pt idx="7">
                  <c:v>De tilbudsbevisste</c:v>
                </c:pt>
                <c:pt idx="8">
                  <c:v>De moderne</c:v>
                </c:pt>
                <c:pt idx="9">
                  <c:v>De barneorienterte</c:v>
                </c:pt>
                <c:pt idx="10">
                  <c:v>Opplever barrierer</c:v>
                </c:pt>
                <c:pt idx="11">
                  <c:v>Ikke-leser</c:v>
                </c:pt>
                <c:pt idx="12">
                  <c:v>Småleser (1-4)</c:v>
                </c:pt>
                <c:pt idx="13">
                  <c:v>Mediumleser (5-12)</c:v>
                </c:pt>
                <c:pt idx="14">
                  <c:v>Storleser (13-24)</c:v>
                </c:pt>
                <c:pt idx="15">
                  <c:v>Superleser (25+)</c:v>
                </c:pt>
                <c:pt idx="16">
                  <c:v>Ikke-kjøper</c:v>
                </c:pt>
                <c:pt idx="17">
                  <c:v>Småkjøper (1-4)</c:v>
                </c:pt>
                <c:pt idx="18">
                  <c:v>Mediumkjøper (5-12)</c:v>
                </c:pt>
                <c:pt idx="19">
                  <c:v>Storkjøper (13-24)</c:v>
                </c:pt>
                <c:pt idx="20">
                  <c:v>Superkjøper (25+)</c:v>
                </c:pt>
                <c:pt idx="21">
                  <c:v>Bibliotek siste år</c:v>
                </c:pt>
                <c:pt idx="22">
                  <c:v>Ikke besøkt bibliotek</c:v>
                </c:pt>
                <c:pt idx="23">
                  <c:v>Norsk tekst</c:v>
                </c:pt>
                <c:pt idx="24">
                  <c:v>Engelsk tekst</c:v>
                </c:pt>
                <c:pt idx="25">
                  <c:v>Annet språk</c:v>
                </c:pt>
                <c:pt idx="26">
                  <c:v>Papirbok, lest</c:v>
                </c:pt>
                <c:pt idx="27">
                  <c:v>Lydbok, lest</c:v>
                </c:pt>
                <c:pt idx="28">
                  <c:v>E-bok lest</c:v>
                </c:pt>
                <c:pt idx="29">
                  <c:v>Papirbok, kjøpt</c:v>
                </c:pt>
                <c:pt idx="30">
                  <c:v>Lydbok, kjøpt</c:v>
                </c:pt>
                <c:pt idx="31">
                  <c:v>E-bok kjøpt</c:v>
                </c:pt>
              </c:strCache>
            </c:strRef>
          </c:cat>
          <c:val>
            <c:numRef>
              <c:f>'Ark1'!$B$2:$B$33</c:f>
              <c:numCache>
                <c:formatCode>0.0</c:formatCode>
                <c:ptCount val="32"/>
                <c:pt idx="0">
                  <c:v>113.2</c:v>
                </c:pt>
                <c:pt idx="1">
                  <c:v>113.8</c:v>
                </c:pt>
                <c:pt idx="2">
                  <c:v>111.7</c:v>
                </c:pt>
                <c:pt idx="3">
                  <c:v>110.8</c:v>
                </c:pt>
                <c:pt idx="4">
                  <c:v>117.5</c:v>
                </c:pt>
                <c:pt idx="5">
                  <c:v>104.1</c:v>
                </c:pt>
                <c:pt idx="6">
                  <c:v>115.7</c:v>
                </c:pt>
                <c:pt idx="7">
                  <c:v>93.2</c:v>
                </c:pt>
                <c:pt idx="8">
                  <c:v>119.6</c:v>
                </c:pt>
                <c:pt idx="9">
                  <c:v>117.6</c:v>
                </c:pt>
                <c:pt idx="10">
                  <c:v>119.5</c:v>
                </c:pt>
                <c:pt idx="11">
                  <c:v>93.1</c:v>
                </c:pt>
                <c:pt idx="12">
                  <c:v>116.4</c:v>
                </c:pt>
                <c:pt idx="13">
                  <c:v>115.3</c:v>
                </c:pt>
                <c:pt idx="14">
                  <c:v>112.8</c:v>
                </c:pt>
                <c:pt idx="15">
                  <c:v>125.1</c:v>
                </c:pt>
                <c:pt idx="16">
                  <c:v>94.5</c:v>
                </c:pt>
                <c:pt idx="17">
                  <c:v>106.4</c:v>
                </c:pt>
                <c:pt idx="18">
                  <c:v>127.7</c:v>
                </c:pt>
                <c:pt idx="19">
                  <c:v>134.19999999999999</c:v>
                </c:pt>
                <c:pt idx="20">
                  <c:v>143.69999999999999</c:v>
                </c:pt>
                <c:pt idx="21">
                  <c:v>110</c:v>
                </c:pt>
                <c:pt idx="22">
                  <c:v>114.6</c:v>
                </c:pt>
                <c:pt idx="23">
                  <c:v>117.2</c:v>
                </c:pt>
                <c:pt idx="24">
                  <c:v>116.1</c:v>
                </c:pt>
                <c:pt idx="25">
                  <c:v>110.3</c:v>
                </c:pt>
                <c:pt idx="26">
                  <c:v>117.7</c:v>
                </c:pt>
                <c:pt idx="27">
                  <c:v>140.4</c:v>
                </c:pt>
                <c:pt idx="28">
                  <c:v>108.5</c:v>
                </c:pt>
                <c:pt idx="29">
                  <c:v>120.6</c:v>
                </c:pt>
                <c:pt idx="30">
                  <c:v>163.4</c:v>
                </c:pt>
                <c:pt idx="31">
                  <c:v>128.19999999999999</c:v>
                </c:pt>
              </c:numCache>
            </c:numRef>
          </c:val>
          <c:extLst>
            <c:ext xmlns:c16="http://schemas.microsoft.com/office/drawing/2014/chart" uri="{C3380CC4-5D6E-409C-BE32-E72D297353CC}">
              <c16:uniqueId val="{0000001E-854C-42B8-923B-87809685DF7B}"/>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200"/>
          <c:min val="0"/>
        </c:scaling>
        <c:delete val="1"/>
        <c:axPos val="t"/>
        <c:numFmt formatCode="0.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60359739570382831"/>
          <c:h val="0.95587918578499098"/>
        </c:manualLayout>
      </c:layout>
      <c:barChart>
        <c:barDir val="bar"/>
        <c:grouping val="clustered"/>
        <c:varyColors val="0"/>
        <c:ser>
          <c:idx val="0"/>
          <c:order val="0"/>
          <c:tx>
            <c:strRef>
              <c:f>'Ark1'!$B$1</c:f>
              <c:strCache>
                <c:ptCount val="1"/>
                <c:pt idx="0">
                  <c:v>Abonnement2</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6534-4B9E-B905-411A3A90DC2B}"/>
              </c:ext>
            </c:extLst>
          </c:dPt>
          <c:dPt>
            <c:idx val="2"/>
            <c:invertIfNegative val="0"/>
            <c:bubble3D val="0"/>
            <c:extLst>
              <c:ext xmlns:c16="http://schemas.microsoft.com/office/drawing/2014/chart" uri="{C3380CC4-5D6E-409C-BE32-E72D297353CC}">
                <c16:uniqueId val="{00000003-6534-4B9E-B905-411A3A90DC2B}"/>
              </c:ext>
            </c:extLst>
          </c:dPt>
          <c:dPt>
            <c:idx val="3"/>
            <c:invertIfNegative val="0"/>
            <c:bubble3D val="0"/>
            <c:extLst>
              <c:ext xmlns:c16="http://schemas.microsoft.com/office/drawing/2014/chart" uri="{C3380CC4-5D6E-409C-BE32-E72D297353CC}">
                <c16:uniqueId val="{00000005-6534-4B9E-B905-411A3A90DC2B}"/>
              </c:ext>
            </c:extLst>
          </c:dPt>
          <c:dPt>
            <c:idx val="4"/>
            <c:invertIfNegative val="0"/>
            <c:bubble3D val="0"/>
            <c:extLst>
              <c:ext xmlns:c16="http://schemas.microsoft.com/office/drawing/2014/chart" uri="{C3380CC4-5D6E-409C-BE32-E72D297353CC}">
                <c16:uniqueId val="{00000007-6534-4B9E-B905-411A3A90DC2B}"/>
              </c:ext>
            </c:extLst>
          </c:dPt>
          <c:dPt>
            <c:idx val="5"/>
            <c:invertIfNegative val="0"/>
            <c:bubble3D val="0"/>
            <c:extLst>
              <c:ext xmlns:c16="http://schemas.microsoft.com/office/drawing/2014/chart" uri="{C3380CC4-5D6E-409C-BE32-E72D297353CC}">
                <c16:uniqueId val="{00000009-6534-4B9E-B905-411A3A90DC2B}"/>
              </c:ext>
            </c:extLst>
          </c:dPt>
          <c:dPt>
            <c:idx val="6"/>
            <c:invertIfNegative val="0"/>
            <c:bubble3D val="0"/>
            <c:extLst>
              <c:ext xmlns:c16="http://schemas.microsoft.com/office/drawing/2014/chart" uri="{C3380CC4-5D6E-409C-BE32-E72D297353CC}">
                <c16:uniqueId val="{0000000B-6534-4B9E-B905-411A3A90DC2B}"/>
              </c:ext>
            </c:extLst>
          </c:dPt>
          <c:dPt>
            <c:idx val="7"/>
            <c:invertIfNegative val="0"/>
            <c:bubble3D val="0"/>
            <c:extLst>
              <c:ext xmlns:c16="http://schemas.microsoft.com/office/drawing/2014/chart" uri="{C3380CC4-5D6E-409C-BE32-E72D297353CC}">
                <c16:uniqueId val="{0000000D-6534-4B9E-B905-411A3A90DC2B}"/>
              </c:ext>
            </c:extLst>
          </c:dPt>
          <c:dPt>
            <c:idx val="8"/>
            <c:invertIfNegative val="0"/>
            <c:bubble3D val="0"/>
            <c:extLst>
              <c:ext xmlns:c16="http://schemas.microsoft.com/office/drawing/2014/chart" uri="{C3380CC4-5D6E-409C-BE32-E72D297353CC}">
                <c16:uniqueId val="{0000000F-6534-4B9E-B905-411A3A90DC2B}"/>
              </c:ext>
            </c:extLst>
          </c:dPt>
          <c:dPt>
            <c:idx val="11"/>
            <c:invertIfNegative val="0"/>
            <c:bubble3D val="0"/>
            <c:extLst>
              <c:ext xmlns:c16="http://schemas.microsoft.com/office/drawing/2014/chart" uri="{C3380CC4-5D6E-409C-BE32-E72D297353CC}">
                <c16:uniqueId val="{00000011-6534-4B9E-B905-411A3A90DC2B}"/>
              </c:ext>
            </c:extLst>
          </c:dPt>
          <c:dPt>
            <c:idx val="12"/>
            <c:invertIfNegative val="0"/>
            <c:bubble3D val="0"/>
            <c:extLst>
              <c:ext xmlns:c16="http://schemas.microsoft.com/office/drawing/2014/chart" uri="{C3380CC4-5D6E-409C-BE32-E72D297353CC}">
                <c16:uniqueId val="{00000013-6534-4B9E-B905-411A3A90DC2B}"/>
              </c:ext>
            </c:extLst>
          </c:dPt>
          <c:dPt>
            <c:idx val="13"/>
            <c:invertIfNegative val="0"/>
            <c:bubble3D val="0"/>
            <c:extLst>
              <c:ext xmlns:c16="http://schemas.microsoft.com/office/drawing/2014/chart" uri="{C3380CC4-5D6E-409C-BE32-E72D297353CC}">
                <c16:uniqueId val="{00000015-6534-4B9E-B905-411A3A90DC2B}"/>
              </c:ext>
            </c:extLst>
          </c:dPt>
          <c:dPt>
            <c:idx val="14"/>
            <c:invertIfNegative val="0"/>
            <c:bubble3D val="0"/>
            <c:extLst>
              <c:ext xmlns:c16="http://schemas.microsoft.com/office/drawing/2014/chart" uri="{C3380CC4-5D6E-409C-BE32-E72D297353CC}">
                <c16:uniqueId val="{00000017-6534-4B9E-B905-411A3A90DC2B}"/>
              </c:ext>
            </c:extLst>
          </c:dPt>
          <c:dPt>
            <c:idx val="15"/>
            <c:invertIfNegative val="0"/>
            <c:bubble3D val="0"/>
            <c:extLst>
              <c:ext xmlns:c16="http://schemas.microsoft.com/office/drawing/2014/chart" uri="{C3380CC4-5D6E-409C-BE32-E72D297353CC}">
                <c16:uniqueId val="{00000019-6534-4B9E-B905-411A3A90DC2B}"/>
              </c:ext>
            </c:extLst>
          </c:dPt>
          <c:dPt>
            <c:idx val="17"/>
            <c:invertIfNegative val="0"/>
            <c:bubble3D val="0"/>
            <c:extLst>
              <c:ext xmlns:c16="http://schemas.microsoft.com/office/drawing/2014/chart" uri="{C3380CC4-5D6E-409C-BE32-E72D297353CC}">
                <c16:uniqueId val="{0000001B-6534-4B9E-B905-411A3A90DC2B}"/>
              </c:ext>
            </c:extLst>
          </c:dPt>
          <c:dPt>
            <c:idx val="20"/>
            <c:invertIfNegative val="0"/>
            <c:bubble3D val="0"/>
            <c:extLst>
              <c:ext xmlns:c16="http://schemas.microsoft.com/office/drawing/2014/chart" uri="{C3380CC4-5D6E-409C-BE32-E72D297353CC}">
                <c16:uniqueId val="{0000001D-6534-4B9E-B905-411A3A90DC2B}"/>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'Ark1'!$A$2:$A$29</c:f>
              <c:strCache>
                <c:ptCount val="28"/>
                <c:pt idx="0">
                  <c:v>Total</c:v>
                </c:pt>
                <c:pt idx="1">
                  <c:v>Mann</c:v>
                </c:pt>
                <c:pt idx="2">
                  <c:v>Kvinne</c:v>
                </c:pt>
                <c:pt idx="3">
                  <c:v>16-19</c:v>
                </c:pt>
                <c:pt idx="4">
                  <c:v>20-24</c:v>
                </c:pt>
                <c:pt idx="5">
                  <c:v>25-29</c:v>
                </c:pt>
                <c:pt idx="6">
                  <c:v>30-39</c:v>
                </c:pt>
                <c:pt idx="7">
                  <c:v>40-49</c:v>
                </c:pt>
                <c:pt idx="8">
                  <c:v>50-59</c:v>
                </c:pt>
                <c:pt idx="9">
                  <c:v>60-69</c:v>
                </c:pt>
                <c:pt idx="10">
                  <c:v>70+</c:v>
                </c:pt>
                <c:pt idx="11">
                  <c:v>Har barn</c:v>
                </c:pt>
                <c:pt idx="12">
                  <c:v>Ikke barn</c:v>
                </c:pt>
                <c:pt idx="13">
                  <c:v>SINK</c:v>
                </c:pt>
                <c:pt idx="14">
                  <c:v>DINK</c:v>
                </c:pt>
                <c:pt idx="15">
                  <c:v>FWSK</c:v>
                </c:pt>
                <c:pt idx="16">
                  <c:v>FWLK</c:v>
                </c:pt>
                <c:pt idx="17">
                  <c:v>EMPTY</c:v>
                </c:pt>
                <c:pt idx="18">
                  <c:v>OS</c:v>
                </c:pt>
                <c:pt idx="19">
                  <c:v>Lav utdannelse</c:v>
                </c:pt>
                <c:pt idx="20">
                  <c:v>Medium utdannelse</c:v>
                </c:pt>
                <c:pt idx="21">
                  <c:v>Høy utdannelse</c:v>
                </c:pt>
                <c:pt idx="22">
                  <c:v>HH-inntekt, u/500</c:v>
                </c:pt>
                <c:pt idx="23">
                  <c:v>HH-inntekt, 500-999</c:v>
                </c:pt>
                <c:pt idx="24">
                  <c:v>HH-inntekt, 1+ million</c:v>
                </c:pt>
                <c:pt idx="25">
                  <c:v>Stor by</c:v>
                </c:pt>
                <c:pt idx="26">
                  <c:v>Liten by</c:v>
                </c:pt>
                <c:pt idx="27">
                  <c:v>Ikke by</c:v>
                </c:pt>
              </c:strCache>
            </c:strRef>
          </c:cat>
          <c:val>
            <c:numRef>
              <c:f>'Ark1'!$B$2:$B$29</c:f>
              <c:numCache>
                <c:formatCode>0.0</c:formatCode>
                <c:ptCount val="28"/>
                <c:pt idx="0">
                  <c:v>87.4</c:v>
                </c:pt>
                <c:pt idx="1">
                  <c:v>77.2</c:v>
                </c:pt>
                <c:pt idx="2">
                  <c:v>97.5</c:v>
                </c:pt>
                <c:pt idx="3">
                  <c:v>87.7</c:v>
                </c:pt>
                <c:pt idx="4">
                  <c:v>100.7</c:v>
                </c:pt>
                <c:pt idx="5">
                  <c:v>102</c:v>
                </c:pt>
                <c:pt idx="6">
                  <c:v>94.6</c:v>
                </c:pt>
                <c:pt idx="7">
                  <c:v>91.5</c:v>
                </c:pt>
                <c:pt idx="8">
                  <c:v>92.7</c:v>
                </c:pt>
                <c:pt idx="9">
                  <c:v>75</c:v>
                </c:pt>
                <c:pt idx="10">
                  <c:v>59.7</c:v>
                </c:pt>
                <c:pt idx="11">
                  <c:v>94.6</c:v>
                </c:pt>
                <c:pt idx="12">
                  <c:v>83.6</c:v>
                </c:pt>
                <c:pt idx="13">
                  <c:v>104.3</c:v>
                </c:pt>
                <c:pt idx="14">
                  <c:v>89.2</c:v>
                </c:pt>
                <c:pt idx="15">
                  <c:v>99.6</c:v>
                </c:pt>
                <c:pt idx="16">
                  <c:v>91.8</c:v>
                </c:pt>
                <c:pt idx="17">
                  <c:v>76.2</c:v>
                </c:pt>
                <c:pt idx="18">
                  <c:v>78.599999999999994</c:v>
                </c:pt>
                <c:pt idx="19">
                  <c:v>82.8</c:v>
                </c:pt>
                <c:pt idx="20">
                  <c:v>88.6</c:v>
                </c:pt>
                <c:pt idx="21">
                  <c:v>95.2</c:v>
                </c:pt>
                <c:pt idx="22">
                  <c:v>87.7</c:v>
                </c:pt>
                <c:pt idx="23">
                  <c:v>93.6</c:v>
                </c:pt>
                <c:pt idx="24">
                  <c:v>90.1</c:v>
                </c:pt>
                <c:pt idx="25">
                  <c:v>93.7</c:v>
                </c:pt>
                <c:pt idx="26">
                  <c:v>88.1</c:v>
                </c:pt>
                <c:pt idx="27">
                  <c:v>75.5</c:v>
                </c:pt>
              </c:numCache>
            </c:numRef>
          </c:val>
          <c:extLst>
            <c:ext xmlns:c16="http://schemas.microsoft.com/office/drawing/2014/chart" uri="{C3380CC4-5D6E-409C-BE32-E72D297353CC}">
              <c16:uniqueId val="{0000001E-6534-4B9E-B905-411A3A90DC2B}"/>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200"/>
          <c:min val="0"/>
        </c:scaling>
        <c:delete val="1"/>
        <c:axPos val="t"/>
        <c:numFmt formatCode="0.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60359739570382831"/>
          <c:h val="0.95587918578499098"/>
        </c:manualLayout>
      </c:layout>
      <c:barChart>
        <c:barDir val="bar"/>
        <c:grouping val="clustered"/>
        <c:varyColors val="0"/>
        <c:ser>
          <c:idx val="0"/>
          <c:order val="0"/>
          <c:tx>
            <c:strRef>
              <c:f>'Ark1'!$B$1</c:f>
              <c:strCache>
                <c:ptCount val="1"/>
                <c:pt idx="0">
                  <c:v>Abonnement2</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3A46-4FAC-84EC-3497AD513C4B}"/>
              </c:ext>
            </c:extLst>
          </c:dPt>
          <c:dPt>
            <c:idx val="2"/>
            <c:invertIfNegative val="0"/>
            <c:bubble3D val="0"/>
            <c:extLst>
              <c:ext xmlns:c16="http://schemas.microsoft.com/office/drawing/2014/chart" uri="{C3380CC4-5D6E-409C-BE32-E72D297353CC}">
                <c16:uniqueId val="{00000003-3A46-4FAC-84EC-3497AD513C4B}"/>
              </c:ext>
            </c:extLst>
          </c:dPt>
          <c:dPt>
            <c:idx val="3"/>
            <c:invertIfNegative val="0"/>
            <c:bubble3D val="0"/>
            <c:extLst>
              <c:ext xmlns:c16="http://schemas.microsoft.com/office/drawing/2014/chart" uri="{C3380CC4-5D6E-409C-BE32-E72D297353CC}">
                <c16:uniqueId val="{00000005-3A46-4FAC-84EC-3497AD513C4B}"/>
              </c:ext>
            </c:extLst>
          </c:dPt>
          <c:dPt>
            <c:idx val="4"/>
            <c:invertIfNegative val="0"/>
            <c:bubble3D val="0"/>
            <c:extLst>
              <c:ext xmlns:c16="http://schemas.microsoft.com/office/drawing/2014/chart" uri="{C3380CC4-5D6E-409C-BE32-E72D297353CC}">
                <c16:uniqueId val="{00000007-3A46-4FAC-84EC-3497AD513C4B}"/>
              </c:ext>
            </c:extLst>
          </c:dPt>
          <c:dPt>
            <c:idx val="5"/>
            <c:invertIfNegative val="0"/>
            <c:bubble3D val="0"/>
            <c:extLst>
              <c:ext xmlns:c16="http://schemas.microsoft.com/office/drawing/2014/chart" uri="{C3380CC4-5D6E-409C-BE32-E72D297353CC}">
                <c16:uniqueId val="{00000009-3A46-4FAC-84EC-3497AD513C4B}"/>
              </c:ext>
            </c:extLst>
          </c:dPt>
          <c:dPt>
            <c:idx val="6"/>
            <c:invertIfNegative val="0"/>
            <c:bubble3D val="0"/>
            <c:extLst>
              <c:ext xmlns:c16="http://schemas.microsoft.com/office/drawing/2014/chart" uri="{C3380CC4-5D6E-409C-BE32-E72D297353CC}">
                <c16:uniqueId val="{0000000B-3A46-4FAC-84EC-3497AD513C4B}"/>
              </c:ext>
            </c:extLst>
          </c:dPt>
          <c:dPt>
            <c:idx val="7"/>
            <c:invertIfNegative val="0"/>
            <c:bubble3D val="0"/>
            <c:extLst>
              <c:ext xmlns:c16="http://schemas.microsoft.com/office/drawing/2014/chart" uri="{C3380CC4-5D6E-409C-BE32-E72D297353CC}">
                <c16:uniqueId val="{0000000D-3A46-4FAC-84EC-3497AD513C4B}"/>
              </c:ext>
            </c:extLst>
          </c:dPt>
          <c:dPt>
            <c:idx val="8"/>
            <c:invertIfNegative val="0"/>
            <c:bubble3D val="0"/>
            <c:extLst>
              <c:ext xmlns:c16="http://schemas.microsoft.com/office/drawing/2014/chart" uri="{C3380CC4-5D6E-409C-BE32-E72D297353CC}">
                <c16:uniqueId val="{0000000F-3A46-4FAC-84EC-3497AD513C4B}"/>
              </c:ext>
            </c:extLst>
          </c:dPt>
          <c:dPt>
            <c:idx val="11"/>
            <c:invertIfNegative val="0"/>
            <c:bubble3D val="0"/>
            <c:extLst>
              <c:ext xmlns:c16="http://schemas.microsoft.com/office/drawing/2014/chart" uri="{C3380CC4-5D6E-409C-BE32-E72D297353CC}">
                <c16:uniqueId val="{00000011-3A46-4FAC-84EC-3497AD513C4B}"/>
              </c:ext>
            </c:extLst>
          </c:dPt>
          <c:dPt>
            <c:idx val="12"/>
            <c:invertIfNegative val="0"/>
            <c:bubble3D val="0"/>
            <c:extLst>
              <c:ext xmlns:c16="http://schemas.microsoft.com/office/drawing/2014/chart" uri="{C3380CC4-5D6E-409C-BE32-E72D297353CC}">
                <c16:uniqueId val="{00000013-3A46-4FAC-84EC-3497AD513C4B}"/>
              </c:ext>
            </c:extLst>
          </c:dPt>
          <c:dPt>
            <c:idx val="13"/>
            <c:invertIfNegative val="0"/>
            <c:bubble3D val="0"/>
            <c:extLst>
              <c:ext xmlns:c16="http://schemas.microsoft.com/office/drawing/2014/chart" uri="{C3380CC4-5D6E-409C-BE32-E72D297353CC}">
                <c16:uniqueId val="{00000015-3A46-4FAC-84EC-3497AD513C4B}"/>
              </c:ext>
            </c:extLst>
          </c:dPt>
          <c:dPt>
            <c:idx val="14"/>
            <c:invertIfNegative val="0"/>
            <c:bubble3D val="0"/>
            <c:extLst>
              <c:ext xmlns:c16="http://schemas.microsoft.com/office/drawing/2014/chart" uri="{C3380CC4-5D6E-409C-BE32-E72D297353CC}">
                <c16:uniqueId val="{00000017-3A46-4FAC-84EC-3497AD513C4B}"/>
              </c:ext>
            </c:extLst>
          </c:dPt>
          <c:dPt>
            <c:idx val="15"/>
            <c:invertIfNegative val="0"/>
            <c:bubble3D val="0"/>
            <c:extLst>
              <c:ext xmlns:c16="http://schemas.microsoft.com/office/drawing/2014/chart" uri="{C3380CC4-5D6E-409C-BE32-E72D297353CC}">
                <c16:uniqueId val="{00000019-3A46-4FAC-84EC-3497AD513C4B}"/>
              </c:ext>
            </c:extLst>
          </c:dPt>
          <c:dPt>
            <c:idx val="17"/>
            <c:invertIfNegative val="0"/>
            <c:bubble3D val="0"/>
            <c:extLst>
              <c:ext xmlns:c16="http://schemas.microsoft.com/office/drawing/2014/chart" uri="{C3380CC4-5D6E-409C-BE32-E72D297353CC}">
                <c16:uniqueId val="{0000001B-3A46-4FAC-84EC-3497AD513C4B}"/>
              </c:ext>
            </c:extLst>
          </c:dPt>
          <c:dPt>
            <c:idx val="20"/>
            <c:invertIfNegative val="0"/>
            <c:bubble3D val="0"/>
            <c:extLst>
              <c:ext xmlns:c16="http://schemas.microsoft.com/office/drawing/2014/chart" uri="{C3380CC4-5D6E-409C-BE32-E72D297353CC}">
                <c16:uniqueId val="{0000001D-3A46-4FAC-84EC-3497AD513C4B}"/>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'Ark1'!$A$2:$A$33</c:f>
              <c:strCache>
                <c:ptCount val="32"/>
                <c:pt idx="0">
                  <c:v>Total</c:v>
                </c:pt>
                <c:pt idx="1">
                  <c:v>Oslo og omegn</c:v>
                </c:pt>
                <c:pt idx="2">
                  <c:v>Øvrig Østland</c:v>
                </c:pt>
                <c:pt idx="3">
                  <c:v>Sør-/Vestlandet</c:v>
                </c:pt>
                <c:pt idx="4">
                  <c:v>Midt-/ Nord Norge</c:v>
                </c:pt>
                <c:pt idx="5">
                  <c:v>De bokinteresserte</c:v>
                </c:pt>
                <c:pt idx="6">
                  <c:v>Mobiltidstyvene</c:v>
                </c:pt>
                <c:pt idx="7">
                  <c:v>De tilbudsbevisste</c:v>
                </c:pt>
                <c:pt idx="8">
                  <c:v>De moderne</c:v>
                </c:pt>
                <c:pt idx="9">
                  <c:v>De barneorienterte</c:v>
                </c:pt>
                <c:pt idx="10">
                  <c:v>Opplever barrierer</c:v>
                </c:pt>
                <c:pt idx="11">
                  <c:v>Ikke-leser</c:v>
                </c:pt>
                <c:pt idx="12">
                  <c:v>Småleser (1-4)</c:v>
                </c:pt>
                <c:pt idx="13">
                  <c:v>Mediumleser (5-12)</c:v>
                </c:pt>
                <c:pt idx="14">
                  <c:v>Storleser (13-24)</c:v>
                </c:pt>
                <c:pt idx="15">
                  <c:v>Superleser (25+)</c:v>
                </c:pt>
                <c:pt idx="16">
                  <c:v>Ikke-kjøper</c:v>
                </c:pt>
                <c:pt idx="17">
                  <c:v>Småkjøper (1-4)</c:v>
                </c:pt>
                <c:pt idx="18">
                  <c:v>Mediumkjøper (5-12)</c:v>
                </c:pt>
                <c:pt idx="19">
                  <c:v>Storkjøper (13-24)</c:v>
                </c:pt>
                <c:pt idx="20">
                  <c:v>Superkjøper (25+)</c:v>
                </c:pt>
                <c:pt idx="21">
                  <c:v>Bibliotek siste år</c:v>
                </c:pt>
                <c:pt idx="22">
                  <c:v>Ikke besøkt bibliotek</c:v>
                </c:pt>
                <c:pt idx="23">
                  <c:v>Norsk tekst</c:v>
                </c:pt>
                <c:pt idx="24">
                  <c:v>Engelsk tekst</c:v>
                </c:pt>
                <c:pt idx="25">
                  <c:v>Annet språk</c:v>
                </c:pt>
                <c:pt idx="26">
                  <c:v>Papirbok, lest</c:v>
                </c:pt>
                <c:pt idx="27">
                  <c:v>Lydbok, lest</c:v>
                </c:pt>
                <c:pt idx="28">
                  <c:v>E-bok lest</c:v>
                </c:pt>
                <c:pt idx="29">
                  <c:v>Papirbok, kjøpt</c:v>
                </c:pt>
                <c:pt idx="30">
                  <c:v>Lydbok, kjøpt</c:v>
                </c:pt>
                <c:pt idx="31">
                  <c:v>E-bok kjøpt</c:v>
                </c:pt>
              </c:strCache>
            </c:strRef>
          </c:cat>
          <c:val>
            <c:numRef>
              <c:f>'Ark1'!$B$2:$B$33</c:f>
              <c:numCache>
                <c:formatCode>0.0</c:formatCode>
                <c:ptCount val="32"/>
                <c:pt idx="0">
                  <c:v>87.4</c:v>
                </c:pt>
                <c:pt idx="1">
                  <c:v>93.7</c:v>
                </c:pt>
                <c:pt idx="2">
                  <c:v>78.8</c:v>
                </c:pt>
                <c:pt idx="3">
                  <c:v>85</c:v>
                </c:pt>
                <c:pt idx="4">
                  <c:v>92</c:v>
                </c:pt>
                <c:pt idx="5">
                  <c:v>96.5</c:v>
                </c:pt>
                <c:pt idx="6">
                  <c:v>92.7</c:v>
                </c:pt>
                <c:pt idx="7">
                  <c:v>89.4</c:v>
                </c:pt>
                <c:pt idx="8">
                  <c:v>82.7</c:v>
                </c:pt>
                <c:pt idx="9">
                  <c:v>95.8</c:v>
                </c:pt>
                <c:pt idx="10">
                  <c:v>71.3</c:v>
                </c:pt>
                <c:pt idx="11">
                  <c:v>60.8</c:v>
                </c:pt>
                <c:pt idx="12">
                  <c:v>85.7</c:v>
                </c:pt>
                <c:pt idx="13">
                  <c:v>94.1</c:v>
                </c:pt>
                <c:pt idx="14">
                  <c:v>108.2</c:v>
                </c:pt>
                <c:pt idx="15">
                  <c:v>100.8</c:v>
                </c:pt>
                <c:pt idx="16">
                  <c:v>74.900000000000006</c:v>
                </c:pt>
                <c:pt idx="17">
                  <c:v>82.8</c:v>
                </c:pt>
                <c:pt idx="18">
                  <c:v>100.4</c:v>
                </c:pt>
                <c:pt idx="19">
                  <c:v>109</c:v>
                </c:pt>
                <c:pt idx="20">
                  <c:v>84.1</c:v>
                </c:pt>
                <c:pt idx="21">
                  <c:v>87.3</c:v>
                </c:pt>
                <c:pt idx="22">
                  <c:v>87.4</c:v>
                </c:pt>
                <c:pt idx="23">
                  <c:v>92.6</c:v>
                </c:pt>
                <c:pt idx="24">
                  <c:v>98.4</c:v>
                </c:pt>
                <c:pt idx="25">
                  <c:v>124.5</c:v>
                </c:pt>
                <c:pt idx="26">
                  <c:v>90.5</c:v>
                </c:pt>
                <c:pt idx="27">
                  <c:v>118</c:v>
                </c:pt>
                <c:pt idx="28">
                  <c:v>102.2</c:v>
                </c:pt>
                <c:pt idx="29">
                  <c:v>92.7</c:v>
                </c:pt>
                <c:pt idx="30">
                  <c:v>122.6</c:v>
                </c:pt>
                <c:pt idx="31">
                  <c:v>105.1</c:v>
                </c:pt>
              </c:numCache>
            </c:numRef>
          </c:val>
          <c:extLst>
            <c:ext xmlns:c16="http://schemas.microsoft.com/office/drawing/2014/chart" uri="{C3380CC4-5D6E-409C-BE32-E72D297353CC}">
              <c16:uniqueId val="{0000001E-3A46-4FAC-84EC-3497AD513C4B}"/>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200"/>
          <c:min val="0"/>
        </c:scaling>
        <c:delete val="1"/>
        <c:axPos val="t"/>
        <c:numFmt formatCode="0.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60359739570382831"/>
          <c:h val="0.95587918578499098"/>
        </c:manualLayout>
      </c:layout>
      <c:barChart>
        <c:barDir val="bar"/>
        <c:grouping val="clustered"/>
        <c:varyColors val="0"/>
        <c:ser>
          <c:idx val="0"/>
          <c:order val="0"/>
          <c:tx>
            <c:strRef>
              <c:f>'Ark1'!$B$1</c:f>
              <c:strCache>
                <c:ptCount val="1"/>
                <c:pt idx="0">
                  <c:v>Hvor mange bøker leste og/eller lyttet du til i løpet av siste året – 2021?</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D91A-474E-94A9-66ABFE9CB203}"/>
              </c:ext>
            </c:extLst>
          </c:dPt>
          <c:dPt>
            <c:idx val="2"/>
            <c:invertIfNegative val="0"/>
            <c:bubble3D val="0"/>
            <c:extLst>
              <c:ext xmlns:c16="http://schemas.microsoft.com/office/drawing/2014/chart" uri="{C3380CC4-5D6E-409C-BE32-E72D297353CC}">
                <c16:uniqueId val="{00000003-D91A-474E-94A9-66ABFE9CB203}"/>
              </c:ext>
            </c:extLst>
          </c:dPt>
          <c:dPt>
            <c:idx val="3"/>
            <c:invertIfNegative val="0"/>
            <c:bubble3D val="0"/>
            <c:extLst>
              <c:ext xmlns:c16="http://schemas.microsoft.com/office/drawing/2014/chart" uri="{C3380CC4-5D6E-409C-BE32-E72D297353CC}">
                <c16:uniqueId val="{00000005-D91A-474E-94A9-66ABFE9CB203}"/>
              </c:ext>
            </c:extLst>
          </c:dPt>
          <c:dPt>
            <c:idx val="4"/>
            <c:invertIfNegative val="0"/>
            <c:bubble3D val="0"/>
            <c:extLst>
              <c:ext xmlns:c16="http://schemas.microsoft.com/office/drawing/2014/chart" uri="{C3380CC4-5D6E-409C-BE32-E72D297353CC}">
                <c16:uniqueId val="{00000007-D91A-474E-94A9-66ABFE9CB203}"/>
              </c:ext>
            </c:extLst>
          </c:dPt>
          <c:dPt>
            <c:idx val="5"/>
            <c:invertIfNegative val="0"/>
            <c:bubble3D val="0"/>
            <c:spPr>
              <a:solidFill>
                <a:srgbClr val="00B050"/>
              </a:solidFill>
              <a:ln>
                <a:noFill/>
              </a:ln>
              <a:effectLst/>
            </c:spPr>
            <c:extLst>
              <c:ext xmlns:c16="http://schemas.microsoft.com/office/drawing/2014/chart" uri="{C3380CC4-5D6E-409C-BE32-E72D297353CC}">
                <c16:uniqueId val="{00000009-D91A-474E-94A9-66ABFE9CB203}"/>
              </c:ext>
            </c:extLst>
          </c:dPt>
          <c:dPt>
            <c:idx val="6"/>
            <c:invertIfNegative val="0"/>
            <c:bubble3D val="0"/>
            <c:spPr>
              <a:solidFill>
                <a:srgbClr val="C00000"/>
              </a:solidFill>
              <a:ln>
                <a:noFill/>
              </a:ln>
              <a:effectLst/>
            </c:spPr>
            <c:extLst>
              <c:ext xmlns:c16="http://schemas.microsoft.com/office/drawing/2014/chart" uri="{C3380CC4-5D6E-409C-BE32-E72D297353CC}">
                <c16:uniqueId val="{0000000B-D91A-474E-94A9-66ABFE9CB203}"/>
              </c:ext>
            </c:extLst>
          </c:dPt>
          <c:dPt>
            <c:idx val="7"/>
            <c:invertIfNegative val="0"/>
            <c:bubble3D val="0"/>
            <c:spPr>
              <a:solidFill>
                <a:srgbClr val="00B050"/>
              </a:solidFill>
              <a:ln>
                <a:noFill/>
              </a:ln>
              <a:effectLst/>
            </c:spPr>
            <c:extLst>
              <c:ext xmlns:c16="http://schemas.microsoft.com/office/drawing/2014/chart" uri="{C3380CC4-5D6E-409C-BE32-E72D297353CC}">
                <c16:uniqueId val="{0000000D-D91A-474E-94A9-66ABFE9CB203}"/>
              </c:ext>
            </c:extLst>
          </c:dPt>
          <c:dPt>
            <c:idx val="8"/>
            <c:invertIfNegative val="0"/>
            <c:bubble3D val="0"/>
            <c:extLst>
              <c:ext xmlns:c16="http://schemas.microsoft.com/office/drawing/2014/chart" uri="{C3380CC4-5D6E-409C-BE32-E72D297353CC}">
                <c16:uniqueId val="{0000000F-D91A-474E-94A9-66ABFE9CB203}"/>
              </c:ext>
            </c:extLst>
          </c:dPt>
          <c:dPt>
            <c:idx val="11"/>
            <c:invertIfNegative val="0"/>
            <c:bubble3D val="0"/>
            <c:spPr>
              <a:solidFill>
                <a:srgbClr val="C00000"/>
              </a:solidFill>
              <a:ln>
                <a:noFill/>
              </a:ln>
              <a:effectLst/>
            </c:spPr>
            <c:extLst>
              <c:ext xmlns:c16="http://schemas.microsoft.com/office/drawing/2014/chart" uri="{C3380CC4-5D6E-409C-BE32-E72D297353CC}">
                <c16:uniqueId val="{00000011-D91A-474E-94A9-66ABFE9CB203}"/>
              </c:ext>
            </c:extLst>
          </c:dPt>
          <c:dPt>
            <c:idx val="12"/>
            <c:invertIfNegative val="0"/>
            <c:bubble3D val="0"/>
            <c:spPr>
              <a:solidFill>
                <a:srgbClr val="C00000"/>
              </a:solidFill>
              <a:ln>
                <a:noFill/>
              </a:ln>
              <a:effectLst/>
            </c:spPr>
            <c:extLst>
              <c:ext xmlns:c16="http://schemas.microsoft.com/office/drawing/2014/chart" uri="{C3380CC4-5D6E-409C-BE32-E72D297353CC}">
                <c16:uniqueId val="{00000013-D91A-474E-94A9-66ABFE9CB203}"/>
              </c:ext>
            </c:extLst>
          </c:dPt>
          <c:dPt>
            <c:idx val="13"/>
            <c:invertIfNegative val="0"/>
            <c:bubble3D val="0"/>
            <c:extLst>
              <c:ext xmlns:c16="http://schemas.microsoft.com/office/drawing/2014/chart" uri="{C3380CC4-5D6E-409C-BE32-E72D297353CC}">
                <c16:uniqueId val="{00000015-D91A-474E-94A9-66ABFE9CB203}"/>
              </c:ext>
            </c:extLst>
          </c:dPt>
          <c:dPt>
            <c:idx val="14"/>
            <c:invertIfNegative val="0"/>
            <c:bubble3D val="0"/>
            <c:spPr>
              <a:solidFill>
                <a:srgbClr val="00B050"/>
              </a:solidFill>
              <a:ln>
                <a:noFill/>
              </a:ln>
              <a:effectLst/>
            </c:spPr>
            <c:extLst>
              <c:ext xmlns:c16="http://schemas.microsoft.com/office/drawing/2014/chart" uri="{C3380CC4-5D6E-409C-BE32-E72D297353CC}">
                <c16:uniqueId val="{00000017-D91A-474E-94A9-66ABFE9CB203}"/>
              </c:ext>
            </c:extLst>
          </c:dPt>
          <c:dPt>
            <c:idx val="15"/>
            <c:invertIfNegative val="0"/>
            <c:bubble3D val="0"/>
            <c:spPr>
              <a:solidFill>
                <a:srgbClr val="00B050"/>
              </a:solidFill>
              <a:ln>
                <a:noFill/>
              </a:ln>
              <a:effectLst/>
            </c:spPr>
            <c:extLst>
              <c:ext xmlns:c16="http://schemas.microsoft.com/office/drawing/2014/chart" uri="{C3380CC4-5D6E-409C-BE32-E72D297353CC}">
                <c16:uniqueId val="{00000019-D91A-474E-94A9-66ABFE9CB203}"/>
              </c:ext>
            </c:extLst>
          </c:dPt>
          <c:dPt>
            <c:idx val="17"/>
            <c:invertIfNegative val="0"/>
            <c:bubble3D val="0"/>
            <c:extLst>
              <c:ext xmlns:c16="http://schemas.microsoft.com/office/drawing/2014/chart" uri="{C3380CC4-5D6E-409C-BE32-E72D297353CC}">
                <c16:uniqueId val="{0000001B-D91A-474E-94A9-66ABFE9CB203}"/>
              </c:ext>
            </c:extLst>
          </c:dPt>
          <c:dPt>
            <c:idx val="20"/>
            <c:invertIfNegative val="0"/>
            <c:bubble3D val="0"/>
            <c:spPr>
              <a:solidFill>
                <a:srgbClr val="00B050"/>
              </a:solidFill>
              <a:ln>
                <a:noFill/>
              </a:ln>
              <a:effectLst/>
            </c:spPr>
            <c:extLst>
              <c:ext xmlns:c16="http://schemas.microsoft.com/office/drawing/2014/chart" uri="{C3380CC4-5D6E-409C-BE32-E72D297353CC}">
                <c16:uniqueId val="{0000001D-D91A-474E-94A9-66ABFE9CB203}"/>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'Ark1'!$A$2:$A$28</c:f>
              <c:strCache>
                <c:ptCount val="27"/>
                <c:pt idx="0">
                  <c:v>Total</c:v>
                </c:pt>
                <c:pt idx="1">
                  <c:v>Oslo og omegn</c:v>
                </c:pt>
                <c:pt idx="2">
                  <c:v>Øvrig Østland</c:v>
                </c:pt>
                <c:pt idx="3">
                  <c:v>Sør-/Vestlandet</c:v>
                </c:pt>
                <c:pt idx="4">
                  <c:v>Midt-/ Nord Norge</c:v>
                </c:pt>
                <c:pt idx="5">
                  <c:v>De bokinteresserte</c:v>
                </c:pt>
                <c:pt idx="6">
                  <c:v>Mobiltidstyvene</c:v>
                </c:pt>
                <c:pt idx="7">
                  <c:v>De tilbudsbevisste</c:v>
                </c:pt>
                <c:pt idx="8">
                  <c:v>De moderne</c:v>
                </c:pt>
                <c:pt idx="9">
                  <c:v>De barneorienterte</c:v>
                </c:pt>
                <c:pt idx="10">
                  <c:v>Opplever barrierer</c:v>
                </c:pt>
                <c:pt idx="11">
                  <c:v>Ikke-kjøper</c:v>
                </c:pt>
                <c:pt idx="12">
                  <c:v>Småkjøper (1-4)</c:v>
                </c:pt>
                <c:pt idx="13">
                  <c:v>Mediumkjøper (5-12)</c:v>
                </c:pt>
                <c:pt idx="14">
                  <c:v>Storkjøper (13-24)</c:v>
                </c:pt>
                <c:pt idx="15">
                  <c:v>Superkjøper (25+)</c:v>
                </c:pt>
                <c:pt idx="16">
                  <c:v>Bibliotek siste år</c:v>
                </c:pt>
                <c:pt idx="17">
                  <c:v>Ikke besøkt bibliotek</c:v>
                </c:pt>
                <c:pt idx="18">
                  <c:v>Norsk tekst</c:v>
                </c:pt>
                <c:pt idx="19">
                  <c:v>Engelsk tekst</c:v>
                </c:pt>
                <c:pt idx="20">
                  <c:v>Annet språk</c:v>
                </c:pt>
                <c:pt idx="21">
                  <c:v>Papirbok, lest</c:v>
                </c:pt>
                <c:pt idx="22">
                  <c:v>Lydbok, lest</c:v>
                </c:pt>
                <c:pt idx="23">
                  <c:v>E-bok lest</c:v>
                </c:pt>
                <c:pt idx="24">
                  <c:v>Papirbok, kjøpt</c:v>
                </c:pt>
                <c:pt idx="25">
                  <c:v>Lydbok, kjøpt</c:v>
                </c:pt>
                <c:pt idx="26">
                  <c:v>E-bok kjøpt</c:v>
                </c:pt>
              </c:strCache>
            </c:strRef>
          </c:cat>
          <c:val>
            <c:numRef>
              <c:f>'Ark1'!$B$2:$B$28</c:f>
              <c:numCache>
                <c:formatCode>0.0</c:formatCode>
                <c:ptCount val="27"/>
                <c:pt idx="0">
                  <c:v>13.2</c:v>
                </c:pt>
                <c:pt idx="1">
                  <c:v>12.5</c:v>
                </c:pt>
                <c:pt idx="2">
                  <c:v>14.2</c:v>
                </c:pt>
                <c:pt idx="3">
                  <c:v>13.3</c:v>
                </c:pt>
                <c:pt idx="4">
                  <c:v>12.9</c:v>
                </c:pt>
                <c:pt idx="5">
                  <c:v>16.2</c:v>
                </c:pt>
                <c:pt idx="6">
                  <c:v>5.3</c:v>
                </c:pt>
                <c:pt idx="7">
                  <c:v>16.100000000000001</c:v>
                </c:pt>
                <c:pt idx="8">
                  <c:v>13.8</c:v>
                </c:pt>
                <c:pt idx="9">
                  <c:v>12.9</c:v>
                </c:pt>
                <c:pt idx="10">
                  <c:v>13.2</c:v>
                </c:pt>
                <c:pt idx="11">
                  <c:v>9.1999999999999993</c:v>
                </c:pt>
                <c:pt idx="12">
                  <c:v>8.3000000000000007</c:v>
                </c:pt>
                <c:pt idx="13">
                  <c:v>13.1</c:v>
                </c:pt>
                <c:pt idx="14">
                  <c:v>19.600000000000001</c:v>
                </c:pt>
                <c:pt idx="15">
                  <c:v>39.200000000000003</c:v>
                </c:pt>
                <c:pt idx="16">
                  <c:v>17.399999999999999</c:v>
                </c:pt>
                <c:pt idx="17">
                  <c:v>10.8</c:v>
                </c:pt>
                <c:pt idx="18">
                  <c:v>13.7</c:v>
                </c:pt>
                <c:pt idx="19">
                  <c:v>15.8</c:v>
                </c:pt>
                <c:pt idx="20">
                  <c:v>22.7</c:v>
                </c:pt>
                <c:pt idx="21">
                  <c:v>12.9</c:v>
                </c:pt>
                <c:pt idx="22">
                  <c:v>18.399999999999999</c:v>
                </c:pt>
                <c:pt idx="23">
                  <c:v>20.2</c:v>
                </c:pt>
                <c:pt idx="24">
                  <c:v>14.2</c:v>
                </c:pt>
                <c:pt idx="25">
                  <c:v>19.399999999999999</c:v>
                </c:pt>
                <c:pt idx="26">
                  <c:v>19.7</c:v>
                </c:pt>
              </c:numCache>
            </c:numRef>
          </c:val>
          <c:extLst>
            <c:ext xmlns:c16="http://schemas.microsoft.com/office/drawing/2014/chart" uri="{C3380CC4-5D6E-409C-BE32-E72D297353CC}">
              <c16:uniqueId val="{0000001E-D91A-474E-94A9-66ABFE9CB203}"/>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40"/>
          <c:min val="0"/>
        </c:scaling>
        <c:delete val="1"/>
        <c:axPos val="t"/>
        <c:numFmt formatCode="0.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283969574688428E-2"/>
          <c:y val="0.15679276988452698"/>
          <c:w val="0.96608774386257945"/>
          <c:h val="0.75148714465911925"/>
        </c:manualLayout>
      </c:layout>
      <c:lineChart>
        <c:grouping val="standard"/>
        <c:varyColors val="0"/>
        <c:ser>
          <c:idx val="0"/>
          <c:order val="0"/>
          <c:tx>
            <c:strRef>
              <c:f>'Ark1'!$B$1</c:f>
              <c:strCache>
                <c:ptCount val="1"/>
                <c:pt idx="0">
                  <c:v>Menn</c:v>
                </c:pt>
              </c:strCache>
            </c:strRef>
          </c:tx>
          <c:spPr>
            <a:ln w="28575" cap="rnd">
              <a:solidFill>
                <a:srgbClr val="00206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2">
                        <a:lumMod val="50000"/>
                      </a:schemeClr>
                    </a:solidFill>
                    <a:latin typeface="+mn-lt"/>
                    <a:ea typeface="+mn-ea"/>
                    <a:cs typeface="+mn-cs"/>
                  </a:defRPr>
                </a:pPr>
                <a:endParaRPr lang="nb-NO"/>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'Ark1'!$A$2:$A$10</c:f>
              <c:strCache>
                <c:ptCount val="9"/>
                <c:pt idx="0">
                  <c:v>Total</c:v>
                </c:pt>
                <c:pt idx="1">
                  <c:v> 16-19 år</c:v>
                </c:pt>
                <c:pt idx="2">
                  <c:v> 20-24 år</c:v>
                </c:pt>
                <c:pt idx="3">
                  <c:v> 25-29 år</c:v>
                </c:pt>
                <c:pt idx="4">
                  <c:v> 30-39 år</c:v>
                </c:pt>
                <c:pt idx="5">
                  <c:v> 40-49 år</c:v>
                </c:pt>
                <c:pt idx="6">
                  <c:v> 50-59 år</c:v>
                </c:pt>
                <c:pt idx="7">
                  <c:v> 60-69 år</c:v>
                </c:pt>
                <c:pt idx="8">
                  <c:v> 70+ år</c:v>
                </c:pt>
              </c:strCache>
            </c:strRef>
          </c:cat>
          <c:val>
            <c:numRef>
              <c:f>'Ark1'!$B$2:$B$10</c:f>
              <c:numCache>
                <c:formatCode>General</c:formatCode>
                <c:ptCount val="9"/>
                <c:pt idx="0">
                  <c:v>10.7</c:v>
                </c:pt>
                <c:pt idx="1">
                  <c:v>7.5</c:v>
                </c:pt>
                <c:pt idx="2">
                  <c:v>6.3</c:v>
                </c:pt>
                <c:pt idx="3">
                  <c:v>7.2</c:v>
                </c:pt>
                <c:pt idx="4">
                  <c:v>8.3000000000000007</c:v>
                </c:pt>
                <c:pt idx="5">
                  <c:v>10.199999999999999</c:v>
                </c:pt>
                <c:pt idx="6">
                  <c:v>12.6</c:v>
                </c:pt>
                <c:pt idx="7">
                  <c:v>12.5</c:v>
                </c:pt>
                <c:pt idx="8">
                  <c:v>14.2</c:v>
                </c:pt>
              </c:numCache>
            </c:numRef>
          </c:val>
          <c:smooth val="0"/>
          <c:extLst>
            <c:ext xmlns:c16="http://schemas.microsoft.com/office/drawing/2014/chart" uri="{C3380CC4-5D6E-409C-BE32-E72D297353CC}">
              <c16:uniqueId val="{00000003-0EB6-442E-AFC8-CEBDDEBA7EB5}"/>
            </c:ext>
          </c:extLst>
        </c:ser>
        <c:ser>
          <c:idx val="1"/>
          <c:order val="1"/>
          <c:tx>
            <c:strRef>
              <c:f>'Ark1'!$C$1</c:f>
              <c:strCache>
                <c:ptCount val="1"/>
                <c:pt idx="0">
                  <c:v>Kvinner</c:v>
                </c:pt>
              </c:strCache>
            </c:strRef>
          </c:tx>
          <c:spPr>
            <a:ln w="28575" cap="rnd">
              <a:solidFill>
                <a:srgbClr val="C00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C00000"/>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'Ark1'!$A$2:$A$10</c:f>
              <c:strCache>
                <c:ptCount val="9"/>
                <c:pt idx="0">
                  <c:v>Total</c:v>
                </c:pt>
                <c:pt idx="1">
                  <c:v> 16-19 år</c:v>
                </c:pt>
                <c:pt idx="2">
                  <c:v> 20-24 år</c:v>
                </c:pt>
                <c:pt idx="3">
                  <c:v> 25-29 år</c:v>
                </c:pt>
                <c:pt idx="4">
                  <c:v> 30-39 år</c:v>
                </c:pt>
                <c:pt idx="5">
                  <c:v> 40-49 år</c:v>
                </c:pt>
                <c:pt idx="6">
                  <c:v> 50-59 år</c:v>
                </c:pt>
                <c:pt idx="7">
                  <c:v> 60-69 år</c:v>
                </c:pt>
                <c:pt idx="8">
                  <c:v> 70+ år</c:v>
                </c:pt>
              </c:strCache>
            </c:strRef>
          </c:cat>
          <c:val>
            <c:numRef>
              <c:f>'Ark1'!$C$2:$C$10</c:f>
              <c:numCache>
                <c:formatCode>General</c:formatCode>
                <c:ptCount val="9"/>
                <c:pt idx="0">
                  <c:v>15.5</c:v>
                </c:pt>
                <c:pt idx="1">
                  <c:v>7.6</c:v>
                </c:pt>
                <c:pt idx="2">
                  <c:v>10.3</c:v>
                </c:pt>
                <c:pt idx="3">
                  <c:v>13.6</c:v>
                </c:pt>
                <c:pt idx="4">
                  <c:v>15.3</c:v>
                </c:pt>
                <c:pt idx="5">
                  <c:v>16.2</c:v>
                </c:pt>
                <c:pt idx="6">
                  <c:v>17.100000000000001</c:v>
                </c:pt>
                <c:pt idx="7">
                  <c:v>16.899999999999999</c:v>
                </c:pt>
                <c:pt idx="8">
                  <c:v>19</c:v>
                </c:pt>
              </c:numCache>
            </c:numRef>
          </c:val>
          <c:smooth val="0"/>
          <c:extLst>
            <c:ext xmlns:c16="http://schemas.microsoft.com/office/drawing/2014/chart" uri="{C3380CC4-5D6E-409C-BE32-E72D297353CC}">
              <c16:uniqueId val="{00000009-0EB6-442E-AFC8-CEBDDEBA7EB5}"/>
            </c:ext>
          </c:extLst>
        </c:ser>
        <c:dLbls>
          <c:showLegendKey val="0"/>
          <c:showVal val="0"/>
          <c:showCatName val="0"/>
          <c:showSerName val="0"/>
          <c:showPercent val="0"/>
          <c:showBubbleSize val="0"/>
        </c:dLbls>
        <c:smooth val="0"/>
        <c:axId val="1110880576"/>
        <c:axId val="1110883200"/>
      </c:lineChart>
      <c:catAx>
        <c:axId val="111088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110883200"/>
        <c:crosses val="autoZero"/>
        <c:auto val="1"/>
        <c:lblAlgn val="ctr"/>
        <c:lblOffset val="100"/>
        <c:noMultiLvlLbl val="0"/>
      </c:catAx>
      <c:valAx>
        <c:axId val="1110883200"/>
        <c:scaling>
          <c:orientation val="minMax"/>
          <c:max val="30"/>
          <c:min val="0"/>
        </c:scaling>
        <c:delete val="1"/>
        <c:axPos val="l"/>
        <c:numFmt formatCode="General" sourceLinked="1"/>
        <c:majorTickMark val="out"/>
        <c:minorTickMark val="none"/>
        <c:tickLblPos val="nextTo"/>
        <c:crossAx val="1110880576"/>
        <c:crosses val="autoZero"/>
        <c:crossBetween val="between"/>
      </c:valAx>
      <c:spPr>
        <a:noFill/>
        <a:ln>
          <a:noFill/>
        </a:ln>
        <a:effectLst/>
      </c:spPr>
    </c:plotArea>
    <c:legend>
      <c:legendPos val="r"/>
      <c:layout>
        <c:manualLayout>
          <c:xMode val="edge"/>
          <c:yMode val="edge"/>
          <c:x val="0.8605677179869482"/>
          <c:y val="3.6124614509431843E-2"/>
          <c:w val="0.12048615828087798"/>
          <c:h val="0.1670902553691056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w="3175">
      <a:solidFill>
        <a:schemeClr val="bg1">
          <a:lumMod val="50000"/>
        </a:schemeClr>
      </a:solidFill>
    </a:ln>
    <a:effectLst/>
  </c:spPr>
  <c:txPr>
    <a:bodyPr/>
    <a:lstStyle/>
    <a:p>
      <a:pPr>
        <a:defRPr/>
      </a:pPr>
      <a:endParaRPr lang="nb-NO"/>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025460065869481E-2"/>
          <c:y val="6.2118343106510619E-2"/>
          <c:w val="0.72097226807758097"/>
          <c:h val="0.82657367684649119"/>
        </c:manualLayout>
      </c:layout>
      <c:lineChart>
        <c:grouping val="standard"/>
        <c:varyColors val="0"/>
        <c:ser>
          <c:idx val="0"/>
          <c:order val="0"/>
          <c:tx>
            <c:strRef>
              <c:f>'Ark1'!$B$1</c:f>
              <c:strCache>
                <c:ptCount val="1"/>
                <c:pt idx="0">
                  <c:v>Ikke-leser</c:v>
                </c:pt>
              </c:strCache>
            </c:strRef>
          </c:tx>
          <c:spPr>
            <a:ln w="28575" cap="rnd">
              <a:solidFill>
                <a:schemeClr val="tx1">
                  <a:lumMod val="50000"/>
                  <a:lumOff val="50000"/>
                </a:schemeClr>
              </a:solidFill>
              <a:round/>
            </a:ln>
            <a:effectLst/>
          </c:spPr>
          <c:marker>
            <c:symbol val="none"/>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EB6-442E-AFC8-CEBDDEBA7EB5}"/>
                </c:ext>
              </c:extLst>
            </c:dLbl>
            <c:dLbl>
              <c:idx val="4"/>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0EB6-442E-AFC8-CEBDDEBA7EB5}"/>
                </c:ext>
              </c:extLst>
            </c:dLbl>
            <c:dLbl>
              <c:idx val="7"/>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EB6-442E-AFC8-CEBDDEBA7EB5}"/>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'Ark1'!$A$2:$A$9</c:f>
              <c:strCache>
                <c:ptCount val="8"/>
                <c:pt idx="0">
                  <c:v>16-19</c:v>
                </c:pt>
                <c:pt idx="1">
                  <c:v>20-24</c:v>
                </c:pt>
                <c:pt idx="2">
                  <c:v>25-29</c:v>
                </c:pt>
                <c:pt idx="3">
                  <c:v>30-39</c:v>
                </c:pt>
                <c:pt idx="4">
                  <c:v>40-49</c:v>
                </c:pt>
                <c:pt idx="5">
                  <c:v>50-59</c:v>
                </c:pt>
                <c:pt idx="6">
                  <c:v>60-69</c:v>
                </c:pt>
                <c:pt idx="7">
                  <c:v>70+</c:v>
                </c:pt>
              </c:strCache>
            </c:strRef>
          </c:cat>
          <c:val>
            <c:numRef>
              <c:f>'Ark1'!$B$2:$B$9</c:f>
              <c:numCache>
                <c:formatCode>0%</c:formatCode>
                <c:ptCount val="8"/>
                <c:pt idx="0">
                  <c:v>0.22537807434503701</c:v>
                </c:pt>
                <c:pt idx="1">
                  <c:v>0.177835921422449</c:v>
                </c:pt>
                <c:pt idx="2">
                  <c:v>0.16706910859434199</c:v>
                </c:pt>
                <c:pt idx="3">
                  <c:v>0.149650033378978</c:v>
                </c:pt>
                <c:pt idx="4">
                  <c:v>0.20316400472983701</c:v>
                </c:pt>
                <c:pt idx="5">
                  <c:v>0.17408699171789199</c:v>
                </c:pt>
                <c:pt idx="6">
                  <c:v>0.159170139406412</c:v>
                </c:pt>
                <c:pt idx="7">
                  <c:v>0.108906080651792</c:v>
                </c:pt>
              </c:numCache>
            </c:numRef>
          </c:val>
          <c:smooth val="0"/>
          <c:extLst>
            <c:ext xmlns:c16="http://schemas.microsoft.com/office/drawing/2014/chart" uri="{C3380CC4-5D6E-409C-BE32-E72D297353CC}">
              <c16:uniqueId val="{00000003-0EB6-442E-AFC8-CEBDDEBA7EB5}"/>
            </c:ext>
          </c:extLst>
        </c:ser>
        <c:ser>
          <c:idx val="1"/>
          <c:order val="1"/>
          <c:tx>
            <c:strRef>
              <c:f>'Ark1'!$C$1</c:f>
              <c:strCache>
                <c:ptCount val="1"/>
                <c:pt idx="0">
                  <c:v>Småleser (1-4)</c:v>
                </c:pt>
              </c:strCache>
            </c:strRef>
          </c:tx>
          <c:spPr>
            <a:ln w="28575" cap="rnd">
              <a:solidFill>
                <a:schemeClr val="accent2"/>
              </a:solidFill>
              <a:round/>
            </a:ln>
            <a:effectLst/>
          </c:spPr>
          <c:marker>
            <c:symbol val="none"/>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EB6-442E-AFC8-CEBDDEBA7EB5}"/>
                </c:ext>
              </c:extLst>
            </c:dLbl>
            <c:dLbl>
              <c:idx val="6"/>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EB6-442E-AFC8-CEBDDEBA7EB5}"/>
                </c:ext>
              </c:extLst>
            </c:dLbl>
            <c:dLbl>
              <c:idx val="7"/>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EB6-442E-AFC8-CEBDDEBA7EB5}"/>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0070C0"/>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'Ark1'!$A$2:$A$9</c:f>
              <c:strCache>
                <c:ptCount val="8"/>
                <c:pt idx="0">
                  <c:v>16-19</c:v>
                </c:pt>
                <c:pt idx="1">
                  <c:v>20-24</c:v>
                </c:pt>
                <c:pt idx="2">
                  <c:v>25-29</c:v>
                </c:pt>
                <c:pt idx="3">
                  <c:v>30-39</c:v>
                </c:pt>
                <c:pt idx="4">
                  <c:v>40-49</c:v>
                </c:pt>
                <c:pt idx="5">
                  <c:v>50-59</c:v>
                </c:pt>
                <c:pt idx="6">
                  <c:v>60-69</c:v>
                </c:pt>
                <c:pt idx="7">
                  <c:v>70+</c:v>
                </c:pt>
              </c:strCache>
            </c:strRef>
          </c:cat>
          <c:val>
            <c:numRef>
              <c:f>'Ark1'!$C$2:$C$9</c:f>
              <c:numCache>
                <c:formatCode>0%</c:formatCode>
                <c:ptCount val="8"/>
                <c:pt idx="0">
                  <c:v>0.42741852970779598</c:v>
                </c:pt>
                <c:pt idx="1">
                  <c:v>0.40050417708323999</c:v>
                </c:pt>
                <c:pt idx="2">
                  <c:v>0.43620556641888697</c:v>
                </c:pt>
                <c:pt idx="3">
                  <c:v>0.37314906162921296</c:v>
                </c:pt>
                <c:pt idx="4">
                  <c:v>0.24282579670011897</c:v>
                </c:pt>
                <c:pt idx="5">
                  <c:v>0.24432927709674199</c:v>
                </c:pt>
                <c:pt idx="6">
                  <c:v>0.257464812068459</c:v>
                </c:pt>
                <c:pt idx="7">
                  <c:v>0.24266230348085699</c:v>
                </c:pt>
              </c:numCache>
            </c:numRef>
          </c:val>
          <c:smooth val="0"/>
          <c:extLst>
            <c:ext xmlns:c16="http://schemas.microsoft.com/office/drawing/2014/chart" uri="{C3380CC4-5D6E-409C-BE32-E72D297353CC}">
              <c16:uniqueId val="{00000009-0EB6-442E-AFC8-CEBDDEBA7EB5}"/>
            </c:ext>
          </c:extLst>
        </c:ser>
        <c:ser>
          <c:idx val="2"/>
          <c:order val="2"/>
          <c:tx>
            <c:strRef>
              <c:f>'Ark1'!$D$1</c:f>
              <c:strCache>
                <c:ptCount val="1"/>
                <c:pt idx="0">
                  <c:v>Mediumleser (5-12)</c:v>
                </c:pt>
              </c:strCache>
            </c:strRef>
          </c:tx>
          <c:spPr>
            <a:ln w="28575" cap="rnd">
              <a:solidFill>
                <a:schemeClr val="accent3"/>
              </a:solidFill>
              <a:round/>
            </a:ln>
            <a:effectLst/>
          </c:spPr>
          <c:marker>
            <c:symbol val="none"/>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0EB6-442E-AFC8-CEBDDEBA7EB5}"/>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accent3"/>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'Ark1'!$A$2:$A$9</c:f>
              <c:strCache>
                <c:ptCount val="8"/>
                <c:pt idx="0">
                  <c:v>16-19</c:v>
                </c:pt>
                <c:pt idx="1">
                  <c:v>20-24</c:v>
                </c:pt>
                <c:pt idx="2">
                  <c:v>25-29</c:v>
                </c:pt>
                <c:pt idx="3">
                  <c:v>30-39</c:v>
                </c:pt>
                <c:pt idx="4">
                  <c:v>40-49</c:v>
                </c:pt>
                <c:pt idx="5">
                  <c:v>50-59</c:v>
                </c:pt>
                <c:pt idx="6">
                  <c:v>60-69</c:v>
                </c:pt>
                <c:pt idx="7">
                  <c:v>70+</c:v>
                </c:pt>
              </c:strCache>
            </c:strRef>
          </c:cat>
          <c:val>
            <c:numRef>
              <c:f>'Ark1'!$D$2:$D$9</c:f>
              <c:numCache>
                <c:formatCode>0%</c:formatCode>
                <c:ptCount val="8"/>
                <c:pt idx="0">
                  <c:v>0.25961356189775198</c:v>
                </c:pt>
                <c:pt idx="1">
                  <c:v>0.286070913343071</c:v>
                </c:pt>
                <c:pt idx="2">
                  <c:v>0.22382085432960502</c:v>
                </c:pt>
                <c:pt idx="3">
                  <c:v>0.25938114463692097</c:v>
                </c:pt>
                <c:pt idx="4">
                  <c:v>0.28365713400193399</c:v>
                </c:pt>
                <c:pt idx="5">
                  <c:v>0.32274626784416699</c:v>
                </c:pt>
                <c:pt idx="6">
                  <c:v>0.27991527352892498</c:v>
                </c:pt>
                <c:pt idx="7">
                  <c:v>0.28787112892365302</c:v>
                </c:pt>
              </c:numCache>
            </c:numRef>
          </c:val>
          <c:smooth val="0"/>
          <c:extLst>
            <c:ext xmlns:c16="http://schemas.microsoft.com/office/drawing/2014/chart" uri="{C3380CC4-5D6E-409C-BE32-E72D297353CC}">
              <c16:uniqueId val="{0000000A-0EB6-442E-AFC8-CEBDDEBA7EB5}"/>
            </c:ext>
          </c:extLst>
        </c:ser>
        <c:ser>
          <c:idx val="3"/>
          <c:order val="3"/>
          <c:tx>
            <c:strRef>
              <c:f>'Ark1'!$E$1</c:f>
              <c:strCache>
                <c:ptCount val="1"/>
                <c:pt idx="0">
                  <c:v>Storleser (13-24)</c:v>
                </c:pt>
              </c:strCache>
            </c:strRef>
          </c:tx>
          <c:spPr>
            <a:ln w="28575" cap="rnd">
              <a:solidFill>
                <a:schemeClr val="accent4"/>
              </a:solidFill>
              <a:round/>
            </a:ln>
            <a:effectLst/>
          </c:spPr>
          <c:marker>
            <c:symbol val="none"/>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0EB6-442E-AFC8-CEBDDEBA7EB5}"/>
                </c:ext>
              </c:extLst>
            </c:dLbl>
            <c:dLbl>
              <c:idx val="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0EB6-442E-AFC8-CEBDDEBA7EB5}"/>
                </c:ext>
              </c:extLst>
            </c:dLbl>
            <c:dLbl>
              <c:idx val="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0EB6-442E-AFC8-CEBDDEBA7EB5}"/>
                </c:ext>
              </c:extLst>
            </c:dLbl>
            <c:dLbl>
              <c:idx val="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0EB6-442E-AFC8-CEBDDEBA7EB5}"/>
                </c:ext>
              </c:extLst>
            </c:dLbl>
            <c:dLbl>
              <c:idx val="7"/>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0EB6-442E-AFC8-CEBDDEBA7EB5}"/>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accent4"/>
                    </a:solidFill>
                    <a:latin typeface="+mn-lt"/>
                    <a:ea typeface="+mn-ea"/>
                    <a:cs typeface="+mn-cs"/>
                  </a:defRPr>
                </a:pPr>
                <a:endParaRPr lang="nb-NO"/>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'Ark1'!$A$2:$A$9</c:f>
              <c:strCache>
                <c:ptCount val="8"/>
                <c:pt idx="0">
                  <c:v>16-19</c:v>
                </c:pt>
                <c:pt idx="1">
                  <c:v>20-24</c:v>
                </c:pt>
                <c:pt idx="2">
                  <c:v>25-29</c:v>
                </c:pt>
                <c:pt idx="3">
                  <c:v>30-39</c:v>
                </c:pt>
                <c:pt idx="4">
                  <c:v>40-49</c:v>
                </c:pt>
                <c:pt idx="5">
                  <c:v>50-59</c:v>
                </c:pt>
                <c:pt idx="6">
                  <c:v>60-69</c:v>
                </c:pt>
                <c:pt idx="7">
                  <c:v>70+</c:v>
                </c:pt>
              </c:strCache>
            </c:strRef>
          </c:cat>
          <c:val>
            <c:numRef>
              <c:f>'Ark1'!$E$2:$E$9</c:f>
              <c:numCache>
                <c:formatCode>0%</c:formatCode>
                <c:ptCount val="8"/>
                <c:pt idx="0">
                  <c:v>5.5717930800914105E-2</c:v>
                </c:pt>
                <c:pt idx="1">
                  <c:v>7.6493340860147696E-2</c:v>
                </c:pt>
                <c:pt idx="2">
                  <c:v>7.5591534567512997E-2</c:v>
                </c:pt>
                <c:pt idx="3">
                  <c:v>0.11125594954647899</c:v>
                </c:pt>
                <c:pt idx="4">
                  <c:v>0.15137274190161398</c:v>
                </c:pt>
                <c:pt idx="5">
                  <c:v>0.10051109291156701</c:v>
                </c:pt>
                <c:pt idx="6">
                  <c:v>0.14624379429579698</c:v>
                </c:pt>
                <c:pt idx="7">
                  <c:v>0.187949866437612</c:v>
                </c:pt>
              </c:numCache>
            </c:numRef>
          </c:val>
          <c:smooth val="0"/>
          <c:extLst>
            <c:ext xmlns:c16="http://schemas.microsoft.com/office/drawing/2014/chart" uri="{C3380CC4-5D6E-409C-BE32-E72D297353CC}">
              <c16:uniqueId val="{0000000B-0EB6-442E-AFC8-CEBDDEBA7EB5}"/>
            </c:ext>
          </c:extLst>
        </c:ser>
        <c:ser>
          <c:idx val="4"/>
          <c:order val="4"/>
          <c:tx>
            <c:strRef>
              <c:f>'Ark1'!$F$1</c:f>
              <c:strCache>
                <c:ptCount val="1"/>
                <c:pt idx="0">
                  <c:v>Superleser (25+)</c:v>
                </c:pt>
              </c:strCache>
            </c:strRef>
          </c:tx>
          <c:spPr>
            <a:ln w="28575" cap="rnd">
              <a:solidFill>
                <a:schemeClr val="accent5"/>
              </a:solidFill>
              <a:round/>
            </a:ln>
            <a:effectLst/>
          </c:spPr>
          <c:marker>
            <c:symbol val="none"/>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0EB6-442E-AFC8-CEBDDEBA7EB5}"/>
                </c:ext>
              </c:extLst>
            </c:dLbl>
            <c:dLbl>
              <c:idx val="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0EB6-442E-AFC8-CEBDDEBA7EB5}"/>
                </c:ext>
              </c:extLst>
            </c:dLbl>
            <c:dLbl>
              <c:idx val="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0EB6-442E-AFC8-CEBDDEBA7EB5}"/>
                </c:ext>
              </c:extLst>
            </c:dLbl>
            <c:dLbl>
              <c:idx val="3"/>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0EB6-442E-AFC8-CEBDDEBA7EB5}"/>
                </c:ext>
              </c:extLst>
            </c:dLbl>
            <c:dLbl>
              <c:idx val="4"/>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0EB6-442E-AFC8-CEBDDEBA7EB5}"/>
                </c:ext>
              </c:extLst>
            </c:dLbl>
            <c:dLbl>
              <c:idx val="5"/>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0EB6-442E-AFC8-CEBDDEBA7EB5}"/>
                </c:ext>
              </c:extLst>
            </c:dLbl>
            <c:dLbl>
              <c:idx val="6"/>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0EB6-442E-AFC8-CEBDDEBA7EB5}"/>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accent5"/>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'Ark1'!$A$2:$A$9</c:f>
              <c:strCache>
                <c:ptCount val="8"/>
                <c:pt idx="0">
                  <c:v>16-19</c:v>
                </c:pt>
                <c:pt idx="1">
                  <c:v>20-24</c:v>
                </c:pt>
                <c:pt idx="2">
                  <c:v>25-29</c:v>
                </c:pt>
                <c:pt idx="3">
                  <c:v>30-39</c:v>
                </c:pt>
                <c:pt idx="4">
                  <c:v>40-49</c:v>
                </c:pt>
                <c:pt idx="5">
                  <c:v>50-59</c:v>
                </c:pt>
                <c:pt idx="6">
                  <c:v>60-69</c:v>
                </c:pt>
                <c:pt idx="7">
                  <c:v>70+</c:v>
                </c:pt>
              </c:strCache>
            </c:strRef>
          </c:cat>
          <c:val>
            <c:numRef>
              <c:f>'Ark1'!$F$2:$F$9</c:f>
              <c:numCache>
                <c:formatCode>0%</c:formatCode>
                <c:ptCount val="8"/>
                <c:pt idx="0">
                  <c:v>3.1871903248500796E-2</c:v>
                </c:pt>
                <c:pt idx="1">
                  <c:v>5.9095647291093602E-2</c:v>
                </c:pt>
                <c:pt idx="2">
                  <c:v>9.7312936089652094E-2</c:v>
                </c:pt>
                <c:pt idx="3">
                  <c:v>0.106563810808409</c:v>
                </c:pt>
                <c:pt idx="4">
                  <c:v>0.11898032266649601</c:v>
                </c:pt>
                <c:pt idx="5">
                  <c:v>0.15832637042963302</c:v>
                </c:pt>
                <c:pt idx="6">
                  <c:v>0.15720598070040601</c:v>
                </c:pt>
                <c:pt idx="7">
                  <c:v>0.172610620506087</c:v>
                </c:pt>
              </c:numCache>
            </c:numRef>
          </c:val>
          <c:smooth val="0"/>
          <c:extLst>
            <c:ext xmlns:c16="http://schemas.microsoft.com/office/drawing/2014/chart" uri="{C3380CC4-5D6E-409C-BE32-E72D297353CC}">
              <c16:uniqueId val="{0000000C-0EB6-442E-AFC8-CEBDDEBA7EB5}"/>
            </c:ext>
          </c:extLst>
        </c:ser>
        <c:dLbls>
          <c:showLegendKey val="0"/>
          <c:showVal val="0"/>
          <c:showCatName val="0"/>
          <c:showSerName val="0"/>
          <c:showPercent val="0"/>
          <c:showBubbleSize val="0"/>
        </c:dLbls>
        <c:smooth val="0"/>
        <c:axId val="1110880576"/>
        <c:axId val="1110883200"/>
      </c:lineChart>
      <c:catAx>
        <c:axId val="111088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110883200"/>
        <c:crosses val="autoZero"/>
        <c:auto val="1"/>
        <c:lblAlgn val="ctr"/>
        <c:lblOffset val="100"/>
        <c:noMultiLvlLbl val="0"/>
      </c:catAx>
      <c:valAx>
        <c:axId val="1110883200"/>
        <c:scaling>
          <c:orientation val="minMax"/>
          <c:max val="0.5"/>
          <c:min val="0"/>
        </c:scaling>
        <c:delete val="1"/>
        <c:axPos val="l"/>
        <c:numFmt formatCode="0%" sourceLinked="1"/>
        <c:majorTickMark val="out"/>
        <c:minorTickMark val="none"/>
        <c:tickLblPos val="nextTo"/>
        <c:crossAx val="1110880576"/>
        <c:crosses val="autoZero"/>
        <c:crossBetween val="between"/>
      </c:valAx>
      <c:spPr>
        <a:noFill/>
        <a:ln>
          <a:noFill/>
        </a:ln>
        <a:effectLst/>
      </c:spPr>
    </c:plotArea>
    <c:legend>
      <c:legendPos val="r"/>
      <c:layout>
        <c:manualLayout>
          <c:xMode val="edge"/>
          <c:yMode val="edge"/>
          <c:x val="0.78715148852477479"/>
          <c:y val="3.6124614509431843E-2"/>
          <c:w val="0.19390238774305144"/>
          <c:h val="0.9277505139231597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w="3175">
      <a:solidFill>
        <a:schemeClr val="bg1">
          <a:lumMod val="50000"/>
        </a:schemeClr>
      </a:solidFill>
    </a:ln>
    <a:effectLst/>
  </c:spPr>
  <c:txPr>
    <a:bodyPr/>
    <a:lstStyle/>
    <a:p>
      <a:pPr>
        <a:defRPr/>
      </a:pPr>
      <a:endParaRPr lang="nb-NO"/>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283969574688428E-2"/>
          <c:y val="0.15679276988452698"/>
          <c:w val="0.96608774386257945"/>
          <c:h val="0.75148714465911925"/>
        </c:manualLayout>
      </c:layout>
      <c:lineChart>
        <c:grouping val="standard"/>
        <c:varyColors val="0"/>
        <c:ser>
          <c:idx val="0"/>
          <c:order val="0"/>
          <c:tx>
            <c:strRef>
              <c:f>'Ark1'!$B$1</c:f>
              <c:strCache>
                <c:ptCount val="1"/>
                <c:pt idx="0">
                  <c:v>Menn</c:v>
                </c:pt>
              </c:strCache>
            </c:strRef>
          </c:tx>
          <c:spPr>
            <a:ln w="28575" cap="rnd">
              <a:solidFill>
                <a:srgbClr val="002060"/>
              </a:solidFill>
              <a:round/>
            </a:ln>
            <a:effectLst/>
          </c:spPr>
          <c:marker>
            <c:symbol val="none"/>
          </c:marker>
          <c:dLbls>
            <c:dLbl>
              <c:idx val="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EB6-442E-AFC8-CEBDDEBA7EB5}"/>
                </c:ext>
              </c:extLst>
            </c:dLbl>
            <c:dLbl>
              <c:idx val="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2FD-4A5D-B9C4-E9D82D780AD1}"/>
                </c:ext>
              </c:extLst>
            </c:dLbl>
            <c:dLbl>
              <c:idx val="3"/>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2FD-4A5D-B9C4-E9D82D780AD1}"/>
                </c:ext>
              </c:extLst>
            </c:dLbl>
            <c:dLbl>
              <c:idx val="7"/>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EB6-442E-AFC8-CEBDDEBA7EB5}"/>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2">
                        <a:lumMod val="50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'Ark1'!$A$2:$A$10</c:f>
              <c:strCache>
                <c:ptCount val="8"/>
                <c:pt idx="0">
                  <c:v> 16-19 år</c:v>
                </c:pt>
                <c:pt idx="1">
                  <c:v> 20-24 år</c:v>
                </c:pt>
                <c:pt idx="2">
                  <c:v> 25-29 år</c:v>
                </c:pt>
                <c:pt idx="3">
                  <c:v> 30-39 år</c:v>
                </c:pt>
                <c:pt idx="4">
                  <c:v> 40-49 år</c:v>
                </c:pt>
                <c:pt idx="5">
                  <c:v> 50-59 år</c:v>
                </c:pt>
                <c:pt idx="6">
                  <c:v> 60-69 år</c:v>
                </c:pt>
                <c:pt idx="7">
                  <c:v> 70+ år</c:v>
                </c:pt>
              </c:strCache>
            </c:strRef>
          </c:cat>
          <c:val>
            <c:numRef>
              <c:f>'Ark1'!$B$2:$B$10</c:f>
              <c:numCache>
                <c:formatCode>0.0</c:formatCode>
                <c:ptCount val="9"/>
                <c:pt idx="0">
                  <c:v>-6</c:v>
                </c:pt>
                <c:pt idx="1">
                  <c:v>0.29999999999999982</c:v>
                </c:pt>
                <c:pt idx="2">
                  <c:v>2.1000000000000005</c:v>
                </c:pt>
                <c:pt idx="3">
                  <c:v>1.2000000000000011</c:v>
                </c:pt>
                <c:pt idx="4">
                  <c:v>2.9999999999999991</c:v>
                </c:pt>
                <c:pt idx="5">
                  <c:v>2.7999999999999989</c:v>
                </c:pt>
                <c:pt idx="6">
                  <c:v>3.9000000000000004</c:v>
                </c:pt>
                <c:pt idx="7">
                  <c:v>1.2999999999999989</c:v>
                </c:pt>
              </c:numCache>
            </c:numRef>
          </c:val>
          <c:smooth val="0"/>
          <c:extLst>
            <c:ext xmlns:c16="http://schemas.microsoft.com/office/drawing/2014/chart" uri="{C3380CC4-5D6E-409C-BE32-E72D297353CC}">
              <c16:uniqueId val="{00000003-0EB6-442E-AFC8-CEBDDEBA7EB5}"/>
            </c:ext>
          </c:extLst>
        </c:ser>
        <c:ser>
          <c:idx val="1"/>
          <c:order val="1"/>
          <c:tx>
            <c:strRef>
              <c:f>'Ark1'!$C$1</c:f>
              <c:strCache>
                <c:ptCount val="1"/>
                <c:pt idx="0">
                  <c:v>Kvinner</c:v>
                </c:pt>
              </c:strCache>
            </c:strRef>
          </c:tx>
          <c:spPr>
            <a:ln w="28575" cap="rnd">
              <a:solidFill>
                <a:srgbClr val="C00000"/>
              </a:solidFill>
              <a:round/>
            </a:ln>
            <a:effectLst/>
          </c:spPr>
          <c:marker>
            <c:symbol val="none"/>
          </c:marker>
          <c:dLbls>
            <c:dLbl>
              <c:idx val="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2FD-4A5D-B9C4-E9D82D780AD1}"/>
                </c:ext>
              </c:extLst>
            </c:dLbl>
            <c:dLbl>
              <c:idx val="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2FD-4A5D-B9C4-E9D82D780AD1}"/>
                </c:ext>
              </c:extLst>
            </c:dLbl>
            <c:dLbl>
              <c:idx val="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EB6-442E-AFC8-CEBDDEBA7EB5}"/>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C00000"/>
                    </a:solidFill>
                    <a:latin typeface="+mn-lt"/>
                    <a:ea typeface="+mn-ea"/>
                    <a:cs typeface="+mn-cs"/>
                  </a:defRPr>
                </a:pPr>
                <a:endParaRPr lang="nb-NO"/>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'Ark1'!$A$2:$A$10</c:f>
              <c:strCache>
                <c:ptCount val="8"/>
                <c:pt idx="0">
                  <c:v> 16-19 år</c:v>
                </c:pt>
                <c:pt idx="1">
                  <c:v> 20-24 år</c:v>
                </c:pt>
                <c:pt idx="2">
                  <c:v> 25-29 år</c:v>
                </c:pt>
                <c:pt idx="3">
                  <c:v> 30-39 år</c:v>
                </c:pt>
                <c:pt idx="4">
                  <c:v> 40-49 år</c:v>
                </c:pt>
                <c:pt idx="5">
                  <c:v> 50-59 år</c:v>
                </c:pt>
                <c:pt idx="6">
                  <c:v> 60-69 år</c:v>
                </c:pt>
                <c:pt idx="7">
                  <c:v> 70+ år</c:v>
                </c:pt>
              </c:strCache>
            </c:strRef>
          </c:cat>
          <c:val>
            <c:numRef>
              <c:f>'Ark1'!$C$2:$C$10</c:f>
              <c:numCache>
                <c:formatCode>0.0</c:formatCode>
                <c:ptCount val="9"/>
                <c:pt idx="0">
                  <c:v>1.6888888888888889</c:v>
                </c:pt>
                <c:pt idx="1">
                  <c:v>1.1444444444444446</c:v>
                </c:pt>
                <c:pt idx="2">
                  <c:v>1.6385542168674696</c:v>
                </c:pt>
                <c:pt idx="3">
                  <c:v>1.5454545454545454</c:v>
                </c:pt>
                <c:pt idx="4">
                  <c:v>1.4727272727272727</c:v>
                </c:pt>
                <c:pt idx="5">
                  <c:v>1.5833333333333333</c:v>
                </c:pt>
                <c:pt idx="6">
                  <c:v>1.4201680672268906</c:v>
                </c:pt>
                <c:pt idx="7">
                  <c:v>1.6101694915254237</c:v>
                </c:pt>
              </c:numCache>
            </c:numRef>
          </c:val>
          <c:smooth val="0"/>
          <c:extLst>
            <c:ext xmlns:c16="http://schemas.microsoft.com/office/drawing/2014/chart" uri="{C3380CC4-5D6E-409C-BE32-E72D297353CC}">
              <c16:uniqueId val="{00000009-0EB6-442E-AFC8-CEBDDEBA7EB5}"/>
            </c:ext>
          </c:extLst>
        </c:ser>
        <c:dLbls>
          <c:showLegendKey val="0"/>
          <c:showVal val="0"/>
          <c:showCatName val="0"/>
          <c:showSerName val="0"/>
          <c:showPercent val="0"/>
          <c:showBubbleSize val="0"/>
        </c:dLbls>
        <c:smooth val="0"/>
        <c:axId val="1110880576"/>
        <c:axId val="1110883200"/>
      </c:lineChart>
      <c:catAx>
        <c:axId val="1110880576"/>
        <c:scaling>
          <c:orientation val="minMax"/>
        </c:scaling>
        <c:delete val="1"/>
        <c:axPos val="b"/>
        <c:numFmt formatCode="General" sourceLinked="1"/>
        <c:majorTickMark val="none"/>
        <c:minorTickMark val="none"/>
        <c:tickLblPos val="nextTo"/>
        <c:crossAx val="1110883200"/>
        <c:crosses val="autoZero"/>
        <c:auto val="1"/>
        <c:lblAlgn val="ctr"/>
        <c:lblOffset val="100"/>
        <c:noMultiLvlLbl val="0"/>
      </c:catAx>
      <c:valAx>
        <c:axId val="1110883200"/>
        <c:scaling>
          <c:orientation val="minMax"/>
          <c:max val="10"/>
          <c:min val="-10"/>
        </c:scaling>
        <c:delete val="1"/>
        <c:axPos val="l"/>
        <c:numFmt formatCode="0.0" sourceLinked="1"/>
        <c:majorTickMark val="out"/>
        <c:minorTickMark val="none"/>
        <c:tickLblPos val="nextTo"/>
        <c:crossAx val="1110880576"/>
        <c:crosses val="autoZero"/>
        <c:crossBetween val="between"/>
      </c:valAx>
      <c:spPr>
        <a:noFill/>
        <a:ln>
          <a:noFill/>
        </a:ln>
        <a:effectLst/>
      </c:spPr>
    </c:plotArea>
    <c:legend>
      <c:legendPos val="r"/>
      <c:layout>
        <c:manualLayout>
          <c:xMode val="edge"/>
          <c:yMode val="edge"/>
          <c:x val="0.8605677179869482"/>
          <c:y val="3.6124614509431843E-2"/>
          <c:w val="0.12048615828087798"/>
          <c:h val="0.1670902553691056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w="3175">
      <a:solidFill>
        <a:schemeClr val="bg1">
          <a:lumMod val="50000"/>
        </a:schemeClr>
      </a:solidFill>
    </a:ln>
    <a:effectLst/>
  </c:spPr>
  <c:txPr>
    <a:bodyPr/>
    <a:lstStyle/>
    <a:p>
      <a:pPr>
        <a:defRPr/>
      </a:pPr>
      <a:endParaRPr lang="nb-NO"/>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'Ark1'!$B$1</c:f>
              <c:strCache>
                <c:ptCount val="1"/>
                <c:pt idx="0">
                  <c:v>Lest/lyttet til, snitt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'Ark1'!$A$2:$A$17</c:f>
              <c:strCache>
                <c:ptCount val="16"/>
                <c:pt idx="0">
                  <c:v>Menn  
16-19 år</c:v>
                </c:pt>
                <c:pt idx="1">
                  <c:v>Kvinner  
16-19 år</c:v>
                </c:pt>
                <c:pt idx="2">
                  <c:v>Menn  
20-24 år</c:v>
                </c:pt>
                <c:pt idx="3">
                  <c:v>Kvinner  
20-24 år</c:v>
                </c:pt>
                <c:pt idx="4">
                  <c:v>Menn  
25-29 år</c:v>
                </c:pt>
                <c:pt idx="5">
                  <c:v>Kvinner  
25-29 år</c:v>
                </c:pt>
                <c:pt idx="6">
                  <c:v>Menn  
30-39 år</c:v>
                </c:pt>
                <c:pt idx="7">
                  <c:v>Kvinner 
30-39 år</c:v>
                </c:pt>
                <c:pt idx="8">
                  <c:v>Menn  
40-49 år</c:v>
                </c:pt>
                <c:pt idx="9">
                  <c:v>Kvinner  
40-49 år</c:v>
                </c:pt>
                <c:pt idx="10">
                  <c:v>Menn  
50-59 år</c:v>
                </c:pt>
                <c:pt idx="11">
                  <c:v>Kvinner  
50-59 år</c:v>
                </c:pt>
                <c:pt idx="12">
                  <c:v>Menn  
60-69 år</c:v>
                </c:pt>
                <c:pt idx="13">
                  <c:v>Kvinner  
60-69 år</c:v>
                </c:pt>
                <c:pt idx="14">
                  <c:v>Menn  
70+ år</c:v>
                </c:pt>
                <c:pt idx="15">
                  <c:v>Kvinner  
70+ år</c:v>
                </c:pt>
              </c:strCache>
            </c:strRef>
          </c:cat>
          <c:val>
            <c:numRef>
              <c:f>'Ark1'!$B$2:$B$17</c:f>
              <c:numCache>
                <c:formatCode>0.0</c:formatCode>
                <c:ptCount val="16"/>
                <c:pt idx="0">
                  <c:v>7.5</c:v>
                </c:pt>
                <c:pt idx="1">
                  <c:v>7.6</c:v>
                </c:pt>
                <c:pt idx="2">
                  <c:v>6.3</c:v>
                </c:pt>
                <c:pt idx="3">
                  <c:v>10.3</c:v>
                </c:pt>
                <c:pt idx="4">
                  <c:v>7.2</c:v>
                </c:pt>
                <c:pt idx="5">
                  <c:v>13.6</c:v>
                </c:pt>
                <c:pt idx="6">
                  <c:v>8.3000000000000007</c:v>
                </c:pt>
                <c:pt idx="7">
                  <c:v>15.3</c:v>
                </c:pt>
                <c:pt idx="8">
                  <c:v>10.199999999999999</c:v>
                </c:pt>
                <c:pt idx="9">
                  <c:v>16.2</c:v>
                </c:pt>
                <c:pt idx="10">
                  <c:v>12.6</c:v>
                </c:pt>
                <c:pt idx="11">
                  <c:v>17.100000000000001</c:v>
                </c:pt>
                <c:pt idx="12">
                  <c:v>12.5</c:v>
                </c:pt>
                <c:pt idx="13">
                  <c:v>16.899999999999999</c:v>
                </c:pt>
                <c:pt idx="14">
                  <c:v>14.2</c:v>
                </c:pt>
                <c:pt idx="15">
                  <c:v>19</c:v>
                </c:pt>
              </c:numCache>
            </c:numRef>
          </c:val>
          <c:extLst>
            <c:ext xmlns:c16="http://schemas.microsoft.com/office/drawing/2014/chart" uri="{C3380CC4-5D6E-409C-BE32-E72D297353CC}">
              <c16:uniqueId val="{00000000-056E-4A6D-94D3-8B4A8F6C7287}"/>
            </c:ext>
          </c:extLst>
        </c:ser>
        <c:ser>
          <c:idx val="1"/>
          <c:order val="1"/>
          <c:tx>
            <c:strRef>
              <c:f>'Ark1'!$C$1</c:f>
              <c:strCache>
                <c:ptCount val="1"/>
                <c:pt idx="0">
                  <c:v>Kjøpt, snitt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'Ark1'!$A$2:$A$17</c:f>
              <c:strCache>
                <c:ptCount val="16"/>
                <c:pt idx="0">
                  <c:v>Menn  
16-19 år</c:v>
                </c:pt>
                <c:pt idx="1">
                  <c:v>Kvinner  
16-19 år</c:v>
                </c:pt>
                <c:pt idx="2">
                  <c:v>Menn  
20-24 år</c:v>
                </c:pt>
                <c:pt idx="3">
                  <c:v>Kvinner  
20-24 år</c:v>
                </c:pt>
                <c:pt idx="4">
                  <c:v>Menn  
25-29 år</c:v>
                </c:pt>
                <c:pt idx="5">
                  <c:v>Kvinner  
25-29 år</c:v>
                </c:pt>
                <c:pt idx="6">
                  <c:v>Menn  
30-39 år</c:v>
                </c:pt>
                <c:pt idx="7">
                  <c:v>Kvinner 
30-39 år</c:v>
                </c:pt>
                <c:pt idx="8">
                  <c:v>Menn  
40-49 år</c:v>
                </c:pt>
                <c:pt idx="9">
                  <c:v>Kvinner  
40-49 år</c:v>
                </c:pt>
                <c:pt idx="10">
                  <c:v>Menn  
50-59 år</c:v>
                </c:pt>
                <c:pt idx="11">
                  <c:v>Kvinner  
50-59 år</c:v>
                </c:pt>
                <c:pt idx="12">
                  <c:v>Menn  
60-69 år</c:v>
                </c:pt>
                <c:pt idx="13">
                  <c:v>Kvinner  
60-69 år</c:v>
                </c:pt>
                <c:pt idx="14">
                  <c:v>Menn  
70+ år</c:v>
                </c:pt>
                <c:pt idx="15">
                  <c:v>Kvinner  
70+ år</c:v>
                </c:pt>
              </c:strCache>
            </c:strRef>
          </c:cat>
          <c:val>
            <c:numRef>
              <c:f>'Ark1'!$C$2:$C$17</c:f>
              <c:numCache>
                <c:formatCode>0.0</c:formatCode>
                <c:ptCount val="16"/>
                <c:pt idx="0">
                  <c:v>13.5</c:v>
                </c:pt>
                <c:pt idx="1">
                  <c:v>4.5</c:v>
                </c:pt>
                <c:pt idx="2">
                  <c:v>6</c:v>
                </c:pt>
                <c:pt idx="3">
                  <c:v>9</c:v>
                </c:pt>
                <c:pt idx="4">
                  <c:v>5.0999999999999996</c:v>
                </c:pt>
                <c:pt idx="5">
                  <c:v>8.3000000000000007</c:v>
                </c:pt>
                <c:pt idx="6">
                  <c:v>7.1</c:v>
                </c:pt>
                <c:pt idx="7">
                  <c:v>9.9</c:v>
                </c:pt>
                <c:pt idx="8">
                  <c:v>7.2</c:v>
                </c:pt>
                <c:pt idx="9">
                  <c:v>11</c:v>
                </c:pt>
                <c:pt idx="10">
                  <c:v>9.8000000000000007</c:v>
                </c:pt>
                <c:pt idx="11">
                  <c:v>10.8</c:v>
                </c:pt>
                <c:pt idx="12">
                  <c:v>8.6</c:v>
                </c:pt>
                <c:pt idx="13">
                  <c:v>11.9</c:v>
                </c:pt>
                <c:pt idx="14">
                  <c:v>12.9</c:v>
                </c:pt>
                <c:pt idx="15">
                  <c:v>11.8</c:v>
                </c:pt>
              </c:numCache>
            </c:numRef>
          </c:val>
          <c:extLst>
            <c:ext xmlns:c16="http://schemas.microsoft.com/office/drawing/2014/chart" uri="{C3380CC4-5D6E-409C-BE32-E72D297353CC}">
              <c16:uniqueId val="{00000001-2E5F-4717-B203-84173BAFD344}"/>
            </c:ext>
          </c:extLst>
        </c:ser>
        <c:dLbls>
          <c:showLegendKey val="0"/>
          <c:showVal val="0"/>
          <c:showCatName val="0"/>
          <c:showSerName val="0"/>
          <c:showPercent val="0"/>
          <c:showBubbleSize val="0"/>
        </c:dLbls>
        <c:gapWidth val="40"/>
        <c:overlap val="-5"/>
        <c:axId val="961925688"/>
        <c:axId val="961927984"/>
      </c:barChart>
      <c:catAx>
        <c:axId val="961925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961927984"/>
        <c:crosses val="autoZero"/>
        <c:auto val="1"/>
        <c:lblAlgn val="ctr"/>
        <c:lblOffset val="100"/>
        <c:noMultiLvlLbl val="0"/>
      </c:catAx>
      <c:valAx>
        <c:axId val="961927984"/>
        <c:scaling>
          <c:orientation val="minMax"/>
        </c:scaling>
        <c:delete val="1"/>
        <c:axPos val="l"/>
        <c:numFmt formatCode="0.0" sourceLinked="1"/>
        <c:majorTickMark val="none"/>
        <c:minorTickMark val="none"/>
        <c:tickLblPos val="nextTo"/>
        <c:crossAx val="961925688"/>
        <c:crosses val="autoZero"/>
        <c:crossBetween val="between"/>
      </c:valAx>
      <c:spPr>
        <a:noFill/>
        <a:ln>
          <a:noFill/>
        </a:ln>
        <a:effectLst/>
      </c:spPr>
    </c:plotArea>
    <c:legend>
      <c:legendPos val="t"/>
      <c:layout>
        <c:manualLayout>
          <c:xMode val="edge"/>
          <c:yMode val="edge"/>
          <c:x val="1.3562268591471676E-2"/>
          <c:y val="1.9966334977455334E-2"/>
          <c:w val="0.16901532860672322"/>
          <c:h val="0.1106014426070059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a:pPr>
      <a:endParaRPr lang="nb-NO"/>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60359739570382831"/>
          <c:h val="0.95587918578499098"/>
        </c:manualLayout>
      </c:layout>
      <c:barChart>
        <c:barDir val="bar"/>
        <c:grouping val="clustered"/>
        <c:varyColors val="0"/>
        <c:ser>
          <c:idx val="0"/>
          <c:order val="0"/>
          <c:tx>
            <c:strRef>
              <c:f>'Ark1'!$B$1</c:f>
              <c:strCache>
                <c:ptCount val="1"/>
                <c:pt idx="0">
                  <c:v>Ja</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FA2C-47E4-A54B-51E70AA3DCF9}"/>
              </c:ext>
            </c:extLst>
          </c:dPt>
          <c:dPt>
            <c:idx val="1"/>
            <c:invertIfNegative val="0"/>
            <c:bubble3D val="0"/>
            <c:spPr>
              <a:solidFill>
                <a:srgbClr val="00B050"/>
              </a:solidFill>
              <a:ln>
                <a:noFill/>
              </a:ln>
              <a:effectLst/>
            </c:spPr>
            <c:extLst>
              <c:ext xmlns:c16="http://schemas.microsoft.com/office/drawing/2014/chart" uri="{C3380CC4-5D6E-409C-BE32-E72D297353CC}">
                <c16:uniqueId val="{00000002-B934-4FA6-A2E4-9629728D8991}"/>
              </c:ext>
            </c:extLst>
          </c:dPt>
          <c:dPt>
            <c:idx val="2"/>
            <c:invertIfNegative val="0"/>
            <c:bubble3D val="0"/>
            <c:spPr>
              <a:solidFill>
                <a:srgbClr val="C00000"/>
              </a:solidFill>
              <a:ln>
                <a:noFill/>
              </a:ln>
              <a:effectLst/>
            </c:spPr>
            <c:extLst>
              <c:ext xmlns:c16="http://schemas.microsoft.com/office/drawing/2014/chart" uri="{C3380CC4-5D6E-409C-BE32-E72D297353CC}">
                <c16:uniqueId val="{00000003-FA2C-47E4-A54B-51E70AA3DCF9}"/>
              </c:ext>
            </c:extLst>
          </c:dPt>
          <c:dPt>
            <c:idx val="3"/>
            <c:invertIfNegative val="0"/>
            <c:bubble3D val="0"/>
            <c:spPr>
              <a:solidFill>
                <a:srgbClr val="00B050"/>
              </a:solidFill>
              <a:ln>
                <a:noFill/>
              </a:ln>
              <a:effectLst/>
            </c:spPr>
            <c:extLst>
              <c:ext xmlns:c16="http://schemas.microsoft.com/office/drawing/2014/chart" uri="{C3380CC4-5D6E-409C-BE32-E72D297353CC}">
                <c16:uniqueId val="{00000005-FA2C-47E4-A54B-51E70AA3DCF9}"/>
              </c:ext>
            </c:extLst>
          </c:dPt>
          <c:dPt>
            <c:idx val="4"/>
            <c:invertIfNegative val="0"/>
            <c:bubble3D val="0"/>
            <c:spPr>
              <a:solidFill>
                <a:srgbClr val="00B050"/>
              </a:solidFill>
              <a:ln>
                <a:noFill/>
              </a:ln>
              <a:effectLst/>
            </c:spPr>
            <c:extLst>
              <c:ext xmlns:c16="http://schemas.microsoft.com/office/drawing/2014/chart" uri="{C3380CC4-5D6E-409C-BE32-E72D297353CC}">
                <c16:uniqueId val="{00000007-FA2C-47E4-A54B-51E70AA3DCF9}"/>
              </c:ext>
            </c:extLst>
          </c:dPt>
          <c:dPt>
            <c:idx val="5"/>
            <c:invertIfNegative val="0"/>
            <c:bubble3D val="0"/>
            <c:spPr>
              <a:solidFill>
                <a:srgbClr val="00B050"/>
              </a:solidFill>
              <a:ln>
                <a:noFill/>
              </a:ln>
              <a:effectLst/>
            </c:spPr>
            <c:extLst>
              <c:ext xmlns:c16="http://schemas.microsoft.com/office/drawing/2014/chart" uri="{C3380CC4-5D6E-409C-BE32-E72D297353CC}">
                <c16:uniqueId val="{00000009-FA2C-47E4-A54B-51E70AA3DCF9}"/>
              </c:ext>
            </c:extLst>
          </c:dPt>
          <c:dPt>
            <c:idx val="6"/>
            <c:invertIfNegative val="0"/>
            <c:bubble3D val="0"/>
            <c:spPr>
              <a:solidFill>
                <a:srgbClr val="00B050"/>
              </a:solidFill>
              <a:ln>
                <a:noFill/>
              </a:ln>
              <a:effectLst/>
            </c:spPr>
            <c:extLst>
              <c:ext xmlns:c16="http://schemas.microsoft.com/office/drawing/2014/chart" uri="{C3380CC4-5D6E-409C-BE32-E72D297353CC}">
                <c16:uniqueId val="{0000000B-FA2C-47E4-A54B-51E70AA3DCF9}"/>
              </c:ext>
            </c:extLst>
          </c:dPt>
          <c:dPt>
            <c:idx val="7"/>
            <c:invertIfNegative val="0"/>
            <c:bubble3D val="0"/>
            <c:extLst>
              <c:ext xmlns:c16="http://schemas.microsoft.com/office/drawing/2014/chart" uri="{C3380CC4-5D6E-409C-BE32-E72D297353CC}">
                <c16:uniqueId val="{0000000D-FA2C-47E4-A54B-51E70AA3DCF9}"/>
              </c:ext>
            </c:extLst>
          </c:dPt>
          <c:dPt>
            <c:idx val="8"/>
            <c:invertIfNegative val="0"/>
            <c:bubble3D val="0"/>
            <c:spPr>
              <a:solidFill>
                <a:srgbClr val="C00000"/>
              </a:solidFill>
              <a:ln>
                <a:noFill/>
              </a:ln>
              <a:effectLst/>
            </c:spPr>
            <c:extLst>
              <c:ext xmlns:c16="http://schemas.microsoft.com/office/drawing/2014/chart" uri="{C3380CC4-5D6E-409C-BE32-E72D297353CC}">
                <c16:uniqueId val="{0000000F-FA2C-47E4-A54B-51E70AA3DCF9}"/>
              </c:ext>
            </c:extLst>
          </c:dPt>
          <c:dPt>
            <c:idx val="9"/>
            <c:invertIfNegative val="0"/>
            <c:bubble3D val="0"/>
            <c:spPr>
              <a:solidFill>
                <a:srgbClr val="C00000"/>
              </a:solidFill>
              <a:ln>
                <a:noFill/>
              </a:ln>
              <a:effectLst/>
            </c:spPr>
            <c:extLst>
              <c:ext xmlns:c16="http://schemas.microsoft.com/office/drawing/2014/chart" uri="{C3380CC4-5D6E-409C-BE32-E72D297353CC}">
                <c16:uniqueId val="{00000001-507F-4C6D-81D7-1872BB289252}"/>
              </c:ext>
            </c:extLst>
          </c:dPt>
          <c:dPt>
            <c:idx val="10"/>
            <c:invertIfNegative val="0"/>
            <c:bubble3D val="0"/>
            <c:spPr>
              <a:solidFill>
                <a:srgbClr val="C00000"/>
              </a:solidFill>
              <a:ln>
                <a:noFill/>
              </a:ln>
              <a:effectLst/>
            </c:spPr>
            <c:extLst>
              <c:ext xmlns:c16="http://schemas.microsoft.com/office/drawing/2014/chart" uri="{C3380CC4-5D6E-409C-BE32-E72D297353CC}">
                <c16:uniqueId val="{00000001-B934-4FA6-A2E4-9629728D8991}"/>
              </c:ext>
            </c:extLst>
          </c:dPt>
          <c:dPt>
            <c:idx val="11"/>
            <c:invertIfNegative val="0"/>
            <c:bubble3D val="0"/>
            <c:extLst>
              <c:ext xmlns:c16="http://schemas.microsoft.com/office/drawing/2014/chart" uri="{C3380CC4-5D6E-409C-BE32-E72D297353CC}">
                <c16:uniqueId val="{00000011-FA2C-47E4-A54B-51E70AA3DCF9}"/>
              </c:ext>
            </c:extLst>
          </c:dPt>
          <c:dPt>
            <c:idx val="12"/>
            <c:invertIfNegative val="0"/>
            <c:bubble3D val="0"/>
            <c:extLst>
              <c:ext xmlns:c16="http://schemas.microsoft.com/office/drawing/2014/chart" uri="{C3380CC4-5D6E-409C-BE32-E72D297353CC}">
                <c16:uniqueId val="{00000013-FA2C-47E4-A54B-51E70AA3DCF9}"/>
              </c:ext>
            </c:extLst>
          </c:dPt>
          <c:dPt>
            <c:idx val="13"/>
            <c:invertIfNegative val="0"/>
            <c:bubble3D val="0"/>
            <c:spPr>
              <a:solidFill>
                <a:srgbClr val="00B050"/>
              </a:solidFill>
              <a:ln>
                <a:noFill/>
              </a:ln>
              <a:effectLst/>
            </c:spPr>
            <c:extLst>
              <c:ext xmlns:c16="http://schemas.microsoft.com/office/drawing/2014/chart" uri="{C3380CC4-5D6E-409C-BE32-E72D297353CC}">
                <c16:uniqueId val="{00000015-FA2C-47E4-A54B-51E70AA3DCF9}"/>
              </c:ext>
            </c:extLst>
          </c:dPt>
          <c:dPt>
            <c:idx val="14"/>
            <c:invertIfNegative val="0"/>
            <c:bubble3D val="0"/>
            <c:spPr>
              <a:solidFill>
                <a:srgbClr val="00B050"/>
              </a:solidFill>
              <a:ln>
                <a:noFill/>
              </a:ln>
              <a:effectLst/>
            </c:spPr>
            <c:extLst>
              <c:ext xmlns:c16="http://schemas.microsoft.com/office/drawing/2014/chart" uri="{C3380CC4-5D6E-409C-BE32-E72D297353CC}">
                <c16:uniqueId val="{00000017-FA2C-47E4-A54B-51E70AA3DCF9}"/>
              </c:ext>
            </c:extLst>
          </c:dPt>
          <c:dPt>
            <c:idx val="15"/>
            <c:invertIfNegative val="0"/>
            <c:bubble3D val="0"/>
            <c:extLst>
              <c:ext xmlns:c16="http://schemas.microsoft.com/office/drawing/2014/chart" uri="{C3380CC4-5D6E-409C-BE32-E72D297353CC}">
                <c16:uniqueId val="{00000019-FA2C-47E4-A54B-51E70AA3DCF9}"/>
              </c:ext>
            </c:extLst>
          </c:dPt>
          <c:dPt>
            <c:idx val="17"/>
            <c:invertIfNegative val="0"/>
            <c:bubble3D val="0"/>
            <c:spPr>
              <a:solidFill>
                <a:srgbClr val="C00000"/>
              </a:solidFill>
              <a:ln>
                <a:noFill/>
              </a:ln>
              <a:effectLst/>
            </c:spPr>
            <c:extLst>
              <c:ext xmlns:c16="http://schemas.microsoft.com/office/drawing/2014/chart" uri="{C3380CC4-5D6E-409C-BE32-E72D297353CC}">
                <c16:uniqueId val="{0000001B-FA2C-47E4-A54B-51E70AA3DCF9}"/>
              </c:ext>
            </c:extLst>
          </c:dPt>
          <c:dPt>
            <c:idx val="18"/>
            <c:invertIfNegative val="0"/>
            <c:bubble3D val="0"/>
            <c:spPr>
              <a:solidFill>
                <a:srgbClr val="C00000"/>
              </a:solidFill>
              <a:ln>
                <a:noFill/>
              </a:ln>
              <a:effectLst/>
            </c:spPr>
            <c:extLst>
              <c:ext xmlns:c16="http://schemas.microsoft.com/office/drawing/2014/chart" uri="{C3380CC4-5D6E-409C-BE32-E72D297353CC}">
                <c16:uniqueId val="{00000002-507F-4C6D-81D7-1872BB289252}"/>
              </c:ext>
            </c:extLst>
          </c:dPt>
          <c:dPt>
            <c:idx val="20"/>
            <c:invertIfNegative val="0"/>
            <c:bubble3D val="0"/>
            <c:extLst>
              <c:ext xmlns:c16="http://schemas.microsoft.com/office/drawing/2014/chart" uri="{C3380CC4-5D6E-409C-BE32-E72D297353CC}">
                <c16:uniqueId val="{0000001D-FA2C-47E4-A54B-51E70AA3DCF9}"/>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'Ark1'!$A$2:$A$20</c:f>
              <c:strCache>
                <c:ptCount val="19"/>
                <c:pt idx="0">
                  <c:v>Total</c:v>
                </c:pt>
                <c:pt idx="1">
                  <c:v>Mann</c:v>
                </c:pt>
                <c:pt idx="2">
                  <c:v>Kvinne</c:v>
                </c:pt>
                <c:pt idx="3">
                  <c:v>16-19</c:v>
                </c:pt>
                <c:pt idx="4">
                  <c:v>20-24</c:v>
                </c:pt>
                <c:pt idx="5">
                  <c:v>25-29</c:v>
                </c:pt>
                <c:pt idx="6">
                  <c:v>30-39</c:v>
                </c:pt>
                <c:pt idx="7">
                  <c:v>40-49</c:v>
                </c:pt>
                <c:pt idx="8">
                  <c:v>50-59</c:v>
                </c:pt>
                <c:pt idx="9">
                  <c:v>60-69</c:v>
                </c:pt>
                <c:pt idx="10">
                  <c:v>70+</c:v>
                </c:pt>
                <c:pt idx="11">
                  <c:v>Har barn</c:v>
                </c:pt>
                <c:pt idx="12">
                  <c:v>Ikke barn</c:v>
                </c:pt>
                <c:pt idx="13">
                  <c:v>SINK</c:v>
                </c:pt>
                <c:pt idx="14">
                  <c:v>DINK</c:v>
                </c:pt>
                <c:pt idx="15">
                  <c:v>FWSK</c:v>
                </c:pt>
                <c:pt idx="16">
                  <c:v>FWLK</c:v>
                </c:pt>
                <c:pt idx="17">
                  <c:v>EMPTY</c:v>
                </c:pt>
                <c:pt idx="18">
                  <c:v>OS</c:v>
                </c:pt>
              </c:strCache>
            </c:strRef>
          </c:cat>
          <c:val>
            <c:numRef>
              <c:f>'Ark1'!$B$2:$B$20</c:f>
              <c:numCache>
                <c:formatCode>0%</c:formatCode>
                <c:ptCount val="19"/>
                <c:pt idx="0">
                  <c:v>0.42824778175686196</c:v>
                </c:pt>
                <c:pt idx="1">
                  <c:v>0.48650099856685503</c:v>
                </c:pt>
                <c:pt idx="2">
                  <c:v>0.37683339260763904</c:v>
                </c:pt>
                <c:pt idx="3">
                  <c:v>0.59653444817491807</c:v>
                </c:pt>
                <c:pt idx="4">
                  <c:v>0.64373272107039492</c:v>
                </c:pt>
                <c:pt idx="5">
                  <c:v>0.64719092952532098</c:v>
                </c:pt>
                <c:pt idx="6">
                  <c:v>0.52961575380592196</c:v>
                </c:pt>
                <c:pt idx="7">
                  <c:v>0.43040265164967001</c:v>
                </c:pt>
                <c:pt idx="8">
                  <c:v>0.33682759470580398</c:v>
                </c:pt>
                <c:pt idx="9">
                  <c:v>0.26696698643887301</c:v>
                </c:pt>
                <c:pt idx="10">
                  <c:v>0.26381050615715701</c:v>
                </c:pt>
                <c:pt idx="11">
                  <c:v>0.43251677712070702</c:v>
                </c:pt>
                <c:pt idx="12">
                  <c:v>0.42654063918764895</c:v>
                </c:pt>
                <c:pt idx="13">
                  <c:v>0.63158818844076503</c:v>
                </c:pt>
                <c:pt idx="14">
                  <c:v>0.64664480442930594</c:v>
                </c:pt>
                <c:pt idx="15">
                  <c:v>0.434167297512908</c:v>
                </c:pt>
                <c:pt idx="16">
                  <c:v>0.43479938795558098</c:v>
                </c:pt>
                <c:pt idx="17">
                  <c:v>0.303017344504595</c:v>
                </c:pt>
                <c:pt idx="18">
                  <c:v>0.310592671332518</c:v>
                </c:pt>
              </c:numCache>
            </c:numRef>
          </c:val>
          <c:extLst>
            <c:ext xmlns:c16="http://schemas.microsoft.com/office/drawing/2014/chart" uri="{C3380CC4-5D6E-409C-BE32-E72D297353CC}">
              <c16:uniqueId val="{0000001E-FA2C-47E4-A54B-51E70AA3DCF9}"/>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1"/>
          <c:min val="0"/>
        </c:scaling>
        <c:delete val="1"/>
        <c:axPos val="t"/>
        <c:numFmt formatCode="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57375035252493312"/>
          <c:h val="0.95587918578499098"/>
        </c:manualLayout>
      </c:layout>
      <c:barChart>
        <c:barDir val="bar"/>
        <c:grouping val="clustered"/>
        <c:varyColors val="0"/>
        <c:ser>
          <c:idx val="0"/>
          <c:order val="0"/>
          <c:tx>
            <c:strRef>
              <c:f>'Ark1'!$B$1</c:f>
              <c:strCache>
                <c:ptCount val="1"/>
                <c:pt idx="0">
                  <c:v>Ja</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179F-4366-B7B0-F1C8C06703C5}"/>
              </c:ext>
            </c:extLst>
          </c:dPt>
          <c:dPt>
            <c:idx val="1"/>
            <c:invertIfNegative val="0"/>
            <c:bubble3D val="0"/>
            <c:spPr>
              <a:solidFill>
                <a:srgbClr val="C00000"/>
              </a:solidFill>
              <a:ln>
                <a:noFill/>
              </a:ln>
              <a:effectLst/>
            </c:spPr>
            <c:extLst>
              <c:ext xmlns:c16="http://schemas.microsoft.com/office/drawing/2014/chart" uri="{C3380CC4-5D6E-409C-BE32-E72D297353CC}">
                <c16:uniqueId val="{00000023-179F-4366-B7B0-F1C8C06703C5}"/>
              </c:ext>
            </c:extLst>
          </c:dPt>
          <c:dPt>
            <c:idx val="2"/>
            <c:invertIfNegative val="0"/>
            <c:bubble3D val="0"/>
            <c:extLst>
              <c:ext xmlns:c16="http://schemas.microsoft.com/office/drawing/2014/chart" uri="{C3380CC4-5D6E-409C-BE32-E72D297353CC}">
                <c16:uniqueId val="{00000003-179F-4366-B7B0-F1C8C06703C5}"/>
              </c:ext>
            </c:extLst>
          </c:dPt>
          <c:dPt>
            <c:idx val="3"/>
            <c:invertIfNegative val="0"/>
            <c:bubble3D val="0"/>
            <c:spPr>
              <a:solidFill>
                <a:srgbClr val="00B050"/>
              </a:solidFill>
              <a:ln>
                <a:noFill/>
              </a:ln>
              <a:effectLst/>
            </c:spPr>
            <c:extLst>
              <c:ext xmlns:c16="http://schemas.microsoft.com/office/drawing/2014/chart" uri="{C3380CC4-5D6E-409C-BE32-E72D297353CC}">
                <c16:uniqueId val="{00000005-179F-4366-B7B0-F1C8C06703C5}"/>
              </c:ext>
            </c:extLst>
          </c:dPt>
          <c:dPt>
            <c:idx val="4"/>
            <c:invertIfNegative val="0"/>
            <c:bubble3D val="0"/>
            <c:extLst>
              <c:ext xmlns:c16="http://schemas.microsoft.com/office/drawing/2014/chart" uri="{C3380CC4-5D6E-409C-BE32-E72D297353CC}">
                <c16:uniqueId val="{00000007-179F-4366-B7B0-F1C8C06703C5}"/>
              </c:ext>
            </c:extLst>
          </c:dPt>
          <c:dPt>
            <c:idx val="5"/>
            <c:invertIfNegative val="0"/>
            <c:bubble3D val="0"/>
            <c:spPr>
              <a:solidFill>
                <a:srgbClr val="C00000"/>
              </a:solidFill>
              <a:ln>
                <a:noFill/>
              </a:ln>
              <a:effectLst/>
            </c:spPr>
            <c:extLst>
              <c:ext xmlns:c16="http://schemas.microsoft.com/office/drawing/2014/chart" uri="{C3380CC4-5D6E-409C-BE32-E72D297353CC}">
                <c16:uniqueId val="{00000009-179F-4366-B7B0-F1C8C06703C5}"/>
              </c:ext>
            </c:extLst>
          </c:dPt>
          <c:dPt>
            <c:idx val="6"/>
            <c:invertIfNegative val="0"/>
            <c:bubble3D val="0"/>
            <c:extLst>
              <c:ext xmlns:c16="http://schemas.microsoft.com/office/drawing/2014/chart" uri="{C3380CC4-5D6E-409C-BE32-E72D297353CC}">
                <c16:uniqueId val="{0000000B-179F-4366-B7B0-F1C8C06703C5}"/>
              </c:ext>
            </c:extLst>
          </c:dPt>
          <c:dPt>
            <c:idx val="7"/>
            <c:invertIfNegative val="0"/>
            <c:bubble3D val="0"/>
            <c:spPr>
              <a:solidFill>
                <a:srgbClr val="00B050"/>
              </a:solidFill>
              <a:ln>
                <a:noFill/>
              </a:ln>
              <a:effectLst/>
            </c:spPr>
            <c:extLst>
              <c:ext xmlns:c16="http://schemas.microsoft.com/office/drawing/2014/chart" uri="{C3380CC4-5D6E-409C-BE32-E72D297353CC}">
                <c16:uniqueId val="{0000000D-179F-4366-B7B0-F1C8C06703C5}"/>
              </c:ext>
            </c:extLst>
          </c:dPt>
          <c:dPt>
            <c:idx val="8"/>
            <c:invertIfNegative val="0"/>
            <c:bubble3D val="0"/>
            <c:spPr>
              <a:solidFill>
                <a:srgbClr val="C00000"/>
              </a:solidFill>
              <a:ln>
                <a:noFill/>
              </a:ln>
              <a:effectLst/>
            </c:spPr>
            <c:extLst>
              <c:ext xmlns:c16="http://schemas.microsoft.com/office/drawing/2014/chart" uri="{C3380CC4-5D6E-409C-BE32-E72D297353CC}">
                <c16:uniqueId val="{0000000F-179F-4366-B7B0-F1C8C06703C5}"/>
              </c:ext>
            </c:extLst>
          </c:dPt>
          <c:dPt>
            <c:idx val="9"/>
            <c:invertIfNegative val="0"/>
            <c:bubble3D val="0"/>
            <c:spPr>
              <a:solidFill>
                <a:srgbClr val="C00000"/>
              </a:solidFill>
              <a:ln>
                <a:noFill/>
              </a:ln>
              <a:effectLst/>
            </c:spPr>
            <c:extLst>
              <c:ext xmlns:c16="http://schemas.microsoft.com/office/drawing/2014/chart" uri="{C3380CC4-5D6E-409C-BE32-E72D297353CC}">
                <c16:uniqueId val="{00000001-BCE7-4E40-9381-213D15D9CE53}"/>
              </c:ext>
            </c:extLst>
          </c:dPt>
          <c:dPt>
            <c:idx val="10"/>
            <c:invertIfNegative val="0"/>
            <c:bubble3D val="0"/>
            <c:spPr>
              <a:solidFill>
                <a:srgbClr val="00B050"/>
              </a:solidFill>
              <a:ln>
                <a:noFill/>
              </a:ln>
              <a:effectLst/>
            </c:spPr>
            <c:extLst>
              <c:ext xmlns:c16="http://schemas.microsoft.com/office/drawing/2014/chart" uri="{C3380CC4-5D6E-409C-BE32-E72D297353CC}">
                <c16:uniqueId val="{00000022-179F-4366-B7B0-F1C8C06703C5}"/>
              </c:ext>
            </c:extLst>
          </c:dPt>
          <c:dPt>
            <c:idx val="11"/>
            <c:invertIfNegative val="0"/>
            <c:bubble3D val="0"/>
            <c:extLst>
              <c:ext xmlns:c16="http://schemas.microsoft.com/office/drawing/2014/chart" uri="{C3380CC4-5D6E-409C-BE32-E72D297353CC}">
                <c16:uniqueId val="{00000011-179F-4366-B7B0-F1C8C06703C5}"/>
              </c:ext>
            </c:extLst>
          </c:dPt>
          <c:dPt>
            <c:idx val="12"/>
            <c:invertIfNegative val="0"/>
            <c:bubble3D val="0"/>
            <c:extLst>
              <c:ext xmlns:c16="http://schemas.microsoft.com/office/drawing/2014/chart" uri="{C3380CC4-5D6E-409C-BE32-E72D297353CC}">
                <c16:uniqueId val="{00000013-179F-4366-B7B0-F1C8C06703C5}"/>
              </c:ext>
            </c:extLst>
          </c:dPt>
          <c:dPt>
            <c:idx val="13"/>
            <c:invertIfNegative val="0"/>
            <c:bubble3D val="0"/>
            <c:spPr>
              <a:solidFill>
                <a:srgbClr val="C00000"/>
              </a:solidFill>
              <a:ln>
                <a:noFill/>
              </a:ln>
              <a:effectLst/>
            </c:spPr>
            <c:extLst>
              <c:ext xmlns:c16="http://schemas.microsoft.com/office/drawing/2014/chart" uri="{C3380CC4-5D6E-409C-BE32-E72D297353CC}">
                <c16:uniqueId val="{00000015-179F-4366-B7B0-F1C8C06703C5}"/>
              </c:ext>
            </c:extLst>
          </c:dPt>
          <c:dPt>
            <c:idx val="14"/>
            <c:invertIfNegative val="0"/>
            <c:bubble3D val="0"/>
            <c:spPr>
              <a:solidFill>
                <a:srgbClr val="C00000"/>
              </a:solidFill>
              <a:ln>
                <a:noFill/>
              </a:ln>
              <a:effectLst/>
            </c:spPr>
            <c:extLst>
              <c:ext xmlns:c16="http://schemas.microsoft.com/office/drawing/2014/chart" uri="{C3380CC4-5D6E-409C-BE32-E72D297353CC}">
                <c16:uniqueId val="{00000017-179F-4366-B7B0-F1C8C06703C5}"/>
              </c:ext>
            </c:extLst>
          </c:dPt>
          <c:dPt>
            <c:idx val="15"/>
            <c:invertIfNegative val="0"/>
            <c:bubble3D val="0"/>
            <c:spPr>
              <a:solidFill>
                <a:srgbClr val="C00000"/>
              </a:solidFill>
              <a:ln>
                <a:noFill/>
              </a:ln>
              <a:effectLst/>
            </c:spPr>
            <c:extLst>
              <c:ext xmlns:c16="http://schemas.microsoft.com/office/drawing/2014/chart" uri="{C3380CC4-5D6E-409C-BE32-E72D297353CC}">
                <c16:uniqueId val="{00000019-179F-4366-B7B0-F1C8C06703C5}"/>
              </c:ext>
            </c:extLst>
          </c:dPt>
          <c:dPt>
            <c:idx val="16"/>
            <c:invertIfNegative val="0"/>
            <c:bubble3D val="0"/>
            <c:spPr>
              <a:solidFill>
                <a:srgbClr val="C00000"/>
              </a:solidFill>
              <a:ln>
                <a:noFill/>
              </a:ln>
              <a:effectLst/>
            </c:spPr>
            <c:extLst>
              <c:ext xmlns:c16="http://schemas.microsoft.com/office/drawing/2014/chart" uri="{C3380CC4-5D6E-409C-BE32-E72D297353CC}">
                <c16:uniqueId val="{00000020-179F-4366-B7B0-F1C8C06703C5}"/>
              </c:ext>
            </c:extLst>
          </c:dPt>
          <c:dPt>
            <c:idx val="17"/>
            <c:invertIfNegative val="0"/>
            <c:bubble3D val="0"/>
            <c:spPr>
              <a:solidFill>
                <a:srgbClr val="00B050"/>
              </a:solidFill>
              <a:ln>
                <a:noFill/>
              </a:ln>
              <a:effectLst/>
            </c:spPr>
            <c:extLst>
              <c:ext xmlns:c16="http://schemas.microsoft.com/office/drawing/2014/chart" uri="{C3380CC4-5D6E-409C-BE32-E72D297353CC}">
                <c16:uniqueId val="{0000001B-179F-4366-B7B0-F1C8C06703C5}"/>
              </c:ext>
            </c:extLst>
          </c:dPt>
          <c:dPt>
            <c:idx val="18"/>
            <c:invertIfNegative val="0"/>
            <c:bubble3D val="0"/>
            <c:spPr>
              <a:solidFill>
                <a:srgbClr val="C00000"/>
              </a:solidFill>
              <a:ln>
                <a:noFill/>
              </a:ln>
              <a:effectLst/>
            </c:spPr>
            <c:extLst>
              <c:ext xmlns:c16="http://schemas.microsoft.com/office/drawing/2014/chart" uri="{C3380CC4-5D6E-409C-BE32-E72D297353CC}">
                <c16:uniqueId val="{00000021-179F-4366-B7B0-F1C8C06703C5}"/>
              </c:ext>
            </c:extLst>
          </c:dPt>
          <c:dPt>
            <c:idx val="19"/>
            <c:invertIfNegative val="0"/>
            <c:bubble3D val="0"/>
            <c:spPr>
              <a:solidFill>
                <a:srgbClr val="C00000"/>
              </a:solidFill>
              <a:ln>
                <a:noFill/>
              </a:ln>
              <a:effectLst/>
            </c:spPr>
            <c:extLst>
              <c:ext xmlns:c16="http://schemas.microsoft.com/office/drawing/2014/chart" uri="{C3380CC4-5D6E-409C-BE32-E72D297353CC}">
                <c16:uniqueId val="{00000002-BCE7-4E40-9381-213D15D9CE53}"/>
              </c:ext>
            </c:extLst>
          </c:dPt>
          <c:dPt>
            <c:idx val="20"/>
            <c:invertIfNegative val="0"/>
            <c:bubble3D val="0"/>
            <c:extLst>
              <c:ext xmlns:c16="http://schemas.microsoft.com/office/drawing/2014/chart" uri="{C3380CC4-5D6E-409C-BE32-E72D297353CC}">
                <c16:uniqueId val="{0000001D-179F-4366-B7B0-F1C8C06703C5}"/>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'Ark1'!$A$2:$A$21</c:f>
              <c:strCache>
                <c:ptCount val="20"/>
                <c:pt idx="0">
                  <c:v>Total</c:v>
                </c:pt>
                <c:pt idx="1">
                  <c:v>Lav utdannelse</c:v>
                </c:pt>
                <c:pt idx="2">
                  <c:v>Medium utdannelse</c:v>
                </c:pt>
                <c:pt idx="3">
                  <c:v>Høy utdannelse</c:v>
                </c:pt>
                <c:pt idx="4">
                  <c:v>HH-inntekt, u/500</c:v>
                </c:pt>
                <c:pt idx="5">
                  <c:v>HH-inntekt, 500-999</c:v>
                </c:pt>
                <c:pt idx="6">
                  <c:v>HH-inntekt, 1+ million</c:v>
                </c:pt>
                <c:pt idx="7">
                  <c:v>Stor by</c:v>
                </c:pt>
                <c:pt idx="8">
                  <c:v>Liten by</c:v>
                </c:pt>
                <c:pt idx="9">
                  <c:v>Ikke by</c:v>
                </c:pt>
                <c:pt idx="10">
                  <c:v>Oslo og omegn</c:v>
                </c:pt>
                <c:pt idx="11">
                  <c:v>Øvrig Østland</c:v>
                </c:pt>
                <c:pt idx="12">
                  <c:v>Sør-/Vestlandet</c:v>
                </c:pt>
                <c:pt idx="13">
                  <c:v>Midt-/ Nord Norge</c:v>
                </c:pt>
                <c:pt idx="14">
                  <c:v>De bokinteresserte</c:v>
                </c:pt>
                <c:pt idx="15">
                  <c:v>Mobiltidstyvene</c:v>
                </c:pt>
                <c:pt idx="16">
                  <c:v>De tilbudsbevisste</c:v>
                </c:pt>
                <c:pt idx="17">
                  <c:v>De moderne</c:v>
                </c:pt>
                <c:pt idx="18">
                  <c:v>De barneorienterte</c:v>
                </c:pt>
                <c:pt idx="19">
                  <c:v>Opplever barrierer</c:v>
                </c:pt>
              </c:strCache>
            </c:strRef>
          </c:cat>
          <c:val>
            <c:numRef>
              <c:f>'Ark1'!$B$2:$B$21</c:f>
              <c:numCache>
                <c:formatCode>0%</c:formatCode>
                <c:ptCount val="20"/>
                <c:pt idx="0">
                  <c:v>0.42824778175686196</c:v>
                </c:pt>
                <c:pt idx="1">
                  <c:v>0.380457178188564</c:v>
                </c:pt>
                <c:pt idx="2">
                  <c:v>0.43313388394026903</c:v>
                </c:pt>
                <c:pt idx="3">
                  <c:v>0.502047006780176</c:v>
                </c:pt>
                <c:pt idx="4">
                  <c:v>0.473856505970572</c:v>
                </c:pt>
                <c:pt idx="5">
                  <c:v>0.38347780407730098</c:v>
                </c:pt>
                <c:pt idx="6">
                  <c:v>0.41921866631678695</c:v>
                </c:pt>
                <c:pt idx="7">
                  <c:v>0.49777169834600998</c:v>
                </c:pt>
                <c:pt idx="8">
                  <c:v>0.37150364760922899</c:v>
                </c:pt>
                <c:pt idx="9">
                  <c:v>0.37506086124548799</c:v>
                </c:pt>
                <c:pt idx="10">
                  <c:v>0.51695337637620398</c:v>
                </c:pt>
                <c:pt idx="11">
                  <c:v>0.41419927386230804</c:v>
                </c:pt>
                <c:pt idx="12">
                  <c:v>0.40217100699761404</c:v>
                </c:pt>
                <c:pt idx="13">
                  <c:v>0.37529706183918699</c:v>
                </c:pt>
                <c:pt idx="14">
                  <c:v>0.36064934048602898</c:v>
                </c:pt>
                <c:pt idx="15">
                  <c:v>0.27975715900342096</c:v>
                </c:pt>
                <c:pt idx="16">
                  <c:v>0.35589029082215901</c:v>
                </c:pt>
                <c:pt idx="17">
                  <c:v>0.68032316367315304</c:v>
                </c:pt>
                <c:pt idx="18">
                  <c:v>0.33554305378434401</c:v>
                </c:pt>
                <c:pt idx="19">
                  <c:v>0.25096248086786099</c:v>
                </c:pt>
              </c:numCache>
            </c:numRef>
          </c:val>
          <c:extLst>
            <c:ext xmlns:c16="http://schemas.microsoft.com/office/drawing/2014/chart" uri="{C3380CC4-5D6E-409C-BE32-E72D297353CC}">
              <c16:uniqueId val="{0000001E-179F-4366-B7B0-F1C8C06703C5}"/>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1"/>
          <c:min val="0"/>
        </c:scaling>
        <c:delete val="1"/>
        <c:axPos val="t"/>
        <c:numFmt formatCode="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60359739570382831"/>
          <c:h val="0.95587918578499098"/>
        </c:manualLayout>
      </c:layout>
      <c:barChart>
        <c:barDir val="bar"/>
        <c:grouping val="clustered"/>
        <c:varyColors val="0"/>
        <c:ser>
          <c:idx val="0"/>
          <c:order val="0"/>
          <c:tx>
            <c:strRef>
              <c:f>'Ark1'!$B$1</c:f>
              <c:strCache>
                <c:ptCount val="1"/>
                <c:pt idx="0">
                  <c:v>Ja</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FA2C-47E4-A54B-51E70AA3DCF9}"/>
              </c:ext>
            </c:extLst>
          </c:dPt>
          <c:dPt>
            <c:idx val="2"/>
            <c:invertIfNegative val="0"/>
            <c:bubble3D val="0"/>
            <c:extLst>
              <c:ext xmlns:c16="http://schemas.microsoft.com/office/drawing/2014/chart" uri="{C3380CC4-5D6E-409C-BE32-E72D297353CC}">
                <c16:uniqueId val="{00000003-FA2C-47E4-A54B-51E70AA3DCF9}"/>
              </c:ext>
            </c:extLst>
          </c:dPt>
          <c:dPt>
            <c:idx val="3"/>
            <c:invertIfNegative val="0"/>
            <c:bubble3D val="0"/>
            <c:extLst>
              <c:ext xmlns:c16="http://schemas.microsoft.com/office/drawing/2014/chart" uri="{C3380CC4-5D6E-409C-BE32-E72D297353CC}">
                <c16:uniqueId val="{00000005-FA2C-47E4-A54B-51E70AA3DCF9}"/>
              </c:ext>
            </c:extLst>
          </c:dPt>
          <c:dPt>
            <c:idx val="4"/>
            <c:invertIfNegative val="0"/>
            <c:bubble3D val="0"/>
            <c:extLst>
              <c:ext xmlns:c16="http://schemas.microsoft.com/office/drawing/2014/chart" uri="{C3380CC4-5D6E-409C-BE32-E72D297353CC}">
                <c16:uniqueId val="{00000007-FA2C-47E4-A54B-51E70AA3DCF9}"/>
              </c:ext>
            </c:extLst>
          </c:dPt>
          <c:dPt>
            <c:idx val="5"/>
            <c:invertIfNegative val="0"/>
            <c:bubble3D val="0"/>
            <c:extLst>
              <c:ext xmlns:c16="http://schemas.microsoft.com/office/drawing/2014/chart" uri="{C3380CC4-5D6E-409C-BE32-E72D297353CC}">
                <c16:uniqueId val="{00000009-FA2C-47E4-A54B-51E70AA3DCF9}"/>
              </c:ext>
            </c:extLst>
          </c:dPt>
          <c:dPt>
            <c:idx val="6"/>
            <c:invertIfNegative val="0"/>
            <c:bubble3D val="0"/>
            <c:spPr>
              <a:solidFill>
                <a:srgbClr val="C00000"/>
              </a:solidFill>
              <a:ln>
                <a:noFill/>
              </a:ln>
              <a:effectLst/>
            </c:spPr>
            <c:extLst>
              <c:ext xmlns:c16="http://schemas.microsoft.com/office/drawing/2014/chart" uri="{C3380CC4-5D6E-409C-BE32-E72D297353CC}">
                <c16:uniqueId val="{0000000B-FA2C-47E4-A54B-51E70AA3DCF9}"/>
              </c:ext>
            </c:extLst>
          </c:dPt>
          <c:dPt>
            <c:idx val="7"/>
            <c:invertIfNegative val="0"/>
            <c:bubble3D val="0"/>
            <c:extLst>
              <c:ext xmlns:c16="http://schemas.microsoft.com/office/drawing/2014/chart" uri="{C3380CC4-5D6E-409C-BE32-E72D297353CC}">
                <c16:uniqueId val="{0000000D-FA2C-47E4-A54B-51E70AA3DCF9}"/>
              </c:ext>
            </c:extLst>
          </c:dPt>
          <c:dPt>
            <c:idx val="8"/>
            <c:invertIfNegative val="0"/>
            <c:bubble3D val="0"/>
            <c:extLst>
              <c:ext xmlns:c16="http://schemas.microsoft.com/office/drawing/2014/chart" uri="{C3380CC4-5D6E-409C-BE32-E72D297353CC}">
                <c16:uniqueId val="{0000000F-FA2C-47E4-A54B-51E70AA3DCF9}"/>
              </c:ext>
            </c:extLst>
          </c:dPt>
          <c:dPt>
            <c:idx val="9"/>
            <c:invertIfNegative val="0"/>
            <c:bubble3D val="0"/>
            <c:spPr>
              <a:solidFill>
                <a:srgbClr val="00B050"/>
              </a:solidFill>
              <a:ln>
                <a:noFill/>
              </a:ln>
              <a:effectLst/>
            </c:spPr>
            <c:extLst>
              <c:ext xmlns:c16="http://schemas.microsoft.com/office/drawing/2014/chart" uri="{C3380CC4-5D6E-409C-BE32-E72D297353CC}">
                <c16:uniqueId val="{00000001-07C0-422B-89EA-A1BA986EC7B9}"/>
              </c:ext>
            </c:extLst>
          </c:dPt>
          <c:dPt>
            <c:idx val="10"/>
            <c:invertIfNegative val="0"/>
            <c:bubble3D val="0"/>
            <c:spPr>
              <a:solidFill>
                <a:srgbClr val="00B050"/>
              </a:solidFill>
              <a:ln>
                <a:noFill/>
              </a:ln>
              <a:effectLst/>
            </c:spPr>
            <c:extLst>
              <c:ext xmlns:c16="http://schemas.microsoft.com/office/drawing/2014/chart" uri="{C3380CC4-5D6E-409C-BE32-E72D297353CC}">
                <c16:uniqueId val="{00000001-B934-4FA6-A2E4-9629728D8991}"/>
              </c:ext>
            </c:extLst>
          </c:dPt>
          <c:dPt>
            <c:idx val="11"/>
            <c:invertIfNegative val="0"/>
            <c:bubble3D val="0"/>
            <c:spPr>
              <a:solidFill>
                <a:srgbClr val="C00000"/>
              </a:solidFill>
              <a:ln>
                <a:noFill/>
              </a:ln>
              <a:effectLst/>
            </c:spPr>
            <c:extLst>
              <c:ext xmlns:c16="http://schemas.microsoft.com/office/drawing/2014/chart" uri="{C3380CC4-5D6E-409C-BE32-E72D297353CC}">
                <c16:uniqueId val="{00000011-FA2C-47E4-A54B-51E70AA3DCF9}"/>
              </c:ext>
            </c:extLst>
          </c:dPt>
          <c:dPt>
            <c:idx val="12"/>
            <c:invertIfNegative val="0"/>
            <c:bubble3D val="0"/>
            <c:spPr>
              <a:solidFill>
                <a:srgbClr val="00B050"/>
              </a:solidFill>
              <a:ln>
                <a:noFill/>
              </a:ln>
              <a:effectLst/>
            </c:spPr>
            <c:extLst>
              <c:ext xmlns:c16="http://schemas.microsoft.com/office/drawing/2014/chart" uri="{C3380CC4-5D6E-409C-BE32-E72D297353CC}">
                <c16:uniqueId val="{00000013-FA2C-47E4-A54B-51E70AA3DCF9}"/>
              </c:ext>
            </c:extLst>
          </c:dPt>
          <c:dPt>
            <c:idx val="13"/>
            <c:invertIfNegative val="0"/>
            <c:bubble3D val="0"/>
            <c:extLst>
              <c:ext xmlns:c16="http://schemas.microsoft.com/office/drawing/2014/chart" uri="{C3380CC4-5D6E-409C-BE32-E72D297353CC}">
                <c16:uniqueId val="{00000015-FA2C-47E4-A54B-51E70AA3DCF9}"/>
              </c:ext>
            </c:extLst>
          </c:dPt>
          <c:dPt>
            <c:idx val="14"/>
            <c:invertIfNegative val="0"/>
            <c:bubble3D val="0"/>
            <c:extLst>
              <c:ext xmlns:c16="http://schemas.microsoft.com/office/drawing/2014/chart" uri="{C3380CC4-5D6E-409C-BE32-E72D297353CC}">
                <c16:uniqueId val="{00000017-FA2C-47E4-A54B-51E70AA3DCF9}"/>
              </c:ext>
            </c:extLst>
          </c:dPt>
          <c:dPt>
            <c:idx val="15"/>
            <c:invertIfNegative val="0"/>
            <c:bubble3D val="0"/>
            <c:extLst>
              <c:ext xmlns:c16="http://schemas.microsoft.com/office/drawing/2014/chart" uri="{C3380CC4-5D6E-409C-BE32-E72D297353CC}">
                <c16:uniqueId val="{00000019-FA2C-47E4-A54B-51E70AA3DCF9}"/>
              </c:ext>
            </c:extLst>
          </c:dPt>
          <c:dPt>
            <c:idx val="17"/>
            <c:invertIfNegative val="0"/>
            <c:bubble3D val="0"/>
            <c:extLst>
              <c:ext xmlns:c16="http://schemas.microsoft.com/office/drawing/2014/chart" uri="{C3380CC4-5D6E-409C-BE32-E72D297353CC}">
                <c16:uniqueId val="{0000001B-FA2C-47E4-A54B-51E70AA3DCF9}"/>
              </c:ext>
            </c:extLst>
          </c:dPt>
          <c:dPt>
            <c:idx val="20"/>
            <c:invertIfNegative val="0"/>
            <c:bubble3D val="0"/>
            <c:extLst>
              <c:ext xmlns:c16="http://schemas.microsoft.com/office/drawing/2014/chart" uri="{C3380CC4-5D6E-409C-BE32-E72D297353CC}">
                <c16:uniqueId val="{0000001D-FA2C-47E4-A54B-51E70AA3DCF9}"/>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'Ark1'!$A$2:$A$20</c:f>
              <c:strCache>
                <c:ptCount val="19"/>
                <c:pt idx="0">
                  <c:v>Total</c:v>
                </c:pt>
                <c:pt idx="1">
                  <c:v>Mann</c:v>
                </c:pt>
                <c:pt idx="2">
                  <c:v>Kvinne</c:v>
                </c:pt>
                <c:pt idx="3">
                  <c:v>16-19</c:v>
                </c:pt>
                <c:pt idx="4">
                  <c:v>20-24</c:v>
                </c:pt>
                <c:pt idx="5">
                  <c:v>25-29</c:v>
                </c:pt>
                <c:pt idx="6">
                  <c:v>30-39</c:v>
                </c:pt>
                <c:pt idx="7">
                  <c:v>40-49</c:v>
                </c:pt>
                <c:pt idx="8">
                  <c:v>50-59</c:v>
                </c:pt>
                <c:pt idx="9">
                  <c:v>60-69</c:v>
                </c:pt>
                <c:pt idx="10">
                  <c:v>70+</c:v>
                </c:pt>
                <c:pt idx="11">
                  <c:v>Har barn</c:v>
                </c:pt>
                <c:pt idx="12">
                  <c:v>Ikke barn</c:v>
                </c:pt>
                <c:pt idx="13">
                  <c:v>SINK</c:v>
                </c:pt>
                <c:pt idx="14">
                  <c:v>DINK</c:v>
                </c:pt>
                <c:pt idx="15">
                  <c:v>FWSK</c:v>
                </c:pt>
                <c:pt idx="16">
                  <c:v>FWLK</c:v>
                </c:pt>
                <c:pt idx="17">
                  <c:v>EMPTY</c:v>
                </c:pt>
                <c:pt idx="18">
                  <c:v>OS</c:v>
                </c:pt>
              </c:strCache>
            </c:strRef>
          </c:cat>
          <c:val>
            <c:numRef>
              <c:f>'Ark1'!$B$2:$B$20</c:f>
              <c:numCache>
                <c:formatCode>0%</c:formatCode>
                <c:ptCount val="19"/>
                <c:pt idx="0">
                  <c:v>0.90756340234710198</c:v>
                </c:pt>
                <c:pt idx="1">
                  <c:v>0.89468053103669309</c:v>
                </c:pt>
                <c:pt idx="2">
                  <c:v>0.91893384667935607</c:v>
                </c:pt>
                <c:pt idx="3">
                  <c:v>0.93685601976570698</c:v>
                </c:pt>
                <c:pt idx="4">
                  <c:v>0.90546059586649907</c:v>
                </c:pt>
                <c:pt idx="5">
                  <c:v>0.90668517783948199</c:v>
                </c:pt>
                <c:pt idx="6">
                  <c:v>0.85821145966396206</c:v>
                </c:pt>
                <c:pt idx="7">
                  <c:v>0.88040871143580202</c:v>
                </c:pt>
                <c:pt idx="8">
                  <c:v>0.88305437277041188</c:v>
                </c:pt>
                <c:pt idx="9">
                  <c:v>0.97293543138932503</c:v>
                </c:pt>
                <c:pt idx="10">
                  <c:v>0.94779727838252592</c:v>
                </c:pt>
                <c:pt idx="11">
                  <c:v>0.87470567106600694</c:v>
                </c:pt>
                <c:pt idx="12">
                  <c:v>0.92070298836605402</c:v>
                </c:pt>
                <c:pt idx="13">
                  <c:v>0.90138661984523294</c:v>
                </c:pt>
                <c:pt idx="14">
                  <c:v>0.91672073488131101</c:v>
                </c:pt>
                <c:pt idx="15">
                  <c:v>0.81683634040172193</c:v>
                </c:pt>
                <c:pt idx="16">
                  <c:v>0.89871926762909693</c:v>
                </c:pt>
                <c:pt idx="17">
                  <c:v>0.92280004882079592</c:v>
                </c:pt>
                <c:pt idx="18">
                  <c:v>0.93383842967062503</c:v>
                </c:pt>
              </c:numCache>
            </c:numRef>
          </c:val>
          <c:extLst>
            <c:ext xmlns:c16="http://schemas.microsoft.com/office/drawing/2014/chart" uri="{C3380CC4-5D6E-409C-BE32-E72D297353CC}">
              <c16:uniqueId val="{0000001E-FA2C-47E4-A54B-51E70AA3DCF9}"/>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1"/>
          <c:min val="0"/>
        </c:scaling>
        <c:delete val="1"/>
        <c:axPos val="t"/>
        <c:numFmt formatCode="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07587344682785E-2"/>
          <c:y val="3.8581348440304426E-2"/>
          <c:w val="0.81980204209034235"/>
          <c:h val="0.91386785292550043"/>
        </c:manualLayout>
      </c:layout>
      <c:pieChart>
        <c:varyColors val="1"/>
        <c:ser>
          <c:idx val="0"/>
          <c:order val="0"/>
          <c:tx>
            <c:strRef>
              <c:f>'Ark1'!$B$1</c:f>
              <c:strCache>
                <c:ptCount val="1"/>
                <c:pt idx="0">
                  <c:v>Kolonne1</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658F-4C76-905F-AC1F33CBF9D5}"/>
              </c:ext>
            </c:extLst>
          </c:dPt>
          <c:dPt>
            <c:idx val="1"/>
            <c:bubble3D val="0"/>
            <c:spPr>
              <a:solidFill>
                <a:schemeClr val="accent2"/>
              </a:solidFill>
              <a:ln w="19050">
                <a:noFill/>
              </a:ln>
              <a:effectLst/>
            </c:spPr>
            <c:extLst>
              <c:ext xmlns:c16="http://schemas.microsoft.com/office/drawing/2014/chart" uri="{C3380CC4-5D6E-409C-BE32-E72D297353CC}">
                <c16:uniqueId val="{00000003-658F-4C76-905F-AC1F33CBF9D5}"/>
              </c:ext>
            </c:extLst>
          </c:dPt>
          <c:dPt>
            <c:idx val="2"/>
            <c:bubble3D val="0"/>
            <c:spPr>
              <a:solidFill>
                <a:schemeClr val="accent3"/>
              </a:solidFill>
              <a:ln w="19050">
                <a:noFill/>
              </a:ln>
              <a:effectLst/>
            </c:spPr>
            <c:extLst>
              <c:ext xmlns:c16="http://schemas.microsoft.com/office/drawing/2014/chart" uri="{C3380CC4-5D6E-409C-BE32-E72D297353CC}">
                <c16:uniqueId val="{00000005-658F-4C76-905F-AC1F33CBF9D5}"/>
              </c:ext>
            </c:extLst>
          </c:dPt>
          <c:dPt>
            <c:idx val="3"/>
            <c:bubble3D val="0"/>
            <c:spPr>
              <a:solidFill>
                <a:schemeClr val="accent4"/>
              </a:solidFill>
              <a:ln w="19050">
                <a:noFill/>
              </a:ln>
              <a:effectLst/>
            </c:spPr>
            <c:extLst>
              <c:ext xmlns:c16="http://schemas.microsoft.com/office/drawing/2014/chart" uri="{C3380CC4-5D6E-409C-BE32-E72D297353CC}">
                <c16:uniqueId val="{00000008-658F-4C76-905F-AC1F33CBF9D5}"/>
              </c:ext>
            </c:extLst>
          </c:dPt>
          <c:dPt>
            <c:idx val="4"/>
            <c:bubble3D val="0"/>
            <c:spPr>
              <a:solidFill>
                <a:schemeClr val="accent5"/>
              </a:solidFill>
              <a:ln w="19050">
                <a:noFill/>
              </a:ln>
              <a:effectLst/>
            </c:spPr>
            <c:extLst>
              <c:ext xmlns:c16="http://schemas.microsoft.com/office/drawing/2014/chart" uri="{C3380CC4-5D6E-409C-BE32-E72D297353CC}">
                <c16:uniqueId val="{00000009-658F-4C76-905F-AC1F33CBF9D5}"/>
              </c:ext>
            </c:extLst>
          </c:dPt>
          <c:dPt>
            <c:idx val="5"/>
            <c:bubble3D val="0"/>
            <c:spPr>
              <a:solidFill>
                <a:schemeClr val="accent6"/>
              </a:solidFill>
              <a:ln w="19050">
                <a:noFill/>
              </a:ln>
              <a:effectLst/>
            </c:spPr>
            <c:extLst>
              <c:ext xmlns:c16="http://schemas.microsoft.com/office/drawing/2014/chart" uri="{C3380CC4-5D6E-409C-BE32-E72D297353CC}">
                <c16:uniqueId val="{0000000A-658F-4C76-905F-AC1F33CBF9D5}"/>
              </c:ext>
            </c:extLst>
          </c:dPt>
          <c:dLbls>
            <c:dLbl>
              <c:idx val="0"/>
              <c:layout>
                <c:manualLayout>
                  <c:x val="-0.1442618055444097"/>
                  <c:y val="0.19969856997301161"/>
                </c:manualLayout>
              </c:layout>
              <c:tx>
                <c:rich>
                  <a:bodyPr/>
                  <a:lstStyle/>
                  <a:p>
                    <a:fld id="{86AC93A8-6D3F-4A69-8262-B49E79438E20}" type="CATEGORYNAME">
                      <a:rPr lang="en-US"/>
                      <a:pPr/>
                      <a:t>[KATEGORINAVN]</a:t>
                    </a:fld>
                    <a:endParaRPr lang="en-US" baseline="0" dirty="0"/>
                  </a:p>
                  <a:p>
                    <a:fld id="{A0D24A57-7674-4E4B-894E-3874685EE4DD}" type="VALUE">
                      <a:rPr lang="en-US" sz="1600"/>
                      <a:pPr/>
                      <a:t>[VERDI]</a:t>
                    </a:fld>
                    <a:endParaRPr lang="nb-NO"/>
                  </a:p>
                </c:rich>
              </c:tx>
              <c:showLegendKey val="0"/>
              <c:showVal val="1"/>
              <c:showCatName val="1"/>
              <c:showSerName val="0"/>
              <c:showPercent val="0"/>
              <c:showBubbleSize val="0"/>
              <c:separator>
</c:separator>
              <c:extLst>
                <c:ext xmlns:c15="http://schemas.microsoft.com/office/drawing/2012/chart" uri="{CE6537A1-D6FC-4f65-9D91-7224C49458BB}">
                  <c15:layout>
                    <c:manualLayout>
                      <c:w val="0.29101814769042067"/>
                      <c:h val="0.14626183449504584"/>
                    </c:manualLayout>
                  </c15:layout>
                  <c15:dlblFieldTable/>
                  <c15:showDataLabelsRange val="0"/>
                </c:ext>
                <c:ext xmlns:c16="http://schemas.microsoft.com/office/drawing/2014/chart" uri="{C3380CC4-5D6E-409C-BE32-E72D297353CC}">
                  <c16:uniqueId val="{00000001-658F-4C76-905F-AC1F33CBF9D5}"/>
                </c:ext>
              </c:extLst>
            </c:dLbl>
            <c:dLbl>
              <c:idx val="1"/>
              <c:layout>
                <c:manualLayout>
                  <c:x val="-0.1519705403083495"/>
                  <c:y val="-0.13010340528354764"/>
                </c:manualLayout>
              </c:layout>
              <c:tx>
                <c:rich>
                  <a:bodyPr/>
                  <a:lstStyle/>
                  <a:p>
                    <a:fld id="{E7622854-5E2F-4D77-9B3F-80CB9096235B}" type="CATEGORYNAME">
                      <a:rPr lang="en-US"/>
                      <a:pPr/>
                      <a:t>[KATEGORINAVN]</a:t>
                    </a:fld>
                    <a:endParaRPr lang="en-US" baseline="0" dirty="0"/>
                  </a:p>
                  <a:p>
                    <a:fld id="{10630C90-DA7F-4196-9E43-BC5A5B96C234}" type="VALUE">
                      <a:rPr lang="en-US" sz="1600"/>
                      <a:pPr/>
                      <a:t>[VERDI]</a:t>
                    </a:fld>
                    <a:endParaRPr lang="nb-NO"/>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658F-4C76-905F-AC1F33CBF9D5}"/>
                </c:ext>
              </c:extLst>
            </c:dLbl>
            <c:dLbl>
              <c:idx val="2"/>
              <c:layout>
                <c:manualLayout>
                  <c:x val="5.9868878438435247E-2"/>
                  <c:y val="-5.6806517894641681E-2"/>
                </c:manualLayout>
              </c:layout>
              <c:tx>
                <c:rich>
                  <a:bodyPr/>
                  <a:lstStyle/>
                  <a:p>
                    <a:fld id="{ADFA2021-D32C-4797-B80E-D80519A961D3}" type="CATEGORYNAME">
                      <a:rPr lang="en-US"/>
                      <a:pPr/>
                      <a:t>[KATEGORINAVN]</a:t>
                    </a:fld>
                    <a:r>
                      <a:rPr lang="en-US" baseline="0" dirty="0"/>
                      <a:t>
</a:t>
                    </a:r>
                    <a:fld id="{4A514DEB-5C11-4806-8418-5D1C2361F153}" type="VALUE">
                      <a:rPr lang="en-US" sz="1600" baseline="0"/>
                      <a:pPr/>
                      <a:t>[VERDI]</a:t>
                    </a:fld>
                    <a:endParaRPr lang="en-US" baseline="0" dirty="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658F-4C76-905F-AC1F33CBF9D5}"/>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nb-NO"/>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'Ark1'!$A$2:$A$7</c:f>
              <c:strCache>
                <c:ptCount val="6"/>
                <c:pt idx="0">
                  <c:v>De moderne</c:v>
                </c:pt>
                <c:pt idx="1">
                  <c:v>Mobiltidstyvene</c:v>
                </c:pt>
                <c:pt idx="2">
                  <c:v>De tilbuds-
bevisste</c:v>
                </c:pt>
                <c:pt idx="3">
                  <c:v>Opplever
barrierer</c:v>
                </c:pt>
                <c:pt idx="4">
                  <c:v>De bok-
interesserte</c:v>
                </c:pt>
                <c:pt idx="5">
                  <c:v>De barne-
orienterte</c:v>
                </c:pt>
              </c:strCache>
            </c:strRef>
          </c:cat>
          <c:val>
            <c:numRef>
              <c:f>'Ark1'!$B$2:$B$7</c:f>
              <c:numCache>
                <c:formatCode>0%</c:formatCode>
                <c:ptCount val="6"/>
                <c:pt idx="0">
                  <c:v>0.30631337077659898</c:v>
                </c:pt>
                <c:pt idx="1">
                  <c:v>0.14858912773301799</c:v>
                </c:pt>
                <c:pt idx="2">
                  <c:v>0.14045746614600399</c:v>
                </c:pt>
                <c:pt idx="3">
                  <c:v>0.13845905494380001</c:v>
                </c:pt>
                <c:pt idx="4">
                  <c:v>0.13659431799462199</c:v>
                </c:pt>
                <c:pt idx="5">
                  <c:v>0.12958666240595701</c:v>
                </c:pt>
              </c:numCache>
            </c:numRef>
          </c:val>
          <c:extLst>
            <c:ext xmlns:c16="http://schemas.microsoft.com/office/drawing/2014/chart" uri="{C3380CC4-5D6E-409C-BE32-E72D297353CC}">
              <c16:uniqueId val="{00000006-658F-4C76-905F-AC1F33CBF9D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57375035252493312"/>
          <c:h val="0.95587918578499098"/>
        </c:manualLayout>
      </c:layout>
      <c:barChart>
        <c:barDir val="bar"/>
        <c:grouping val="clustered"/>
        <c:varyColors val="0"/>
        <c:ser>
          <c:idx val="0"/>
          <c:order val="0"/>
          <c:tx>
            <c:strRef>
              <c:f>'Ark1'!$B$1</c:f>
              <c:strCache>
                <c:ptCount val="1"/>
                <c:pt idx="0">
                  <c:v>Ja</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179F-4366-B7B0-F1C8C06703C5}"/>
              </c:ext>
            </c:extLst>
          </c:dPt>
          <c:dPt>
            <c:idx val="1"/>
            <c:invertIfNegative val="0"/>
            <c:bubble3D val="0"/>
            <c:spPr>
              <a:solidFill>
                <a:srgbClr val="C00000"/>
              </a:solidFill>
              <a:ln>
                <a:noFill/>
              </a:ln>
              <a:effectLst/>
            </c:spPr>
            <c:extLst>
              <c:ext xmlns:c16="http://schemas.microsoft.com/office/drawing/2014/chart" uri="{C3380CC4-5D6E-409C-BE32-E72D297353CC}">
                <c16:uniqueId val="{00000023-179F-4366-B7B0-F1C8C06703C5}"/>
              </c:ext>
            </c:extLst>
          </c:dPt>
          <c:dPt>
            <c:idx val="2"/>
            <c:invertIfNegative val="0"/>
            <c:bubble3D val="0"/>
            <c:extLst>
              <c:ext xmlns:c16="http://schemas.microsoft.com/office/drawing/2014/chart" uri="{C3380CC4-5D6E-409C-BE32-E72D297353CC}">
                <c16:uniqueId val="{00000003-179F-4366-B7B0-F1C8C06703C5}"/>
              </c:ext>
            </c:extLst>
          </c:dPt>
          <c:dPt>
            <c:idx val="3"/>
            <c:invertIfNegative val="0"/>
            <c:bubble3D val="0"/>
            <c:extLst>
              <c:ext xmlns:c16="http://schemas.microsoft.com/office/drawing/2014/chart" uri="{C3380CC4-5D6E-409C-BE32-E72D297353CC}">
                <c16:uniqueId val="{00000005-179F-4366-B7B0-F1C8C06703C5}"/>
              </c:ext>
            </c:extLst>
          </c:dPt>
          <c:dPt>
            <c:idx val="4"/>
            <c:invertIfNegative val="0"/>
            <c:bubble3D val="0"/>
            <c:extLst>
              <c:ext xmlns:c16="http://schemas.microsoft.com/office/drawing/2014/chart" uri="{C3380CC4-5D6E-409C-BE32-E72D297353CC}">
                <c16:uniqueId val="{00000007-179F-4366-B7B0-F1C8C06703C5}"/>
              </c:ext>
            </c:extLst>
          </c:dPt>
          <c:dPt>
            <c:idx val="5"/>
            <c:invertIfNegative val="0"/>
            <c:bubble3D val="0"/>
            <c:extLst>
              <c:ext xmlns:c16="http://schemas.microsoft.com/office/drawing/2014/chart" uri="{C3380CC4-5D6E-409C-BE32-E72D297353CC}">
                <c16:uniqueId val="{00000009-179F-4366-B7B0-F1C8C06703C5}"/>
              </c:ext>
            </c:extLst>
          </c:dPt>
          <c:dPt>
            <c:idx val="6"/>
            <c:invertIfNegative val="0"/>
            <c:bubble3D val="0"/>
            <c:extLst>
              <c:ext xmlns:c16="http://schemas.microsoft.com/office/drawing/2014/chart" uri="{C3380CC4-5D6E-409C-BE32-E72D297353CC}">
                <c16:uniqueId val="{0000000B-179F-4366-B7B0-F1C8C06703C5}"/>
              </c:ext>
            </c:extLst>
          </c:dPt>
          <c:dPt>
            <c:idx val="7"/>
            <c:invertIfNegative val="0"/>
            <c:bubble3D val="0"/>
            <c:extLst>
              <c:ext xmlns:c16="http://schemas.microsoft.com/office/drawing/2014/chart" uri="{C3380CC4-5D6E-409C-BE32-E72D297353CC}">
                <c16:uniqueId val="{0000000D-179F-4366-B7B0-F1C8C06703C5}"/>
              </c:ext>
            </c:extLst>
          </c:dPt>
          <c:dPt>
            <c:idx val="8"/>
            <c:invertIfNegative val="0"/>
            <c:bubble3D val="0"/>
            <c:extLst>
              <c:ext xmlns:c16="http://schemas.microsoft.com/office/drawing/2014/chart" uri="{C3380CC4-5D6E-409C-BE32-E72D297353CC}">
                <c16:uniqueId val="{0000000F-179F-4366-B7B0-F1C8C06703C5}"/>
              </c:ext>
            </c:extLst>
          </c:dPt>
          <c:dPt>
            <c:idx val="11"/>
            <c:invertIfNegative val="0"/>
            <c:bubble3D val="0"/>
            <c:extLst>
              <c:ext xmlns:c16="http://schemas.microsoft.com/office/drawing/2014/chart" uri="{C3380CC4-5D6E-409C-BE32-E72D297353CC}">
                <c16:uniqueId val="{00000011-179F-4366-B7B0-F1C8C06703C5}"/>
              </c:ext>
            </c:extLst>
          </c:dPt>
          <c:dPt>
            <c:idx val="12"/>
            <c:invertIfNegative val="0"/>
            <c:bubble3D val="0"/>
            <c:extLst>
              <c:ext xmlns:c16="http://schemas.microsoft.com/office/drawing/2014/chart" uri="{C3380CC4-5D6E-409C-BE32-E72D297353CC}">
                <c16:uniqueId val="{00000013-179F-4366-B7B0-F1C8C06703C5}"/>
              </c:ext>
            </c:extLst>
          </c:dPt>
          <c:dPt>
            <c:idx val="13"/>
            <c:invertIfNegative val="0"/>
            <c:bubble3D val="0"/>
            <c:extLst>
              <c:ext xmlns:c16="http://schemas.microsoft.com/office/drawing/2014/chart" uri="{C3380CC4-5D6E-409C-BE32-E72D297353CC}">
                <c16:uniqueId val="{00000015-179F-4366-B7B0-F1C8C06703C5}"/>
              </c:ext>
            </c:extLst>
          </c:dPt>
          <c:dPt>
            <c:idx val="14"/>
            <c:invertIfNegative val="0"/>
            <c:bubble3D val="0"/>
            <c:spPr>
              <a:solidFill>
                <a:srgbClr val="00B050"/>
              </a:solidFill>
              <a:ln>
                <a:noFill/>
              </a:ln>
              <a:effectLst/>
            </c:spPr>
            <c:extLst>
              <c:ext xmlns:c16="http://schemas.microsoft.com/office/drawing/2014/chart" uri="{C3380CC4-5D6E-409C-BE32-E72D297353CC}">
                <c16:uniqueId val="{00000017-179F-4366-B7B0-F1C8C06703C5}"/>
              </c:ext>
            </c:extLst>
          </c:dPt>
          <c:dPt>
            <c:idx val="15"/>
            <c:invertIfNegative val="0"/>
            <c:bubble3D val="0"/>
            <c:extLst>
              <c:ext xmlns:c16="http://schemas.microsoft.com/office/drawing/2014/chart" uri="{C3380CC4-5D6E-409C-BE32-E72D297353CC}">
                <c16:uniqueId val="{00000019-179F-4366-B7B0-F1C8C06703C5}"/>
              </c:ext>
            </c:extLst>
          </c:dPt>
          <c:dPt>
            <c:idx val="16"/>
            <c:invertIfNegative val="0"/>
            <c:bubble3D val="0"/>
            <c:spPr>
              <a:solidFill>
                <a:srgbClr val="00B050"/>
              </a:solidFill>
              <a:ln>
                <a:noFill/>
              </a:ln>
              <a:effectLst/>
            </c:spPr>
            <c:extLst>
              <c:ext xmlns:c16="http://schemas.microsoft.com/office/drawing/2014/chart" uri="{C3380CC4-5D6E-409C-BE32-E72D297353CC}">
                <c16:uniqueId val="{00000020-179F-4366-B7B0-F1C8C06703C5}"/>
              </c:ext>
            </c:extLst>
          </c:dPt>
          <c:dPt>
            <c:idx val="17"/>
            <c:invertIfNegative val="0"/>
            <c:bubble3D val="0"/>
            <c:spPr>
              <a:solidFill>
                <a:srgbClr val="C00000"/>
              </a:solidFill>
              <a:ln>
                <a:noFill/>
              </a:ln>
              <a:effectLst/>
            </c:spPr>
            <c:extLst>
              <c:ext xmlns:c16="http://schemas.microsoft.com/office/drawing/2014/chart" uri="{C3380CC4-5D6E-409C-BE32-E72D297353CC}">
                <c16:uniqueId val="{0000001B-179F-4366-B7B0-F1C8C06703C5}"/>
              </c:ext>
            </c:extLst>
          </c:dPt>
          <c:dPt>
            <c:idx val="20"/>
            <c:invertIfNegative val="0"/>
            <c:bubble3D val="0"/>
            <c:extLst>
              <c:ext xmlns:c16="http://schemas.microsoft.com/office/drawing/2014/chart" uri="{C3380CC4-5D6E-409C-BE32-E72D297353CC}">
                <c16:uniqueId val="{0000001D-179F-4366-B7B0-F1C8C06703C5}"/>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'Ark1'!$A$2:$A$21</c:f>
              <c:strCache>
                <c:ptCount val="20"/>
                <c:pt idx="0">
                  <c:v>Total</c:v>
                </c:pt>
                <c:pt idx="1">
                  <c:v>Lav utdannelse</c:v>
                </c:pt>
                <c:pt idx="2">
                  <c:v>Medium utdannelse</c:v>
                </c:pt>
                <c:pt idx="3">
                  <c:v>Høy utdannelse</c:v>
                </c:pt>
                <c:pt idx="4">
                  <c:v>HH-inntekt, u/500</c:v>
                </c:pt>
                <c:pt idx="5">
                  <c:v>HH-inntekt, 500-999</c:v>
                </c:pt>
                <c:pt idx="6">
                  <c:v>HH-inntekt, 1+ million</c:v>
                </c:pt>
                <c:pt idx="7">
                  <c:v>Stor by</c:v>
                </c:pt>
                <c:pt idx="8">
                  <c:v>Liten by</c:v>
                </c:pt>
                <c:pt idx="9">
                  <c:v>Ikke by</c:v>
                </c:pt>
                <c:pt idx="10">
                  <c:v>Oslo og omegn</c:v>
                </c:pt>
                <c:pt idx="11">
                  <c:v>Øvrig Østland</c:v>
                </c:pt>
                <c:pt idx="12">
                  <c:v>Sør-/Vestlandet</c:v>
                </c:pt>
                <c:pt idx="13">
                  <c:v>Midt-/ Nord Norge</c:v>
                </c:pt>
                <c:pt idx="14">
                  <c:v>De bokinteresserte</c:v>
                </c:pt>
                <c:pt idx="15">
                  <c:v>Mobiltidstyvene</c:v>
                </c:pt>
                <c:pt idx="16">
                  <c:v>De tilbudsbevisste</c:v>
                </c:pt>
                <c:pt idx="17">
                  <c:v>De moderne</c:v>
                </c:pt>
                <c:pt idx="18">
                  <c:v>De barneorienterte</c:v>
                </c:pt>
                <c:pt idx="19">
                  <c:v>Opplever barrierer</c:v>
                </c:pt>
              </c:strCache>
            </c:strRef>
          </c:cat>
          <c:val>
            <c:numRef>
              <c:f>'Ark1'!$B$2:$B$21</c:f>
              <c:numCache>
                <c:formatCode>0%</c:formatCode>
                <c:ptCount val="20"/>
                <c:pt idx="0">
                  <c:v>0.90756340234710198</c:v>
                </c:pt>
                <c:pt idx="1">
                  <c:v>0.88207112266887289</c:v>
                </c:pt>
                <c:pt idx="2">
                  <c:v>0.93086772004564811</c:v>
                </c:pt>
                <c:pt idx="3">
                  <c:v>0.92307041301759396</c:v>
                </c:pt>
                <c:pt idx="4">
                  <c:v>0.91364355919985596</c:v>
                </c:pt>
                <c:pt idx="5">
                  <c:v>0.90560489652140008</c:v>
                </c:pt>
                <c:pt idx="6">
                  <c:v>0.89843802091959302</c:v>
                </c:pt>
                <c:pt idx="7">
                  <c:v>0.91819673553135006</c:v>
                </c:pt>
                <c:pt idx="8">
                  <c:v>0.89393703909285505</c:v>
                </c:pt>
                <c:pt idx="9">
                  <c:v>0.90460628608758098</c:v>
                </c:pt>
                <c:pt idx="10">
                  <c:v>0.916922398661555</c:v>
                </c:pt>
                <c:pt idx="11">
                  <c:v>0.89304830295762994</c:v>
                </c:pt>
                <c:pt idx="12">
                  <c:v>0.93017739871503491</c:v>
                </c:pt>
                <c:pt idx="13">
                  <c:v>0.88228573549080092</c:v>
                </c:pt>
                <c:pt idx="14">
                  <c:v>0.98524597907632094</c:v>
                </c:pt>
                <c:pt idx="15">
                  <c:v>0.89717431579001394</c:v>
                </c:pt>
                <c:pt idx="16">
                  <c:v>0.95012999022091904</c:v>
                </c:pt>
                <c:pt idx="17">
                  <c:v>0.8311687898738459</c:v>
                </c:pt>
                <c:pt idx="18">
                  <c:v>0.87002414835289998</c:v>
                </c:pt>
                <c:pt idx="19">
                  <c:v>0.98013236419537608</c:v>
                </c:pt>
              </c:numCache>
            </c:numRef>
          </c:val>
          <c:extLst>
            <c:ext xmlns:c16="http://schemas.microsoft.com/office/drawing/2014/chart" uri="{C3380CC4-5D6E-409C-BE32-E72D297353CC}">
              <c16:uniqueId val="{0000001E-179F-4366-B7B0-F1C8C06703C5}"/>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1"/>
          <c:min val="0"/>
        </c:scaling>
        <c:delete val="1"/>
        <c:axPos val="t"/>
        <c:numFmt formatCode="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60359739570382831"/>
          <c:h val="0.95587918578499098"/>
        </c:manualLayout>
      </c:layout>
      <c:barChart>
        <c:barDir val="bar"/>
        <c:grouping val="clustered"/>
        <c:varyColors val="0"/>
        <c:ser>
          <c:idx val="0"/>
          <c:order val="0"/>
          <c:tx>
            <c:strRef>
              <c:f>'Ark1'!$B$1</c:f>
              <c:strCache>
                <c:ptCount val="1"/>
                <c:pt idx="0">
                  <c:v>Ja</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FA2C-47E4-A54B-51E70AA3DCF9}"/>
              </c:ext>
            </c:extLst>
          </c:dPt>
          <c:dPt>
            <c:idx val="1"/>
            <c:invertIfNegative val="0"/>
            <c:bubble3D val="0"/>
            <c:spPr>
              <a:solidFill>
                <a:srgbClr val="C00000"/>
              </a:solidFill>
              <a:ln>
                <a:noFill/>
              </a:ln>
              <a:effectLst/>
            </c:spPr>
            <c:extLst>
              <c:ext xmlns:c16="http://schemas.microsoft.com/office/drawing/2014/chart" uri="{C3380CC4-5D6E-409C-BE32-E72D297353CC}">
                <c16:uniqueId val="{00000002-B934-4FA6-A2E4-9629728D8991}"/>
              </c:ext>
            </c:extLst>
          </c:dPt>
          <c:dPt>
            <c:idx val="2"/>
            <c:invertIfNegative val="0"/>
            <c:bubble3D val="0"/>
            <c:spPr>
              <a:solidFill>
                <a:srgbClr val="00B050"/>
              </a:solidFill>
              <a:ln>
                <a:noFill/>
              </a:ln>
              <a:effectLst/>
            </c:spPr>
            <c:extLst>
              <c:ext xmlns:c16="http://schemas.microsoft.com/office/drawing/2014/chart" uri="{C3380CC4-5D6E-409C-BE32-E72D297353CC}">
                <c16:uniqueId val="{00000003-FA2C-47E4-A54B-51E70AA3DCF9}"/>
              </c:ext>
            </c:extLst>
          </c:dPt>
          <c:dPt>
            <c:idx val="3"/>
            <c:invertIfNegative val="0"/>
            <c:bubble3D val="0"/>
            <c:extLst>
              <c:ext xmlns:c16="http://schemas.microsoft.com/office/drawing/2014/chart" uri="{C3380CC4-5D6E-409C-BE32-E72D297353CC}">
                <c16:uniqueId val="{00000005-FA2C-47E4-A54B-51E70AA3DCF9}"/>
              </c:ext>
            </c:extLst>
          </c:dPt>
          <c:dPt>
            <c:idx val="4"/>
            <c:invertIfNegative val="0"/>
            <c:bubble3D val="0"/>
            <c:extLst>
              <c:ext xmlns:c16="http://schemas.microsoft.com/office/drawing/2014/chart" uri="{C3380CC4-5D6E-409C-BE32-E72D297353CC}">
                <c16:uniqueId val="{00000007-FA2C-47E4-A54B-51E70AA3DCF9}"/>
              </c:ext>
            </c:extLst>
          </c:dPt>
          <c:dPt>
            <c:idx val="5"/>
            <c:invertIfNegative val="0"/>
            <c:bubble3D val="0"/>
            <c:spPr>
              <a:solidFill>
                <a:srgbClr val="00B050"/>
              </a:solidFill>
              <a:ln>
                <a:noFill/>
              </a:ln>
              <a:effectLst/>
            </c:spPr>
            <c:extLst>
              <c:ext xmlns:c16="http://schemas.microsoft.com/office/drawing/2014/chart" uri="{C3380CC4-5D6E-409C-BE32-E72D297353CC}">
                <c16:uniqueId val="{00000009-FA2C-47E4-A54B-51E70AA3DCF9}"/>
              </c:ext>
            </c:extLst>
          </c:dPt>
          <c:dPt>
            <c:idx val="6"/>
            <c:invertIfNegative val="0"/>
            <c:bubble3D val="0"/>
            <c:spPr>
              <a:solidFill>
                <a:srgbClr val="00B050"/>
              </a:solidFill>
              <a:ln>
                <a:noFill/>
              </a:ln>
              <a:effectLst/>
            </c:spPr>
            <c:extLst>
              <c:ext xmlns:c16="http://schemas.microsoft.com/office/drawing/2014/chart" uri="{C3380CC4-5D6E-409C-BE32-E72D297353CC}">
                <c16:uniqueId val="{0000000B-FA2C-47E4-A54B-51E70AA3DCF9}"/>
              </c:ext>
            </c:extLst>
          </c:dPt>
          <c:dPt>
            <c:idx val="7"/>
            <c:invertIfNegative val="0"/>
            <c:bubble3D val="0"/>
            <c:extLst>
              <c:ext xmlns:c16="http://schemas.microsoft.com/office/drawing/2014/chart" uri="{C3380CC4-5D6E-409C-BE32-E72D297353CC}">
                <c16:uniqueId val="{0000000D-FA2C-47E4-A54B-51E70AA3DCF9}"/>
              </c:ext>
            </c:extLst>
          </c:dPt>
          <c:dPt>
            <c:idx val="8"/>
            <c:invertIfNegative val="0"/>
            <c:bubble3D val="0"/>
            <c:extLst>
              <c:ext xmlns:c16="http://schemas.microsoft.com/office/drawing/2014/chart" uri="{C3380CC4-5D6E-409C-BE32-E72D297353CC}">
                <c16:uniqueId val="{0000000F-FA2C-47E4-A54B-51E70AA3DCF9}"/>
              </c:ext>
            </c:extLst>
          </c:dPt>
          <c:dPt>
            <c:idx val="9"/>
            <c:invertIfNegative val="0"/>
            <c:bubble3D val="0"/>
            <c:spPr>
              <a:solidFill>
                <a:srgbClr val="C00000"/>
              </a:solidFill>
              <a:ln>
                <a:noFill/>
              </a:ln>
              <a:effectLst/>
            </c:spPr>
            <c:extLst>
              <c:ext xmlns:c16="http://schemas.microsoft.com/office/drawing/2014/chart" uri="{C3380CC4-5D6E-409C-BE32-E72D297353CC}">
                <c16:uniqueId val="{00000002-693E-46D9-B1A8-48B198374259}"/>
              </c:ext>
            </c:extLst>
          </c:dPt>
          <c:dPt>
            <c:idx val="10"/>
            <c:invertIfNegative val="0"/>
            <c:bubble3D val="0"/>
            <c:spPr>
              <a:solidFill>
                <a:srgbClr val="C00000"/>
              </a:solidFill>
              <a:ln>
                <a:noFill/>
              </a:ln>
              <a:effectLst/>
            </c:spPr>
            <c:extLst>
              <c:ext xmlns:c16="http://schemas.microsoft.com/office/drawing/2014/chart" uri="{C3380CC4-5D6E-409C-BE32-E72D297353CC}">
                <c16:uniqueId val="{00000001-B934-4FA6-A2E4-9629728D8991}"/>
              </c:ext>
            </c:extLst>
          </c:dPt>
          <c:dPt>
            <c:idx val="11"/>
            <c:invertIfNegative val="0"/>
            <c:bubble3D val="0"/>
            <c:spPr>
              <a:solidFill>
                <a:srgbClr val="00B050"/>
              </a:solidFill>
              <a:ln>
                <a:noFill/>
              </a:ln>
              <a:effectLst/>
            </c:spPr>
            <c:extLst>
              <c:ext xmlns:c16="http://schemas.microsoft.com/office/drawing/2014/chart" uri="{C3380CC4-5D6E-409C-BE32-E72D297353CC}">
                <c16:uniqueId val="{00000011-FA2C-47E4-A54B-51E70AA3DCF9}"/>
              </c:ext>
            </c:extLst>
          </c:dPt>
          <c:dPt>
            <c:idx val="12"/>
            <c:invertIfNegative val="0"/>
            <c:bubble3D val="0"/>
            <c:spPr>
              <a:solidFill>
                <a:srgbClr val="C00000"/>
              </a:solidFill>
              <a:ln>
                <a:noFill/>
              </a:ln>
              <a:effectLst/>
            </c:spPr>
            <c:extLst>
              <c:ext xmlns:c16="http://schemas.microsoft.com/office/drawing/2014/chart" uri="{C3380CC4-5D6E-409C-BE32-E72D297353CC}">
                <c16:uniqueId val="{00000013-FA2C-47E4-A54B-51E70AA3DCF9}"/>
              </c:ext>
            </c:extLst>
          </c:dPt>
          <c:dPt>
            <c:idx val="13"/>
            <c:invertIfNegative val="0"/>
            <c:bubble3D val="0"/>
            <c:extLst>
              <c:ext xmlns:c16="http://schemas.microsoft.com/office/drawing/2014/chart" uri="{C3380CC4-5D6E-409C-BE32-E72D297353CC}">
                <c16:uniqueId val="{00000015-FA2C-47E4-A54B-51E70AA3DCF9}"/>
              </c:ext>
            </c:extLst>
          </c:dPt>
          <c:dPt>
            <c:idx val="14"/>
            <c:invertIfNegative val="0"/>
            <c:bubble3D val="0"/>
            <c:extLst>
              <c:ext xmlns:c16="http://schemas.microsoft.com/office/drawing/2014/chart" uri="{C3380CC4-5D6E-409C-BE32-E72D297353CC}">
                <c16:uniqueId val="{00000017-FA2C-47E4-A54B-51E70AA3DCF9}"/>
              </c:ext>
            </c:extLst>
          </c:dPt>
          <c:dPt>
            <c:idx val="15"/>
            <c:invertIfNegative val="0"/>
            <c:bubble3D val="0"/>
            <c:spPr>
              <a:solidFill>
                <a:srgbClr val="00B050"/>
              </a:solidFill>
              <a:ln>
                <a:noFill/>
              </a:ln>
              <a:effectLst/>
            </c:spPr>
            <c:extLst>
              <c:ext xmlns:c16="http://schemas.microsoft.com/office/drawing/2014/chart" uri="{C3380CC4-5D6E-409C-BE32-E72D297353CC}">
                <c16:uniqueId val="{00000019-FA2C-47E4-A54B-51E70AA3DCF9}"/>
              </c:ext>
            </c:extLst>
          </c:dPt>
          <c:dPt>
            <c:idx val="16"/>
            <c:invertIfNegative val="0"/>
            <c:bubble3D val="0"/>
            <c:spPr>
              <a:solidFill>
                <a:srgbClr val="00B050"/>
              </a:solidFill>
              <a:ln>
                <a:noFill/>
              </a:ln>
              <a:effectLst/>
            </c:spPr>
            <c:extLst>
              <c:ext xmlns:c16="http://schemas.microsoft.com/office/drawing/2014/chart" uri="{C3380CC4-5D6E-409C-BE32-E72D297353CC}">
                <c16:uniqueId val="{00000001-693E-46D9-B1A8-48B198374259}"/>
              </c:ext>
            </c:extLst>
          </c:dPt>
          <c:dPt>
            <c:idx val="17"/>
            <c:invertIfNegative val="0"/>
            <c:bubble3D val="0"/>
            <c:spPr>
              <a:solidFill>
                <a:srgbClr val="C00000"/>
              </a:solidFill>
              <a:ln>
                <a:noFill/>
              </a:ln>
              <a:effectLst/>
            </c:spPr>
            <c:extLst>
              <c:ext xmlns:c16="http://schemas.microsoft.com/office/drawing/2014/chart" uri="{C3380CC4-5D6E-409C-BE32-E72D297353CC}">
                <c16:uniqueId val="{0000001B-FA2C-47E4-A54B-51E70AA3DCF9}"/>
              </c:ext>
            </c:extLst>
          </c:dPt>
          <c:dPt>
            <c:idx val="20"/>
            <c:invertIfNegative val="0"/>
            <c:bubble3D val="0"/>
            <c:extLst>
              <c:ext xmlns:c16="http://schemas.microsoft.com/office/drawing/2014/chart" uri="{C3380CC4-5D6E-409C-BE32-E72D297353CC}">
                <c16:uniqueId val="{0000001D-FA2C-47E4-A54B-51E70AA3DCF9}"/>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'Ark1'!$A$2:$A$20</c:f>
              <c:strCache>
                <c:ptCount val="19"/>
                <c:pt idx="0">
                  <c:v>Total</c:v>
                </c:pt>
                <c:pt idx="1">
                  <c:v>Mann</c:v>
                </c:pt>
                <c:pt idx="2">
                  <c:v>Kvinne</c:v>
                </c:pt>
                <c:pt idx="3">
                  <c:v>16-19</c:v>
                </c:pt>
                <c:pt idx="4">
                  <c:v>20-24</c:v>
                </c:pt>
                <c:pt idx="5">
                  <c:v>25-29</c:v>
                </c:pt>
                <c:pt idx="6">
                  <c:v>30-39</c:v>
                </c:pt>
                <c:pt idx="7">
                  <c:v>40-49</c:v>
                </c:pt>
                <c:pt idx="8">
                  <c:v>50-59</c:v>
                </c:pt>
                <c:pt idx="9">
                  <c:v>60-69</c:v>
                </c:pt>
                <c:pt idx="10">
                  <c:v>70+</c:v>
                </c:pt>
                <c:pt idx="11">
                  <c:v>Har barn</c:v>
                </c:pt>
                <c:pt idx="12">
                  <c:v>Ikke barn</c:v>
                </c:pt>
                <c:pt idx="13">
                  <c:v>SINK</c:v>
                </c:pt>
                <c:pt idx="14">
                  <c:v>DINK</c:v>
                </c:pt>
                <c:pt idx="15">
                  <c:v>FWSK</c:v>
                </c:pt>
                <c:pt idx="16">
                  <c:v>FWLK</c:v>
                </c:pt>
                <c:pt idx="17">
                  <c:v>EMPTY</c:v>
                </c:pt>
                <c:pt idx="18">
                  <c:v>OS</c:v>
                </c:pt>
              </c:strCache>
            </c:strRef>
          </c:cat>
          <c:val>
            <c:numRef>
              <c:f>'Ark1'!$B$2:$B$20</c:f>
              <c:numCache>
                <c:formatCode>0%</c:formatCode>
                <c:ptCount val="19"/>
                <c:pt idx="0">
                  <c:v>0.27259418343830299</c:v>
                </c:pt>
                <c:pt idx="1">
                  <c:v>0.235219713679787</c:v>
                </c:pt>
                <c:pt idx="2">
                  <c:v>0.30558095460113899</c:v>
                </c:pt>
                <c:pt idx="3">
                  <c:v>0.23132348529295801</c:v>
                </c:pt>
                <c:pt idx="4">
                  <c:v>0.23274686390833502</c:v>
                </c:pt>
                <c:pt idx="5">
                  <c:v>0.38304442681475598</c:v>
                </c:pt>
                <c:pt idx="6">
                  <c:v>0.38454293773541104</c:v>
                </c:pt>
                <c:pt idx="7">
                  <c:v>0.32078006358547595</c:v>
                </c:pt>
                <c:pt idx="8">
                  <c:v>0.28876412625195497</c:v>
                </c:pt>
                <c:pt idx="9">
                  <c:v>0.211527546669002</c:v>
                </c:pt>
                <c:pt idx="10">
                  <c:v>0.115123153794917</c:v>
                </c:pt>
                <c:pt idx="11">
                  <c:v>0.33514994257552</c:v>
                </c:pt>
                <c:pt idx="12">
                  <c:v>0.24757855557487801</c:v>
                </c:pt>
                <c:pt idx="13">
                  <c:v>0.34412067371701299</c:v>
                </c:pt>
                <c:pt idx="14">
                  <c:v>0.305027903427884</c:v>
                </c:pt>
                <c:pt idx="15">
                  <c:v>0.36562850369091898</c:v>
                </c:pt>
                <c:pt idx="16">
                  <c:v>0.32684337638468203</c:v>
                </c:pt>
                <c:pt idx="17">
                  <c:v>0.2002973826409</c:v>
                </c:pt>
                <c:pt idx="18">
                  <c:v>0.22118206454929701</c:v>
                </c:pt>
              </c:numCache>
            </c:numRef>
          </c:val>
          <c:extLst>
            <c:ext xmlns:c16="http://schemas.microsoft.com/office/drawing/2014/chart" uri="{C3380CC4-5D6E-409C-BE32-E72D297353CC}">
              <c16:uniqueId val="{0000001E-FA2C-47E4-A54B-51E70AA3DCF9}"/>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0.60000000000000009"/>
          <c:min val="0"/>
        </c:scaling>
        <c:delete val="1"/>
        <c:axPos val="t"/>
        <c:numFmt formatCode="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60359739570382831"/>
          <c:h val="0.95587918578499098"/>
        </c:manualLayout>
      </c:layout>
      <c:barChart>
        <c:barDir val="bar"/>
        <c:grouping val="clustered"/>
        <c:varyColors val="0"/>
        <c:ser>
          <c:idx val="0"/>
          <c:order val="0"/>
          <c:tx>
            <c:strRef>
              <c:f>'Ark1'!$B$1</c:f>
              <c:strCache>
                <c:ptCount val="1"/>
                <c:pt idx="0">
                  <c:v>Ja</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873F-4EAA-8239-403772171165}"/>
              </c:ext>
            </c:extLst>
          </c:dPt>
          <c:dPt>
            <c:idx val="2"/>
            <c:invertIfNegative val="0"/>
            <c:bubble3D val="0"/>
            <c:extLst>
              <c:ext xmlns:c16="http://schemas.microsoft.com/office/drawing/2014/chart" uri="{C3380CC4-5D6E-409C-BE32-E72D297353CC}">
                <c16:uniqueId val="{00000003-873F-4EAA-8239-403772171165}"/>
              </c:ext>
            </c:extLst>
          </c:dPt>
          <c:dPt>
            <c:idx val="3"/>
            <c:invertIfNegative val="0"/>
            <c:bubble3D val="0"/>
            <c:extLst>
              <c:ext xmlns:c16="http://schemas.microsoft.com/office/drawing/2014/chart" uri="{C3380CC4-5D6E-409C-BE32-E72D297353CC}">
                <c16:uniqueId val="{00000005-873F-4EAA-8239-403772171165}"/>
              </c:ext>
            </c:extLst>
          </c:dPt>
          <c:dPt>
            <c:idx val="4"/>
            <c:invertIfNegative val="0"/>
            <c:bubble3D val="0"/>
            <c:extLst>
              <c:ext xmlns:c16="http://schemas.microsoft.com/office/drawing/2014/chart" uri="{C3380CC4-5D6E-409C-BE32-E72D297353CC}">
                <c16:uniqueId val="{00000007-873F-4EAA-8239-403772171165}"/>
              </c:ext>
            </c:extLst>
          </c:dPt>
          <c:dPt>
            <c:idx val="5"/>
            <c:invertIfNegative val="0"/>
            <c:bubble3D val="0"/>
            <c:extLst>
              <c:ext xmlns:c16="http://schemas.microsoft.com/office/drawing/2014/chart" uri="{C3380CC4-5D6E-409C-BE32-E72D297353CC}">
                <c16:uniqueId val="{00000009-873F-4EAA-8239-403772171165}"/>
              </c:ext>
            </c:extLst>
          </c:dPt>
          <c:dPt>
            <c:idx val="6"/>
            <c:invertIfNegative val="0"/>
            <c:bubble3D val="0"/>
            <c:extLst>
              <c:ext xmlns:c16="http://schemas.microsoft.com/office/drawing/2014/chart" uri="{C3380CC4-5D6E-409C-BE32-E72D297353CC}">
                <c16:uniqueId val="{0000000B-873F-4EAA-8239-403772171165}"/>
              </c:ext>
            </c:extLst>
          </c:dPt>
          <c:dPt>
            <c:idx val="7"/>
            <c:invertIfNegative val="0"/>
            <c:bubble3D val="0"/>
            <c:extLst>
              <c:ext xmlns:c16="http://schemas.microsoft.com/office/drawing/2014/chart" uri="{C3380CC4-5D6E-409C-BE32-E72D297353CC}">
                <c16:uniqueId val="{0000000D-873F-4EAA-8239-403772171165}"/>
              </c:ext>
            </c:extLst>
          </c:dPt>
          <c:dPt>
            <c:idx val="8"/>
            <c:invertIfNegative val="0"/>
            <c:bubble3D val="0"/>
            <c:extLst>
              <c:ext xmlns:c16="http://schemas.microsoft.com/office/drawing/2014/chart" uri="{C3380CC4-5D6E-409C-BE32-E72D297353CC}">
                <c16:uniqueId val="{0000000F-873F-4EAA-8239-403772171165}"/>
              </c:ext>
            </c:extLst>
          </c:dPt>
          <c:dPt>
            <c:idx val="11"/>
            <c:invertIfNegative val="0"/>
            <c:bubble3D val="0"/>
            <c:extLst>
              <c:ext xmlns:c16="http://schemas.microsoft.com/office/drawing/2014/chart" uri="{C3380CC4-5D6E-409C-BE32-E72D297353CC}">
                <c16:uniqueId val="{00000011-873F-4EAA-8239-403772171165}"/>
              </c:ext>
            </c:extLst>
          </c:dPt>
          <c:dPt>
            <c:idx val="12"/>
            <c:invertIfNegative val="0"/>
            <c:bubble3D val="0"/>
            <c:extLst>
              <c:ext xmlns:c16="http://schemas.microsoft.com/office/drawing/2014/chart" uri="{C3380CC4-5D6E-409C-BE32-E72D297353CC}">
                <c16:uniqueId val="{00000013-873F-4EAA-8239-403772171165}"/>
              </c:ext>
            </c:extLst>
          </c:dPt>
          <c:dPt>
            <c:idx val="13"/>
            <c:invertIfNegative val="0"/>
            <c:bubble3D val="0"/>
            <c:extLst>
              <c:ext xmlns:c16="http://schemas.microsoft.com/office/drawing/2014/chart" uri="{C3380CC4-5D6E-409C-BE32-E72D297353CC}">
                <c16:uniqueId val="{00000015-873F-4EAA-8239-403772171165}"/>
              </c:ext>
            </c:extLst>
          </c:dPt>
          <c:dPt>
            <c:idx val="14"/>
            <c:invertIfNegative val="0"/>
            <c:bubble3D val="0"/>
            <c:extLst>
              <c:ext xmlns:c16="http://schemas.microsoft.com/office/drawing/2014/chart" uri="{C3380CC4-5D6E-409C-BE32-E72D297353CC}">
                <c16:uniqueId val="{00000017-873F-4EAA-8239-403772171165}"/>
              </c:ext>
            </c:extLst>
          </c:dPt>
          <c:dPt>
            <c:idx val="15"/>
            <c:invertIfNegative val="0"/>
            <c:bubble3D val="0"/>
            <c:extLst>
              <c:ext xmlns:c16="http://schemas.microsoft.com/office/drawing/2014/chart" uri="{C3380CC4-5D6E-409C-BE32-E72D297353CC}">
                <c16:uniqueId val="{00000019-873F-4EAA-8239-403772171165}"/>
              </c:ext>
            </c:extLst>
          </c:dPt>
          <c:dPt>
            <c:idx val="17"/>
            <c:invertIfNegative val="0"/>
            <c:bubble3D val="0"/>
            <c:spPr>
              <a:solidFill>
                <a:srgbClr val="00B050"/>
              </a:solidFill>
              <a:ln>
                <a:noFill/>
              </a:ln>
              <a:effectLst/>
            </c:spPr>
            <c:extLst>
              <c:ext xmlns:c16="http://schemas.microsoft.com/office/drawing/2014/chart" uri="{C3380CC4-5D6E-409C-BE32-E72D297353CC}">
                <c16:uniqueId val="{0000001B-873F-4EAA-8239-403772171165}"/>
              </c:ext>
            </c:extLst>
          </c:dPt>
          <c:dPt>
            <c:idx val="18"/>
            <c:invertIfNegative val="0"/>
            <c:bubble3D val="0"/>
            <c:spPr>
              <a:solidFill>
                <a:srgbClr val="00B050"/>
              </a:solidFill>
              <a:ln>
                <a:noFill/>
              </a:ln>
              <a:effectLst/>
            </c:spPr>
            <c:extLst>
              <c:ext xmlns:c16="http://schemas.microsoft.com/office/drawing/2014/chart" uri="{C3380CC4-5D6E-409C-BE32-E72D297353CC}">
                <c16:uniqueId val="{00000020-873F-4EAA-8239-403772171165}"/>
              </c:ext>
            </c:extLst>
          </c:dPt>
          <c:dPt>
            <c:idx val="19"/>
            <c:invertIfNegative val="0"/>
            <c:bubble3D val="0"/>
            <c:spPr>
              <a:solidFill>
                <a:srgbClr val="C00000"/>
              </a:solidFill>
              <a:ln>
                <a:noFill/>
              </a:ln>
              <a:effectLst/>
            </c:spPr>
            <c:extLst>
              <c:ext xmlns:c16="http://schemas.microsoft.com/office/drawing/2014/chart" uri="{C3380CC4-5D6E-409C-BE32-E72D297353CC}">
                <c16:uniqueId val="{00000021-873F-4EAA-8239-403772171165}"/>
              </c:ext>
            </c:extLst>
          </c:dPt>
          <c:dPt>
            <c:idx val="20"/>
            <c:invertIfNegative val="0"/>
            <c:bubble3D val="0"/>
            <c:extLst>
              <c:ext xmlns:c16="http://schemas.microsoft.com/office/drawing/2014/chart" uri="{C3380CC4-5D6E-409C-BE32-E72D297353CC}">
                <c16:uniqueId val="{0000001D-873F-4EAA-8239-403772171165}"/>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'Ark1'!$A$2:$A$21</c:f>
              <c:strCache>
                <c:ptCount val="20"/>
                <c:pt idx="0">
                  <c:v>Total</c:v>
                </c:pt>
                <c:pt idx="1">
                  <c:v>Lav utdannelse</c:v>
                </c:pt>
                <c:pt idx="2">
                  <c:v>Medium utdannelse</c:v>
                </c:pt>
                <c:pt idx="3">
                  <c:v>Høy utdannelse</c:v>
                </c:pt>
                <c:pt idx="4">
                  <c:v>HH-inntekt, u/500</c:v>
                </c:pt>
                <c:pt idx="5">
                  <c:v>HH-inntekt, 500-999</c:v>
                </c:pt>
                <c:pt idx="6">
                  <c:v>HH-inntekt, 1+ million</c:v>
                </c:pt>
                <c:pt idx="7">
                  <c:v>Stor by</c:v>
                </c:pt>
                <c:pt idx="8">
                  <c:v>Liten by</c:v>
                </c:pt>
                <c:pt idx="9">
                  <c:v>Ikke by</c:v>
                </c:pt>
                <c:pt idx="10">
                  <c:v>Oslo og omegn</c:v>
                </c:pt>
                <c:pt idx="11">
                  <c:v>Øvrig Østland</c:v>
                </c:pt>
                <c:pt idx="12">
                  <c:v>Sør-/Vestlandet</c:v>
                </c:pt>
                <c:pt idx="13">
                  <c:v>Midt-/ Nord Norge</c:v>
                </c:pt>
                <c:pt idx="14">
                  <c:v>De bokinteresserte</c:v>
                </c:pt>
                <c:pt idx="15">
                  <c:v>Mobiltidstyvene</c:v>
                </c:pt>
                <c:pt idx="16">
                  <c:v>De tilbudsbevisste</c:v>
                </c:pt>
                <c:pt idx="17">
                  <c:v>De moderne</c:v>
                </c:pt>
                <c:pt idx="18">
                  <c:v>De barneorienterte</c:v>
                </c:pt>
                <c:pt idx="19">
                  <c:v>Opplever barrierer</c:v>
                </c:pt>
              </c:strCache>
            </c:strRef>
          </c:cat>
          <c:val>
            <c:numRef>
              <c:f>'Ark1'!$B$2:$B$21</c:f>
              <c:numCache>
                <c:formatCode>0%</c:formatCode>
                <c:ptCount val="20"/>
                <c:pt idx="0">
                  <c:v>0.27259418343830299</c:v>
                </c:pt>
                <c:pt idx="1">
                  <c:v>0.27966572839230397</c:v>
                </c:pt>
                <c:pt idx="2">
                  <c:v>0.26108391914217899</c:v>
                </c:pt>
                <c:pt idx="3">
                  <c:v>0.27410870520317299</c:v>
                </c:pt>
                <c:pt idx="4">
                  <c:v>0.27572002345586599</c:v>
                </c:pt>
                <c:pt idx="5">
                  <c:v>0.272980788497731</c:v>
                </c:pt>
                <c:pt idx="6">
                  <c:v>0.27802883488233499</c:v>
                </c:pt>
                <c:pt idx="7">
                  <c:v>0.25541347958819799</c:v>
                </c:pt>
                <c:pt idx="8">
                  <c:v>0.27921853937039098</c:v>
                </c:pt>
                <c:pt idx="9">
                  <c:v>0.293479719798663</c:v>
                </c:pt>
                <c:pt idx="10">
                  <c:v>0.26778265758506303</c:v>
                </c:pt>
                <c:pt idx="11">
                  <c:v>0.27599095533607299</c:v>
                </c:pt>
                <c:pt idx="12">
                  <c:v>0.259599164325575</c:v>
                </c:pt>
                <c:pt idx="13">
                  <c:v>0.29181347134455599</c:v>
                </c:pt>
                <c:pt idx="14">
                  <c:v>0.22460629740840499</c:v>
                </c:pt>
                <c:pt idx="15">
                  <c:v>0.282968990526274</c:v>
                </c:pt>
                <c:pt idx="16">
                  <c:v>0.23842169671639402</c:v>
                </c:pt>
                <c:pt idx="17">
                  <c:v>0.32039208490658999</c:v>
                </c:pt>
                <c:pt idx="18">
                  <c:v>0.36602955319423103</c:v>
                </c:pt>
                <c:pt idx="19">
                  <c:v>0.17137655742326999</c:v>
                </c:pt>
              </c:numCache>
            </c:numRef>
          </c:val>
          <c:extLst>
            <c:ext xmlns:c16="http://schemas.microsoft.com/office/drawing/2014/chart" uri="{C3380CC4-5D6E-409C-BE32-E72D297353CC}">
              <c16:uniqueId val="{0000001E-873F-4EAA-8239-403772171165}"/>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0.60000000000000009"/>
          <c:min val="0"/>
        </c:scaling>
        <c:delete val="1"/>
        <c:axPos val="t"/>
        <c:numFmt formatCode="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60359739570382831"/>
          <c:h val="0.95587918578499098"/>
        </c:manualLayout>
      </c:layout>
      <c:barChart>
        <c:barDir val="bar"/>
        <c:grouping val="clustered"/>
        <c:varyColors val="0"/>
        <c:ser>
          <c:idx val="0"/>
          <c:order val="0"/>
          <c:tx>
            <c:strRef>
              <c:f>'Ark1'!$B$1</c:f>
              <c:strCache>
                <c:ptCount val="1"/>
                <c:pt idx="0">
                  <c:v>Ja</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FA2C-47E4-A54B-51E70AA3DCF9}"/>
              </c:ext>
            </c:extLst>
          </c:dPt>
          <c:dPt>
            <c:idx val="2"/>
            <c:invertIfNegative val="0"/>
            <c:bubble3D val="0"/>
            <c:extLst>
              <c:ext xmlns:c16="http://schemas.microsoft.com/office/drawing/2014/chart" uri="{C3380CC4-5D6E-409C-BE32-E72D297353CC}">
                <c16:uniqueId val="{00000003-FA2C-47E4-A54B-51E70AA3DCF9}"/>
              </c:ext>
            </c:extLst>
          </c:dPt>
          <c:dPt>
            <c:idx val="3"/>
            <c:invertIfNegative val="0"/>
            <c:bubble3D val="0"/>
            <c:extLst>
              <c:ext xmlns:c16="http://schemas.microsoft.com/office/drawing/2014/chart" uri="{C3380CC4-5D6E-409C-BE32-E72D297353CC}">
                <c16:uniqueId val="{00000005-FA2C-47E4-A54B-51E70AA3DCF9}"/>
              </c:ext>
            </c:extLst>
          </c:dPt>
          <c:dPt>
            <c:idx val="4"/>
            <c:invertIfNegative val="0"/>
            <c:bubble3D val="0"/>
            <c:extLst>
              <c:ext xmlns:c16="http://schemas.microsoft.com/office/drawing/2014/chart" uri="{C3380CC4-5D6E-409C-BE32-E72D297353CC}">
                <c16:uniqueId val="{00000007-FA2C-47E4-A54B-51E70AA3DCF9}"/>
              </c:ext>
            </c:extLst>
          </c:dPt>
          <c:dPt>
            <c:idx val="5"/>
            <c:invertIfNegative val="0"/>
            <c:bubble3D val="0"/>
            <c:extLst>
              <c:ext xmlns:c16="http://schemas.microsoft.com/office/drawing/2014/chart" uri="{C3380CC4-5D6E-409C-BE32-E72D297353CC}">
                <c16:uniqueId val="{00000009-FA2C-47E4-A54B-51E70AA3DCF9}"/>
              </c:ext>
            </c:extLst>
          </c:dPt>
          <c:dPt>
            <c:idx val="6"/>
            <c:invertIfNegative val="0"/>
            <c:bubble3D val="0"/>
            <c:extLst>
              <c:ext xmlns:c16="http://schemas.microsoft.com/office/drawing/2014/chart" uri="{C3380CC4-5D6E-409C-BE32-E72D297353CC}">
                <c16:uniqueId val="{0000000B-FA2C-47E4-A54B-51E70AA3DCF9}"/>
              </c:ext>
            </c:extLst>
          </c:dPt>
          <c:dPt>
            <c:idx val="7"/>
            <c:invertIfNegative val="0"/>
            <c:bubble3D val="0"/>
            <c:spPr>
              <a:solidFill>
                <a:srgbClr val="00B050"/>
              </a:solidFill>
              <a:ln>
                <a:noFill/>
              </a:ln>
              <a:effectLst/>
            </c:spPr>
            <c:extLst>
              <c:ext xmlns:c16="http://schemas.microsoft.com/office/drawing/2014/chart" uri="{C3380CC4-5D6E-409C-BE32-E72D297353CC}">
                <c16:uniqueId val="{0000000D-FA2C-47E4-A54B-51E70AA3DCF9}"/>
              </c:ext>
            </c:extLst>
          </c:dPt>
          <c:dPt>
            <c:idx val="8"/>
            <c:invertIfNegative val="0"/>
            <c:bubble3D val="0"/>
            <c:extLst>
              <c:ext xmlns:c16="http://schemas.microsoft.com/office/drawing/2014/chart" uri="{C3380CC4-5D6E-409C-BE32-E72D297353CC}">
                <c16:uniqueId val="{0000000F-FA2C-47E4-A54B-51E70AA3DCF9}"/>
              </c:ext>
            </c:extLst>
          </c:dPt>
          <c:dPt>
            <c:idx val="11"/>
            <c:invertIfNegative val="0"/>
            <c:bubble3D val="0"/>
            <c:extLst>
              <c:ext xmlns:c16="http://schemas.microsoft.com/office/drawing/2014/chart" uri="{C3380CC4-5D6E-409C-BE32-E72D297353CC}">
                <c16:uniqueId val="{00000011-FA2C-47E4-A54B-51E70AA3DCF9}"/>
              </c:ext>
            </c:extLst>
          </c:dPt>
          <c:dPt>
            <c:idx val="12"/>
            <c:invertIfNegative val="0"/>
            <c:bubble3D val="0"/>
            <c:extLst>
              <c:ext xmlns:c16="http://schemas.microsoft.com/office/drawing/2014/chart" uri="{C3380CC4-5D6E-409C-BE32-E72D297353CC}">
                <c16:uniqueId val="{00000013-FA2C-47E4-A54B-51E70AA3DCF9}"/>
              </c:ext>
            </c:extLst>
          </c:dPt>
          <c:dPt>
            <c:idx val="13"/>
            <c:invertIfNegative val="0"/>
            <c:bubble3D val="0"/>
            <c:extLst>
              <c:ext xmlns:c16="http://schemas.microsoft.com/office/drawing/2014/chart" uri="{C3380CC4-5D6E-409C-BE32-E72D297353CC}">
                <c16:uniqueId val="{00000015-FA2C-47E4-A54B-51E70AA3DCF9}"/>
              </c:ext>
            </c:extLst>
          </c:dPt>
          <c:dPt>
            <c:idx val="14"/>
            <c:invertIfNegative val="0"/>
            <c:bubble3D val="0"/>
            <c:extLst>
              <c:ext xmlns:c16="http://schemas.microsoft.com/office/drawing/2014/chart" uri="{C3380CC4-5D6E-409C-BE32-E72D297353CC}">
                <c16:uniqueId val="{00000017-FA2C-47E4-A54B-51E70AA3DCF9}"/>
              </c:ext>
            </c:extLst>
          </c:dPt>
          <c:dPt>
            <c:idx val="15"/>
            <c:invertIfNegative val="0"/>
            <c:bubble3D val="0"/>
            <c:extLst>
              <c:ext xmlns:c16="http://schemas.microsoft.com/office/drawing/2014/chart" uri="{C3380CC4-5D6E-409C-BE32-E72D297353CC}">
                <c16:uniqueId val="{00000019-FA2C-47E4-A54B-51E70AA3DCF9}"/>
              </c:ext>
            </c:extLst>
          </c:dPt>
          <c:dPt>
            <c:idx val="17"/>
            <c:invertIfNegative val="0"/>
            <c:bubble3D val="0"/>
            <c:extLst>
              <c:ext xmlns:c16="http://schemas.microsoft.com/office/drawing/2014/chart" uri="{C3380CC4-5D6E-409C-BE32-E72D297353CC}">
                <c16:uniqueId val="{0000001B-FA2C-47E4-A54B-51E70AA3DCF9}"/>
              </c:ext>
            </c:extLst>
          </c:dPt>
          <c:dPt>
            <c:idx val="20"/>
            <c:invertIfNegative val="0"/>
            <c:bubble3D val="0"/>
            <c:extLst>
              <c:ext xmlns:c16="http://schemas.microsoft.com/office/drawing/2014/chart" uri="{C3380CC4-5D6E-409C-BE32-E72D297353CC}">
                <c16:uniqueId val="{0000001D-FA2C-47E4-A54B-51E70AA3DCF9}"/>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'Ark1'!$A$2:$A$20</c:f>
              <c:strCache>
                <c:ptCount val="19"/>
                <c:pt idx="0">
                  <c:v>Total</c:v>
                </c:pt>
                <c:pt idx="1">
                  <c:v>Mann</c:v>
                </c:pt>
                <c:pt idx="2">
                  <c:v>Kvinne</c:v>
                </c:pt>
                <c:pt idx="3">
                  <c:v>16-19</c:v>
                </c:pt>
                <c:pt idx="4">
                  <c:v>20-24</c:v>
                </c:pt>
                <c:pt idx="5">
                  <c:v>25-29</c:v>
                </c:pt>
                <c:pt idx="6">
                  <c:v>30-39</c:v>
                </c:pt>
                <c:pt idx="7">
                  <c:v>40-49</c:v>
                </c:pt>
                <c:pt idx="8">
                  <c:v>50-59</c:v>
                </c:pt>
                <c:pt idx="9">
                  <c:v>60-69</c:v>
                </c:pt>
                <c:pt idx="10">
                  <c:v>70+</c:v>
                </c:pt>
                <c:pt idx="11">
                  <c:v>Har barn</c:v>
                </c:pt>
                <c:pt idx="12">
                  <c:v>Ikke barn</c:v>
                </c:pt>
                <c:pt idx="13">
                  <c:v>SINK</c:v>
                </c:pt>
                <c:pt idx="14">
                  <c:v>DINK</c:v>
                </c:pt>
                <c:pt idx="15">
                  <c:v>FWSK</c:v>
                </c:pt>
                <c:pt idx="16">
                  <c:v>FWLK</c:v>
                </c:pt>
                <c:pt idx="17">
                  <c:v>EMPTY</c:v>
                </c:pt>
                <c:pt idx="18">
                  <c:v>OS</c:v>
                </c:pt>
              </c:strCache>
            </c:strRef>
          </c:cat>
          <c:val>
            <c:numRef>
              <c:f>'Ark1'!$B$2:$B$20</c:f>
              <c:numCache>
                <c:formatCode>0%</c:formatCode>
                <c:ptCount val="19"/>
                <c:pt idx="0">
                  <c:v>0.17895738978791498</c:v>
                </c:pt>
                <c:pt idx="1">
                  <c:v>0.193531237566201</c:v>
                </c:pt>
                <c:pt idx="2">
                  <c:v>0.16609448672252</c:v>
                </c:pt>
                <c:pt idx="3">
                  <c:v>0.22363898300399002</c:v>
                </c:pt>
                <c:pt idx="4">
                  <c:v>0.23185317314713599</c:v>
                </c:pt>
                <c:pt idx="5">
                  <c:v>0.18297302657675499</c:v>
                </c:pt>
                <c:pt idx="6">
                  <c:v>0.16034138247712001</c:v>
                </c:pt>
                <c:pt idx="7">
                  <c:v>0.232984684242865</c:v>
                </c:pt>
                <c:pt idx="8">
                  <c:v>0.164290826865332</c:v>
                </c:pt>
                <c:pt idx="9">
                  <c:v>0.149636803670194</c:v>
                </c:pt>
                <c:pt idx="10">
                  <c:v>0.139965395095174</c:v>
                </c:pt>
                <c:pt idx="11">
                  <c:v>0.19783817688720698</c:v>
                </c:pt>
                <c:pt idx="12">
                  <c:v>0.17140708985776201</c:v>
                </c:pt>
                <c:pt idx="13">
                  <c:v>0.20813367364143201</c:v>
                </c:pt>
                <c:pt idx="14">
                  <c:v>0.18256965284153298</c:v>
                </c:pt>
                <c:pt idx="15">
                  <c:v>0.20182714688303802</c:v>
                </c:pt>
                <c:pt idx="16">
                  <c:v>0.195210537394918</c:v>
                </c:pt>
                <c:pt idx="17">
                  <c:v>0.16617585229228599</c:v>
                </c:pt>
                <c:pt idx="18">
                  <c:v>0.145125781700678</c:v>
                </c:pt>
              </c:numCache>
            </c:numRef>
          </c:val>
          <c:extLst>
            <c:ext xmlns:c16="http://schemas.microsoft.com/office/drawing/2014/chart" uri="{C3380CC4-5D6E-409C-BE32-E72D297353CC}">
              <c16:uniqueId val="{0000001E-FA2C-47E4-A54B-51E70AA3DCF9}"/>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0.5"/>
          <c:min val="0"/>
        </c:scaling>
        <c:delete val="1"/>
        <c:axPos val="t"/>
        <c:numFmt formatCode="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60359739570382831"/>
          <c:h val="0.95587918578499098"/>
        </c:manualLayout>
      </c:layout>
      <c:barChart>
        <c:barDir val="bar"/>
        <c:grouping val="clustered"/>
        <c:varyColors val="0"/>
        <c:ser>
          <c:idx val="0"/>
          <c:order val="0"/>
          <c:tx>
            <c:strRef>
              <c:f>'Ark1'!$B$1</c:f>
              <c:strCache>
                <c:ptCount val="1"/>
                <c:pt idx="0">
                  <c:v>Ja</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6EB7-403E-A223-9ADE7B81148D}"/>
              </c:ext>
            </c:extLst>
          </c:dPt>
          <c:dPt>
            <c:idx val="2"/>
            <c:invertIfNegative val="0"/>
            <c:bubble3D val="0"/>
            <c:extLst>
              <c:ext xmlns:c16="http://schemas.microsoft.com/office/drawing/2014/chart" uri="{C3380CC4-5D6E-409C-BE32-E72D297353CC}">
                <c16:uniqueId val="{00000003-6EB7-403E-A223-9ADE7B81148D}"/>
              </c:ext>
            </c:extLst>
          </c:dPt>
          <c:dPt>
            <c:idx val="3"/>
            <c:invertIfNegative val="0"/>
            <c:bubble3D val="0"/>
            <c:extLst>
              <c:ext xmlns:c16="http://schemas.microsoft.com/office/drawing/2014/chart" uri="{C3380CC4-5D6E-409C-BE32-E72D297353CC}">
                <c16:uniqueId val="{00000005-6EB7-403E-A223-9ADE7B81148D}"/>
              </c:ext>
            </c:extLst>
          </c:dPt>
          <c:dPt>
            <c:idx val="4"/>
            <c:invertIfNegative val="0"/>
            <c:bubble3D val="0"/>
            <c:extLst>
              <c:ext xmlns:c16="http://schemas.microsoft.com/office/drawing/2014/chart" uri="{C3380CC4-5D6E-409C-BE32-E72D297353CC}">
                <c16:uniqueId val="{00000007-6EB7-403E-A223-9ADE7B81148D}"/>
              </c:ext>
            </c:extLst>
          </c:dPt>
          <c:dPt>
            <c:idx val="5"/>
            <c:invertIfNegative val="0"/>
            <c:bubble3D val="0"/>
            <c:extLst>
              <c:ext xmlns:c16="http://schemas.microsoft.com/office/drawing/2014/chart" uri="{C3380CC4-5D6E-409C-BE32-E72D297353CC}">
                <c16:uniqueId val="{00000009-6EB7-403E-A223-9ADE7B81148D}"/>
              </c:ext>
            </c:extLst>
          </c:dPt>
          <c:dPt>
            <c:idx val="6"/>
            <c:invertIfNegative val="0"/>
            <c:bubble3D val="0"/>
            <c:extLst>
              <c:ext xmlns:c16="http://schemas.microsoft.com/office/drawing/2014/chart" uri="{C3380CC4-5D6E-409C-BE32-E72D297353CC}">
                <c16:uniqueId val="{0000000B-6EB7-403E-A223-9ADE7B81148D}"/>
              </c:ext>
            </c:extLst>
          </c:dPt>
          <c:dPt>
            <c:idx val="7"/>
            <c:invertIfNegative val="0"/>
            <c:bubble3D val="0"/>
            <c:extLst>
              <c:ext xmlns:c16="http://schemas.microsoft.com/office/drawing/2014/chart" uri="{C3380CC4-5D6E-409C-BE32-E72D297353CC}">
                <c16:uniqueId val="{0000000D-6EB7-403E-A223-9ADE7B81148D}"/>
              </c:ext>
            </c:extLst>
          </c:dPt>
          <c:dPt>
            <c:idx val="8"/>
            <c:invertIfNegative val="0"/>
            <c:bubble3D val="0"/>
            <c:extLst>
              <c:ext xmlns:c16="http://schemas.microsoft.com/office/drawing/2014/chart" uri="{C3380CC4-5D6E-409C-BE32-E72D297353CC}">
                <c16:uniqueId val="{0000000F-6EB7-403E-A223-9ADE7B81148D}"/>
              </c:ext>
            </c:extLst>
          </c:dPt>
          <c:dPt>
            <c:idx val="11"/>
            <c:invertIfNegative val="0"/>
            <c:bubble3D val="0"/>
            <c:extLst>
              <c:ext xmlns:c16="http://schemas.microsoft.com/office/drawing/2014/chart" uri="{C3380CC4-5D6E-409C-BE32-E72D297353CC}">
                <c16:uniqueId val="{00000011-6EB7-403E-A223-9ADE7B81148D}"/>
              </c:ext>
            </c:extLst>
          </c:dPt>
          <c:dPt>
            <c:idx val="12"/>
            <c:invertIfNegative val="0"/>
            <c:bubble3D val="0"/>
            <c:extLst>
              <c:ext xmlns:c16="http://schemas.microsoft.com/office/drawing/2014/chart" uri="{C3380CC4-5D6E-409C-BE32-E72D297353CC}">
                <c16:uniqueId val="{00000013-6EB7-403E-A223-9ADE7B81148D}"/>
              </c:ext>
            </c:extLst>
          </c:dPt>
          <c:dPt>
            <c:idx val="13"/>
            <c:invertIfNegative val="0"/>
            <c:bubble3D val="0"/>
            <c:extLst>
              <c:ext xmlns:c16="http://schemas.microsoft.com/office/drawing/2014/chart" uri="{C3380CC4-5D6E-409C-BE32-E72D297353CC}">
                <c16:uniqueId val="{00000015-6EB7-403E-A223-9ADE7B81148D}"/>
              </c:ext>
            </c:extLst>
          </c:dPt>
          <c:dPt>
            <c:idx val="14"/>
            <c:invertIfNegative val="0"/>
            <c:bubble3D val="0"/>
            <c:spPr>
              <a:solidFill>
                <a:srgbClr val="C00000"/>
              </a:solidFill>
              <a:ln>
                <a:noFill/>
              </a:ln>
              <a:effectLst/>
            </c:spPr>
            <c:extLst>
              <c:ext xmlns:c16="http://schemas.microsoft.com/office/drawing/2014/chart" uri="{C3380CC4-5D6E-409C-BE32-E72D297353CC}">
                <c16:uniqueId val="{00000017-6EB7-403E-A223-9ADE7B81148D}"/>
              </c:ext>
            </c:extLst>
          </c:dPt>
          <c:dPt>
            <c:idx val="15"/>
            <c:invertIfNegative val="0"/>
            <c:bubble3D val="0"/>
            <c:spPr>
              <a:solidFill>
                <a:srgbClr val="C00000"/>
              </a:solidFill>
              <a:ln>
                <a:noFill/>
              </a:ln>
              <a:effectLst/>
            </c:spPr>
            <c:extLst>
              <c:ext xmlns:c16="http://schemas.microsoft.com/office/drawing/2014/chart" uri="{C3380CC4-5D6E-409C-BE32-E72D297353CC}">
                <c16:uniqueId val="{00000019-6EB7-403E-A223-9ADE7B81148D}"/>
              </c:ext>
            </c:extLst>
          </c:dPt>
          <c:dPt>
            <c:idx val="17"/>
            <c:invertIfNegative val="0"/>
            <c:bubble3D val="0"/>
            <c:spPr>
              <a:solidFill>
                <a:srgbClr val="00B050"/>
              </a:solidFill>
              <a:ln>
                <a:noFill/>
              </a:ln>
              <a:effectLst/>
            </c:spPr>
            <c:extLst>
              <c:ext xmlns:c16="http://schemas.microsoft.com/office/drawing/2014/chart" uri="{C3380CC4-5D6E-409C-BE32-E72D297353CC}">
                <c16:uniqueId val="{0000001B-6EB7-403E-A223-9ADE7B81148D}"/>
              </c:ext>
            </c:extLst>
          </c:dPt>
          <c:dPt>
            <c:idx val="18"/>
            <c:invertIfNegative val="0"/>
            <c:bubble3D val="0"/>
            <c:spPr>
              <a:solidFill>
                <a:srgbClr val="C00000"/>
              </a:solidFill>
              <a:ln>
                <a:noFill/>
              </a:ln>
              <a:effectLst/>
            </c:spPr>
            <c:extLst>
              <c:ext xmlns:c16="http://schemas.microsoft.com/office/drawing/2014/chart" uri="{C3380CC4-5D6E-409C-BE32-E72D297353CC}">
                <c16:uniqueId val="{00000020-6EB7-403E-A223-9ADE7B81148D}"/>
              </c:ext>
            </c:extLst>
          </c:dPt>
          <c:dPt>
            <c:idx val="19"/>
            <c:invertIfNegative val="0"/>
            <c:bubble3D val="0"/>
            <c:spPr>
              <a:solidFill>
                <a:srgbClr val="C00000"/>
              </a:solidFill>
              <a:ln>
                <a:noFill/>
              </a:ln>
              <a:effectLst/>
            </c:spPr>
            <c:extLst>
              <c:ext xmlns:c16="http://schemas.microsoft.com/office/drawing/2014/chart" uri="{C3380CC4-5D6E-409C-BE32-E72D297353CC}">
                <c16:uniqueId val="{00000021-6EB7-403E-A223-9ADE7B81148D}"/>
              </c:ext>
            </c:extLst>
          </c:dPt>
          <c:dPt>
            <c:idx val="20"/>
            <c:invertIfNegative val="0"/>
            <c:bubble3D val="0"/>
            <c:extLst>
              <c:ext xmlns:c16="http://schemas.microsoft.com/office/drawing/2014/chart" uri="{C3380CC4-5D6E-409C-BE32-E72D297353CC}">
                <c16:uniqueId val="{0000001D-6EB7-403E-A223-9ADE7B81148D}"/>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'Ark1'!$A$2:$A$21</c:f>
              <c:strCache>
                <c:ptCount val="20"/>
                <c:pt idx="0">
                  <c:v>Total</c:v>
                </c:pt>
                <c:pt idx="1">
                  <c:v>Lav utdannelse</c:v>
                </c:pt>
                <c:pt idx="2">
                  <c:v>Medium utdannelse</c:v>
                </c:pt>
                <c:pt idx="3">
                  <c:v>Høy utdannelse</c:v>
                </c:pt>
                <c:pt idx="4">
                  <c:v>HH-inntekt, u/500</c:v>
                </c:pt>
                <c:pt idx="5">
                  <c:v>HH-inntekt, 500-999</c:v>
                </c:pt>
                <c:pt idx="6">
                  <c:v>HH-inntekt, 1+ million</c:v>
                </c:pt>
                <c:pt idx="7">
                  <c:v>Stor by</c:v>
                </c:pt>
                <c:pt idx="8">
                  <c:v>Liten by</c:v>
                </c:pt>
                <c:pt idx="9">
                  <c:v>Ikke by</c:v>
                </c:pt>
                <c:pt idx="10">
                  <c:v>Oslo og omegn</c:v>
                </c:pt>
                <c:pt idx="11">
                  <c:v>Øvrig Østland</c:v>
                </c:pt>
                <c:pt idx="12">
                  <c:v>Sør-/Vestlandet</c:v>
                </c:pt>
                <c:pt idx="13">
                  <c:v>Midt-/ Nord Norge</c:v>
                </c:pt>
                <c:pt idx="14">
                  <c:v>De bokinteresserte</c:v>
                </c:pt>
                <c:pt idx="15">
                  <c:v>Mobiltidstyvene</c:v>
                </c:pt>
                <c:pt idx="16">
                  <c:v>De tilbudsbevisste</c:v>
                </c:pt>
                <c:pt idx="17">
                  <c:v>De moderne</c:v>
                </c:pt>
                <c:pt idx="18">
                  <c:v>De barneorienterte</c:v>
                </c:pt>
                <c:pt idx="19">
                  <c:v>Opplever barrierer</c:v>
                </c:pt>
              </c:strCache>
            </c:strRef>
          </c:cat>
          <c:val>
            <c:numRef>
              <c:f>'Ark1'!$B$2:$B$21</c:f>
              <c:numCache>
                <c:formatCode>0%</c:formatCode>
                <c:ptCount val="20"/>
                <c:pt idx="0">
                  <c:v>0.17895738978791498</c:v>
                </c:pt>
                <c:pt idx="1">
                  <c:v>0.163422757331595</c:v>
                </c:pt>
                <c:pt idx="2">
                  <c:v>0.17980412417667899</c:v>
                </c:pt>
                <c:pt idx="3">
                  <c:v>0.20380104428326701</c:v>
                </c:pt>
                <c:pt idx="4">
                  <c:v>0.182677234062812</c:v>
                </c:pt>
                <c:pt idx="5">
                  <c:v>0.161940642815178</c:v>
                </c:pt>
                <c:pt idx="6">
                  <c:v>0.18296083437472402</c:v>
                </c:pt>
                <c:pt idx="7">
                  <c:v>0.18801771673745801</c:v>
                </c:pt>
                <c:pt idx="8">
                  <c:v>0.1743632543018</c:v>
                </c:pt>
                <c:pt idx="9">
                  <c:v>0.16909520410273798</c:v>
                </c:pt>
                <c:pt idx="10">
                  <c:v>0.18924117145948799</c:v>
                </c:pt>
                <c:pt idx="11">
                  <c:v>0.19712281108193</c:v>
                </c:pt>
                <c:pt idx="12">
                  <c:v>0.16934119454427701</c:v>
                </c:pt>
                <c:pt idx="13">
                  <c:v>0.160588770846433</c:v>
                </c:pt>
                <c:pt idx="14">
                  <c:v>8.3801174991698396E-2</c:v>
                </c:pt>
                <c:pt idx="15">
                  <c:v>7.8999072613069904E-2</c:v>
                </c:pt>
                <c:pt idx="16">
                  <c:v>0.13215226010520301</c:v>
                </c:pt>
                <c:pt idx="17">
                  <c:v>0.37612012435299802</c:v>
                </c:pt>
                <c:pt idx="18">
                  <c:v>0.12214490677481599</c:v>
                </c:pt>
                <c:pt idx="19">
                  <c:v>5.0114876748744701E-2</c:v>
                </c:pt>
              </c:numCache>
            </c:numRef>
          </c:val>
          <c:extLst>
            <c:ext xmlns:c16="http://schemas.microsoft.com/office/drawing/2014/chart" uri="{C3380CC4-5D6E-409C-BE32-E72D297353CC}">
              <c16:uniqueId val="{0000001E-6EB7-403E-A223-9ADE7B81148D}"/>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0.5"/>
          <c:min val="0"/>
        </c:scaling>
        <c:delete val="1"/>
        <c:axPos val="t"/>
        <c:numFmt formatCode="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047963995651718E-3"/>
          <c:y val="7.593677862953499E-2"/>
          <c:w val="0.98223800900108704"/>
          <c:h val="0.81965027221706543"/>
        </c:manualLayout>
      </c:layout>
      <c:lineChart>
        <c:grouping val="standard"/>
        <c:varyColors val="0"/>
        <c:ser>
          <c:idx val="0"/>
          <c:order val="0"/>
          <c:tx>
            <c:strRef>
              <c:f>'Ark1'!$B$1</c:f>
              <c:strCache>
                <c:ptCount val="1"/>
                <c:pt idx="0">
                  <c:v>Serie 1</c:v>
                </c:pt>
              </c:strCache>
            </c:strRef>
          </c:tx>
          <c:spPr>
            <a:ln w="28575" cap="rnd">
              <a:solidFill>
                <a:schemeClr val="accent1">
                  <a:lumMod val="50000"/>
                </a:schemeClr>
              </a:solidFill>
              <a:round/>
            </a:ln>
            <a:effectLst/>
          </c:spPr>
          <c:marker>
            <c:symbol val="none"/>
          </c:marker>
          <c:dLbls>
            <c:dLbl>
              <c:idx val="7"/>
              <c:numFmt formatCode="#,##0.0" sourceLinked="0"/>
              <c:spPr>
                <a:noFill/>
                <a:ln w="19050">
                  <a:solidFill>
                    <a:srgbClr val="00B050"/>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2B1-420C-AF69-292F498A2710}"/>
                </c:ext>
              </c:extLst>
            </c:dLbl>
            <c:dLbl>
              <c:idx val="8"/>
              <c:numFmt formatCode="#,##0.0" sourceLinked="0"/>
              <c:spPr>
                <a:noFill/>
                <a:ln w="19050">
                  <a:solidFill>
                    <a:srgbClr val="00B050"/>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B1-420C-AF69-292F498A2710}"/>
                </c:ext>
              </c:extLst>
            </c:dLbl>
            <c:dLbl>
              <c:idx val="9"/>
              <c:numFmt formatCode="#,##0.0" sourceLinked="0"/>
              <c:spPr>
                <a:noFill/>
                <a:ln w="19050">
                  <a:solidFill>
                    <a:srgbClr val="00B050"/>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2B1-420C-AF69-292F498A2710}"/>
                </c:ext>
              </c:extLst>
            </c:dLbl>
            <c:numFmt formatCode="#,##0.0" sourceLinked="0"/>
            <c:spPr>
              <a:noFill/>
              <a:ln w="19050">
                <a:solidFill>
                  <a:schemeClr val="accent2"/>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'Ark1'!$A$2:$A$6</c:f>
              <c:numCache>
                <c:formatCode>General</c:formatCode>
                <c:ptCount val="5"/>
                <c:pt idx="0">
                  <c:v>2013</c:v>
                </c:pt>
                <c:pt idx="1">
                  <c:v>2015</c:v>
                </c:pt>
                <c:pt idx="2">
                  <c:v>2017</c:v>
                </c:pt>
                <c:pt idx="3">
                  <c:v>2019</c:v>
                </c:pt>
                <c:pt idx="4">
                  <c:v>2021</c:v>
                </c:pt>
              </c:numCache>
            </c:numRef>
          </c:cat>
          <c:val>
            <c:numRef>
              <c:f>'Ark1'!$B$2:$B$6</c:f>
              <c:numCache>
                <c:formatCode>General</c:formatCode>
                <c:ptCount val="5"/>
                <c:pt idx="0">
                  <c:v>14</c:v>
                </c:pt>
                <c:pt idx="1">
                  <c:v>12.8</c:v>
                </c:pt>
                <c:pt idx="2">
                  <c:v>11.1</c:v>
                </c:pt>
                <c:pt idx="3">
                  <c:v>12.1</c:v>
                </c:pt>
                <c:pt idx="4">
                  <c:v>10</c:v>
                </c:pt>
              </c:numCache>
            </c:numRef>
          </c:val>
          <c:smooth val="0"/>
          <c:extLst>
            <c:ext xmlns:c16="http://schemas.microsoft.com/office/drawing/2014/chart" uri="{C3380CC4-5D6E-409C-BE32-E72D297353CC}">
              <c16:uniqueId val="{00000003-76DC-4D03-813D-79003FB718F3}"/>
            </c:ext>
          </c:extLst>
        </c:ser>
        <c:dLbls>
          <c:showLegendKey val="0"/>
          <c:showVal val="0"/>
          <c:showCatName val="0"/>
          <c:showSerName val="0"/>
          <c:showPercent val="0"/>
          <c:showBubbleSize val="0"/>
        </c:dLbls>
        <c:smooth val="0"/>
        <c:axId val="1110880576"/>
        <c:axId val="1110883200"/>
      </c:lineChart>
      <c:catAx>
        <c:axId val="111088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110883200"/>
        <c:crosses val="autoZero"/>
        <c:auto val="1"/>
        <c:lblAlgn val="ctr"/>
        <c:lblOffset val="100"/>
        <c:noMultiLvlLbl val="0"/>
      </c:catAx>
      <c:valAx>
        <c:axId val="1110883200"/>
        <c:scaling>
          <c:orientation val="minMax"/>
          <c:max val="25"/>
          <c:min val="1"/>
        </c:scaling>
        <c:delete val="1"/>
        <c:axPos val="l"/>
        <c:numFmt formatCode="General" sourceLinked="1"/>
        <c:majorTickMark val="out"/>
        <c:minorTickMark val="none"/>
        <c:tickLblPos val="nextTo"/>
        <c:crossAx val="1110880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w="3175">
      <a:solidFill>
        <a:schemeClr val="bg1">
          <a:lumMod val="50000"/>
        </a:schemeClr>
      </a:solidFill>
    </a:ln>
    <a:effectLst/>
  </c:spPr>
  <c:txPr>
    <a:bodyPr/>
    <a:lstStyle/>
    <a:p>
      <a:pPr>
        <a:defRPr/>
      </a:pPr>
      <a:endParaRPr lang="nb-NO"/>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047963995651718E-3"/>
          <c:y val="7.593684786263126E-2"/>
          <c:w val="0.98223800900108704"/>
          <c:h val="0.81965027221706543"/>
        </c:manualLayout>
      </c:layout>
      <c:lineChart>
        <c:grouping val="standard"/>
        <c:varyColors val="0"/>
        <c:ser>
          <c:idx val="0"/>
          <c:order val="0"/>
          <c:tx>
            <c:strRef>
              <c:f>'Ark1'!$B$1</c:f>
              <c:strCache>
                <c:ptCount val="1"/>
                <c:pt idx="0">
                  <c:v>Serie 1</c:v>
                </c:pt>
              </c:strCache>
            </c:strRef>
          </c:tx>
          <c:spPr>
            <a:ln w="28575" cap="rnd">
              <a:solidFill>
                <a:schemeClr val="accent1">
                  <a:lumMod val="50000"/>
                </a:schemeClr>
              </a:solidFill>
              <a:round/>
            </a:ln>
            <a:effectLst/>
          </c:spPr>
          <c:marker>
            <c:symbol val="none"/>
          </c:marker>
          <c:dLbls>
            <c:dLbl>
              <c:idx val="8"/>
              <c:numFmt formatCode="#,##0.0" sourceLinked="0"/>
              <c:spPr>
                <a:noFill/>
                <a:ln w="19050">
                  <a:solidFill>
                    <a:srgbClr val="00B050"/>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B1-420C-AF69-292F498A2710}"/>
                </c:ext>
              </c:extLst>
            </c:dLbl>
            <c:dLbl>
              <c:idx val="9"/>
              <c:numFmt formatCode="#,##0.0" sourceLinked="0"/>
              <c:spPr>
                <a:noFill/>
                <a:ln w="19050">
                  <a:solidFill>
                    <a:srgbClr val="00B050"/>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2B1-420C-AF69-292F498A2710}"/>
                </c:ext>
              </c:extLst>
            </c:dLbl>
            <c:numFmt formatCode="#,##0.0" sourceLinked="0"/>
            <c:spPr>
              <a:noFill/>
              <a:ln w="19050">
                <a:solidFill>
                  <a:schemeClr val="accent2"/>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'Ark1'!$A$2:$A$6</c:f>
              <c:numCache>
                <c:formatCode>General</c:formatCode>
                <c:ptCount val="5"/>
                <c:pt idx="0">
                  <c:v>2013</c:v>
                </c:pt>
                <c:pt idx="1">
                  <c:v>2015</c:v>
                </c:pt>
                <c:pt idx="2">
                  <c:v>2017</c:v>
                </c:pt>
                <c:pt idx="3">
                  <c:v>2019</c:v>
                </c:pt>
                <c:pt idx="4">
                  <c:v>2021</c:v>
                </c:pt>
              </c:numCache>
            </c:numRef>
          </c:cat>
          <c:val>
            <c:numRef>
              <c:f>'Ark1'!$B$2:$B$6</c:f>
              <c:numCache>
                <c:formatCode>General</c:formatCode>
                <c:ptCount val="5"/>
                <c:pt idx="0">
                  <c:v>4.2</c:v>
                </c:pt>
                <c:pt idx="1">
                  <c:v>3.9</c:v>
                </c:pt>
                <c:pt idx="2">
                  <c:v>3.9</c:v>
                </c:pt>
                <c:pt idx="3">
                  <c:v>4.0999999999999996</c:v>
                </c:pt>
                <c:pt idx="4">
                  <c:v>3.2</c:v>
                </c:pt>
              </c:numCache>
            </c:numRef>
          </c:val>
          <c:smooth val="0"/>
          <c:extLst>
            <c:ext xmlns:c16="http://schemas.microsoft.com/office/drawing/2014/chart" uri="{C3380CC4-5D6E-409C-BE32-E72D297353CC}">
              <c16:uniqueId val="{00000003-76DC-4D03-813D-79003FB718F3}"/>
            </c:ext>
          </c:extLst>
        </c:ser>
        <c:dLbls>
          <c:showLegendKey val="0"/>
          <c:showVal val="0"/>
          <c:showCatName val="0"/>
          <c:showSerName val="0"/>
          <c:showPercent val="0"/>
          <c:showBubbleSize val="0"/>
        </c:dLbls>
        <c:smooth val="0"/>
        <c:axId val="1110880576"/>
        <c:axId val="1110883200"/>
      </c:lineChart>
      <c:catAx>
        <c:axId val="111088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110883200"/>
        <c:crosses val="autoZero"/>
        <c:auto val="1"/>
        <c:lblAlgn val="ctr"/>
        <c:lblOffset val="100"/>
        <c:noMultiLvlLbl val="0"/>
      </c:catAx>
      <c:valAx>
        <c:axId val="1110883200"/>
        <c:scaling>
          <c:orientation val="minMax"/>
          <c:max val="10"/>
          <c:min val="0"/>
        </c:scaling>
        <c:delete val="1"/>
        <c:axPos val="l"/>
        <c:numFmt formatCode="General" sourceLinked="1"/>
        <c:majorTickMark val="out"/>
        <c:minorTickMark val="none"/>
        <c:tickLblPos val="nextTo"/>
        <c:crossAx val="1110880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w="3175">
      <a:solidFill>
        <a:schemeClr val="bg1">
          <a:lumMod val="50000"/>
        </a:schemeClr>
      </a:solidFill>
    </a:ln>
    <a:effectLst/>
  </c:spPr>
  <c:txPr>
    <a:bodyPr/>
    <a:lstStyle/>
    <a:p>
      <a:pPr>
        <a:defRPr/>
      </a:pPr>
      <a:endParaRPr lang="nb-NO"/>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047963995651718E-3"/>
          <c:y val="7.593684786263126E-2"/>
          <c:w val="0.98223800900108704"/>
          <c:h val="0.81965027221706543"/>
        </c:manualLayout>
      </c:layout>
      <c:lineChart>
        <c:grouping val="standard"/>
        <c:varyColors val="0"/>
        <c:ser>
          <c:idx val="0"/>
          <c:order val="0"/>
          <c:tx>
            <c:strRef>
              <c:f>'Ark1'!$B$1</c:f>
              <c:strCache>
                <c:ptCount val="1"/>
                <c:pt idx="0">
                  <c:v>Serie 1</c:v>
                </c:pt>
              </c:strCache>
            </c:strRef>
          </c:tx>
          <c:spPr>
            <a:ln w="28575" cap="rnd">
              <a:solidFill>
                <a:schemeClr val="accent1">
                  <a:lumMod val="50000"/>
                </a:schemeClr>
              </a:solidFill>
              <a:round/>
            </a:ln>
            <a:effectLst/>
          </c:spPr>
          <c:marker>
            <c:symbol val="none"/>
          </c:marker>
          <c:dLbls>
            <c:dLbl>
              <c:idx val="0"/>
              <c:numFmt formatCode="#,##0.0" sourceLinked="0"/>
              <c:spPr>
                <a:noFill/>
                <a:ln w="19050">
                  <a:solidFill>
                    <a:schemeClr val="accent2"/>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extLst>
                <c:ext xmlns:c16="http://schemas.microsoft.com/office/drawing/2014/chart" uri="{C3380CC4-5D6E-409C-BE32-E72D297353CC}">
                  <c16:uniqueId val="{00000001-66E2-42A7-8B33-D598A18F4A0B}"/>
                </c:ext>
              </c:extLst>
            </c:dLbl>
            <c:dLbl>
              <c:idx val="1"/>
              <c:numFmt formatCode="#,##0.0" sourceLinked="0"/>
              <c:spPr>
                <a:noFill/>
                <a:ln w="19050">
                  <a:solidFill>
                    <a:schemeClr val="accent2"/>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extLst>
                <c:ext xmlns:c16="http://schemas.microsoft.com/office/drawing/2014/chart" uri="{C3380CC4-5D6E-409C-BE32-E72D297353CC}">
                  <c16:uniqueId val="{00000000-66E2-42A7-8B33-D598A18F4A0B}"/>
                </c:ext>
              </c:extLst>
            </c:dLbl>
            <c:numFmt formatCode="#,##0.0" sourceLinked="0"/>
            <c:spPr>
              <a:noFill/>
              <a:ln w="19050">
                <a:solidFill>
                  <a:srgbClr val="00B050"/>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'Ark1'!$A$2:$A$6</c:f>
              <c:numCache>
                <c:formatCode>General</c:formatCode>
                <c:ptCount val="5"/>
                <c:pt idx="0">
                  <c:v>2013</c:v>
                </c:pt>
                <c:pt idx="1">
                  <c:v>2015</c:v>
                </c:pt>
                <c:pt idx="2">
                  <c:v>2017</c:v>
                </c:pt>
                <c:pt idx="3">
                  <c:v>2019</c:v>
                </c:pt>
                <c:pt idx="4">
                  <c:v>2021</c:v>
                </c:pt>
              </c:numCache>
            </c:numRef>
          </c:cat>
          <c:val>
            <c:numRef>
              <c:f>'Ark1'!$B$2:$B$6</c:f>
              <c:numCache>
                <c:formatCode>General</c:formatCode>
                <c:ptCount val="5"/>
                <c:pt idx="0">
                  <c:v>1.7</c:v>
                </c:pt>
                <c:pt idx="1">
                  <c:v>1.4</c:v>
                </c:pt>
                <c:pt idx="2">
                  <c:v>2.4</c:v>
                </c:pt>
                <c:pt idx="3">
                  <c:v>2.9</c:v>
                </c:pt>
                <c:pt idx="4">
                  <c:v>2</c:v>
                </c:pt>
              </c:numCache>
            </c:numRef>
          </c:val>
          <c:smooth val="0"/>
          <c:extLst>
            <c:ext xmlns:c16="http://schemas.microsoft.com/office/drawing/2014/chart" uri="{C3380CC4-5D6E-409C-BE32-E72D297353CC}">
              <c16:uniqueId val="{00000003-76DC-4D03-813D-79003FB718F3}"/>
            </c:ext>
          </c:extLst>
        </c:ser>
        <c:dLbls>
          <c:showLegendKey val="0"/>
          <c:showVal val="0"/>
          <c:showCatName val="0"/>
          <c:showSerName val="0"/>
          <c:showPercent val="0"/>
          <c:showBubbleSize val="0"/>
        </c:dLbls>
        <c:smooth val="0"/>
        <c:axId val="1110880576"/>
        <c:axId val="1110883200"/>
      </c:lineChart>
      <c:catAx>
        <c:axId val="1110880576"/>
        <c:scaling>
          <c:orientation val="minMax"/>
        </c:scaling>
        <c:delete val="1"/>
        <c:axPos val="b"/>
        <c:numFmt formatCode="General" sourceLinked="1"/>
        <c:majorTickMark val="none"/>
        <c:minorTickMark val="none"/>
        <c:tickLblPos val="nextTo"/>
        <c:crossAx val="1110883200"/>
        <c:crosses val="autoZero"/>
        <c:auto val="1"/>
        <c:lblAlgn val="ctr"/>
        <c:lblOffset val="100"/>
        <c:noMultiLvlLbl val="0"/>
      </c:catAx>
      <c:valAx>
        <c:axId val="1110883200"/>
        <c:scaling>
          <c:orientation val="minMax"/>
          <c:max val="5"/>
          <c:min val="0"/>
        </c:scaling>
        <c:delete val="1"/>
        <c:axPos val="l"/>
        <c:numFmt formatCode="General" sourceLinked="1"/>
        <c:majorTickMark val="out"/>
        <c:minorTickMark val="none"/>
        <c:tickLblPos val="nextTo"/>
        <c:crossAx val="1110880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w="3175">
      <a:solidFill>
        <a:schemeClr val="bg1">
          <a:lumMod val="50000"/>
        </a:schemeClr>
      </a:solidFill>
    </a:ln>
    <a:effectLst/>
  </c:spPr>
  <c:txPr>
    <a:bodyPr/>
    <a:lstStyle/>
    <a:p>
      <a:pPr>
        <a:defRPr/>
      </a:pPr>
      <a:endParaRPr lang="nb-NO"/>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2066366630431E-3"/>
          <c:y val="5.518934303597748E-2"/>
          <c:w val="0.98223800900108704"/>
          <c:h val="0.81965027221706543"/>
        </c:manualLayout>
      </c:layout>
      <c:barChart>
        <c:barDir val="col"/>
        <c:grouping val="clustered"/>
        <c:varyColors val="0"/>
        <c:ser>
          <c:idx val="0"/>
          <c:order val="0"/>
          <c:tx>
            <c:strRef>
              <c:f>'Ark1'!$B$1</c:f>
              <c:strCache>
                <c:ptCount val="1"/>
                <c:pt idx="0">
                  <c:v>Serie 1</c:v>
                </c:pt>
              </c:strCache>
            </c:strRef>
          </c:tx>
          <c:spPr>
            <a:solidFill>
              <a:schemeClr val="accent1">
                <a:lumMod val="50000"/>
              </a:schemeClr>
            </a:solidFill>
            <a:ln>
              <a:solidFill>
                <a:schemeClr val="accent1">
                  <a:lumMod val="50000"/>
                </a:schemeClr>
              </a:solidFill>
            </a:ln>
            <a:effectLst/>
          </c:spPr>
          <c:invertIfNegative val="0"/>
          <c:dPt>
            <c:idx val="4"/>
            <c:invertIfNegative val="0"/>
            <c:bubble3D val="0"/>
            <c:spPr>
              <a:solidFill>
                <a:schemeClr val="accent5"/>
              </a:solidFill>
              <a:ln>
                <a:solidFill>
                  <a:schemeClr val="accent1">
                    <a:lumMod val="50000"/>
                  </a:schemeClr>
                </a:solidFill>
              </a:ln>
              <a:effectLst/>
            </c:spPr>
            <c:extLst>
              <c:ext xmlns:c16="http://schemas.microsoft.com/office/drawing/2014/chart" uri="{C3380CC4-5D6E-409C-BE32-E72D297353CC}">
                <c16:uniqueId val="{00000000-C90D-A14E-92DD-3F492D7956C8}"/>
              </c:ext>
            </c:extLst>
          </c:dPt>
          <c:dLbls>
            <c:dLbl>
              <c:idx val="0"/>
              <c:numFmt formatCode="0%" sourceLinked="0"/>
              <c:spPr>
                <a:noFill/>
                <a:ln w="19050">
                  <a:solidFill>
                    <a:schemeClr val="accent2"/>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extLst>
                <c:ext xmlns:c16="http://schemas.microsoft.com/office/drawing/2014/chart" uri="{C3380CC4-5D6E-409C-BE32-E72D297353CC}">
                  <c16:uniqueId val="{00000000-6D02-4EC6-8392-4964AF853D91}"/>
                </c:ext>
              </c:extLst>
            </c:dLbl>
            <c:dLbl>
              <c:idx val="1"/>
              <c:numFmt formatCode="0%" sourceLinked="0"/>
              <c:spPr>
                <a:noFill/>
                <a:ln w="19050">
                  <a:solidFill>
                    <a:schemeClr val="accent2"/>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extLst>
                <c:ext xmlns:c16="http://schemas.microsoft.com/office/drawing/2014/chart" uri="{C3380CC4-5D6E-409C-BE32-E72D297353CC}">
                  <c16:uniqueId val="{00000001-6D02-4EC6-8392-4964AF853D91}"/>
                </c:ext>
              </c:extLst>
            </c:dLbl>
            <c:numFmt formatCode="0%" sourceLinked="0"/>
            <c:spPr>
              <a:noFill/>
              <a:ln w="19050">
                <a:solidFill>
                  <a:srgbClr val="00B050"/>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'Ark1'!$A$2:$A$6</c:f>
              <c:numCache>
                <c:formatCode>General</c:formatCode>
                <c:ptCount val="5"/>
                <c:pt idx="0">
                  <c:v>2013</c:v>
                </c:pt>
                <c:pt idx="1">
                  <c:v>2015</c:v>
                </c:pt>
                <c:pt idx="2">
                  <c:v>2017</c:v>
                </c:pt>
                <c:pt idx="3">
                  <c:v>2019</c:v>
                </c:pt>
                <c:pt idx="4">
                  <c:v>2021</c:v>
                </c:pt>
              </c:numCache>
            </c:numRef>
          </c:cat>
          <c:val>
            <c:numRef>
              <c:f>'Ark1'!$B$2:$B$6</c:f>
              <c:numCache>
                <c:formatCode>0%</c:formatCode>
                <c:ptCount val="5"/>
                <c:pt idx="0">
                  <c:v>0.24</c:v>
                </c:pt>
                <c:pt idx="1">
                  <c:v>0.22</c:v>
                </c:pt>
                <c:pt idx="2">
                  <c:v>0.25</c:v>
                </c:pt>
                <c:pt idx="3">
                  <c:v>0.3</c:v>
                </c:pt>
                <c:pt idx="4">
                  <c:v>0.27</c:v>
                </c:pt>
              </c:numCache>
            </c:numRef>
          </c:val>
          <c:extLst>
            <c:ext xmlns:c16="http://schemas.microsoft.com/office/drawing/2014/chart" uri="{C3380CC4-5D6E-409C-BE32-E72D297353CC}">
              <c16:uniqueId val="{00000002-6D02-4EC6-8392-4964AF853D91}"/>
            </c:ext>
          </c:extLst>
        </c:ser>
        <c:dLbls>
          <c:showLegendKey val="0"/>
          <c:showVal val="0"/>
          <c:showCatName val="0"/>
          <c:showSerName val="0"/>
          <c:showPercent val="0"/>
          <c:showBubbleSize val="0"/>
        </c:dLbls>
        <c:gapWidth val="150"/>
        <c:axId val="1110880576"/>
        <c:axId val="1110883200"/>
      </c:barChart>
      <c:catAx>
        <c:axId val="111088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110883200"/>
        <c:crosses val="autoZero"/>
        <c:auto val="1"/>
        <c:lblAlgn val="ctr"/>
        <c:lblOffset val="100"/>
        <c:noMultiLvlLbl val="0"/>
      </c:catAx>
      <c:valAx>
        <c:axId val="1110883200"/>
        <c:scaling>
          <c:orientation val="minMax"/>
          <c:max val="0.4"/>
          <c:min val="0"/>
        </c:scaling>
        <c:delete val="1"/>
        <c:axPos val="l"/>
        <c:numFmt formatCode="0%" sourceLinked="1"/>
        <c:majorTickMark val="out"/>
        <c:minorTickMark val="none"/>
        <c:tickLblPos val="nextTo"/>
        <c:crossAx val="1110880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w="3175">
      <a:solidFill>
        <a:schemeClr val="bg1">
          <a:lumMod val="50000"/>
        </a:schemeClr>
      </a:solidFill>
    </a:ln>
    <a:effectLst/>
  </c:spPr>
  <c:txPr>
    <a:bodyPr/>
    <a:lstStyle/>
    <a:p>
      <a:pPr>
        <a:defRPr/>
      </a:pPr>
      <a:endParaRPr lang="nb-NO"/>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047963995651718E-3"/>
          <c:y val="5.1014330639899123E-2"/>
          <c:w val="0.98223800900108704"/>
          <c:h val="0.81965027221706543"/>
        </c:manualLayout>
      </c:layout>
      <c:lineChart>
        <c:grouping val="standard"/>
        <c:varyColors val="0"/>
        <c:ser>
          <c:idx val="0"/>
          <c:order val="0"/>
          <c:tx>
            <c:strRef>
              <c:f>'Ark1'!$B$1</c:f>
              <c:strCache>
                <c:ptCount val="1"/>
                <c:pt idx="0">
                  <c:v>Serie 1</c:v>
                </c:pt>
              </c:strCache>
            </c:strRef>
          </c:tx>
          <c:spPr>
            <a:ln w="28575" cap="rnd">
              <a:solidFill>
                <a:schemeClr val="accent1">
                  <a:lumMod val="50000"/>
                </a:schemeClr>
              </a:solidFill>
              <a:round/>
            </a:ln>
            <a:effectLst/>
          </c:spPr>
          <c:marker>
            <c:symbol val="none"/>
          </c:marker>
          <c:dLbls>
            <c:dLbl>
              <c:idx val="0"/>
              <c:numFmt formatCode="#,##0.0" sourceLinked="0"/>
              <c:spPr>
                <a:noFill/>
                <a:ln w="19050">
                  <a:solidFill>
                    <a:schemeClr val="accent2"/>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extLst>
                <c:ext xmlns:c16="http://schemas.microsoft.com/office/drawing/2014/chart" uri="{C3380CC4-5D6E-409C-BE32-E72D297353CC}">
                  <c16:uniqueId val="{00000001-66E2-42A7-8B33-D598A18F4A0B}"/>
                </c:ext>
              </c:extLst>
            </c:dLbl>
            <c:dLbl>
              <c:idx val="1"/>
              <c:numFmt formatCode="#,##0.0" sourceLinked="0"/>
              <c:spPr>
                <a:noFill/>
                <a:ln w="19050">
                  <a:solidFill>
                    <a:schemeClr val="accent2"/>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extLst>
                <c:ext xmlns:c16="http://schemas.microsoft.com/office/drawing/2014/chart" uri="{C3380CC4-5D6E-409C-BE32-E72D297353CC}">
                  <c16:uniqueId val="{00000000-66E2-42A7-8B33-D598A18F4A0B}"/>
                </c:ext>
              </c:extLst>
            </c:dLbl>
            <c:numFmt formatCode="#,##0.0" sourceLinked="0"/>
            <c:spPr>
              <a:noFill/>
              <a:ln w="19050">
                <a:solidFill>
                  <a:srgbClr val="00B050"/>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'Ark1'!$A$2:$A$6</c:f>
              <c:numCache>
                <c:formatCode>General</c:formatCode>
                <c:ptCount val="5"/>
                <c:pt idx="0">
                  <c:v>2013</c:v>
                </c:pt>
                <c:pt idx="1">
                  <c:v>2015</c:v>
                </c:pt>
                <c:pt idx="2">
                  <c:v>2017</c:v>
                </c:pt>
                <c:pt idx="3">
                  <c:v>2019</c:v>
                </c:pt>
                <c:pt idx="4">
                  <c:v>2021</c:v>
                </c:pt>
              </c:numCache>
            </c:numRef>
          </c:cat>
          <c:val>
            <c:numRef>
              <c:f>'Ark1'!$B$2:$B$6</c:f>
              <c:numCache>
                <c:formatCode>General</c:formatCode>
                <c:ptCount val="5"/>
                <c:pt idx="0">
                  <c:v>1.3</c:v>
                </c:pt>
                <c:pt idx="1">
                  <c:v>1.1000000000000001</c:v>
                </c:pt>
                <c:pt idx="2">
                  <c:v>2</c:v>
                </c:pt>
                <c:pt idx="3">
                  <c:v>2.1</c:v>
                </c:pt>
                <c:pt idx="4">
                  <c:v>1.1000000000000001</c:v>
                </c:pt>
              </c:numCache>
            </c:numRef>
          </c:val>
          <c:smooth val="0"/>
          <c:extLst>
            <c:ext xmlns:c16="http://schemas.microsoft.com/office/drawing/2014/chart" uri="{C3380CC4-5D6E-409C-BE32-E72D297353CC}">
              <c16:uniqueId val="{00000003-76DC-4D03-813D-79003FB718F3}"/>
            </c:ext>
          </c:extLst>
        </c:ser>
        <c:dLbls>
          <c:showLegendKey val="0"/>
          <c:showVal val="0"/>
          <c:showCatName val="0"/>
          <c:showSerName val="0"/>
          <c:showPercent val="0"/>
          <c:showBubbleSize val="0"/>
        </c:dLbls>
        <c:smooth val="0"/>
        <c:axId val="1110880576"/>
        <c:axId val="1110883200"/>
      </c:lineChart>
      <c:catAx>
        <c:axId val="1110880576"/>
        <c:scaling>
          <c:orientation val="minMax"/>
        </c:scaling>
        <c:delete val="1"/>
        <c:axPos val="b"/>
        <c:numFmt formatCode="General" sourceLinked="1"/>
        <c:majorTickMark val="none"/>
        <c:minorTickMark val="none"/>
        <c:tickLblPos val="nextTo"/>
        <c:crossAx val="1110883200"/>
        <c:crosses val="autoZero"/>
        <c:auto val="1"/>
        <c:lblAlgn val="ctr"/>
        <c:lblOffset val="100"/>
        <c:noMultiLvlLbl val="0"/>
      </c:catAx>
      <c:valAx>
        <c:axId val="1110883200"/>
        <c:scaling>
          <c:orientation val="minMax"/>
          <c:max val="5"/>
          <c:min val="0"/>
        </c:scaling>
        <c:delete val="1"/>
        <c:axPos val="l"/>
        <c:numFmt formatCode="General" sourceLinked="1"/>
        <c:majorTickMark val="out"/>
        <c:minorTickMark val="none"/>
        <c:tickLblPos val="nextTo"/>
        <c:crossAx val="1110880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w="3175">
      <a:solidFill>
        <a:schemeClr val="bg1">
          <a:lumMod val="50000"/>
        </a:schemeClr>
      </a:solidFill>
    </a:ln>
    <a:effectLst/>
  </c:spPr>
  <c:txPr>
    <a:bodyPr/>
    <a:lstStyle/>
    <a:p>
      <a:pPr>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025460065869481E-2"/>
          <c:y val="6.2118343106510619E-2"/>
          <c:w val="0.97394907986826107"/>
          <c:h val="0.84224679927492729"/>
        </c:manualLayout>
      </c:layout>
      <c:lineChart>
        <c:grouping val="standard"/>
        <c:varyColors val="0"/>
        <c:ser>
          <c:idx val="0"/>
          <c:order val="0"/>
          <c:tx>
            <c:strRef>
              <c:f>'Ark1'!$B$1</c:f>
              <c:strCache>
                <c:ptCount val="1"/>
                <c:pt idx="0">
                  <c:v>Serie 1</c:v>
                </c:pt>
              </c:strCache>
            </c:strRef>
          </c:tx>
          <c:spPr>
            <a:ln w="28575" cap="rnd">
              <a:solidFill>
                <a:schemeClr val="accent1">
                  <a:lumMod val="50000"/>
                </a:schemeClr>
              </a:solidFill>
              <a:round/>
            </a:ln>
            <a:effectLst/>
          </c:spPr>
          <c:marker>
            <c:symbol val="none"/>
          </c:marker>
          <c:dLbls>
            <c:dLbl>
              <c:idx val="13"/>
              <c:spPr>
                <a:noFill/>
                <a:ln w="19050">
                  <a:solidFill>
                    <a:srgbClr val="00B050"/>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E40-4DEE-A4E4-82AF310F3CC5}"/>
                </c:ext>
              </c:extLst>
            </c:dLbl>
            <c:dLbl>
              <c:idx val="14"/>
              <c:spPr>
                <a:noFill/>
                <a:ln w="19050">
                  <a:solidFill>
                    <a:srgbClr val="00B050"/>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E40-4DEE-A4E4-82AF310F3CC5}"/>
                </c:ext>
              </c:extLst>
            </c:dLbl>
            <c:dLbl>
              <c:idx val="15"/>
              <c:spPr>
                <a:noFill/>
                <a:ln w="19050">
                  <a:solidFill>
                    <a:srgbClr val="00B050"/>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E40-4DEE-A4E4-82AF310F3CC5}"/>
                </c:ext>
              </c:extLst>
            </c:dLbl>
            <c:spPr>
              <a:noFill/>
              <a:ln w="19050">
                <a:solidFill>
                  <a:schemeClr val="accent2"/>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'Ark1'!$A$2:$A$17</c:f>
              <c:numCache>
                <c:formatCode>General</c:formatCode>
                <c:ptCount val="16"/>
                <c:pt idx="0">
                  <c:v>1977</c:v>
                </c:pt>
                <c:pt idx="1">
                  <c:v>1985</c:v>
                </c:pt>
                <c:pt idx="2">
                  <c:v>1989</c:v>
                </c:pt>
                <c:pt idx="3">
                  <c:v>1993</c:v>
                </c:pt>
                <c:pt idx="4">
                  <c:v>1997</c:v>
                </c:pt>
                <c:pt idx="5">
                  <c:v>2000</c:v>
                </c:pt>
                <c:pt idx="6">
                  <c:v>2003</c:v>
                </c:pt>
                <c:pt idx="7">
                  <c:v>2005</c:v>
                </c:pt>
                <c:pt idx="8">
                  <c:v>2007</c:v>
                </c:pt>
                <c:pt idx="9">
                  <c:v>2009</c:v>
                </c:pt>
                <c:pt idx="10">
                  <c:v>2011</c:v>
                </c:pt>
                <c:pt idx="11">
                  <c:v>2013</c:v>
                </c:pt>
                <c:pt idx="12">
                  <c:v>2015</c:v>
                </c:pt>
                <c:pt idx="13">
                  <c:v>2017</c:v>
                </c:pt>
                <c:pt idx="14">
                  <c:v>2019</c:v>
                </c:pt>
                <c:pt idx="15">
                  <c:v>2021</c:v>
                </c:pt>
              </c:numCache>
            </c:numRef>
          </c:cat>
          <c:val>
            <c:numRef>
              <c:f>'Ark1'!$B$2:$B$17</c:f>
              <c:numCache>
                <c:formatCode>0%</c:formatCode>
                <c:ptCount val="16"/>
                <c:pt idx="0">
                  <c:v>0.73</c:v>
                </c:pt>
                <c:pt idx="1">
                  <c:v>0.82</c:v>
                </c:pt>
                <c:pt idx="2">
                  <c:v>0.84</c:v>
                </c:pt>
                <c:pt idx="3">
                  <c:v>0.81</c:v>
                </c:pt>
                <c:pt idx="4">
                  <c:v>0.79</c:v>
                </c:pt>
                <c:pt idx="5">
                  <c:v>0.85</c:v>
                </c:pt>
                <c:pt idx="6">
                  <c:v>0.91</c:v>
                </c:pt>
                <c:pt idx="7">
                  <c:v>0.91</c:v>
                </c:pt>
                <c:pt idx="8">
                  <c:v>0.93</c:v>
                </c:pt>
                <c:pt idx="9">
                  <c:v>0.93</c:v>
                </c:pt>
                <c:pt idx="10">
                  <c:v>0.9</c:v>
                </c:pt>
                <c:pt idx="11">
                  <c:v>0.93</c:v>
                </c:pt>
                <c:pt idx="12">
                  <c:v>0.9</c:v>
                </c:pt>
                <c:pt idx="13">
                  <c:v>0.81</c:v>
                </c:pt>
                <c:pt idx="14">
                  <c:v>0.83</c:v>
                </c:pt>
                <c:pt idx="15">
                  <c:v>0.83</c:v>
                </c:pt>
              </c:numCache>
            </c:numRef>
          </c:val>
          <c:smooth val="0"/>
          <c:extLst>
            <c:ext xmlns:c16="http://schemas.microsoft.com/office/drawing/2014/chart" uri="{C3380CC4-5D6E-409C-BE32-E72D297353CC}">
              <c16:uniqueId val="{00000000-013A-4673-8445-88F47A7C3A72}"/>
            </c:ext>
          </c:extLst>
        </c:ser>
        <c:dLbls>
          <c:showLegendKey val="0"/>
          <c:showVal val="0"/>
          <c:showCatName val="0"/>
          <c:showSerName val="0"/>
          <c:showPercent val="0"/>
          <c:showBubbleSize val="0"/>
        </c:dLbls>
        <c:smooth val="0"/>
        <c:axId val="1110880576"/>
        <c:axId val="1110883200"/>
      </c:lineChart>
      <c:catAx>
        <c:axId val="111088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110883200"/>
        <c:crosses val="autoZero"/>
        <c:auto val="1"/>
        <c:lblAlgn val="ctr"/>
        <c:lblOffset val="100"/>
        <c:noMultiLvlLbl val="0"/>
      </c:catAx>
      <c:valAx>
        <c:axId val="1110883200"/>
        <c:scaling>
          <c:orientation val="minMax"/>
          <c:max val="1"/>
          <c:min val="0.70000000000000007"/>
        </c:scaling>
        <c:delete val="1"/>
        <c:axPos val="l"/>
        <c:numFmt formatCode="0%" sourceLinked="1"/>
        <c:majorTickMark val="none"/>
        <c:minorTickMark val="none"/>
        <c:tickLblPos val="nextTo"/>
        <c:crossAx val="1110880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w="3175">
      <a:solidFill>
        <a:schemeClr val="bg1">
          <a:lumMod val="50000"/>
        </a:schemeClr>
      </a:solidFill>
    </a:ln>
    <a:effectLst/>
  </c:spPr>
  <c:txPr>
    <a:bodyPr/>
    <a:lstStyle/>
    <a:p>
      <a:pPr>
        <a:defRPr/>
      </a:pPr>
      <a:endParaRPr lang="nb-NO"/>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2066366630431E-3"/>
          <c:y val="5.518934303597748E-2"/>
          <c:w val="0.98223800900108704"/>
          <c:h val="0.81965027221706543"/>
        </c:manualLayout>
      </c:layout>
      <c:barChart>
        <c:barDir val="col"/>
        <c:grouping val="clustered"/>
        <c:varyColors val="0"/>
        <c:ser>
          <c:idx val="0"/>
          <c:order val="0"/>
          <c:tx>
            <c:strRef>
              <c:f>'Ark1'!$B$1</c:f>
              <c:strCache>
                <c:ptCount val="1"/>
                <c:pt idx="0">
                  <c:v>Serie 1</c:v>
                </c:pt>
              </c:strCache>
            </c:strRef>
          </c:tx>
          <c:spPr>
            <a:solidFill>
              <a:schemeClr val="accent1">
                <a:lumMod val="50000"/>
              </a:schemeClr>
            </a:solidFill>
            <a:ln>
              <a:solidFill>
                <a:schemeClr val="accent1">
                  <a:lumMod val="50000"/>
                </a:schemeClr>
              </a:solidFill>
            </a:ln>
            <a:effectLst/>
          </c:spPr>
          <c:invertIfNegative val="0"/>
          <c:dLbls>
            <c:dLbl>
              <c:idx val="0"/>
              <c:numFmt formatCode="0%" sourceLinked="0"/>
              <c:spPr>
                <a:noFill/>
                <a:ln w="19050">
                  <a:solidFill>
                    <a:schemeClr val="accent2"/>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extLst>
                <c:ext xmlns:c16="http://schemas.microsoft.com/office/drawing/2014/chart" uri="{C3380CC4-5D6E-409C-BE32-E72D297353CC}">
                  <c16:uniqueId val="{00000000-6D02-4EC6-8392-4964AF853D91}"/>
                </c:ext>
              </c:extLst>
            </c:dLbl>
            <c:dLbl>
              <c:idx val="1"/>
              <c:numFmt formatCode="0%" sourceLinked="0"/>
              <c:spPr>
                <a:noFill/>
                <a:ln w="19050">
                  <a:solidFill>
                    <a:schemeClr val="accent2"/>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extLst>
                <c:ext xmlns:c16="http://schemas.microsoft.com/office/drawing/2014/chart" uri="{C3380CC4-5D6E-409C-BE32-E72D297353CC}">
                  <c16:uniqueId val="{00000001-6D02-4EC6-8392-4964AF853D91}"/>
                </c:ext>
              </c:extLst>
            </c:dLbl>
            <c:numFmt formatCode="0%" sourceLinked="0"/>
            <c:spPr>
              <a:noFill/>
              <a:ln w="19050">
                <a:solidFill>
                  <a:srgbClr val="00B050"/>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'Ark1'!$A$2:$A$6</c:f>
              <c:numCache>
                <c:formatCode>General</c:formatCode>
                <c:ptCount val="5"/>
                <c:pt idx="0">
                  <c:v>2013</c:v>
                </c:pt>
                <c:pt idx="1">
                  <c:v>2015</c:v>
                </c:pt>
                <c:pt idx="2">
                  <c:v>2017</c:v>
                </c:pt>
                <c:pt idx="3">
                  <c:v>2019</c:v>
                </c:pt>
                <c:pt idx="4">
                  <c:v>2021</c:v>
                </c:pt>
              </c:numCache>
            </c:numRef>
          </c:cat>
          <c:val>
            <c:numRef>
              <c:f>'Ark1'!$B$2:$B$6</c:f>
              <c:numCache>
                <c:formatCode>0%</c:formatCode>
                <c:ptCount val="5"/>
                <c:pt idx="0">
                  <c:v>0.13</c:v>
                </c:pt>
                <c:pt idx="1">
                  <c:v>0.16</c:v>
                </c:pt>
                <c:pt idx="2">
                  <c:v>0.24</c:v>
                </c:pt>
                <c:pt idx="3">
                  <c:v>0.26</c:v>
                </c:pt>
                <c:pt idx="4">
                  <c:v>0.18</c:v>
                </c:pt>
              </c:numCache>
            </c:numRef>
          </c:val>
          <c:extLst>
            <c:ext xmlns:c16="http://schemas.microsoft.com/office/drawing/2014/chart" uri="{C3380CC4-5D6E-409C-BE32-E72D297353CC}">
              <c16:uniqueId val="{00000002-6D02-4EC6-8392-4964AF853D91}"/>
            </c:ext>
          </c:extLst>
        </c:ser>
        <c:dLbls>
          <c:showLegendKey val="0"/>
          <c:showVal val="0"/>
          <c:showCatName val="0"/>
          <c:showSerName val="0"/>
          <c:showPercent val="0"/>
          <c:showBubbleSize val="0"/>
        </c:dLbls>
        <c:gapWidth val="150"/>
        <c:axId val="1110880576"/>
        <c:axId val="1110883200"/>
      </c:barChart>
      <c:catAx>
        <c:axId val="111088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110883200"/>
        <c:crosses val="autoZero"/>
        <c:auto val="1"/>
        <c:lblAlgn val="ctr"/>
        <c:lblOffset val="100"/>
        <c:noMultiLvlLbl val="0"/>
      </c:catAx>
      <c:valAx>
        <c:axId val="1110883200"/>
        <c:scaling>
          <c:orientation val="minMax"/>
          <c:max val="0.4"/>
          <c:min val="0"/>
        </c:scaling>
        <c:delete val="1"/>
        <c:axPos val="l"/>
        <c:numFmt formatCode="0%" sourceLinked="1"/>
        <c:majorTickMark val="out"/>
        <c:minorTickMark val="none"/>
        <c:tickLblPos val="nextTo"/>
        <c:crossAx val="1110880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w="3175">
      <a:solidFill>
        <a:schemeClr val="bg1">
          <a:lumMod val="50000"/>
        </a:schemeClr>
      </a:solidFill>
    </a:ln>
    <a:effectLst/>
  </c:spPr>
  <c:txPr>
    <a:bodyPr/>
    <a:lstStyle/>
    <a:p>
      <a:pPr>
        <a:defRPr/>
      </a:pPr>
      <a:endParaRPr lang="nb-NO"/>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853638858028817"/>
          <c:y val="7.832784641096488E-2"/>
          <c:w val="0.47146361141971188"/>
          <c:h val="0.89345348573540162"/>
        </c:manualLayout>
      </c:layout>
      <c:barChart>
        <c:barDir val="bar"/>
        <c:grouping val="clustered"/>
        <c:varyColors val="0"/>
        <c:ser>
          <c:idx val="0"/>
          <c:order val="0"/>
          <c:tx>
            <c:strRef>
              <c:f>'Ark1'!$B$1</c:f>
              <c:strCache>
                <c:ptCount val="1"/>
                <c:pt idx="0">
                  <c:v>Serie 1</c:v>
                </c:pt>
              </c:strCache>
            </c:strRef>
          </c:tx>
          <c:spPr>
            <a:solidFill>
              <a:schemeClr val="accent1">
                <a:lumMod val="50000"/>
              </a:schemeClr>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0-AF00-B64C-8D2B-FC4808055C07}"/>
              </c:ext>
            </c:extLst>
          </c:dPt>
          <c:dPt>
            <c:idx val="3"/>
            <c:invertIfNegative val="0"/>
            <c:bubble3D val="0"/>
            <c:spPr>
              <a:solidFill>
                <a:schemeClr val="accent5"/>
              </a:solidFill>
              <a:ln>
                <a:noFill/>
              </a:ln>
              <a:effectLst/>
            </c:spPr>
            <c:extLst>
              <c:ext xmlns:c16="http://schemas.microsoft.com/office/drawing/2014/chart" uri="{C3380CC4-5D6E-409C-BE32-E72D297353CC}">
                <c16:uniqueId val="{00000001-AF00-B64C-8D2B-FC4808055C07}"/>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'Ark1'!$A$2:$A$11</c:f>
              <c:strCache>
                <c:ptCount val="10"/>
                <c:pt idx="0">
                  <c:v>Norsk fysisk bokhandel</c:v>
                </c:pt>
                <c:pt idx="1">
                  <c:v>Lånt/fått av familie/venner/kollegaer</c:v>
                </c:pt>
                <c:pt idx="2">
                  <c:v>Biblioteket</c:v>
                </c:pt>
                <c:pt idx="3">
                  <c:v>Norsk nettbokhandel</c:v>
                </c:pt>
                <c:pt idx="4">
                  <c:v>Bruktboksalg (facebook-grupper, nettet, «loppemarked» etc)</c:v>
                </c:pt>
                <c:pt idx="5">
                  <c:v>Bokklubb</c:v>
                </c:pt>
                <c:pt idx="6">
                  <c:v>Kjøpt i utlandet (fysisk eller annet nettsted enn Amazon)</c:v>
                </c:pt>
                <c:pt idx="7">
                  <c:v>Dagligvarebutikk, kiosk/bensinstasjon</c:v>
                </c:pt>
                <c:pt idx="8">
                  <c:v>Amazon</c:v>
                </c:pt>
                <c:pt idx="9">
                  <c:v>Annet norsk nettsted – som ikke normalt selger bøker</c:v>
                </c:pt>
              </c:strCache>
            </c:strRef>
          </c:cat>
          <c:val>
            <c:numRef>
              <c:f>'Ark1'!$B$2:$B$11</c:f>
              <c:numCache>
                <c:formatCode>0.0</c:formatCode>
                <c:ptCount val="10"/>
                <c:pt idx="0">
                  <c:v>35.6</c:v>
                </c:pt>
                <c:pt idx="1">
                  <c:v>18.7</c:v>
                </c:pt>
                <c:pt idx="2">
                  <c:v>15.7</c:v>
                </c:pt>
                <c:pt idx="3">
                  <c:v>13.5</c:v>
                </c:pt>
                <c:pt idx="4">
                  <c:v>4.5999999999999996</c:v>
                </c:pt>
                <c:pt idx="5">
                  <c:v>4.0999999999999996</c:v>
                </c:pt>
                <c:pt idx="6">
                  <c:v>3.2</c:v>
                </c:pt>
                <c:pt idx="7">
                  <c:v>2.4</c:v>
                </c:pt>
                <c:pt idx="8">
                  <c:v>1.6</c:v>
                </c:pt>
                <c:pt idx="9">
                  <c:v>0.8</c:v>
                </c:pt>
              </c:numCache>
            </c:numRef>
          </c:val>
          <c:extLst>
            <c:ext xmlns:c16="http://schemas.microsoft.com/office/drawing/2014/chart" uri="{C3380CC4-5D6E-409C-BE32-E72D297353CC}">
              <c16:uniqueId val="{00000000-4CFC-41B4-9484-D31A6E441206}"/>
            </c:ext>
          </c:extLst>
        </c:ser>
        <c:dLbls>
          <c:showLegendKey val="0"/>
          <c:showVal val="0"/>
          <c:showCatName val="0"/>
          <c:showSerName val="0"/>
          <c:showPercent val="0"/>
          <c:showBubbleSize val="0"/>
        </c:dLbls>
        <c:gapWidth val="50"/>
        <c:axId val="753534320"/>
        <c:axId val="753534648"/>
      </c:barChart>
      <c:catAx>
        <c:axId val="7535343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000" b="0" i="0" u="none" strike="noStrike" kern="1200" baseline="0">
                <a:solidFill>
                  <a:schemeClr val="tx1">
                    <a:lumMod val="65000"/>
                    <a:lumOff val="35000"/>
                  </a:schemeClr>
                </a:solidFill>
                <a:latin typeface="+mn-lt"/>
                <a:ea typeface="+mn-ea"/>
                <a:cs typeface="+mn-cs"/>
              </a:defRPr>
            </a:pPr>
            <a:endParaRPr lang="nb-NO"/>
          </a:p>
        </c:txPr>
        <c:crossAx val="753534648"/>
        <c:crosses val="autoZero"/>
        <c:auto val="1"/>
        <c:lblAlgn val="ctr"/>
        <c:lblOffset val="100"/>
        <c:noMultiLvlLbl val="0"/>
      </c:catAx>
      <c:valAx>
        <c:axId val="753534648"/>
        <c:scaling>
          <c:orientation val="minMax"/>
          <c:max val="80"/>
          <c:min val="0"/>
        </c:scaling>
        <c:delete val="1"/>
        <c:axPos val="t"/>
        <c:numFmt formatCode="0.0" sourceLinked="1"/>
        <c:majorTickMark val="out"/>
        <c:minorTickMark val="none"/>
        <c:tickLblPos val="nextTo"/>
        <c:crossAx val="753534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pPr>
      <a:endParaRPr lang="nb-NO"/>
    </a:p>
  </c:txPr>
  <c:externalData r:id="rId3">
    <c:autoUpdate val="0"/>
  </c:externalData>
  <c:userShapes r:id="rId4"/>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523814666581556"/>
          <c:y val="8.6327275323126534E-2"/>
          <c:w val="0.50476192391436436"/>
          <c:h val="0.89081262440056774"/>
        </c:manualLayout>
      </c:layout>
      <c:barChart>
        <c:barDir val="bar"/>
        <c:grouping val="clustered"/>
        <c:varyColors val="0"/>
        <c:ser>
          <c:idx val="0"/>
          <c:order val="0"/>
          <c:tx>
            <c:strRef>
              <c:f>'Ark1'!$B$1</c:f>
              <c:strCache>
                <c:ptCount val="1"/>
                <c:pt idx="0">
                  <c:v>Serie 1</c:v>
                </c:pt>
              </c:strCache>
            </c:strRef>
          </c:tx>
          <c:spPr>
            <a:solidFill>
              <a:schemeClr val="accent1">
                <a:lumMod val="50000"/>
              </a:schemeClr>
            </a:solidFill>
            <a:ln>
              <a:noFill/>
            </a:ln>
            <a:effectLst/>
          </c:spPr>
          <c:invertIfNegative val="0"/>
          <c:dPt>
            <c:idx val="0"/>
            <c:invertIfNegative val="0"/>
            <c:bubble3D val="0"/>
            <c:spPr>
              <a:solidFill>
                <a:schemeClr val="accent3">
                  <a:lumMod val="75000"/>
                </a:schemeClr>
              </a:solidFill>
              <a:ln>
                <a:noFill/>
              </a:ln>
              <a:effectLst/>
            </c:spPr>
            <c:extLst>
              <c:ext xmlns:c16="http://schemas.microsoft.com/office/drawing/2014/chart" uri="{C3380CC4-5D6E-409C-BE32-E72D297353CC}">
                <c16:uniqueId val="{00000000-C258-BA45-BF71-23A980BC2D89}"/>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'Ark1'!$A$2:$A$13</c:f>
              <c:strCache>
                <c:ptCount val="12"/>
                <c:pt idx="0">
                  <c:v>Abonnement på en strømmetjeneste</c:v>
                </c:pt>
                <c:pt idx="1">
                  <c:v>Biblioteket</c:v>
                </c:pt>
                <c:pt idx="2">
                  <c:v>Norsk nettbokhandel</c:v>
                </c:pt>
                <c:pt idx="3">
                  <c:v>Lastet ned fra nettet uten å betale</c:v>
                </c:pt>
                <c:pt idx="4">
                  <c:v>Amazon</c:v>
                </c:pt>
                <c:pt idx="5">
                  <c:v>Norsk fysisk bokhandel</c:v>
                </c:pt>
                <c:pt idx="6">
                  <c:v>Lånt/fått tilgang av familie/venner/kollegaer</c:v>
                </c:pt>
                <c:pt idx="7">
                  <c:v>Bokklubb</c:v>
                </c:pt>
                <c:pt idx="8">
                  <c:v>Annet norsk nettsted 
– som ikke normalt selger bøker</c:v>
                </c:pt>
                <c:pt idx="9">
                  <c:v>Kjøpt i utlandet 
(fysisk eller annet nettsted enn Amazon)</c:v>
                </c:pt>
                <c:pt idx="10">
                  <c:v>Bruktboksalg 
(facebook, nettet, «loppemarked» etc.)</c:v>
                </c:pt>
                <c:pt idx="11">
                  <c:v>Dagligvarebutikk, kiosk/bensinstasjon</c:v>
                </c:pt>
              </c:strCache>
            </c:strRef>
          </c:cat>
          <c:val>
            <c:numRef>
              <c:f>'Ark1'!$B$2:$B$13</c:f>
              <c:numCache>
                <c:formatCode>0.0</c:formatCode>
                <c:ptCount val="12"/>
                <c:pt idx="0">
                  <c:v>51.7</c:v>
                </c:pt>
                <c:pt idx="1">
                  <c:v>12.8</c:v>
                </c:pt>
                <c:pt idx="2">
                  <c:v>7.9</c:v>
                </c:pt>
                <c:pt idx="3">
                  <c:v>6.8</c:v>
                </c:pt>
                <c:pt idx="4">
                  <c:v>4.2</c:v>
                </c:pt>
                <c:pt idx="5">
                  <c:v>3.2</c:v>
                </c:pt>
                <c:pt idx="6">
                  <c:v>3.2</c:v>
                </c:pt>
                <c:pt idx="7">
                  <c:v>3.1</c:v>
                </c:pt>
                <c:pt idx="8">
                  <c:v>2.2999999999999998</c:v>
                </c:pt>
                <c:pt idx="9">
                  <c:v>2.2999999999999998</c:v>
                </c:pt>
                <c:pt idx="10">
                  <c:v>1.5</c:v>
                </c:pt>
                <c:pt idx="11">
                  <c:v>1.1000000000000001</c:v>
                </c:pt>
              </c:numCache>
            </c:numRef>
          </c:val>
          <c:extLst>
            <c:ext xmlns:c16="http://schemas.microsoft.com/office/drawing/2014/chart" uri="{C3380CC4-5D6E-409C-BE32-E72D297353CC}">
              <c16:uniqueId val="{00000000-67B2-4334-B6C3-FB8AAD2C5A59}"/>
            </c:ext>
          </c:extLst>
        </c:ser>
        <c:dLbls>
          <c:showLegendKey val="0"/>
          <c:showVal val="0"/>
          <c:showCatName val="0"/>
          <c:showSerName val="0"/>
          <c:showPercent val="0"/>
          <c:showBubbleSize val="0"/>
        </c:dLbls>
        <c:gapWidth val="50"/>
        <c:axId val="753534320"/>
        <c:axId val="753534648"/>
      </c:barChart>
      <c:catAx>
        <c:axId val="7535343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000" b="0" i="0" u="none" strike="noStrike" kern="1200" baseline="0">
                <a:solidFill>
                  <a:schemeClr val="tx1">
                    <a:lumMod val="65000"/>
                    <a:lumOff val="35000"/>
                  </a:schemeClr>
                </a:solidFill>
                <a:latin typeface="+mn-lt"/>
                <a:ea typeface="+mn-ea"/>
                <a:cs typeface="+mn-cs"/>
              </a:defRPr>
            </a:pPr>
            <a:endParaRPr lang="nb-NO"/>
          </a:p>
        </c:txPr>
        <c:crossAx val="753534648"/>
        <c:crosses val="autoZero"/>
        <c:auto val="1"/>
        <c:lblAlgn val="ctr"/>
        <c:lblOffset val="100"/>
        <c:noMultiLvlLbl val="0"/>
      </c:catAx>
      <c:valAx>
        <c:axId val="753534648"/>
        <c:scaling>
          <c:orientation val="minMax"/>
          <c:max val="80"/>
          <c:min val="0"/>
        </c:scaling>
        <c:delete val="1"/>
        <c:axPos val="t"/>
        <c:numFmt formatCode="0.0" sourceLinked="1"/>
        <c:majorTickMark val="out"/>
        <c:minorTickMark val="none"/>
        <c:tickLblPos val="nextTo"/>
        <c:crossAx val="753534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pPr>
      <a:endParaRPr lang="nb-NO"/>
    </a:p>
  </c:txPr>
  <c:externalData r:id="rId3">
    <c:autoUpdate val="0"/>
  </c:externalData>
  <c:userShapes r:id="rId4"/>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236081245749209"/>
          <c:y val="7.832784641096488E-2"/>
          <c:w val="0.49763918754250791"/>
          <c:h val="0.89345348573540162"/>
        </c:manualLayout>
      </c:layout>
      <c:barChart>
        <c:barDir val="bar"/>
        <c:grouping val="clustered"/>
        <c:varyColors val="0"/>
        <c:ser>
          <c:idx val="0"/>
          <c:order val="0"/>
          <c:tx>
            <c:strRef>
              <c:f>'Ark1'!$B$1</c:f>
              <c:strCache>
                <c:ptCount val="1"/>
                <c:pt idx="0">
                  <c:v>Serie 1</c:v>
                </c:pt>
              </c:strCache>
            </c:strRef>
          </c:tx>
          <c:spPr>
            <a:solidFill>
              <a:schemeClr val="accent1">
                <a:lumMod val="50000"/>
              </a:schemeClr>
            </a:solidFill>
            <a:ln>
              <a:noFill/>
            </a:ln>
            <a:effectLst/>
          </c:spPr>
          <c:invertIfNegative val="0"/>
          <c:dPt>
            <c:idx val="0"/>
            <c:invertIfNegative val="0"/>
            <c:bubble3D val="0"/>
            <c:spPr>
              <a:solidFill>
                <a:schemeClr val="accent1">
                  <a:lumMod val="75000"/>
                </a:schemeClr>
              </a:solidFill>
              <a:ln>
                <a:noFill/>
              </a:ln>
              <a:effectLst/>
            </c:spPr>
            <c:extLst>
              <c:ext xmlns:c16="http://schemas.microsoft.com/office/drawing/2014/chart" uri="{C3380CC4-5D6E-409C-BE32-E72D297353CC}">
                <c16:uniqueId val="{00000000-321E-904C-9B85-28CA8BAF8425}"/>
              </c:ext>
            </c:extLst>
          </c:dPt>
          <c:dPt>
            <c:idx val="1"/>
            <c:invertIfNegative val="0"/>
            <c:bubble3D val="0"/>
            <c:spPr>
              <a:solidFill>
                <a:schemeClr val="accent1">
                  <a:lumMod val="75000"/>
                </a:schemeClr>
              </a:solidFill>
              <a:ln>
                <a:noFill/>
              </a:ln>
              <a:effectLst/>
            </c:spPr>
            <c:extLst>
              <c:ext xmlns:c16="http://schemas.microsoft.com/office/drawing/2014/chart" uri="{C3380CC4-5D6E-409C-BE32-E72D297353CC}">
                <c16:uniqueId val="{00000001-321E-904C-9B85-28CA8BAF8425}"/>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'Ark1'!$A$2:$A$13</c:f>
              <c:strCache>
                <c:ptCount val="12"/>
                <c:pt idx="0">
                  <c:v>Amazon</c:v>
                </c:pt>
                <c:pt idx="1">
                  <c:v>Lastet ned fra nettet uten å betale</c:v>
                </c:pt>
                <c:pt idx="2">
                  <c:v>På biblioteket</c:v>
                </c:pt>
                <c:pt idx="3">
                  <c:v>I en norsk nettbokhandel</c:v>
                </c:pt>
                <c:pt idx="4">
                  <c:v>Abonnement på en strømmetjeneste</c:v>
                </c:pt>
                <c:pt idx="5">
                  <c:v>Kjøpt i utlandet 
(fysisk eller annet nettsted enn Amazon)</c:v>
                </c:pt>
                <c:pt idx="6">
                  <c:v>Lånt/fått tilgang av familie/venner/kollegaer</c:v>
                </c:pt>
                <c:pt idx="7">
                  <c:v>I en norsk fysisk bokhandel</c:v>
                </c:pt>
                <c:pt idx="8">
                  <c:v>På et annet norsk nettsted 
– som ikke normalt selger bøker</c:v>
                </c:pt>
                <c:pt idx="9">
                  <c:v>I en bokklubb</c:v>
                </c:pt>
                <c:pt idx="10">
                  <c:v>Bruktboksalg 
(facebook, nettet, «loppemarked» etc.)</c:v>
                </c:pt>
                <c:pt idx="11">
                  <c:v>I dagligvarehandel, kiosk/bensinstasjon</c:v>
                </c:pt>
              </c:strCache>
            </c:strRef>
          </c:cat>
          <c:val>
            <c:numRef>
              <c:f>'Ark1'!$B$2:$B$13</c:f>
              <c:numCache>
                <c:formatCode>0.0</c:formatCode>
                <c:ptCount val="12"/>
                <c:pt idx="0">
                  <c:v>22.2</c:v>
                </c:pt>
                <c:pt idx="1">
                  <c:v>17.5</c:v>
                </c:pt>
                <c:pt idx="2">
                  <c:v>17.399999999999999</c:v>
                </c:pt>
                <c:pt idx="3">
                  <c:v>16.8</c:v>
                </c:pt>
                <c:pt idx="4">
                  <c:v>8.6999999999999993</c:v>
                </c:pt>
                <c:pt idx="5">
                  <c:v>5.0999999999999996</c:v>
                </c:pt>
                <c:pt idx="6">
                  <c:v>4.0999999999999996</c:v>
                </c:pt>
                <c:pt idx="7">
                  <c:v>3.2</c:v>
                </c:pt>
                <c:pt idx="8">
                  <c:v>2.7</c:v>
                </c:pt>
                <c:pt idx="9">
                  <c:v>1.4</c:v>
                </c:pt>
                <c:pt idx="10">
                  <c:v>0.8</c:v>
                </c:pt>
                <c:pt idx="11">
                  <c:v>0.2</c:v>
                </c:pt>
              </c:numCache>
            </c:numRef>
          </c:val>
          <c:extLst>
            <c:ext xmlns:c16="http://schemas.microsoft.com/office/drawing/2014/chart" uri="{C3380CC4-5D6E-409C-BE32-E72D297353CC}">
              <c16:uniqueId val="{00000000-6F7B-4DCE-8083-FB940F21BDBC}"/>
            </c:ext>
          </c:extLst>
        </c:ser>
        <c:dLbls>
          <c:showLegendKey val="0"/>
          <c:showVal val="0"/>
          <c:showCatName val="0"/>
          <c:showSerName val="0"/>
          <c:showPercent val="0"/>
          <c:showBubbleSize val="0"/>
        </c:dLbls>
        <c:gapWidth val="50"/>
        <c:axId val="753534320"/>
        <c:axId val="753534648"/>
      </c:barChart>
      <c:catAx>
        <c:axId val="7535343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000" b="0" i="0" u="none" strike="noStrike" kern="1200" baseline="0">
                <a:solidFill>
                  <a:schemeClr val="tx1">
                    <a:lumMod val="65000"/>
                    <a:lumOff val="35000"/>
                  </a:schemeClr>
                </a:solidFill>
                <a:latin typeface="+mn-lt"/>
                <a:ea typeface="+mn-ea"/>
                <a:cs typeface="+mn-cs"/>
              </a:defRPr>
            </a:pPr>
            <a:endParaRPr lang="nb-NO"/>
          </a:p>
        </c:txPr>
        <c:crossAx val="753534648"/>
        <c:crosses val="autoZero"/>
        <c:auto val="1"/>
        <c:lblAlgn val="ctr"/>
        <c:lblOffset val="100"/>
        <c:noMultiLvlLbl val="0"/>
      </c:catAx>
      <c:valAx>
        <c:axId val="753534648"/>
        <c:scaling>
          <c:orientation val="minMax"/>
          <c:max val="80"/>
          <c:min val="0"/>
        </c:scaling>
        <c:delete val="1"/>
        <c:axPos val="t"/>
        <c:numFmt formatCode="0.0" sourceLinked="1"/>
        <c:majorTickMark val="out"/>
        <c:minorTickMark val="none"/>
        <c:tickLblPos val="nextTo"/>
        <c:crossAx val="753534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pPr>
      <a:endParaRPr lang="nb-NO"/>
    </a:p>
  </c:txPr>
  <c:externalData r:id="rId3">
    <c:autoUpdate val="0"/>
  </c:externalData>
  <c:userShapes r:id="rId4"/>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07587344682785E-2"/>
          <c:y val="3.8581348440304426E-2"/>
          <c:w val="0.81980204209034235"/>
          <c:h val="0.91386785292550043"/>
        </c:manualLayout>
      </c:layout>
      <c:pieChart>
        <c:varyColors val="1"/>
        <c:ser>
          <c:idx val="0"/>
          <c:order val="0"/>
          <c:tx>
            <c:strRef>
              <c:f>'Ark1'!$B$1</c:f>
              <c:strCache>
                <c:ptCount val="1"/>
                <c:pt idx="0">
                  <c:v>Kolonne1</c:v>
                </c:pt>
              </c:strCache>
            </c:strRef>
          </c:tx>
          <c:spPr>
            <a:ln>
              <a:noFill/>
            </a:ln>
          </c:spPr>
          <c:dPt>
            <c:idx val="0"/>
            <c:bubble3D val="0"/>
            <c:spPr>
              <a:solidFill>
                <a:schemeClr val="accent4"/>
              </a:solidFill>
              <a:ln w="19050">
                <a:noFill/>
              </a:ln>
              <a:effectLst/>
            </c:spPr>
            <c:extLst>
              <c:ext xmlns:c16="http://schemas.microsoft.com/office/drawing/2014/chart" uri="{C3380CC4-5D6E-409C-BE32-E72D297353CC}">
                <c16:uniqueId val="{00000002-BB04-42F4-A271-4BBFADBF2EF8}"/>
              </c:ext>
            </c:extLst>
          </c:dPt>
          <c:dPt>
            <c:idx val="1"/>
            <c:bubble3D val="0"/>
            <c:spPr>
              <a:solidFill>
                <a:srgbClr val="3984A3"/>
              </a:solidFill>
              <a:ln w="19050">
                <a:noFill/>
              </a:ln>
              <a:effectLst/>
            </c:spPr>
            <c:extLst>
              <c:ext xmlns:c16="http://schemas.microsoft.com/office/drawing/2014/chart" uri="{C3380CC4-5D6E-409C-BE32-E72D297353CC}">
                <c16:uniqueId val="{00000003-BB04-42F4-A271-4BBFADBF2EF8}"/>
              </c:ext>
            </c:extLst>
          </c:dPt>
          <c:dLbls>
            <c:dLbl>
              <c:idx val="0"/>
              <c:layout>
                <c:manualLayout>
                  <c:x val="-7.1845992917646179E-2"/>
                  <c:y val="-0.23475640762455058"/>
                </c:manualLayout>
              </c:layout>
              <c:tx>
                <c:rich>
                  <a:bodyPr/>
                  <a:lstStyle/>
                  <a:p>
                    <a:fld id="{86AC93A8-6D3F-4A69-8262-B49E79438E20}" type="CATEGORYNAME">
                      <a:rPr lang="en-US"/>
                      <a:pPr/>
                      <a:t>[KATEGORINAVN]</a:t>
                    </a:fld>
                    <a:endParaRPr lang="en-US" baseline="0" dirty="0"/>
                  </a:p>
                  <a:p>
                    <a:fld id="{A0D24A57-7674-4E4B-894E-3874685EE4DD}" type="VALUE">
                      <a:rPr lang="en-US" sz="1600"/>
                      <a:pPr/>
                      <a:t>[VERDI]</a:t>
                    </a:fld>
                    <a:endParaRPr lang="nb-NO"/>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2-BB04-42F4-A271-4BBFADBF2EF8}"/>
                </c:ext>
              </c:extLst>
            </c:dLbl>
            <c:dLbl>
              <c:idx val="1"/>
              <c:tx>
                <c:rich>
                  <a:bodyPr/>
                  <a:lstStyle/>
                  <a:p>
                    <a:fld id="{E7622854-5E2F-4D77-9B3F-80CB9096235B}" type="CATEGORYNAME">
                      <a:rPr lang="en-US"/>
                      <a:pPr/>
                      <a:t>[KATEGORINAVN]</a:t>
                    </a:fld>
                    <a:endParaRPr lang="en-US" baseline="0" dirty="0"/>
                  </a:p>
                  <a:p>
                    <a:fld id="{10630C90-DA7F-4196-9E43-BC5A5B96C234}" type="VALUE">
                      <a:rPr lang="en-US" sz="1600"/>
                      <a:pPr/>
                      <a:t>[VERDI]</a:t>
                    </a:fld>
                    <a:endParaRPr lang="nb-NO"/>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BB04-42F4-A271-4BBFADBF2EF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nb-NO"/>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'Ark1'!$A$2:$A$3</c:f>
              <c:strCache>
                <c:ptCount val="2"/>
                <c:pt idx="0">
                  <c:v>Fullført</c:v>
                </c:pt>
                <c:pt idx="1">
                  <c:v>Påbegynt</c:v>
                </c:pt>
              </c:strCache>
            </c:strRef>
          </c:cat>
          <c:val>
            <c:numRef>
              <c:f>'Ark1'!$B$2:$B$3</c:f>
              <c:numCache>
                <c:formatCode>General</c:formatCode>
                <c:ptCount val="2"/>
                <c:pt idx="0">
                  <c:v>83.4</c:v>
                </c:pt>
                <c:pt idx="1">
                  <c:v>16.600000000000001</c:v>
                </c:pt>
              </c:numCache>
            </c:numRef>
          </c:val>
          <c:extLst>
            <c:ext xmlns:c16="http://schemas.microsoft.com/office/drawing/2014/chart" uri="{C3380CC4-5D6E-409C-BE32-E72D297353CC}">
              <c16:uniqueId val="{00000000-BB04-42F4-A271-4BBFADBF2EF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60359739570382831"/>
          <c:h val="0.95587918578499098"/>
        </c:manualLayout>
      </c:layout>
      <c:barChart>
        <c:barDir val="bar"/>
        <c:grouping val="clustered"/>
        <c:varyColors val="0"/>
        <c:ser>
          <c:idx val="0"/>
          <c:order val="0"/>
          <c:tx>
            <c:strRef>
              <c:f>'Ark1'!$B$1</c:f>
              <c:strCache>
                <c:ptCount val="1"/>
                <c:pt idx="0">
                  <c:v>Påbegynt</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FA2C-47E4-A54B-51E70AA3DCF9}"/>
              </c:ext>
            </c:extLst>
          </c:dPt>
          <c:dPt>
            <c:idx val="2"/>
            <c:invertIfNegative val="0"/>
            <c:bubble3D val="0"/>
            <c:extLst>
              <c:ext xmlns:c16="http://schemas.microsoft.com/office/drawing/2014/chart" uri="{C3380CC4-5D6E-409C-BE32-E72D297353CC}">
                <c16:uniqueId val="{00000003-FA2C-47E4-A54B-51E70AA3DCF9}"/>
              </c:ext>
            </c:extLst>
          </c:dPt>
          <c:dPt>
            <c:idx val="3"/>
            <c:invertIfNegative val="0"/>
            <c:bubble3D val="0"/>
            <c:extLst>
              <c:ext xmlns:c16="http://schemas.microsoft.com/office/drawing/2014/chart" uri="{C3380CC4-5D6E-409C-BE32-E72D297353CC}">
                <c16:uniqueId val="{00000005-FA2C-47E4-A54B-51E70AA3DCF9}"/>
              </c:ext>
            </c:extLst>
          </c:dPt>
          <c:dPt>
            <c:idx val="4"/>
            <c:invertIfNegative val="0"/>
            <c:bubble3D val="0"/>
            <c:extLst>
              <c:ext xmlns:c16="http://schemas.microsoft.com/office/drawing/2014/chart" uri="{C3380CC4-5D6E-409C-BE32-E72D297353CC}">
                <c16:uniqueId val="{00000007-FA2C-47E4-A54B-51E70AA3DCF9}"/>
              </c:ext>
            </c:extLst>
          </c:dPt>
          <c:dPt>
            <c:idx val="5"/>
            <c:invertIfNegative val="0"/>
            <c:bubble3D val="0"/>
            <c:extLst>
              <c:ext xmlns:c16="http://schemas.microsoft.com/office/drawing/2014/chart" uri="{C3380CC4-5D6E-409C-BE32-E72D297353CC}">
                <c16:uniqueId val="{00000009-FA2C-47E4-A54B-51E70AA3DCF9}"/>
              </c:ext>
            </c:extLst>
          </c:dPt>
          <c:dPt>
            <c:idx val="6"/>
            <c:invertIfNegative val="0"/>
            <c:bubble3D val="0"/>
            <c:extLst>
              <c:ext xmlns:c16="http://schemas.microsoft.com/office/drawing/2014/chart" uri="{C3380CC4-5D6E-409C-BE32-E72D297353CC}">
                <c16:uniqueId val="{0000000B-FA2C-47E4-A54B-51E70AA3DCF9}"/>
              </c:ext>
            </c:extLst>
          </c:dPt>
          <c:dPt>
            <c:idx val="7"/>
            <c:invertIfNegative val="0"/>
            <c:bubble3D val="0"/>
            <c:extLst>
              <c:ext xmlns:c16="http://schemas.microsoft.com/office/drawing/2014/chart" uri="{C3380CC4-5D6E-409C-BE32-E72D297353CC}">
                <c16:uniqueId val="{0000000D-FA2C-47E4-A54B-51E70AA3DCF9}"/>
              </c:ext>
            </c:extLst>
          </c:dPt>
          <c:dPt>
            <c:idx val="8"/>
            <c:invertIfNegative val="0"/>
            <c:bubble3D val="0"/>
            <c:extLst>
              <c:ext xmlns:c16="http://schemas.microsoft.com/office/drawing/2014/chart" uri="{C3380CC4-5D6E-409C-BE32-E72D297353CC}">
                <c16:uniqueId val="{0000000F-FA2C-47E4-A54B-51E70AA3DCF9}"/>
              </c:ext>
            </c:extLst>
          </c:dPt>
          <c:dPt>
            <c:idx val="11"/>
            <c:invertIfNegative val="0"/>
            <c:bubble3D val="0"/>
            <c:extLst>
              <c:ext xmlns:c16="http://schemas.microsoft.com/office/drawing/2014/chart" uri="{C3380CC4-5D6E-409C-BE32-E72D297353CC}">
                <c16:uniqueId val="{00000011-FA2C-47E4-A54B-51E70AA3DCF9}"/>
              </c:ext>
            </c:extLst>
          </c:dPt>
          <c:dPt>
            <c:idx val="12"/>
            <c:invertIfNegative val="0"/>
            <c:bubble3D val="0"/>
            <c:extLst>
              <c:ext xmlns:c16="http://schemas.microsoft.com/office/drawing/2014/chart" uri="{C3380CC4-5D6E-409C-BE32-E72D297353CC}">
                <c16:uniqueId val="{00000013-FA2C-47E4-A54B-51E70AA3DCF9}"/>
              </c:ext>
            </c:extLst>
          </c:dPt>
          <c:dPt>
            <c:idx val="13"/>
            <c:invertIfNegative val="0"/>
            <c:bubble3D val="0"/>
            <c:extLst>
              <c:ext xmlns:c16="http://schemas.microsoft.com/office/drawing/2014/chart" uri="{C3380CC4-5D6E-409C-BE32-E72D297353CC}">
                <c16:uniqueId val="{00000015-FA2C-47E4-A54B-51E70AA3DCF9}"/>
              </c:ext>
            </c:extLst>
          </c:dPt>
          <c:dPt>
            <c:idx val="14"/>
            <c:invertIfNegative val="0"/>
            <c:bubble3D val="0"/>
            <c:extLst>
              <c:ext xmlns:c16="http://schemas.microsoft.com/office/drawing/2014/chart" uri="{C3380CC4-5D6E-409C-BE32-E72D297353CC}">
                <c16:uniqueId val="{00000017-FA2C-47E4-A54B-51E70AA3DCF9}"/>
              </c:ext>
            </c:extLst>
          </c:dPt>
          <c:dPt>
            <c:idx val="15"/>
            <c:invertIfNegative val="0"/>
            <c:bubble3D val="0"/>
            <c:extLst>
              <c:ext xmlns:c16="http://schemas.microsoft.com/office/drawing/2014/chart" uri="{C3380CC4-5D6E-409C-BE32-E72D297353CC}">
                <c16:uniqueId val="{00000019-FA2C-47E4-A54B-51E70AA3DCF9}"/>
              </c:ext>
            </c:extLst>
          </c:dPt>
          <c:dPt>
            <c:idx val="17"/>
            <c:invertIfNegative val="0"/>
            <c:bubble3D val="0"/>
            <c:extLst>
              <c:ext xmlns:c16="http://schemas.microsoft.com/office/drawing/2014/chart" uri="{C3380CC4-5D6E-409C-BE32-E72D297353CC}">
                <c16:uniqueId val="{0000001B-FA2C-47E4-A54B-51E70AA3DCF9}"/>
              </c:ext>
            </c:extLst>
          </c:dPt>
          <c:dPt>
            <c:idx val="20"/>
            <c:invertIfNegative val="0"/>
            <c:bubble3D val="0"/>
            <c:extLst>
              <c:ext xmlns:c16="http://schemas.microsoft.com/office/drawing/2014/chart" uri="{C3380CC4-5D6E-409C-BE32-E72D297353CC}">
                <c16:uniqueId val="{0000001D-FA2C-47E4-A54B-51E70AA3DCF9}"/>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'Ark1'!$A$2:$A$29</c:f>
              <c:strCache>
                <c:ptCount val="28"/>
                <c:pt idx="0">
                  <c:v>Total</c:v>
                </c:pt>
                <c:pt idx="1">
                  <c:v>Mann</c:v>
                </c:pt>
                <c:pt idx="2">
                  <c:v>Kvinne</c:v>
                </c:pt>
                <c:pt idx="3">
                  <c:v>16-19</c:v>
                </c:pt>
                <c:pt idx="4">
                  <c:v>20-24</c:v>
                </c:pt>
                <c:pt idx="5">
                  <c:v>25-29</c:v>
                </c:pt>
                <c:pt idx="6">
                  <c:v>30-39</c:v>
                </c:pt>
                <c:pt idx="7">
                  <c:v>40-49</c:v>
                </c:pt>
                <c:pt idx="8">
                  <c:v>50-59</c:v>
                </c:pt>
                <c:pt idx="9">
                  <c:v>60-69</c:v>
                </c:pt>
                <c:pt idx="10">
                  <c:v>70+</c:v>
                </c:pt>
                <c:pt idx="11">
                  <c:v>Har barn</c:v>
                </c:pt>
                <c:pt idx="12">
                  <c:v>Ikke barn</c:v>
                </c:pt>
                <c:pt idx="13">
                  <c:v>SINK</c:v>
                </c:pt>
                <c:pt idx="14">
                  <c:v>DINK</c:v>
                </c:pt>
                <c:pt idx="15">
                  <c:v>FWSK</c:v>
                </c:pt>
                <c:pt idx="16">
                  <c:v>FWLK</c:v>
                </c:pt>
                <c:pt idx="17">
                  <c:v>EMPTY</c:v>
                </c:pt>
                <c:pt idx="18">
                  <c:v>OS</c:v>
                </c:pt>
                <c:pt idx="19">
                  <c:v>Lav utdannelse</c:v>
                </c:pt>
                <c:pt idx="20">
                  <c:v>Medium utdannelse</c:v>
                </c:pt>
                <c:pt idx="21">
                  <c:v>Høy utdannelse</c:v>
                </c:pt>
                <c:pt idx="22">
                  <c:v>HH-inntekt, u/500</c:v>
                </c:pt>
                <c:pt idx="23">
                  <c:v>HH-inntekt, 500-999</c:v>
                </c:pt>
                <c:pt idx="24">
                  <c:v>HH-inntekt, 1+ million</c:v>
                </c:pt>
                <c:pt idx="25">
                  <c:v>Stor by</c:v>
                </c:pt>
                <c:pt idx="26">
                  <c:v>Liten by</c:v>
                </c:pt>
                <c:pt idx="27">
                  <c:v>Ikke by</c:v>
                </c:pt>
              </c:strCache>
            </c:strRef>
          </c:cat>
          <c:val>
            <c:numRef>
              <c:f>'Ark1'!$B$2:$B$29</c:f>
              <c:numCache>
                <c:formatCode>0.0</c:formatCode>
                <c:ptCount val="28"/>
                <c:pt idx="0">
                  <c:v>16.600000000000001</c:v>
                </c:pt>
                <c:pt idx="1">
                  <c:v>16.600000000000001</c:v>
                </c:pt>
                <c:pt idx="2">
                  <c:v>16.600000000000001</c:v>
                </c:pt>
                <c:pt idx="3">
                  <c:v>29</c:v>
                </c:pt>
                <c:pt idx="4">
                  <c:v>21.3</c:v>
                </c:pt>
                <c:pt idx="5">
                  <c:v>20.6</c:v>
                </c:pt>
                <c:pt idx="6">
                  <c:v>20.9</c:v>
                </c:pt>
                <c:pt idx="7">
                  <c:v>13</c:v>
                </c:pt>
                <c:pt idx="8">
                  <c:v>15.6</c:v>
                </c:pt>
                <c:pt idx="9">
                  <c:v>12.4</c:v>
                </c:pt>
                <c:pt idx="10">
                  <c:v>11.4</c:v>
                </c:pt>
                <c:pt idx="11">
                  <c:v>19</c:v>
                </c:pt>
                <c:pt idx="12">
                  <c:v>15.7</c:v>
                </c:pt>
                <c:pt idx="13">
                  <c:v>22.1</c:v>
                </c:pt>
                <c:pt idx="14">
                  <c:v>20.5</c:v>
                </c:pt>
                <c:pt idx="15">
                  <c:v>18.3</c:v>
                </c:pt>
                <c:pt idx="16">
                  <c:v>18.7</c:v>
                </c:pt>
                <c:pt idx="17">
                  <c:v>12.4</c:v>
                </c:pt>
                <c:pt idx="18">
                  <c:v>13</c:v>
                </c:pt>
                <c:pt idx="19">
                  <c:v>17.7</c:v>
                </c:pt>
                <c:pt idx="20">
                  <c:v>14.9</c:v>
                </c:pt>
                <c:pt idx="21">
                  <c:v>16.7</c:v>
                </c:pt>
                <c:pt idx="22">
                  <c:v>20</c:v>
                </c:pt>
                <c:pt idx="23">
                  <c:v>15.8</c:v>
                </c:pt>
                <c:pt idx="24">
                  <c:v>16.100000000000001</c:v>
                </c:pt>
                <c:pt idx="25">
                  <c:v>16.7</c:v>
                </c:pt>
                <c:pt idx="26">
                  <c:v>18.3</c:v>
                </c:pt>
                <c:pt idx="27">
                  <c:v>14.6</c:v>
                </c:pt>
              </c:numCache>
            </c:numRef>
          </c:val>
          <c:extLst>
            <c:ext xmlns:c16="http://schemas.microsoft.com/office/drawing/2014/chart" uri="{C3380CC4-5D6E-409C-BE32-E72D297353CC}">
              <c16:uniqueId val="{0000001E-FA2C-47E4-A54B-51E70AA3DCF9}"/>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40"/>
          <c:min val="0"/>
        </c:scaling>
        <c:delete val="1"/>
        <c:axPos val="t"/>
        <c:numFmt formatCode="0.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60359739570382831"/>
          <c:h val="0.95587918578499098"/>
        </c:manualLayout>
      </c:layout>
      <c:barChart>
        <c:barDir val="bar"/>
        <c:grouping val="clustered"/>
        <c:varyColors val="0"/>
        <c:ser>
          <c:idx val="0"/>
          <c:order val="0"/>
          <c:tx>
            <c:strRef>
              <c:f>'Ark1'!$B$1</c:f>
              <c:strCache>
                <c:ptCount val="1"/>
                <c:pt idx="0">
                  <c:v>Påbegynt</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D91A-474E-94A9-66ABFE9CB203}"/>
              </c:ext>
            </c:extLst>
          </c:dPt>
          <c:dPt>
            <c:idx val="2"/>
            <c:invertIfNegative val="0"/>
            <c:bubble3D val="0"/>
            <c:extLst>
              <c:ext xmlns:c16="http://schemas.microsoft.com/office/drawing/2014/chart" uri="{C3380CC4-5D6E-409C-BE32-E72D297353CC}">
                <c16:uniqueId val="{00000003-D91A-474E-94A9-66ABFE9CB203}"/>
              </c:ext>
            </c:extLst>
          </c:dPt>
          <c:dPt>
            <c:idx val="3"/>
            <c:invertIfNegative val="0"/>
            <c:bubble3D val="0"/>
            <c:extLst>
              <c:ext xmlns:c16="http://schemas.microsoft.com/office/drawing/2014/chart" uri="{C3380CC4-5D6E-409C-BE32-E72D297353CC}">
                <c16:uniqueId val="{00000005-D91A-474E-94A9-66ABFE9CB203}"/>
              </c:ext>
            </c:extLst>
          </c:dPt>
          <c:dPt>
            <c:idx val="4"/>
            <c:invertIfNegative val="0"/>
            <c:bubble3D val="0"/>
            <c:extLst>
              <c:ext xmlns:c16="http://schemas.microsoft.com/office/drawing/2014/chart" uri="{C3380CC4-5D6E-409C-BE32-E72D297353CC}">
                <c16:uniqueId val="{00000007-D91A-474E-94A9-66ABFE9CB203}"/>
              </c:ext>
            </c:extLst>
          </c:dPt>
          <c:dPt>
            <c:idx val="5"/>
            <c:invertIfNegative val="0"/>
            <c:bubble3D val="0"/>
            <c:extLst>
              <c:ext xmlns:c16="http://schemas.microsoft.com/office/drawing/2014/chart" uri="{C3380CC4-5D6E-409C-BE32-E72D297353CC}">
                <c16:uniqueId val="{00000009-D91A-474E-94A9-66ABFE9CB203}"/>
              </c:ext>
            </c:extLst>
          </c:dPt>
          <c:dPt>
            <c:idx val="6"/>
            <c:invertIfNegative val="0"/>
            <c:bubble3D val="0"/>
            <c:extLst>
              <c:ext xmlns:c16="http://schemas.microsoft.com/office/drawing/2014/chart" uri="{C3380CC4-5D6E-409C-BE32-E72D297353CC}">
                <c16:uniqueId val="{0000000B-D91A-474E-94A9-66ABFE9CB203}"/>
              </c:ext>
            </c:extLst>
          </c:dPt>
          <c:dPt>
            <c:idx val="7"/>
            <c:invertIfNegative val="0"/>
            <c:bubble3D val="0"/>
            <c:extLst>
              <c:ext xmlns:c16="http://schemas.microsoft.com/office/drawing/2014/chart" uri="{C3380CC4-5D6E-409C-BE32-E72D297353CC}">
                <c16:uniqueId val="{0000000D-D91A-474E-94A9-66ABFE9CB203}"/>
              </c:ext>
            </c:extLst>
          </c:dPt>
          <c:dPt>
            <c:idx val="8"/>
            <c:invertIfNegative val="0"/>
            <c:bubble3D val="0"/>
            <c:extLst>
              <c:ext xmlns:c16="http://schemas.microsoft.com/office/drawing/2014/chart" uri="{C3380CC4-5D6E-409C-BE32-E72D297353CC}">
                <c16:uniqueId val="{0000000F-D91A-474E-94A9-66ABFE9CB203}"/>
              </c:ext>
            </c:extLst>
          </c:dPt>
          <c:dPt>
            <c:idx val="11"/>
            <c:invertIfNegative val="0"/>
            <c:bubble3D val="0"/>
            <c:extLst>
              <c:ext xmlns:c16="http://schemas.microsoft.com/office/drawing/2014/chart" uri="{C3380CC4-5D6E-409C-BE32-E72D297353CC}">
                <c16:uniqueId val="{00000011-D91A-474E-94A9-66ABFE9CB203}"/>
              </c:ext>
            </c:extLst>
          </c:dPt>
          <c:dPt>
            <c:idx val="12"/>
            <c:invertIfNegative val="0"/>
            <c:bubble3D val="0"/>
            <c:extLst>
              <c:ext xmlns:c16="http://schemas.microsoft.com/office/drawing/2014/chart" uri="{C3380CC4-5D6E-409C-BE32-E72D297353CC}">
                <c16:uniqueId val="{00000013-D91A-474E-94A9-66ABFE9CB203}"/>
              </c:ext>
            </c:extLst>
          </c:dPt>
          <c:dPt>
            <c:idx val="13"/>
            <c:invertIfNegative val="0"/>
            <c:bubble3D val="0"/>
            <c:extLst>
              <c:ext xmlns:c16="http://schemas.microsoft.com/office/drawing/2014/chart" uri="{C3380CC4-5D6E-409C-BE32-E72D297353CC}">
                <c16:uniqueId val="{00000015-D91A-474E-94A9-66ABFE9CB203}"/>
              </c:ext>
            </c:extLst>
          </c:dPt>
          <c:dPt>
            <c:idx val="14"/>
            <c:invertIfNegative val="0"/>
            <c:bubble3D val="0"/>
            <c:extLst>
              <c:ext xmlns:c16="http://schemas.microsoft.com/office/drawing/2014/chart" uri="{C3380CC4-5D6E-409C-BE32-E72D297353CC}">
                <c16:uniqueId val="{00000017-D91A-474E-94A9-66ABFE9CB203}"/>
              </c:ext>
            </c:extLst>
          </c:dPt>
          <c:dPt>
            <c:idx val="15"/>
            <c:invertIfNegative val="0"/>
            <c:bubble3D val="0"/>
            <c:extLst>
              <c:ext xmlns:c16="http://schemas.microsoft.com/office/drawing/2014/chart" uri="{C3380CC4-5D6E-409C-BE32-E72D297353CC}">
                <c16:uniqueId val="{00000019-D91A-474E-94A9-66ABFE9CB203}"/>
              </c:ext>
            </c:extLst>
          </c:dPt>
          <c:dPt>
            <c:idx val="17"/>
            <c:invertIfNegative val="0"/>
            <c:bubble3D val="0"/>
            <c:extLst>
              <c:ext xmlns:c16="http://schemas.microsoft.com/office/drawing/2014/chart" uri="{C3380CC4-5D6E-409C-BE32-E72D297353CC}">
                <c16:uniqueId val="{0000001B-D91A-474E-94A9-66ABFE9CB203}"/>
              </c:ext>
            </c:extLst>
          </c:dPt>
          <c:dPt>
            <c:idx val="20"/>
            <c:invertIfNegative val="0"/>
            <c:bubble3D val="0"/>
            <c:extLst>
              <c:ext xmlns:c16="http://schemas.microsoft.com/office/drawing/2014/chart" uri="{C3380CC4-5D6E-409C-BE32-E72D297353CC}">
                <c16:uniqueId val="{0000001D-D91A-474E-94A9-66ABFE9CB203}"/>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'Ark1'!$A$2:$A$32</c:f>
              <c:strCache>
                <c:ptCount val="31"/>
                <c:pt idx="0">
                  <c:v>Total</c:v>
                </c:pt>
                <c:pt idx="1">
                  <c:v>Oslo og omegn</c:v>
                </c:pt>
                <c:pt idx="2">
                  <c:v>Øvrig Østland</c:v>
                </c:pt>
                <c:pt idx="3">
                  <c:v>Sør-/Vestlandet</c:v>
                </c:pt>
                <c:pt idx="4">
                  <c:v>Midt-/ Nord Norge</c:v>
                </c:pt>
                <c:pt idx="5">
                  <c:v>De bokinteresserte</c:v>
                </c:pt>
                <c:pt idx="6">
                  <c:v>Mobiltidstyvene</c:v>
                </c:pt>
                <c:pt idx="7">
                  <c:v>De tilbudsbevisste</c:v>
                </c:pt>
                <c:pt idx="8">
                  <c:v>De moderne</c:v>
                </c:pt>
                <c:pt idx="9">
                  <c:v>De barneorienterte</c:v>
                </c:pt>
                <c:pt idx="10">
                  <c:v>Opplever barrierer</c:v>
                </c:pt>
                <c:pt idx="11">
                  <c:v>Småleser (1-4)</c:v>
                </c:pt>
                <c:pt idx="12">
                  <c:v>Mediumleser (5-12)</c:v>
                </c:pt>
                <c:pt idx="13">
                  <c:v>Storleser (13-24)</c:v>
                </c:pt>
                <c:pt idx="14">
                  <c:v>Superleser (25+)</c:v>
                </c:pt>
                <c:pt idx="15">
                  <c:v>Ikke-kjøper</c:v>
                </c:pt>
                <c:pt idx="16">
                  <c:v>Småkjøper (1-4)</c:v>
                </c:pt>
                <c:pt idx="17">
                  <c:v>Mediumkjøper (5-12)</c:v>
                </c:pt>
                <c:pt idx="18">
                  <c:v>Storkjøper (13-24)</c:v>
                </c:pt>
                <c:pt idx="19">
                  <c:v>Superkjøper (25+)</c:v>
                </c:pt>
                <c:pt idx="20">
                  <c:v>Bibliotek siste år</c:v>
                </c:pt>
                <c:pt idx="21">
                  <c:v>Ikke besøkt bibliotek</c:v>
                </c:pt>
                <c:pt idx="22">
                  <c:v>Norsk tekst</c:v>
                </c:pt>
                <c:pt idx="23">
                  <c:v>Engelsk tekst</c:v>
                </c:pt>
                <c:pt idx="24">
                  <c:v>Annet språk</c:v>
                </c:pt>
                <c:pt idx="25">
                  <c:v>Papirbok, lest</c:v>
                </c:pt>
                <c:pt idx="26">
                  <c:v>Lydbok, lest</c:v>
                </c:pt>
                <c:pt idx="27">
                  <c:v>E-bok lest</c:v>
                </c:pt>
                <c:pt idx="28">
                  <c:v>Papirbok, kjøpt</c:v>
                </c:pt>
                <c:pt idx="29">
                  <c:v>Lydbok, kjøpt</c:v>
                </c:pt>
                <c:pt idx="30">
                  <c:v>E-bok kjøpt</c:v>
                </c:pt>
              </c:strCache>
            </c:strRef>
          </c:cat>
          <c:val>
            <c:numRef>
              <c:f>'Ark1'!$B$2:$B$32</c:f>
              <c:numCache>
                <c:formatCode>0.0</c:formatCode>
                <c:ptCount val="31"/>
                <c:pt idx="0">
                  <c:v>16.600000000000001</c:v>
                </c:pt>
                <c:pt idx="1">
                  <c:v>16.899999999999999</c:v>
                </c:pt>
                <c:pt idx="2">
                  <c:v>15</c:v>
                </c:pt>
                <c:pt idx="3">
                  <c:v>18.100000000000001</c:v>
                </c:pt>
                <c:pt idx="4">
                  <c:v>15.9</c:v>
                </c:pt>
                <c:pt idx="5">
                  <c:v>12.1</c:v>
                </c:pt>
                <c:pt idx="6">
                  <c:v>25.8</c:v>
                </c:pt>
                <c:pt idx="7">
                  <c:v>11.6</c:v>
                </c:pt>
                <c:pt idx="8">
                  <c:v>18.600000000000001</c:v>
                </c:pt>
                <c:pt idx="9">
                  <c:v>16.5</c:v>
                </c:pt>
                <c:pt idx="10">
                  <c:v>14.5</c:v>
                </c:pt>
                <c:pt idx="11">
                  <c:v>24.8</c:v>
                </c:pt>
                <c:pt idx="12">
                  <c:v>13.5</c:v>
                </c:pt>
                <c:pt idx="13">
                  <c:v>10.6</c:v>
                </c:pt>
                <c:pt idx="14">
                  <c:v>9.3000000000000007</c:v>
                </c:pt>
                <c:pt idx="15">
                  <c:v>19.899999999999999</c:v>
                </c:pt>
                <c:pt idx="16">
                  <c:v>17.8</c:v>
                </c:pt>
                <c:pt idx="17">
                  <c:v>14.7</c:v>
                </c:pt>
                <c:pt idx="18">
                  <c:v>13.6</c:v>
                </c:pt>
                <c:pt idx="19">
                  <c:v>14.2</c:v>
                </c:pt>
                <c:pt idx="20">
                  <c:v>15.9</c:v>
                </c:pt>
                <c:pt idx="21">
                  <c:v>17</c:v>
                </c:pt>
                <c:pt idx="22">
                  <c:v>15.9</c:v>
                </c:pt>
                <c:pt idx="23">
                  <c:v>18.399999999999999</c:v>
                </c:pt>
                <c:pt idx="24">
                  <c:v>14.9</c:v>
                </c:pt>
                <c:pt idx="25">
                  <c:v>16.7</c:v>
                </c:pt>
                <c:pt idx="26">
                  <c:v>17.399999999999999</c:v>
                </c:pt>
                <c:pt idx="27">
                  <c:v>16.8</c:v>
                </c:pt>
                <c:pt idx="28">
                  <c:v>16</c:v>
                </c:pt>
                <c:pt idx="29">
                  <c:v>18</c:v>
                </c:pt>
                <c:pt idx="30">
                  <c:v>13.2</c:v>
                </c:pt>
              </c:numCache>
            </c:numRef>
          </c:val>
          <c:extLst>
            <c:ext xmlns:c16="http://schemas.microsoft.com/office/drawing/2014/chart" uri="{C3380CC4-5D6E-409C-BE32-E72D297353CC}">
              <c16:uniqueId val="{0000001E-D91A-474E-94A9-66ABFE9CB203}"/>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40"/>
          <c:min val="0"/>
        </c:scaling>
        <c:delete val="1"/>
        <c:axPos val="t"/>
        <c:numFmt formatCode="0.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631835884051587"/>
          <c:y val="0.11928333888503606"/>
          <c:w val="0.64065618109361466"/>
          <c:h val="0.85020231860948958"/>
        </c:manualLayout>
      </c:layout>
      <c:barChart>
        <c:barDir val="bar"/>
        <c:grouping val="clustered"/>
        <c:varyColors val="0"/>
        <c:ser>
          <c:idx val="0"/>
          <c:order val="0"/>
          <c:tx>
            <c:strRef>
              <c:f>'Ark1'!$B$1</c:f>
              <c:strCache>
                <c:ptCount val="1"/>
                <c:pt idx="0">
                  <c:v>Serie 1</c:v>
                </c:pt>
              </c:strCache>
            </c:strRef>
          </c:tx>
          <c:spPr>
            <a:solidFill>
              <a:srgbClr val="FF493B"/>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0-9403-8A46-9F5E-636649D51132}"/>
              </c:ext>
            </c:extLst>
          </c:dPt>
          <c:dPt>
            <c:idx val="1"/>
            <c:invertIfNegative val="0"/>
            <c:bubble3D val="0"/>
            <c:spPr>
              <a:solidFill>
                <a:srgbClr val="C00000"/>
              </a:solidFill>
              <a:ln>
                <a:noFill/>
              </a:ln>
              <a:effectLst/>
            </c:spPr>
            <c:extLst>
              <c:ext xmlns:c16="http://schemas.microsoft.com/office/drawing/2014/chart" uri="{C3380CC4-5D6E-409C-BE32-E72D297353CC}">
                <c16:uniqueId val="{00000001-9403-8A46-9F5E-636649D51132}"/>
              </c:ext>
            </c:extLst>
          </c:dPt>
          <c:dPt>
            <c:idx val="2"/>
            <c:invertIfNegative val="0"/>
            <c:bubble3D val="0"/>
            <c:spPr>
              <a:solidFill>
                <a:srgbClr val="FF3525"/>
              </a:solidFill>
              <a:ln>
                <a:noFill/>
              </a:ln>
              <a:effectLst/>
            </c:spPr>
            <c:extLst>
              <c:ext xmlns:c16="http://schemas.microsoft.com/office/drawing/2014/chart" uri="{C3380CC4-5D6E-409C-BE32-E72D297353CC}">
                <c16:uniqueId val="{00000002-9403-8A46-9F5E-636649D51132}"/>
              </c:ext>
            </c:extLst>
          </c:dPt>
          <c:dPt>
            <c:idx val="3"/>
            <c:invertIfNegative val="0"/>
            <c:bubble3D val="0"/>
            <c:spPr>
              <a:solidFill>
                <a:srgbClr val="FF3525"/>
              </a:solidFill>
              <a:ln>
                <a:noFill/>
              </a:ln>
              <a:effectLst/>
            </c:spPr>
            <c:extLst>
              <c:ext xmlns:c16="http://schemas.microsoft.com/office/drawing/2014/chart" uri="{C3380CC4-5D6E-409C-BE32-E72D297353CC}">
                <c16:uniqueId val="{00000003-9403-8A46-9F5E-636649D51132}"/>
              </c:ext>
            </c:extLst>
          </c:dPt>
          <c:dPt>
            <c:idx val="4"/>
            <c:invertIfNegative val="0"/>
            <c:bubble3D val="0"/>
            <c:spPr>
              <a:solidFill>
                <a:srgbClr val="FF3525"/>
              </a:solidFill>
              <a:ln>
                <a:noFill/>
              </a:ln>
              <a:effectLst/>
            </c:spPr>
            <c:extLst>
              <c:ext xmlns:c16="http://schemas.microsoft.com/office/drawing/2014/chart" uri="{C3380CC4-5D6E-409C-BE32-E72D297353CC}">
                <c16:uniqueId val="{00000004-9403-8A46-9F5E-636649D51132}"/>
              </c:ext>
            </c:extLst>
          </c:dPt>
          <c:dPt>
            <c:idx val="5"/>
            <c:invertIfNegative val="0"/>
            <c:bubble3D val="0"/>
            <c:spPr>
              <a:solidFill>
                <a:srgbClr val="FF3525"/>
              </a:solidFill>
              <a:ln>
                <a:noFill/>
              </a:ln>
              <a:effectLst/>
            </c:spPr>
            <c:extLst>
              <c:ext xmlns:c16="http://schemas.microsoft.com/office/drawing/2014/chart" uri="{C3380CC4-5D6E-409C-BE32-E72D297353CC}">
                <c16:uniqueId val="{00000005-9403-8A46-9F5E-636649D51132}"/>
              </c:ext>
            </c:extLst>
          </c:dPt>
          <c:dPt>
            <c:idx val="6"/>
            <c:invertIfNegative val="0"/>
            <c:bubble3D val="0"/>
            <c:spPr>
              <a:solidFill>
                <a:srgbClr val="FF3525"/>
              </a:solidFill>
              <a:ln>
                <a:noFill/>
              </a:ln>
              <a:effectLst/>
            </c:spPr>
            <c:extLst>
              <c:ext xmlns:c16="http://schemas.microsoft.com/office/drawing/2014/chart" uri="{C3380CC4-5D6E-409C-BE32-E72D297353CC}">
                <c16:uniqueId val="{00000006-9403-8A46-9F5E-636649D51132}"/>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'Ark1'!$A$2:$A$19</c:f>
              <c:strCache>
                <c:ptCount val="18"/>
                <c:pt idx="0">
                  <c:v>Aldri lest særlig mye bøker – liker ikke å lese</c:v>
                </c:pt>
                <c:pt idx="1">
                  <c:v>Så mer på film og serier</c:v>
                </c:pt>
                <c:pt idx="2">
                  <c:v>Problemer med å holde konsentrasjon når jeg leser bøker</c:v>
                </c:pt>
                <c:pt idx="3">
                  <c:v>Mer tid på andre fritidsaktiviteter (trening, hobbyer mv)</c:v>
                </c:pt>
                <c:pt idx="4">
                  <c:v>Fikk heller kunnskap, underholdning og inspirasjonen på nettet</c:v>
                </c:pt>
                <c:pt idx="5">
                  <c:v>Ingen bøker jeg følte jeg ‘måtte’ lese</c:v>
                </c:pt>
                <c:pt idx="6">
                  <c:v>Tar for lang tid å lese bøker</c:v>
                </c:pt>
                <c:pt idx="7">
                  <c:v>Mer tid på venner/familie/sosialt</c:v>
                </c:pt>
                <c:pt idx="8">
                  <c:v>Liker mindre og mindre å lese bøker</c:v>
                </c:pt>
                <c:pt idx="9">
                  <c:v>Mobilbruk gikk hardt på bekostning av lesing</c:v>
                </c:pt>
                <c:pt idx="10">
                  <c:v>Mer tid på sosiale medier (Instagram, YouTube mv)</c:v>
                </c:pt>
                <c:pt idx="11">
                  <c:v>Mer å gjøre på jobb/studier</c:v>
                </c:pt>
                <c:pt idx="12">
                  <c:v>Mer tid på spill/gaming</c:v>
                </c:pt>
                <c:pt idx="13">
                  <c:v>Mindre tid til å lese bøker</c:v>
                </c:pt>
                <c:pt idx="14">
                  <c:v>Klarte ikke komme i gang med lesing med mye tid hjemme</c:v>
                </c:pt>
                <c:pt idx="15">
                  <c:v>Forbinder lesing med lekser og pliktarbeid</c:v>
                </c:pt>
                <c:pt idx="16">
                  <c:v>Fant ikke bøker jeg hadde lyst til å lese</c:v>
                </c:pt>
                <c:pt idx="17">
                  <c:v>Var ikke på ferier/reiser</c:v>
                </c:pt>
              </c:strCache>
            </c:strRef>
          </c:cat>
          <c:val>
            <c:numRef>
              <c:f>'Ark1'!$B$2:$B$19</c:f>
              <c:numCache>
                <c:formatCode>0%</c:formatCode>
                <c:ptCount val="18"/>
                <c:pt idx="0">
                  <c:v>0.42518093313948802</c:v>
                </c:pt>
                <c:pt idx="1">
                  <c:v>0.316308213147314</c:v>
                </c:pt>
                <c:pt idx="2">
                  <c:v>0.23769899232584099</c:v>
                </c:pt>
                <c:pt idx="3">
                  <c:v>0.21545803784522899</c:v>
                </c:pt>
                <c:pt idx="4">
                  <c:v>0.18808742125057101</c:v>
                </c:pt>
                <c:pt idx="5">
                  <c:v>0.17908029540847298</c:v>
                </c:pt>
                <c:pt idx="6">
                  <c:v>0.17780562968827801</c:v>
                </c:pt>
                <c:pt idx="7">
                  <c:v>0.16463721227592401</c:v>
                </c:pt>
                <c:pt idx="8">
                  <c:v>0.14706036261708599</c:v>
                </c:pt>
                <c:pt idx="9">
                  <c:v>0.13314568843324701</c:v>
                </c:pt>
                <c:pt idx="10">
                  <c:v>0.13057303646874899</c:v>
                </c:pt>
                <c:pt idx="11">
                  <c:v>0.12533132208032702</c:v>
                </c:pt>
                <c:pt idx="12">
                  <c:v>0.122320414900563</c:v>
                </c:pt>
                <c:pt idx="13">
                  <c:v>9.9664810125430103E-2</c:v>
                </c:pt>
                <c:pt idx="14">
                  <c:v>9.1817738159430298E-2</c:v>
                </c:pt>
                <c:pt idx="15">
                  <c:v>7.3284747012128795E-2</c:v>
                </c:pt>
                <c:pt idx="16">
                  <c:v>6.7819496868224097E-2</c:v>
                </c:pt>
                <c:pt idx="17">
                  <c:v>6.5245422920548593E-2</c:v>
                </c:pt>
              </c:numCache>
            </c:numRef>
          </c:val>
          <c:extLst>
            <c:ext xmlns:c16="http://schemas.microsoft.com/office/drawing/2014/chart" uri="{C3380CC4-5D6E-409C-BE32-E72D297353CC}">
              <c16:uniqueId val="{00000000-686C-431B-B460-14BD80F06B3C}"/>
            </c:ext>
          </c:extLst>
        </c:ser>
        <c:dLbls>
          <c:showLegendKey val="0"/>
          <c:showVal val="0"/>
          <c:showCatName val="0"/>
          <c:showSerName val="0"/>
          <c:showPercent val="0"/>
          <c:showBubbleSize val="0"/>
        </c:dLbls>
        <c:gapWidth val="50"/>
        <c:axId val="753534320"/>
        <c:axId val="753534648"/>
      </c:barChart>
      <c:catAx>
        <c:axId val="753534320"/>
        <c:scaling>
          <c:orientation val="maxMin"/>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753534648"/>
        <c:crosses val="autoZero"/>
        <c:auto val="1"/>
        <c:lblAlgn val="ctr"/>
        <c:lblOffset val="100"/>
        <c:noMultiLvlLbl val="0"/>
      </c:catAx>
      <c:valAx>
        <c:axId val="753534648"/>
        <c:scaling>
          <c:orientation val="minMax"/>
          <c:max val="0.60000000000000009"/>
        </c:scaling>
        <c:delete val="1"/>
        <c:axPos val="t"/>
        <c:numFmt formatCode="0%" sourceLinked="1"/>
        <c:majorTickMark val="out"/>
        <c:minorTickMark val="none"/>
        <c:tickLblPos val="nextTo"/>
        <c:crossAx val="753534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pPr>
      <a:endParaRPr lang="nb-NO"/>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711763444964728"/>
          <c:y val="0.13188298276988611"/>
          <c:w val="0.78985690548448328"/>
          <c:h val="0.83760274881796815"/>
        </c:manualLayout>
      </c:layout>
      <c:barChart>
        <c:barDir val="bar"/>
        <c:grouping val="clustered"/>
        <c:varyColors val="0"/>
        <c:ser>
          <c:idx val="0"/>
          <c:order val="0"/>
          <c:tx>
            <c:strRef>
              <c:f>'Ark1'!$B$1</c:f>
              <c:strCache>
                <c:ptCount val="1"/>
                <c:pt idx="0">
                  <c:v>Serie 1</c:v>
                </c:pt>
              </c:strCache>
            </c:strRef>
          </c:tx>
          <c:spPr>
            <a:solidFill>
              <a:srgbClr val="C00000"/>
            </a:solidFill>
            <a:ln>
              <a:noFill/>
            </a:ln>
            <a:effectLst/>
          </c:spPr>
          <c:invertIfNegative val="0"/>
          <c:dPt>
            <c:idx val="2"/>
            <c:invertIfNegative val="0"/>
            <c:bubble3D val="0"/>
            <c:spPr>
              <a:solidFill>
                <a:srgbClr val="FF493B"/>
              </a:solidFill>
              <a:ln>
                <a:noFill/>
              </a:ln>
              <a:effectLst/>
            </c:spPr>
            <c:extLst>
              <c:ext xmlns:c16="http://schemas.microsoft.com/office/drawing/2014/chart" uri="{C3380CC4-5D6E-409C-BE32-E72D297353CC}">
                <c16:uniqueId val="{00000001-E758-4742-A90E-069A97866BFB}"/>
              </c:ext>
            </c:extLst>
          </c:dPt>
          <c:dPt>
            <c:idx val="3"/>
            <c:invertIfNegative val="0"/>
            <c:bubble3D val="0"/>
            <c:spPr>
              <a:solidFill>
                <a:srgbClr val="FF493B"/>
              </a:solidFill>
              <a:ln>
                <a:noFill/>
              </a:ln>
              <a:effectLst/>
            </c:spPr>
            <c:extLst>
              <c:ext xmlns:c16="http://schemas.microsoft.com/office/drawing/2014/chart" uri="{C3380CC4-5D6E-409C-BE32-E72D297353CC}">
                <c16:uniqueId val="{00000002-E758-4742-A90E-069A97866BFB}"/>
              </c:ext>
            </c:extLst>
          </c:dPt>
          <c:dPt>
            <c:idx val="4"/>
            <c:invertIfNegative val="0"/>
            <c:bubble3D val="0"/>
            <c:spPr>
              <a:solidFill>
                <a:srgbClr val="FF493B"/>
              </a:solidFill>
              <a:ln>
                <a:noFill/>
              </a:ln>
              <a:effectLst/>
            </c:spPr>
            <c:extLst>
              <c:ext xmlns:c16="http://schemas.microsoft.com/office/drawing/2014/chart" uri="{C3380CC4-5D6E-409C-BE32-E72D297353CC}">
                <c16:uniqueId val="{00000003-E758-4742-A90E-069A97866BFB}"/>
              </c:ext>
            </c:extLst>
          </c:dPt>
          <c:dPt>
            <c:idx val="5"/>
            <c:invertIfNegative val="0"/>
            <c:bubble3D val="0"/>
            <c:spPr>
              <a:solidFill>
                <a:srgbClr val="FF493B"/>
              </a:solidFill>
              <a:ln>
                <a:noFill/>
              </a:ln>
              <a:effectLst/>
            </c:spPr>
            <c:extLst>
              <c:ext xmlns:c16="http://schemas.microsoft.com/office/drawing/2014/chart" uri="{C3380CC4-5D6E-409C-BE32-E72D297353CC}">
                <c16:uniqueId val="{00000004-E758-4742-A90E-069A97866BFB}"/>
              </c:ext>
            </c:extLst>
          </c:dPt>
          <c:dPt>
            <c:idx val="6"/>
            <c:invertIfNegative val="0"/>
            <c:bubble3D val="0"/>
            <c:spPr>
              <a:solidFill>
                <a:srgbClr val="FF493B"/>
              </a:solidFill>
              <a:ln>
                <a:noFill/>
              </a:ln>
              <a:effectLst/>
            </c:spPr>
            <c:extLst>
              <c:ext xmlns:c16="http://schemas.microsoft.com/office/drawing/2014/chart" uri="{C3380CC4-5D6E-409C-BE32-E72D297353CC}">
                <c16:uniqueId val="{00000005-E758-4742-A90E-069A97866BFB}"/>
              </c:ext>
            </c:extLst>
          </c:dPt>
          <c:dPt>
            <c:idx val="7"/>
            <c:invertIfNegative val="0"/>
            <c:bubble3D val="0"/>
            <c:spPr>
              <a:solidFill>
                <a:srgbClr val="FF493B"/>
              </a:solidFill>
              <a:ln>
                <a:noFill/>
              </a:ln>
              <a:effectLst/>
            </c:spPr>
            <c:extLst>
              <c:ext xmlns:c16="http://schemas.microsoft.com/office/drawing/2014/chart" uri="{C3380CC4-5D6E-409C-BE32-E72D297353CC}">
                <c16:uniqueId val="{00000006-E758-4742-A90E-069A97866BFB}"/>
              </c:ext>
            </c:extLst>
          </c:dPt>
          <c:dPt>
            <c:idx val="8"/>
            <c:invertIfNegative val="0"/>
            <c:bubble3D val="0"/>
            <c:spPr>
              <a:solidFill>
                <a:srgbClr val="FF493B"/>
              </a:solidFill>
              <a:ln>
                <a:noFill/>
              </a:ln>
              <a:effectLst/>
            </c:spPr>
            <c:extLst>
              <c:ext xmlns:c16="http://schemas.microsoft.com/office/drawing/2014/chart" uri="{C3380CC4-5D6E-409C-BE32-E72D297353CC}">
                <c16:uniqueId val="{00000007-E758-4742-A90E-069A97866BFB}"/>
              </c:ext>
            </c:extLst>
          </c:dPt>
          <c:dPt>
            <c:idx val="9"/>
            <c:invertIfNegative val="0"/>
            <c:bubble3D val="0"/>
            <c:spPr>
              <a:solidFill>
                <a:srgbClr val="FF493B"/>
              </a:solidFill>
              <a:ln>
                <a:noFill/>
              </a:ln>
              <a:effectLst/>
            </c:spPr>
            <c:extLst>
              <c:ext xmlns:c16="http://schemas.microsoft.com/office/drawing/2014/chart" uri="{C3380CC4-5D6E-409C-BE32-E72D297353CC}">
                <c16:uniqueId val="{00000008-E758-4742-A90E-069A97866BFB}"/>
              </c:ext>
            </c:extLst>
          </c:dPt>
          <c:dPt>
            <c:idx val="10"/>
            <c:invertIfNegative val="0"/>
            <c:bubble3D val="0"/>
            <c:spPr>
              <a:solidFill>
                <a:srgbClr val="FF493B"/>
              </a:solidFill>
              <a:ln>
                <a:noFill/>
              </a:ln>
              <a:effectLst/>
            </c:spPr>
            <c:extLst>
              <c:ext xmlns:c16="http://schemas.microsoft.com/office/drawing/2014/chart" uri="{C3380CC4-5D6E-409C-BE32-E72D297353CC}">
                <c16:uniqueId val="{00000009-E758-4742-A90E-069A97866BFB}"/>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'Ark1'!$A$2:$A$13</c:f>
              <c:strCache>
                <c:ptCount val="12"/>
                <c:pt idx="0">
                  <c:v>Aldri lest mye - liker ikke å lese</c:v>
                </c:pt>
                <c:pt idx="1">
                  <c:v>Mer familie-/fritid</c:v>
                </c:pt>
                <c:pt idx="2">
                  <c:v>Mer film &amp; serier</c:v>
                </c:pt>
                <c:pt idx="3">
                  <c:v>Mangler leselyst</c:v>
                </c:pt>
                <c:pt idx="4">
                  <c:v>Er mer på skjerm</c:v>
                </c:pt>
                <c:pt idx="5">
                  <c:v>Konsentrasjonsutfordringer</c:v>
                </c:pt>
                <c:pt idx="6">
                  <c:v>Færre lesesituasjoner</c:v>
                </c:pt>
                <c:pt idx="7">
                  <c:v>Økt mobilbruk</c:v>
                </c:pt>
                <c:pt idx="8">
                  <c:v>Mer jobb/studier</c:v>
                </c:pt>
                <c:pt idx="9">
                  <c:v>Kommer ikke i gang</c:v>
                </c:pt>
                <c:pt idx="10">
                  <c:v>Finner ikke noe interessant</c:v>
                </c:pt>
                <c:pt idx="11">
                  <c:v>Andre årsaker</c:v>
                </c:pt>
              </c:strCache>
            </c:strRef>
          </c:cat>
          <c:val>
            <c:numRef>
              <c:f>'Ark1'!$B$2:$B$13</c:f>
              <c:numCache>
                <c:formatCode>0%</c:formatCode>
                <c:ptCount val="12"/>
                <c:pt idx="0">
                  <c:v>0.42518093313948802</c:v>
                </c:pt>
                <c:pt idx="1">
                  <c:v>0.41365149353737102</c:v>
                </c:pt>
                <c:pt idx="2">
                  <c:v>0.316308213147315</c:v>
                </c:pt>
                <c:pt idx="3">
                  <c:v>0.30461353909998701</c:v>
                </c:pt>
                <c:pt idx="4">
                  <c:v>0.303848227753926</c:v>
                </c:pt>
                <c:pt idx="5">
                  <c:v>0.23769899232584099</c:v>
                </c:pt>
                <c:pt idx="6">
                  <c:v>0.17098238560998499</c:v>
                </c:pt>
                <c:pt idx="7">
                  <c:v>0.13314568843324701</c:v>
                </c:pt>
                <c:pt idx="8">
                  <c:v>0.12533132208032702</c:v>
                </c:pt>
                <c:pt idx="9">
                  <c:v>9.6168437888912314E-2</c:v>
                </c:pt>
                <c:pt idx="10">
                  <c:v>4.9872362789999201E-2</c:v>
                </c:pt>
                <c:pt idx="11">
                  <c:v>0.17599487631021499</c:v>
                </c:pt>
              </c:numCache>
            </c:numRef>
          </c:val>
          <c:extLst>
            <c:ext xmlns:c16="http://schemas.microsoft.com/office/drawing/2014/chart" uri="{C3380CC4-5D6E-409C-BE32-E72D297353CC}">
              <c16:uniqueId val="{00000000-686C-431B-B460-14BD80F06B3C}"/>
            </c:ext>
          </c:extLst>
        </c:ser>
        <c:dLbls>
          <c:showLegendKey val="0"/>
          <c:showVal val="0"/>
          <c:showCatName val="0"/>
          <c:showSerName val="0"/>
          <c:showPercent val="0"/>
          <c:showBubbleSize val="0"/>
        </c:dLbls>
        <c:gapWidth val="50"/>
        <c:axId val="753534320"/>
        <c:axId val="753534648"/>
      </c:barChart>
      <c:catAx>
        <c:axId val="7535343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200" b="0" i="0" u="none" strike="noStrike" kern="1200" baseline="0">
                <a:solidFill>
                  <a:schemeClr val="tx1">
                    <a:lumMod val="65000"/>
                    <a:lumOff val="35000"/>
                  </a:schemeClr>
                </a:solidFill>
                <a:latin typeface="+mn-lt"/>
                <a:ea typeface="+mn-ea"/>
                <a:cs typeface="+mn-cs"/>
              </a:defRPr>
            </a:pPr>
            <a:endParaRPr lang="nb-NO"/>
          </a:p>
        </c:txPr>
        <c:crossAx val="753534648"/>
        <c:crosses val="autoZero"/>
        <c:auto val="1"/>
        <c:lblAlgn val="ctr"/>
        <c:lblOffset val="100"/>
        <c:noMultiLvlLbl val="0"/>
      </c:catAx>
      <c:valAx>
        <c:axId val="753534648"/>
        <c:scaling>
          <c:orientation val="minMax"/>
          <c:max val="0.60000000000000009"/>
        </c:scaling>
        <c:delete val="1"/>
        <c:axPos val="t"/>
        <c:numFmt formatCode="0%" sourceLinked="1"/>
        <c:majorTickMark val="out"/>
        <c:minorTickMark val="none"/>
        <c:tickLblPos val="nextTo"/>
        <c:crossAx val="753534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pPr>
      <a:endParaRPr lang="nb-NO"/>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07587344682785E-2"/>
          <c:y val="3.8581348440304426E-2"/>
          <c:w val="0.81980204209034235"/>
          <c:h val="0.91386785292550043"/>
        </c:manualLayout>
      </c:layout>
      <c:pieChart>
        <c:varyColors val="1"/>
        <c:ser>
          <c:idx val="0"/>
          <c:order val="0"/>
          <c:tx>
            <c:strRef>
              <c:f>'Ark1'!$B$1</c:f>
              <c:strCache>
                <c:ptCount val="1"/>
                <c:pt idx="0">
                  <c:v>Kolonne1</c:v>
                </c:pt>
              </c:strCache>
            </c:strRef>
          </c:tx>
          <c:spPr>
            <a:ln>
              <a:noFill/>
            </a:ln>
          </c:spPr>
          <c:dPt>
            <c:idx val="0"/>
            <c:bubble3D val="0"/>
            <c:spPr>
              <a:solidFill>
                <a:schemeClr val="accent4"/>
              </a:solidFill>
              <a:ln w="19050">
                <a:noFill/>
              </a:ln>
              <a:effectLst/>
            </c:spPr>
            <c:extLst>
              <c:ext xmlns:c16="http://schemas.microsoft.com/office/drawing/2014/chart" uri="{C3380CC4-5D6E-409C-BE32-E72D297353CC}">
                <c16:uniqueId val="{00000002-BB04-42F4-A271-4BBFADBF2EF8}"/>
              </c:ext>
            </c:extLst>
          </c:dPt>
          <c:dPt>
            <c:idx val="1"/>
            <c:bubble3D val="0"/>
            <c:spPr>
              <a:solidFill>
                <a:schemeClr val="accent1">
                  <a:lumMod val="75000"/>
                </a:schemeClr>
              </a:solidFill>
              <a:ln w="19050">
                <a:noFill/>
              </a:ln>
              <a:effectLst/>
            </c:spPr>
            <c:extLst>
              <c:ext xmlns:c16="http://schemas.microsoft.com/office/drawing/2014/chart" uri="{C3380CC4-5D6E-409C-BE32-E72D297353CC}">
                <c16:uniqueId val="{00000003-BB04-42F4-A271-4BBFADBF2EF8}"/>
              </c:ext>
            </c:extLst>
          </c:dPt>
          <c:dPt>
            <c:idx val="2"/>
            <c:bubble3D val="0"/>
            <c:spPr>
              <a:solidFill>
                <a:srgbClr val="C00000"/>
              </a:solidFill>
              <a:ln w="19050">
                <a:noFill/>
              </a:ln>
              <a:effectLst/>
            </c:spPr>
            <c:extLst>
              <c:ext xmlns:c16="http://schemas.microsoft.com/office/drawing/2014/chart" uri="{C3380CC4-5D6E-409C-BE32-E72D297353CC}">
                <c16:uniqueId val="{00000000-2D64-470D-A9FD-8510E18143B4}"/>
              </c:ext>
            </c:extLst>
          </c:dPt>
          <c:dLbls>
            <c:dLbl>
              <c:idx val="0"/>
              <c:layout>
                <c:manualLayout>
                  <c:x val="-0.11475903181906889"/>
                  <c:y val="0.17578003612263615"/>
                </c:manualLayout>
              </c:layout>
              <c:tx>
                <c:rich>
                  <a:bodyPr/>
                  <a:lstStyle/>
                  <a:p>
                    <a:fld id="{86AC93A8-6D3F-4A69-8262-B49E79438E20}" type="CATEGORYNAME">
                      <a:rPr lang="en-US"/>
                      <a:pPr/>
                      <a:t>[KATEGORINAVN]</a:t>
                    </a:fld>
                    <a:endParaRPr lang="en-US" baseline="0" dirty="0"/>
                  </a:p>
                  <a:p>
                    <a:fld id="{A0D24A57-7674-4E4B-894E-3874685EE4DD}" type="VALUE">
                      <a:rPr lang="en-US" sz="1600"/>
                      <a:pPr/>
                      <a:t>[VERDI]</a:t>
                    </a:fld>
                    <a:endParaRPr lang="nb-NO"/>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2-BB04-42F4-A271-4BBFADBF2EF8}"/>
                </c:ext>
              </c:extLst>
            </c:dLbl>
            <c:dLbl>
              <c:idx val="1"/>
              <c:layout>
                <c:manualLayout>
                  <c:x val="-3.9323586084320912E-2"/>
                  <c:y val="-0.10917468816446922"/>
                </c:manualLayout>
              </c:layout>
              <c:tx>
                <c:rich>
                  <a:bodyPr/>
                  <a:lstStyle/>
                  <a:p>
                    <a:fld id="{E7622854-5E2F-4D77-9B3F-80CB9096235B}" type="CATEGORYNAME">
                      <a:rPr lang="en-US"/>
                      <a:pPr/>
                      <a:t>[KATEGORINAVN]</a:t>
                    </a:fld>
                    <a:endParaRPr lang="en-US" baseline="0" dirty="0"/>
                  </a:p>
                  <a:p>
                    <a:fld id="{10630C90-DA7F-4196-9E43-BC5A5B96C234}" type="VALUE">
                      <a:rPr lang="en-US" sz="1600"/>
                      <a:pPr/>
                      <a:t>[VERDI]</a:t>
                    </a:fld>
                    <a:endParaRPr lang="nb-NO"/>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BB04-42F4-A271-4BBFADBF2EF8}"/>
                </c:ext>
              </c:extLst>
            </c:dLbl>
            <c:dLbl>
              <c:idx val="2"/>
              <c:layout>
                <c:manualLayout>
                  <c:x val="0.11082821487311484"/>
                  <c:y val="0.16544115569835527"/>
                </c:manualLayout>
              </c:layout>
              <c:tx>
                <c:rich>
                  <a:bodyPr/>
                  <a:lstStyle/>
                  <a:p>
                    <a:fld id="{ADFA2021-D32C-4797-B80E-D80519A961D3}" type="CATEGORYNAME">
                      <a:rPr lang="en-US"/>
                      <a:pPr/>
                      <a:t>[KATEGORINAVN]</a:t>
                    </a:fld>
                    <a:r>
                      <a:rPr lang="en-US" baseline="0" dirty="0"/>
                      <a:t>
</a:t>
                    </a:r>
                    <a:fld id="{4A514DEB-5C11-4806-8418-5D1C2361F153}" type="VALUE">
                      <a:rPr lang="en-US" sz="1600" baseline="0"/>
                      <a:pPr/>
                      <a:t>[VERDI]</a:t>
                    </a:fld>
                    <a:endParaRPr lang="en-US" baseline="0" dirty="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0-2D64-470D-A9FD-8510E18143B4}"/>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nb-NO"/>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'Ark1'!$A$2:$A$4</c:f>
              <c:strCache>
                <c:ptCount val="3"/>
                <c:pt idx="0">
                  <c:v>Flere</c:v>
                </c:pt>
                <c:pt idx="1">
                  <c:v>Omtrent like mange</c:v>
                </c:pt>
                <c:pt idx="2">
                  <c:v>Færre</c:v>
                </c:pt>
              </c:strCache>
            </c:strRef>
          </c:cat>
          <c:val>
            <c:numRef>
              <c:f>'Ark1'!$B$2:$B$4</c:f>
              <c:numCache>
                <c:formatCode>0%</c:formatCode>
                <c:ptCount val="3"/>
                <c:pt idx="0">
                  <c:v>0.21715929957496499</c:v>
                </c:pt>
                <c:pt idx="1">
                  <c:v>0.51938021962448999</c:v>
                </c:pt>
                <c:pt idx="2">
                  <c:v>0.26346048080054202</c:v>
                </c:pt>
              </c:numCache>
            </c:numRef>
          </c:val>
          <c:extLst>
            <c:ext xmlns:c16="http://schemas.microsoft.com/office/drawing/2014/chart" uri="{C3380CC4-5D6E-409C-BE32-E72D297353CC}">
              <c16:uniqueId val="{00000000-BB04-42F4-A271-4BBFADBF2EF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025460065869481E-2"/>
          <c:y val="6.2118343106510619E-2"/>
          <c:w val="0.97394907986826107"/>
          <c:h val="0.84224679927492729"/>
        </c:manualLayout>
      </c:layout>
      <c:lineChart>
        <c:grouping val="standard"/>
        <c:varyColors val="0"/>
        <c:ser>
          <c:idx val="0"/>
          <c:order val="0"/>
          <c:tx>
            <c:strRef>
              <c:f>'Ark1'!$B$1</c:f>
              <c:strCache>
                <c:ptCount val="1"/>
                <c:pt idx="0">
                  <c:v>Serie 1</c:v>
                </c:pt>
              </c:strCache>
            </c:strRef>
          </c:tx>
          <c:spPr>
            <a:ln w="28575" cap="rnd">
              <a:solidFill>
                <a:schemeClr val="accent1">
                  <a:lumMod val="50000"/>
                </a:schemeClr>
              </a:solidFill>
              <a:round/>
            </a:ln>
            <a:effectLst/>
          </c:spPr>
          <c:marker>
            <c:symbol val="none"/>
          </c:marker>
          <c:dLbls>
            <c:dLbl>
              <c:idx val="6"/>
              <c:spPr>
                <a:noFill/>
                <a:ln w="19050">
                  <a:solidFill>
                    <a:srgbClr val="00B050"/>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13A-4673-8445-88F47A7C3A72}"/>
                </c:ext>
              </c:extLst>
            </c:dLbl>
            <c:dLbl>
              <c:idx val="7"/>
              <c:spPr>
                <a:noFill/>
                <a:ln w="19050">
                  <a:solidFill>
                    <a:srgbClr val="00B050"/>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13A-4673-8445-88F47A7C3A72}"/>
                </c:ext>
              </c:extLst>
            </c:dLbl>
            <c:spPr>
              <a:noFill/>
              <a:ln w="19050">
                <a:solidFill>
                  <a:schemeClr val="accent2"/>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'Ark1'!$A$2:$A$10</c:f>
              <c:numCache>
                <c:formatCode>General</c:formatCode>
                <c:ptCount val="9"/>
                <c:pt idx="0">
                  <c:v>2005</c:v>
                </c:pt>
                <c:pt idx="1">
                  <c:v>2007</c:v>
                </c:pt>
                <c:pt idx="2">
                  <c:v>2009</c:v>
                </c:pt>
                <c:pt idx="3">
                  <c:v>2011</c:v>
                </c:pt>
                <c:pt idx="4">
                  <c:v>2013</c:v>
                </c:pt>
                <c:pt idx="5">
                  <c:v>2015</c:v>
                </c:pt>
                <c:pt idx="6">
                  <c:v>2017</c:v>
                </c:pt>
                <c:pt idx="7">
                  <c:v>2019</c:v>
                </c:pt>
                <c:pt idx="8">
                  <c:v>2021</c:v>
                </c:pt>
              </c:numCache>
            </c:numRef>
          </c:cat>
          <c:val>
            <c:numRef>
              <c:f>'Ark1'!$B$2:$B$10</c:f>
              <c:numCache>
                <c:formatCode>0%</c:formatCode>
                <c:ptCount val="9"/>
                <c:pt idx="0">
                  <c:v>0.91</c:v>
                </c:pt>
                <c:pt idx="1">
                  <c:v>0.93</c:v>
                </c:pt>
                <c:pt idx="2">
                  <c:v>0.93</c:v>
                </c:pt>
                <c:pt idx="3">
                  <c:v>0.9</c:v>
                </c:pt>
                <c:pt idx="4">
                  <c:v>0.93</c:v>
                </c:pt>
                <c:pt idx="5">
                  <c:v>0.9</c:v>
                </c:pt>
                <c:pt idx="6">
                  <c:v>0.81</c:v>
                </c:pt>
                <c:pt idx="7">
                  <c:v>0.83</c:v>
                </c:pt>
              </c:numCache>
            </c:numRef>
          </c:val>
          <c:smooth val="0"/>
          <c:extLst>
            <c:ext xmlns:c16="http://schemas.microsoft.com/office/drawing/2014/chart" uri="{C3380CC4-5D6E-409C-BE32-E72D297353CC}">
              <c16:uniqueId val="{00000000-013A-4673-8445-88F47A7C3A72}"/>
            </c:ext>
          </c:extLst>
        </c:ser>
        <c:dLbls>
          <c:showLegendKey val="0"/>
          <c:showVal val="0"/>
          <c:showCatName val="0"/>
          <c:showSerName val="0"/>
          <c:showPercent val="0"/>
          <c:showBubbleSize val="0"/>
        </c:dLbls>
        <c:smooth val="0"/>
        <c:axId val="1110880576"/>
        <c:axId val="1110883200"/>
      </c:lineChart>
      <c:catAx>
        <c:axId val="111088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110883200"/>
        <c:crosses val="autoZero"/>
        <c:auto val="1"/>
        <c:lblAlgn val="ctr"/>
        <c:lblOffset val="100"/>
        <c:noMultiLvlLbl val="0"/>
      </c:catAx>
      <c:valAx>
        <c:axId val="1110883200"/>
        <c:scaling>
          <c:orientation val="minMax"/>
          <c:max val="1"/>
          <c:min val="0.70000000000000007"/>
        </c:scaling>
        <c:delete val="1"/>
        <c:axPos val="l"/>
        <c:numFmt formatCode="0%" sourceLinked="1"/>
        <c:majorTickMark val="none"/>
        <c:minorTickMark val="none"/>
        <c:tickLblPos val="nextTo"/>
        <c:crossAx val="1110880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w="3175">
      <a:solidFill>
        <a:schemeClr val="bg1">
          <a:lumMod val="50000"/>
        </a:schemeClr>
      </a:solidFill>
    </a:ln>
    <a:effectLst/>
  </c:spPr>
  <c:txPr>
    <a:bodyPr/>
    <a:lstStyle/>
    <a:p>
      <a:pPr>
        <a:defRPr/>
      </a:pPr>
      <a:endParaRPr lang="nb-NO"/>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854058950714877"/>
          <c:y val="1.4359657267909928E-2"/>
          <c:w val="0.60359739570382831"/>
          <c:h val="0.93775575329032745"/>
        </c:manualLayout>
      </c:layout>
      <c:barChart>
        <c:barDir val="bar"/>
        <c:grouping val="percentStacked"/>
        <c:varyColors val="0"/>
        <c:ser>
          <c:idx val="0"/>
          <c:order val="0"/>
          <c:tx>
            <c:strRef>
              <c:f>'Ark1'!$B$1</c:f>
              <c:strCache>
                <c:ptCount val="1"/>
                <c:pt idx="0">
                  <c:v>Flere</c:v>
                </c:pt>
              </c:strCache>
            </c:strRef>
          </c:tx>
          <c:spPr>
            <a:solidFill>
              <a:srgbClr val="00B050"/>
            </a:solidFill>
            <a:ln>
              <a:noFill/>
            </a:ln>
            <a:effectLst/>
          </c:spPr>
          <c:invertIfNegative val="0"/>
          <c:dPt>
            <c:idx val="0"/>
            <c:invertIfNegative val="0"/>
            <c:bubble3D val="0"/>
            <c:extLst>
              <c:ext xmlns:c16="http://schemas.microsoft.com/office/drawing/2014/chart" uri="{C3380CC4-5D6E-409C-BE32-E72D297353CC}">
                <c16:uniqueId val="{00000001-FA2C-47E4-A54B-51E70AA3DCF9}"/>
              </c:ext>
            </c:extLst>
          </c:dPt>
          <c:dPt>
            <c:idx val="2"/>
            <c:invertIfNegative val="0"/>
            <c:bubble3D val="0"/>
            <c:extLst>
              <c:ext xmlns:c16="http://schemas.microsoft.com/office/drawing/2014/chart" uri="{C3380CC4-5D6E-409C-BE32-E72D297353CC}">
                <c16:uniqueId val="{00000003-FA2C-47E4-A54B-51E70AA3DCF9}"/>
              </c:ext>
            </c:extLst>
          </c:dPt>
          <c:dPt>
            <c:idx val="3"/>
            <c:invertIfNegative val="0"/>
            <c:bubble3D val="0"/>
            <c:extLst>
              <c:ext xmlns:c16="http://schemas.microsoft.com/office/drawing/2014/chart" uri="{C3380CC4-5D6E-409C-BE32-E72D297353CC}">
                <c16:uniqueId val="{00000005-FA2C-47E4-A54B-51E70AA3DCF9}"/>
              </c:ext>
            </c:extLst>
          </c:dPt>
          <c:dPt>
            <c:idx val="4"/>
            <c:invertIfNegative val="0"/>
            <c:bubble3D val="0"/>
            <c:extLst>
              <c:ext xmlns:c16="http://schemas.microsoft.com/office/drawing/2014/chart" uri="{C3380CC4-5D6E-409C-BE32-E72D297353CC}">
                <c16:uniqueId val="{00000007-FA2C-47E4-A54B-51E70AA3DCF9}"/>
              </c:ext>
            </c:extLst>
          </c:dPt>
          <c:dPt>
            <c:idx val="5"/>
            <c:invertIfNegative val="0"/>
            <c:bubble3D val="0"/>
            <c:extLst>
              <c:ext xmlns:c16="http://schemas.microsoft.com/office/drawing/2014/chart" uri="{C3380CC4-5D6E-409C-BE32-E72D297353CC}">
                <c16:uniqueId val="{00000009-FA2C-47E4-A54B-51E70AA3DCF9}"/>
              </c:ext>
            </c:extLst>
          </c:dPt>
          <c:dPt>
            <c:idx val="6"/>
            <c:invertIfNegative val="0"/>
            <c:bubble3D val="0"/>
            <c:extLst>
              <c:ext xmlns:c16="http://schemas.microsoft.com/office/drawing/2014/chart" uri="{C3380CC4-5D6E-409C-BE32-E72D297353CC}">
                <c16:uniqueId val="{0000000B-FA2C-47E4-A54B-51E70AA3DCF9}"/>
              </c:ext>
            </c:extLst>
          </c:dPt>
          <c:dPt>
            <c:idx val="7"/>
            <c:invertIfNegative val="0"/>
            <c:bubble3D val="0"/>
            <c:extLst>
              <c:ext xmlns:c16="http://schemas.microsoft.com/office/drawing/2014/chart" uri="{C3380CC4-5D6E-409C-BE32-E72D297353CC}">
                <c16:uniqueId val="{0000000D-FA2C-47E4-A54B-51E70AA3DCF9}"/>
              </c:ext>
            </c:extLst>
          </c:dPt>
          <c:dPt>
            <c:idx val="8"/>
            <c:invertIfNegative val="0"/>
            <c:bubble3D val="0"/>
            <c:extLst>
              <c:ext xmlns:c16="http://schemas.microsoft.com/office/drawing/2014/chart" uri="{C3380CC4-5D6E-409C-BE32-E72D297353CC}">
                <c16:uniqueId val="{0000000F-FA2C-47E4-A54B-51E70AA3DCF9}"/>
              </c:ext>
            </c:extLst>
          </c:dPt>
          <c:dPt>
            <c:idx val="11"/>
            <c:invertIfNegative val="0"/>
            <c:bubble3D val="0"/>
            <c:extLst>
              <c:ext xmlns:c16="http://schemas.microsoft.com/office/drawing/2014/chart" uri="{C3380CC4-5D6E-409C-BE32-E72D297353CC}">
                <c16:uniqueId val="{00000011-FA2C-47E4-A54B-51E70AA3DCF9}"/>
              </c:ext>
            </c:extLst>
          </c:dPt>
          <c:dPt>
            <c:idx val="12"/>
            <c:invertIfNegative val="0"/>
            <c:bubble3D val="0"/>
            <c:extLst>
              <c:ext xmlns:c16="http://schemas.microsoft.com/office/drawing/2014/chart" uri="{C3380CC4-5D6E-409C-BE32-E72D297353CC}">
                <c16:uniqueId val="{00000013-FA2C-47E4-A54B-51E70AA3DCF9}"/>
              </c:ext>
            </c:extLst>
          </c:dPt>
          <c:dPt>
            <c:idx val="13"/>
            <c:invertIfNegative val="0"/>
            <c:bubble3D val="0"/>
            <c:extLst>
              <c:ext xmlns:c16="http://schemas.microsoft.com/office/drawing/2014/chart" uri="{C3380CC4-5D6E-409C-BE32-E72D297353CC}">
                <c16:uniqueId val="{00000015-FA2C-47E4-A54B-51E70AA3DCF9}"/>
              </c:ext>
            </c:extLst>
          </c:dPt>
          <c:dPt>
            <c:idx val="14"/>
            <c:invertIfNegative val="0"/>
            <c:bubble3D val="0"/>
            <c:extLst>
              <c:ext xmlns:c16="http://schemas.microsoft.com/office/drawing/2014/chart" uri="{C3380CC4-5D6E-409C-BE32-E72D297353CC}">
                <c16:uniqueId val="{00000017-FA2C-47E4-A54B-51E70AA3DCF9}"/>
              </c:ext>
            </c:extLst>
          </c:dPt>
          <c:dPt>
            <c:idx val="15"/>
            <c:invertIfNegative val="0"/>
            <c:bubble3D val="0"/>
            <c:extLst>
              <c:ext xmlns:c16="http://schemas.microsoft.com/office/drawing/2014/chart" uri="{C3380CC4-5D6E-409C-BE32-E72D297353CC}">
                <c16:uniqueId val="{00000019-FA2C-47E4-A54B-51E70AA3DCF9}"/>
              </c:ext>
            </c:extLst>
          </c:dPt>
          <c:dPt>
            <c:idx val="17"/>
            <c:invertIfNegative val="0"/>
            <c:bubble3D val="0"/>
            <c:extLst>
              <c:ext xmlns:c16="http://schemas.microsoft.com/office/drawing/2014/chart" uri="{C3380CC4-5D6E-409C-BE32-E72D297353CC}">
                <c16:uniqueId val="{0000001B-FA2C-47E4-A54B-51E70AA3DCF9}"/>
              </c:ext>
            </c:extLst>
          </c:dPt>
          <c:dPt>
            <c:idx val="20"/>
            <c:invertIfNegative val="0"/>
            <c:bubble3D val="0"/>
            <c:extLst>
              <c:ext xmlns:c16="http://schemas.microsoft.com/office/drawing/2014/chart" uri="{C3380CC4-5D6E-409C-BE32-E72D297353CC}">
                <c16:uniqueId val="{0000001D-FA2C-47E4-A54B-51E70AA3DCF9}"/>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'Ark1'!$A$2:$A$29</c:f>
              <c:strCache>
                <c:ptCount val="28"/>
                <c:pt idx="0">
                  <c:v>Total</c:v>
                </c:pt>
                <c:pt idx="1">
                  <c:v>Mann</c:v>
                </c:pt>
                <c:pt idx="2">
                  <c:v>Kvinne</c:v>
                </c:pt>
                <c:pt idx="3">
                  <c:v>16-19</c:v>
                </c:pt>
                <c:pt idx="4">
                  <c:v>20-24</c:v>
                </c:pt>
                <c:pt idx="5">
                  <c:v>25-29</c:v>
                </c:pt>
                <c:pt idx="6">
                  <c:v>30-39</c:v>
                </c:pt>
                <c:pt idx="7">
                  <c:v>40-49</c:v>
                </c:pt>
                <c:pt idx="8">
                  <c:v>50-59</c:v>
                </c:pt>
                <c:pt idx="9">
                  <c:v>60-69</c:v>
                </c:pt>
                <c:pt idx="10">
                  <c:v>70+</c:v>
                </c:pt>
                <c:pt idx="11">
                  <c:v>Har barn</c:v>
                </c:pt>
                <c:pt idx="12">
                  <c:v>Ikke barn</c:v>
                </c:pt>
                <c:pt idx="13">
                  <c:v>SINK</c:v>
                </c:pt>
                <c:pt idx="14">
                  <c:v>DINK</c:v>
                </c:pt>
                <c:pt idx="15">
                  <c:v>FWSK</c:v>
                </c:pt>
                <c:pt idx="16">
                  <c:v>FWLK</c:v>
                </c:pt>
                <c:pt idx="17">
                  <c:v>EMPTY</c:v>
                </c:pt>
                <c:pt idx="18">
                  <c:v>OS</c:v>
                </c:pt>
                <c:pt idx="19">
                  <c:v>Lav utdannelse</c:v>
                </c:pt>
                <c:pt idx="20">
                  <c:v>Medium utdannelse</c:v>
                </c:pt>
                <c:pt idx="21">
                  <c:v>Høy utdannelse</c:v>
                </c:pt>
                <c:pt idx="22">
                  <c:v>HH-inntekt, u/500</c:v>
                </c:pt>
                <c:pt idx="23">
                  <c:v>HH-inntekt, 500-999</c:v>
                </c:pt>
                <c:pt idx="24">
                  <c:v>HH-inntekt, 1+ million</c:v>
                </c:pt>
                <c:pt idx="25">
                  <c:v>Stor by</c:v>
                </c:pt>
                <c:pt idx="26">
                  <c:v>Liten by</c:v>
                </c:pt>
                <c:pt idx="27">
                  <c:v>Ikke by</c:v>
                </c:pt>
              </c:strCache>
            </c:strRef>
          </c:cat>
          <c:val>
            <c:numRef>
              <c:f>'Ark1'!$B$2:$B$29</c:f>
              <c:numCache>
                <c:formatCode>0</c:formatCode>
                <c:ptCount val="28"/>
                <c:pt idx="0">
                  <c:v>21.715929957496499</c:v>
                </c:pt>
                <c:pt idx="1">
                  <c:v>19.3362234471996</c:v>
                </c:pt>
                <c:pt idx="2">
                  <c:v>23.8162630082949</c:v>
                </c:pt>
                <c:pt idx="3">
                  <c:v>28.325556678452003</c:v>
                </c:pt>
                <c:pt idx="4">
                  <c:v>34.017139971590801</c:v>
                </c:pt>
                <c:pt idx="5">
                  <c:v>35.220018511172803</c:v>
                </c:pt>
                <c:pt idx="6">
                  <c:v>21.974403682568699</c:v>
                </c:pt>
                <c:pt idx="7">
                  <c:v>19.647588205119501</c:v>
                </c:pt>
                <c:pt idx="8">
                  <c:v>18.576760188491001</c:v>
                </c:pt>
                <c:pt idx="9">
                  <c:v>16.011206623596198</c:v>
                </c:pt>
                <c:pt idx="10">
                  <c:v>15.8864094709957</c:v>
                </c:pt>
                <c:pt idx="11">
                  <c:v>22.0111980210397</c:v>
                </c:pt>
                <c:pt idx="12">
                  <c:v>21.597854242335799</c:v>
                </c:pt>
                <c:pt idx="13">
                  <c:v>31.142667775187299</c:v>
                </c:pt>
                <c:pt idx="14">
                  <c:v>28.558413936383399</c:v>
                </c:pt>
                <c:pt idx="15">
                  <c:v>23.673258646127099</c:v>
                </c:pt>
                <c:pt idx="16">
                  <c:v>19.913682271083101</c:v>
                </c:pt>
                <c:pt idx="17">
                  <c:v>17.024850612138401</c:v>
                </c:pt>
                <c:pt idx="18">
                  <c:v>17.309530481879001</c:v>
                </c:pt>
                <c:pt idx="19">
                  <c:v>24.210115437622498</c:v>
                </c:pt>
                <c:pt idx="20">
                  <c:v>21.1402309597376</c:v>
                </c:pt>
                <c:pt idx="21">
                  <c:v>18.234023513105399</c:v>
                </c:pt>
                <c:pt idx="22">
                  <c:v>23.753811097961201</c:v>
                </c:pt>
                <c:pt idx="23">
                  <c:v>23.129568411595098</c:v>
                </c:pt>
                <c:pt idx="24">
                  <c:v>17.8574301551009</c:v>
                </c:pt>
                <c:pt idx="25">
                  <c:v>22.5288260861265</c:v>
                </c:pt>
                <c:pt idx="26">
                  <c:v>24.420684323209901</c:v>
                </c:pt>
                <c:pt idx="27">
                  <c:v>17.569300913556599</c:v>
                </c:pt>
              </c:numCache>
            </c:numRef>
          </c:val>
          <c:extLst>
            <c:ext xmlns:c16="http://schemas.microsoft.com/office/drawing/2014/chart" uri="{C3380CC4-5D6E-409C-BE32-E72D297353CC}">
              <c16:uniqueId val="{0000001E-FA2C-47E4-A54B-51E70AA3DCF9}"/>
            </c:ext>
          </c:extLst>
        </c:ser>
        <c:ser>
          <c:idx val="1"/>
          <c:order val="1"/>
          <c:tx>
            <c:strRef>
              <c:f>'Ark1'!$C$1</c:f>
              <c:strCache>
                <c:ptCount val="1"/>
                <c:pt idx="0">
                  <c:v>Omtrent like mange</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'Ark1'!$A$2:$A$29</c:f>
              <c:strCache>
                <c:ptCount val="28"/>
                <c:pt idx="0">
                  <c:v>Total</c:v>
                </c:pt>
                <c:pt idx="1">
                  <c:v>Mann</c:v>
                </c:pt>
                <c:pt idx="2">
                  <c:v>Kvinne</c:v>
                </c:pt>
                <c:pt idx="3">
                  <c:v>16-19</c:v>
                </c:pt>
                <c:pt idx="4">
                  <c:v>20-24</c:v>
                </c:pt>
                <c:pt idx="5">
                  <c:v>25-29</c:v>
                </c:pt>
                <c:pt idx="6">
                  <c:v>30-39</c:v>
                </c:pt>
                <c:pt idx="7">
                  <c:v>40-49</c:v>
                </c:pt>
                <c:pt idx="8">
                  <c:v>50-59</c:v>
                </c:pt>
                <c:pt idx="9">
                  <c:v>60-69</c:v>
                </c:pt>
                <c:pt idx="10">
                  <c:v>70+</c:v>
                </c:pt>
                <c:pt idx="11">
                  <c:v>Har barn</c:v>
                </c:pt>
                <c:pt idx="12">
                  <c:v>Ikke barn</c:v>
                </c:pt>
                <c:pt idx="13">
                  <c:v>SINK</c:v>
                </c:pt>
                <c:pt idx="14">
                  <c:v>DINK</c:v>
                </c:pt>
                <c:pt idx="15">
                  <c:v>FWSK</c:v>
                </c:pt>
                <c:pt idx="16">
                  <c:v>FWLK</c:v>
                </c:pt>
                <c:pt idx="17">
                  <c:v>EMPTY</c:v>
                </c:pt>
                <c:pt idx="18">
                  <c:v>OS</c:v>
                </c:pt>
                <c:pt idx="19">
                  <c:v>Lav utdannelse</c:v>
                </c:pt>
                <c:pt idx="20">
                  <c:v>Medium utdannelse</c:v>
                </c:pt>
                <c:pt idx="21">
                  <c:v>Høy utdannelse</c:v>
                </c:pt>
                <c:pt idx="22">
                  <c:v>HH-inntekt, u/500</c:v>
                </c:pt>
                <c:pt idx="23">
                  <c:v>HH-inntekt, 500-999</c:v>
                </c:pt>
                <c:pt idx="24">
                  <c:v>HH-inntekt, 1+ million</c:v>
                </c:pt>
                <c:pt idx="25">
                  <c:v>Stor by</c:v>
                </c:pt>
                <c:pt idx="26">
                  <c:v>Liten by</c:v>
                </c:pt>
                <c:pt idx="27">
                  <c:v>Ikke by</c:v>
                </c:pt>
              </c:strCache>
            </c:strRef>
          </c:cat>
          <c:val>
            <c:numRef>
              <c:f>'Ark1'!$C$2:$C$29</c:f>
              <c:numCache>
                <c:formatCode>0</c:formatCode>
                <c:ptCount val="28"/>
                <c:pt idx="0">
                  <c:v>51.938021962449099</c:v>
                </c:pt>
                <c:pt idx="1">
                  <c:v>54.610983849098702</c:v>
                </c:pt>
                <c:pt idx="2">
                  <c:v>49.578861213103899</c:v>
                </c:pt>
                <c:pt idx="3">
                  <c:v>48.685955228174898</c:v>
                </c:pt>
                <c:pt idx="4">
                  <c:v>37.371604610863102</c:v>
                </c:pt>
                <c:pt idx="5">
                  <c:v>38.606835911675297</c:v>
                </c:pt>
                <c:pt idx="6">
                  <c:v>44.367095348493002</c:v>
                </c:pt>
                <c:pt idx="7">
                  <c:v>54.752598661773696</c:v>
                </c:pt>
                <c:pt idx="8">
                  <c:v>48.653022066794399</c:v>
                </c:pt>
                <c:pt idx="9">
                  <c:v>65.693104574943106</c:v>
                </c:pt>
                <c:pt idx="10">
                  <c:v>64.2025837096771</c:v>
                </c:pt>
                <c:pt idx="11">
                  <c:v>50.3705894741137</c:v>
                </c:pt>
                <c:pt idx="12">
                  <c:v>52.564827685376102</c:v>
                </c:pt>
                <c:pt idx="13">
                  <c:v>41.609699943605001</c:v>
                </c:pt>
                <c:pt idx="14">
                  <c:v>40.236231988764601</c:v>
                </c:pt>
                <c:pt idx="15">
                  <c:v>44.964932431898802</c:v>
                </c:pt>
                <c:pt idx="16">
                  <c:v>54.829214935332303</c:v>
                </c:pt>
                <c:pt idx="17">
                  <c:v>60.653709742391207</c:v>
                </c:pt>
                <c:pt idx="18">
                  <c:v>56.092717905747804</c:v>
                </c:pt>
                <c:pt idx="19">
                  <c:v>49.032256807468499</c:v>
                </c:pt>
                <c:pt idx="20">
                  <c:v>54.017390998162909</c:v>
                </c:pt>
                <c:pt idx="21">
                  <c:v>54.370715162401403</c:v>
                </c:pt>
                <c:pt idx="22">
                  <c:v>48.544476826905402</c:v>
                </c:pt>
                <c:pt idx="23">
                  <c:v>53.286828073030598</c:v>
                </c:pt>
                <c:pt idx="24">
                  <c:v>52.565155950555194</c:v>
                </c:pt>
                <c:pt idx="25">
                  <c:v>50.904306221934803</c:v>
                </c:pt>
                <c:pt idx="26">
                  <c:v>50.886606930457404</c:v>
                </c:pt>
                <c:pt idx="27">
                  <c:v>54.712014025418199</c:v>
                </c:pt>
              </c:numCache>
            </c:numRef>
          </c:val>
          <c:extLst>
            <c:ext xmlns:c16="http://schemas.microsoft.com/office/drawing/2014/chart" uri="{C3380CC4-5D6E-409C-BE32-E72D297353CC}">
              <c16:uniqueId val="{00000001-D998-47A7-B3DD-A4CA6FCF6E3F}"/>
            </c:ext>
          </c:extLst>
        </c:ser>
        <c:ser>
          <c:idx val="2"/>
          <c:order val="2"/>
          <c:tx>
            <c:strRef>
              <c:f>'Ark1'!$D$1</c:f>
              <c:strCache>
                <c:ptCount val="1"/>
                <c:pt idx="0">
                  <c:v>Færre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'Ark1'!$A$2:$A$29</c:f>
              <c:strCache>
                <c:ptCount val="28"/>
                <c:pt idx="0">
                  <c:v>Total</c:v>
                </c:pt>
                <c:pt idx="1">
                  <c:v>Mann</c:v>
                </c:pt>
                <c:pt idx="2">
                  <c:v>Kvinne</c:v>
                </c:pt>
                <c:pt idx="3">
                  <c:v>16-19</c:v>
                </c:pt>
                <c:pt idx="4">
                  <c:v>20-24</c:v>
                </c:pt>
                <c:pt idx="5">
                  <c:v>25-29</c:v>
                </c:pt>
                <c:pt idx="6">
                  <c:v>30-39</c:v>
                </c:pt>
                <c:pt idx="7">
                  <c:v>40-49</c:v>
                </c:pt>
                <c:pt idx="8">
                  <c:v>50-59</c:v>
                </c:pt>
                <c:pt idx="9">
                  <c:v>60-69</c:v>
                </c:pt>
                <c:pt idx="10">
                  <c:v>70+</c:v>
                </c:pt>
                <c:pt idx="11">
                  <c:v>Har barn</c:v>
                </c:pt>
                <c:pt idx="12">
                  <c:v>Ikke barn</c:v>
                </c:pt>
                <c:pt idx="13">
                  <c:v>SINK</c:v>
                </c:pt>
                <c:pt idx="14">
                  <c:v>DINK</c:v>
                </c:pt>
                <c:pt idx="15">
                  <c:v>FWSK</c:v>
                </c:pt>
                <c:pt idx="16">
                  <c:v>FWLK</c:v>
                </c:pt>
                <c:pt idx="17">
                  <c:v>EMPTY</c:v>
                </c:pt>
                <c:pt idx="18">
                  <c:v>OS</c:v>
                </c:pt>
                <c:pt idx="19">
                  <c:v>Lav utdannelse</c:v>
                </c:pt>
                <c:pt idx="20">
                  <c:v>Medium utdannelse</c:v>
                </c:pt>
                <c:pt idx="21">
                  <c:v>Høy utdannelse</c:v>
                </c:pt>
                <c:pt idx="22">
                  <c:v>HH-inntekt, u/500</c:v>
                </c:pt>
                <c:pt idx="23">
                  <c:v>HH-inntekt, 500-999</c:v>
                </c:pt>
                <c:pt idx="24">
                  <c:v>HH-inntekt, 1+ million</c:v>
                </c:pt>
                <c:pt idx="25">
                  <c:v>Stor by</c:v>
                </c:pt>
                <c:pt idx="26">
                  <c:v>Liten by</c:v>
                </c:pt>
                <c:pt idx="27">
                  <c:v>Ikke by</c:v>
                </c:pt>
              </c:strCache>
            </c:strRef>
          </c:cat>
          <c:val>
            <c:numRef>
              <c:f>'Ark1'!$D$2:$D$29</c:f>
              <c:numCache>
                <c:formatCode>0</c:formatCode>
                <c:ptCount val="28"/>
                <c:pt idx="0">
                  <c:v>26.346048080054295</c:v>
                </c:pt>
                <c:pt idx="1">
                  <c:v>26.0527927037019</c:v>
                </c:pt>
                <c:pt idx="2">
                  <c:v>26.604875778601201</c:v>
                </c:pt>
                <c:pt idx="3">
                  <c:v>22.9884880933731</c:v>
                </c:pt>
                <c:pt idx="4">
                  <c:v>28.611255417546101</c:v>
                </c:pt>
                <c:pt idx="5">
                  <c:v>26.173145577151903</c:v>
                </c:pt>
                <c:pt idx="6">
                  <c:v>33.658500968938398</c:v>
                </c:pt>
                <c:pt idx="7">
                  <c:v>25.599813133106704</c:v>
                </c:pt>
                <c:pt idx="8">
                  <c:v>32.770217744714799</c:v>
                </c:pt>
                <c:pt idx="9">
                  <c:v>18.2956888014605</c:v>
                </c:pt>
                <c:pt idx="10">
                  <c:v>19.911006819327302</c:v>
                </c:pt>
                <c:pt idx="11">
                  <c:v>27.618212504846401</c:v>
                </c:pt>
                <c:pt idx="12">
                  <c:v>25.837318072288195</c:v>
                </c:pt>
                <c:pt idx="13">
                  <c:v>27.2476322812077</c:v>
                </c:pt>
                <c:pt idx="14">
                  <c:v>31.205354074852</c:v>
                </c:pt>
                <c:pt idx="15">
                  <c:v>31.361808921974198</c:v>
                </c:pt>
                <c:pt idx="16">
                  <c:v>25.257102793584401</c:v>
                </c:pt>
                <c:pt idx="17">
                  <c:v>22.321439645470399</c:v>
                </c:pt>
                <c:pt idx="18">
                  <c:v>26.597751612373198</c:v>
                </c:pt>
                <c:pt idx="19">
                  <c:v>26.757627754909102</c:v>
                </c:pt>
                <c:pt idx="20">
                  <c:v>24.8423780420996</c:v>
                </c:pt>
                <c:pt idx="21">
                  <c:v>27.395261324493202</c:v>
                </c:pt>
                <c:pt idx="22">
                  <c:v>27.701712075133401</c:v>
                </c:pt>
                <c:pt idx="23">
                  <c:v>23.5836035153742</c:v>
                </c:pt>
                <c:pt idx="24">
                  <c:v>29.577413894343803</c:v>
                </c:pt>
                <c:pt idx="25">
                  <c:v>26.5668676919387</c:v>
                </c:pt>
                <c:pt idx="26">
                  <c:v>24.692708746332499</c:v>
                </c:pt>
                <c:pt idx="27">
                  <c:v>27.718685061025099</c:v>
                </c:pt>
              </c:numCache>
            </c:numRef>
          </c:val>
          <c:extLst>
            <c:ext xmlns:c16="http://schemas.microsoft.com/office/drawing/2014/chart" uri="{C3380CC4-5D6E-409C-BE32-E72D297353CC}">
              <c16:uniqueId val="{00000002-D998-47A7-B3DD-A4CA6FCF6E3F}"/>
            </c:ext>
          </c:extLst>
        </c:ser>
        <c:dLbls>
          <c:showLegendKey val="0"/>
          <c:showVal val="0"/>
          <c:showCatName val="0"/>
          <c:showSerName val="0"/>
          <c:showPercent val="0"/>
          <c:showBubbleSize val="0"/>
        </c:dLbls>
        <c:gapWidth val="50"/>
        <c:overlap val="10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1"/>
          <c:min val="0"/>
        </c:scaling>
        <c:delete val="1"/>
        <c:axPos val="t"/>
        <c:numFmt formatCode="0%" sourceLinked="1"/>
        <c:majorTickMark val="out"/>
        <c:minorTickMark val="none"/>
        <c:tickLblPos val="nextTo"/>
        <c:crossAx val="1592749712"/>
        <c:crosses val="autoZero"/>
        <c:crossBetween val="between"/>
      </c:valAx>
      <c:spPr>
        <a:noFill/>
        <a:ln>
          <a:noFill/>
        </a:ln>
        <a:effectLst/>
      </c:spPr>
    </c:plotArea>
    <c:legend>
      <c:legendPos val="b"/>
      <c:layout>
        <c:manualLayout>
          <c:xMode val="edge"/>
          <c:yMode val="edge"/>
          <c:x val="0.33884333364668884"/>
          <c:y val="0.95504047479486487"/>
          <c:w val="0.59636386555339993"/>
          <c:h val="3.99499755044853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nb-NO"/>
        </a:p>
      </c:txPr>
    </c:legend>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854058950714877"/>
          <c:y val="1.4359657267909928E-2"/>
          <c:w val="0.60359739570382831"/>
          <c:h val="0.93775575329032745"/>
        </c:manualLayout>
      </c:layout>
      <c:barChart>
        <c:barDir val="bar"/>
        <c:grouping val="percentStacked"/>
        <c:varyColors val="0"/>
        <c:ser>
          <c:idx val="0"/>
          <c:order val="0"/>
          <c:tx>
            <c:strRef>
              <c:f>'Ark1'!$B$1</c:f>
              <c:strCache>
                <c:ptCount val="1"/>
                <c:pt idx="0">
                  <c:v>Flere</c:v>
                </c:pt>
              </c:strCache>
            </c:strRef>
          </c:tx>
          <c:spPr>
            <a:solidFill>
              <a:srgbClr val="00B050"/>
            </a:solidFill>
            <a:ln>
              <a:noFill/>
            </a:ln>
            <a:effectLst/>
          </c:spPr>
          <c:invertIfNegative val="0"/>
          <c:dPt>
            <c:idx val="0"/>
            <c:invertIfNegative val="0"/>
            <c:bubble3D val="0"/>
            <c:extLst>
              <c:ext xmlns:c16="http://schemas.microsoft.com/office/drawing/2014/chart" uri="{C3380CC4-5D6E-409C-BE32-E72D297353CC}">
                <c16:uniqueId val="{00000001-89C6-4EDD-9CD0-18F3B8E25797}"/>
              </c:ext>
            </c:extLst>
          </c:dPt>
          <c:dPt>
            <c:idx val="2"/>
            <c:invertIfNegative val="0"/>
            <c:bubble3D val="0"/>
            <c:extLst>
              <c:ext xmlns:c16="http://schemas.microsoft.com/office/drawing/2014/chart" uri="{C3380CC4-5D6E-409C-BE32-E72D297353CC}">
                <c16:uniqueId val="{00000003-89C6-4EDD-9CD0-18F3B8E25797}"/>
              </c:ext>
            </c:extLst>
          </c:dPt>
          <c:dPt>
            <c:idx val="3"/>
            <c:invertIfNegative val="0"/>
            <c:bubble3D val="0"/>
            <c:extLst>
              <c:ext xmlns:c16="http://schemas.microsoft.com/office/drawing/2014/chart" uri="{C3380CC4-5D6E-409C-BE32-E72D297353CC}">
                <c16:uniqueId val="{00000005-89C6-4EDD-9CD0-18F3B8E25797}"/>
              </c:ext>
            </c:extLst>
          </c:dPt>
          <c:dPt>
            <c:idx val="4"/>
            <c:invertIfNegative val="0"/>
            <c:bubble3D val="0"/>
            <c:extLst>
              <c:ext xmlns:c16="http://schemas.microsoft.com/office/drawing/2014/chart" uri="{C3380CC4-5D6E-409C-BE32-E72D297353CC}">
                <c16:uniqueId val="{00000007-89C6-4EDD-9CD0-18F3B8E25797}"/>
              </c:ext>
            </c:extLst>
          </c:dPt>
          <c:dPt>
            <c:idx val="5"/>
            <c:invertIfNegative val="0"/>
            <c:bubble3D val="0"/>
            <c:extLst>
              <c:ext xmlns:c16="http://schemas.microsoft.com/office/drawing/2014/chart" uri="{C3380CC4-5D6E-409C-BE32-E72D297353CC}">
                <c16:uniqueId val="{00000009-89C6-4EDD-9CD0-18F3B8E25797}"/>
              </c:ext>
            </c:extLst>
          </c:dPt>
          <c:dPt>
            <c:idx val="6"/>
            <c:invertIfNegative val="0"/>
            <c:bubble3D val="0"/>
            <c:extLst>
              <c:ext xmlns:c16="http://schemas.microsoft.com/office/drawing/2014/chart" uri="{C3380CC4-5D6E-409C-BE32-E72D297353CC}">
                <c16:uniqueId val="{0000000B-89C6-4EDD-9CD0-18F3B8E25797}"/>
              </c:ext>
            </c:extLst>
          </c:dPt>
          <c:dPt>
            <c:idx val="7"/>
            <c:invertIfNegative val="0"/>
            <c:bubble3D val="0"/>
            <c:extLst>
              <c:ext xmlns:c16="http://schemas.microsoft.com/office/drawing/2014/chart" uri="{C3380CC4-5D6E-409C-BE32-E72D297353CC}">
                <c16:uniqueId val="{0000000D-89C6-4EDD-9CD0-18F3B8E25797}"/>
              </c:ext>
            </c:extLst>
          </c:dPt>
          <c:dPt>
            <c:idx val="8"/>
            <c:invertIfNegative val="0"/>
            <c:bubble3D val="0"/>
            <c:extLst>
              <c:ext xmlns:c16="http://schemas.microsoft.com/office/drawing/2014/chart" uri="{C3380CC4-5D6E-409C-BE32-E72D297353CC}">
                <c16:uniqueId val="{0000000F-89C6-4EDD-9CD0-18F3B8E25797}"/>
              </c:ext>
            </c:extLst>
          </c:dPt>
          <c:dPt>
            <c:idx val="11"/>
            <c:invertIfNegative val="0"/>
            <c:bubble3D val="0"/>
            <c:extLst>
              <c:ext xmlns:c16="http://schemas.microsoft.com/office/drawing/2014/chart" uri="{C3380CC4-5D6E-409C-BE32-E72D297353CC}">
                <c16:uniqueId val="{00000011-89C6-4EDD-9CD0-18F3B8E25797}"/>
              </c:ext>
            </c:extLst>
          </c:dPt>
          <c:dPt>
            <c:idx val="12"/>
            <c:invertIfNegative val="0"/>
            <c:bubble3D val="0"/>
            <c:extLst>
              <c:ext xmlns:c16="http://schemas.microsoft.com/office/drawing/2014/chart" uri="{C3380CC4-5D6E-409C-BE32-E72D297353CC}">
                <c16:uniqueId val="{00000013-89C6-4EDD-9CD0-18F3B8E25797}"/>
              </c:ext>
            </c:extLst>
          </c:dPt>
          <c:dPt>
            <c:idx val="13"/>
            <c:invertIfNegative val="0"/>
            <c:bubble3D val="0"/>
            <c:extLst>
              <c:ext xmlns:c16="http://schemas.microsoft.com/office/drawing/2014/chart" uri="{C3380CC4-5D6E-409C-BE32-E72D297353CC}">
                <c16:uniqueId val="{00000015-89C6-4EDD-9CD0-18F3B8E25797}"/>
              </c:ext>
            </c:extLst>
          </c:dPt>
          <c:dPt>
            <c:idx val="14"/>
            <c:invertIfNegative val="0"/>
            <c:bubble3D val="0"/>
            <c:extLst>
              <c:ext xmlns:c16="http://schemas.microsoft.com/office/drawing/2014/chart" uri="{C3380CC4-5D6E-409C-BE32-E72D297353CC}">
                <c16:uniqueId val="{00000017-89C6-4EDD-9CD0-18F3B8E25797}"/>
              </c:ext>
            </c:extLst>
          </c:dPt>
          <c:dPt>
            <c:idx val="15"/>
            <c:invertIfNegative val="0"/>
            <c:bubble3D val="0"/>
            <c:extLst>
              <c:ext xmlns:c16="http://schemas.microsoft.com/office/drawing/2014/chart" uri="{C3380CC4-5D6E-409C-BE32-E72D297353CC}">
                <c16:uniqueId val="{00000019-89C6-4EDD-9CD0-18F3B8E25797}"/>
              </c:ext>
            </c:extLst>
          </c:dPt>
          <c:dPt>
            <c:idx val="17"/>
            <c:invertIfNegative val="0"/>
            <c:bubble3D val="0"/>
            <c:extLst>
              <c:ext xmlns:c16="http://schemas.microsoft.com/office/drawing/2014/chart" uri="{C3380CC4-5D6E-409C-BE32-E72D297353CC}">
                <c16:uniqueId val="{0000001B-89C6-4EDD-9CD0-18F3B8E25797}"/>
              </c:ext>
            </c:extLst>
          </c:dPt>
          <c:dPt>
            <c:idx val="20"/>
            <c:invertIfNegative val="0"/>
            <c:bubble3D val="0"/>
            <c:extLst>
              <c:ext xmlns:c16="http://schemas.microsoft.com/office/drawing/2014/chart" uri="{C3380CC4-5D6E-409C-BE32-E72D297353CC}">
                <c16:uniqueId val="{0000001D-89C6-4EDD-9CD0-18F3B8E25797}"/>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'Ark1'!$A$2:$A$32</c:f>
              <c:strCache>
                <c:ptCount val="31"/>
                <c:pt idx="0">
                  <c:v>Total</c:v>
                </c:pt>
                <c:pt idx="1">
                  <c:v>Oslo og omegn</c:v>
                </c:pt>
                <c:pt idx="2">
                  <c:v>Øvrig Østland</c:v>
                </c:pt>
                <c:pt idx="3">
                  <c:v>Sør-/Vestlandet</c:v>
                </c:pt>
                <c:pt idx="4">
                  <c:v>Midt-/ Nord Norge</c:v>
                </c:pt>
                <c:pt idx="5">
                  <c:v>De bokinteresserte</c:v>
                </c:pt>
                <c:pt idx="6">
                  <c:v>Mobiltidstyvene</c:v>
                </c:pt>
                <c:pt idx="7">
                  <c:v>De tilbudsbevisste</c:v>
                </c:pt>
                <c:pt idx="8">
                  <c:v>De moderne</c:v>
                </c:pt>
                <c:pt idx="9">
                  <c:v>De barneorienterte</c:v>
                </c:pt>
                <c:pt idx="10">
                  <c:v>Opplever barrierer</c:v>
                </c:pt>
                <c:pt idx="11">
                  <c:v>Småleser (1-4)</c:v>
                </c:pt>
                <c:pt idx="12">
                  <c:v>Mediumleser (5-12)</c:v>
                </c:pt>
                <c:pt idx="13">
                  <c:v>Storleser (13-24)</c:v>
                </c:pt>
                <c:pt idx="14">
                  <c:v>Superleser (25+)</c:v>
                </c:pt>
                <c:pt idx="15">
                  <c:v>Ikke-kjøper</c:v>
                </c:pt>
                <c:pt idx="16">
                  <c:v>Småkjøper (1-4)</c:v>
                </c:pt>
                <c:pt idx="17">
                  <c:v>Mediumkjøper (5-12)</c:v>
                </c:pt>
                <c:pt idx="18">
                  <c:v>Storkjøper (13-24)</c:v>
                </c:pt>
                <c:pt idx="19">
                  <c:v>Superkjøper (25+)</c:v>
                </c:pt>
                <c:pt idx="20">
                  <c:v>Bibliotek siste år</c:v>
                </c:pt>
                <c:pt idx="21">
                  <c:v>Ikke besøkt bibliotek</c:v>
                </c:pt>
                <c:pt idx="22">
                  <c:v>Norsk tekst</c:v>
                </c:pt>
                <c:pt idx="23">
                  <c:v>Engelsk tekst</c:v>
                </c:pt>
                <c:pt idx="24">
                  <c:v>Annet språk</c:v>
                </c:pt>
                <c:pt idx="25">
                  <c:v>Papirbok, lest</c:v>
                </c:pt>
                <c:pt idx="26">
                  <c:v>Lydbok, lest</c:v>
                </c:pt>
                <c:pt idx="27">
                  <c:v>E-bok lest</c:v>
                </c:pt>
                <c:pt idx="28">
                  <c:v>Papirbok, kjøpt</c:v>
                </c:pt>
                <c:pt idx="29">
                  <c:v>Lydbok, kjøpt</c:v>
                </c:pt>
                <c:pt idx="30">
                  <c:v>E-bok kjøpt</c:v>
                </c:pt>
              </c:strCache>
            </c:strRef>
          </c:cat>
          <c:val>
            <c:numRef>
              <c:f>'Ark1'!$B$2:$B$32</c:f>
              <c:numCache>
                <c:formatCode>0</c:formatCode>
                <c:ptCount val="31"/>
                <c:pt idx="0">
                  <c:v>21.715929957496499</c:v>
                </c:pt>
                <c:pt idx="1">
                  <c:v>21.862370686428999</c:v>
                </c:pt>
                <c:pt idx="2">
                  <c:v>19.820584451939599</c:v>
                </c:pt>
                <c:pt idx="3">
                  <c:v>21.6618548065351</c:v>
                </c:pt>
                <c:pt idx="4">
                  <c:v>23.861354027561202</c:v>
                </c:pt>
                <c:pt idx="5">
                  <c:v>18.829372395379799</c:v>
                </c:pt>
                <c:pt idx="6">
                  <c:v>25.214225524923702</c:v>
                </c:pt>
                <c:pt idx="7">
                  <c:v>21.929286053709699</c:v>
                </c:pt>
                <c:pt idx="8">
                  <c:v>25.475512181764405</c:v>
                </c:pt>
                <c:pt idx="9">
                  <c:v>14.4144453105212</c:v>
                </c:pt>
                <c:pt idx="10">
                  <c:v>19.297489661931799</c:v>
                </c:pt>
                <c:pt idx="11">
                  <c:v>13.588562399493402</c:v>
                </c:pt>
                <c:pt idx="12">
                  <c:v>20.044941180124599</c:v>
                </c:pt>
                <c:pt idx="13">
                  <c:v>30.596149678399598</c:v>
                </c:pt>
                <c:pt idx="14">
                  <c:v>36.690179767563002</c:v>
                </c:pt>
                <c:pt idx="15">
                  <c:v>18.990670152143199</c:v>
                </c:pt>
                <c:pt idx="16">
                  <c:v>21.445634684559899</c:v>
                </c:pt>
                <c:pt idx="17">
                  <c:v>21.1910549317898</c:v>
                </c:pt>
                <c:pt idx="18">
                  <c:v>24.270042215739601</c:v>
                </c:pt>
                <c:pt idx="19">
                  <c:v>29.941825438514304</c:v>
                </c:pt>
                <c:pt idx="20">
                  <c:v>25.073667000798501</c:v>
                </c:pt>
                <c:pt idx="21">
                  <c:v>19.787705958318998</c:v>
                </c:pt>
                <c:pt idx="22">
                  <c:v>21.572477287770798</c:v>
                </c:pt>
                <c:pt idx="23">
                  <c:v>25.062452317458998</c:v>
                </c:pt>
                <c:pt idx="24">
                  <c:v>23.916240667240501</c:v>
                </c:pt>
                <c:pt idx="25">
                  <c:v>20.807025562949601</c:v>
                </c:pt>
                <c:pt idx="26">
                  <c:v>32.379396067876399</c:v>
                </c:pt>
                <c:pt idx="27">
                  <c:v>27.7458265182593</c:v>
                </c:pt>
                <c:pt idx="28">
                  <c:v>22.20308438555</c:v>
                </c:pt>
                <c:pt idx="29">
                  <c:v>36.965223045909703</c:v>
                </c:pt>
                <c:pt idx="30">
                  <c:v>30.787818820349997</c:v>
                </c:pt>
              </c:numCache>
            </c:numRef>
          </c:val>
          <c:extLst>
            <c:ext xmlns:c16="http://schemas.microsoft.com/office/drawing/2014/chart" uri="{C3380CC4-5D6E-409C-BE32-E72D297353CC}">
              <c16:uniqueId val="{0000001E-89C6-4EDD-9CD0-18F3B8E25797}"/>
            </c:ext>
          </c:extLst>
        </c:ser>
        <c:ser>
          <c:idx val="1"/>
          <c:order val="1"/>
          <c:tx>
            <c:strRef>
              <c:f>'Ark1'!$C$1</c:f>
              <c:strCache>
                <c:ptCount val="1"/>
                <c:pt idx="0">
                  <c:v>Omtrent like mange</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'Ark1'!$A$2:$A$32</c:f>
              <c:strCache>
                <c:ptCount val="31"/>
                <c:pt idx="0">
                  <c:v>Total</c:v>
                </c:pt>
                <c:pt idx="1">
                  <c:v>Oslo og omegn</c:v>
                </c:pt>
                <c:pt idx="2">
                  <c:v>Øvrig Østland</c:v>
                </c:pt>
                <c:pt idx="3">
                  <c:v>Sør-/Vestlandet</c:v>
                </c:pt>
                <c:pt idx="4">
                  <c:v>Midt-/ Nord Norge</c:v>
                </c:pt>
                <c:pt idx="5">
                  <c:v>De bokinteresserte</c:v>
                </c:pt>
                <c:pt idx="6">
                  <c:v>Mobiltidstyvene</c:v>
                </c:pt>
                <c:pt idx="7">
                  <c:v>De tilbudsbevisste</c:v>
                </c:pt>
                <c:pt idx="8">
                  <c:v>De moderne</c:v>
                </c:pt>
                <c:pt idx="9">
                  <c:v>De barneorienterte</c:v>
                </c:pt>
                <c:pt idx="10">
                  <c:v>Opplever barrierer</c:v>
                </c:pt>
                <c:pt idx="11">
                  <c:v>Småleser (1-4)</c:v>
                </c:pt>
                <c:pt idx="12">
                  <c:v>Mediumleser (5-12)</c:v>
                </c:pt>
                <c:pt idx="13">
                  <c:v>Storleser (13-24)</c:v>
                </c:pt>
                <c:pt idx="14">
                  <c:v>Superleser (25+)</c:v>
                </c:pt>
                <c:pt idx="15">
                  <c:v>Ikke-kjøper</c:v>
                </c:pt>
                <c:pt idx="16">
                  <c:v>Småkjøper (1-4)</c:v>
                </c:pt>
                <c:pt idx="17">
                  <c:v>Mediumkjøper (5-12)</c:v>
                </c:pt>
                <c:pt idx="18">
                  <c:v>Storkjøper (13-24)</c:v>
                </c:pt>
                <c:pt idx="19">
                  <c:v>Superkjøper (25+)</c:v>
                </c:pt>
                <c:pt idx="20">
                  <c:v>Bibliotek siste år</c:v>
                </c:pt>
                <c:pt idx="21">
                  <c:v>Ikke besøkt bibliotek</c:v>
                </c:pt>
                <c:pt idx="22">
                  <c:v>Norsk tekst</c:v>
                </c:pt>
                <c:pt idx="23">
                  <c:v>Engelsk tekst</c:v>
                </c:pt>
                <c:pt idx="24">
                  <c:v>Annet språk</c:v>
                </c:pt>
                <c:pt idx="25">
                  <c:v>Papirbok, lest</c:v>
                </c:pt>
                <c:pt idx="26">
                  <c:v>Lydbok, lest</c:v>
                </c:pt>
                <c:pt idx="27">
                  <c:v>E-bok lest</c:v>
                </c:pt>
                <c:pt idx="28">
                  <c:v>Papirbok, kjøpt</c:v>
                </c:pt>
                <c:pt idx="29">
                  <c:v>Lydbok, kjøpt</c:v>
                </c:pt>
                <c:pt idx="30">
                  <c:v>E-bok kjøpt</c:v>
                </c:pt>
              </c:strCache>
            </c:strRef>
          </c:cat>
          <c:val>
            <c:numRef>
              <c:f>'Ark1'!$C$2:$C$32</c:f>
              <c:numCache>
                <c:formatCode>0</c:formatCode>
                <c:ptCount val="31"/>
                <c:pt idx="0">
                  <c:v>51.938021962449099</c:v>
                </c:pt>
                <c:pt idx="1">
                  <c:v>52.9321964454371</c:v>
                </c:pt>
                <c:pt idx="2">
                  <c:v>52.974278194203791</c:v>
                </c:pt>
                <c:pt idx="3">
                  <c:v>54.754015723525399</c:v>
                </c:pt>
                <c:pt idx="4">
                  <c:v>46.717310997502402</c:v>
                </c:pt>
                <c:pt idx="5">
                  <c:v>58.675063963231601</c:v>
                </c:pt>
                <c:pt idx="6">
                  <c:v>44.230493526479698</c:v>
                </c:pt>
                <c:pt idx="7">
                  <c:v>54.993294082463493</c:v>
                </c:pt>
                <c:pt idx="8">
                  <c:v>47.545943592249898</c:v>
                </c:pt>
                <c:pt idx="9">
                  <c:v>53.871991683050503</c:v>
                </c:pt>
                <c:pt idx="10">
                  <c:v>56.178338390483709</c:v>
                </c:pt>
                <c:pt idx="11">
                  <c:v>49.010720402818002</c:v>
                </c:pt>
                <c:pt idx="12">
                  <c:v>51.691539836345498</c:v>
                </c:pt>
                <c:pt idx="13">
                  <c:v>56.332912905599898</c:v>
                </c:pt>
                <c:pt idx="14">
                  <c:v>55.348864009413404</c:v>
                </c:pt>
                <c:pt idx="15">
                  <c:v>52.881424524483897</c:v>
                </c:pt>
                <c:pt idx="16">
                  <c:v>47.216463238825803</c:v>
                </c:pt>
                <c:pt idx="17">
                  <c:v>51.313075440946101</c:v>
                </c:pt>
                <c:pt idx="18">
                  <c:v>61.276758385272004</c:v>
                </c:pt>
                <c:pt idx="19">
                  <c:v>61.103686488964001</c:v>
                </c:pt>
                <c:pt idx="20">
                  <c:v>54.399160724461602</c:v>
                </c:pt>
                <c:pt idx="21">
                  <c:v>50.5246811424214</c:v>
                </c:pt>
                <c:pt idx="22">
                  <c:v>52.824070581505197</c:v>
                </c:pt>
                <c:pt idx="23">
                  <c:v>46.680594737155801</c:v>
                </c:pt>
                <c:pt idx="24">
                  <c:v>54.702605724327199</c:v>
                </c:pt>
                <c:pt idx="25">
                  <c:v>52.268806479302</c:v>
                </c:pt>
                <c:pt idx="26">
                  <c:v>45.127925435065201</c:v>
                </c:pt>
                <c:pt idx="27">
                  <c:v>51.230350133518499</c:v>
                </c:pt>
                <c:pt idx="28">
                  <c:v>52.086981211222891</c:v>
                </c:pt>
                <c:pt idx="29">
                  <c:v>38.623904278839902</c:v>
                </c:pt>
                <c:pt idx="30">
                  <c:v>46.422026685244397</c:v>
                </c:pt>
              </c:numCache>
            </c:numRef>
          </c:val>
          <c:extLst>
            <c:ext xmlns:c16="http://schemas.microsoft.com/office/drawing/2014/chart" uri="{C3380CC4-5D6E-409C-BE32-E72D297353CC}">
              <c16:uniqueId val="{0000001F-89C6-4EDD-9CD0-18F3B8E25797}"/>
            </c:ext>
          </c:extLst>
        </c:ser>
        <c:ser>
          <c:idx val="2"/>
          <c:order val="2"/>
          <c:tx>
            <c:strRef>
              <c:f>'Ark1'!$D$1</c:f>
              <c:strCache>
                <c:ptCount val="1"/>
                <c:pt idx="0">
                  <c:v>Færre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'Ark1'!$A$2:$A$32</c:f>
              <c:strCache>
                <c:ptCount val="31"/>
                <c:pt idx="0">
                  <c:v>Total</c:v>
                </c:pt>
                <c:pt idx="1">
                  <c:v>Oslo og omegn</c:v>
                </c:pt>
                <c:pt idx="2">
                  <c:v>Øvrig Østland</c:v>
                </c:pt>
                <c:pt idx="3">
                  <c:v>Sør-/Vestlandet</c:v>
                </c:pt>
                <c:pt idx="4">
                  <c:v>Midt-/ Nord Norge</c:v>
                </c:pt>
                <c:pt idx="5">
                  <c:v>De bokinteresserte</c:v>
                </c:pt>
                <c:pt idx="6">
                  <c:v>Mobiltidstyvene</c:v>
                </c:pt>
                <c:pt idx="7">
                  <c:v>De tilbudsbevisste</c:v>
                </c:pt>
                <c:pt idx="8">
                  <c:v>De moderne</c:v>
                </c:pt>
                <c:pt idx="9">
                  <c:v>De barneorienterte</c:v>
                </c:pt>
                <c:pt idx="10">
                  <c:v>Opplever barrierer</c:v>
                </c:pt>
                <c:pt idx="11">
                  <c:v>Småleser (1-4)</c:v>
                </c:pt>
                <c:pt idx="12">
                  <c:v>Mediumleser (5-12)</c:v>
                </c:pt>
                <c:pt idx="13">
                  <c:v>Storleser (13-24)</c:v>
                </c:pt>
                <c:pt idx="14">
                  <c:v>Superleser (25+)</c:v>
                </c:pt>
                <c:pt idx="15">
                  <c:v>Ikke-kjøper</c:v>
                </c:pt>
                <c:pt idx="16">
                  <c:v>Småkjøper (1-4)</c:v>
                </c:pt>
                <c:pt idx="17">
                  <c:v>Mediumkjøper (5-12)</c:v>
                </c:pt>
                <c:pt idx="18">
                  <c:v>Storkjøper (13-24)</c:v>
                </c:pt>
                <c:pt idx="19">
                  <c:v>Superkjøper (25+)</c:v>
                </c:pt>
                <c:pt idx="20">
                  <c:v>Bibliotek siste år</c:v>
                </c:pt>
                <c:pt idx="21">
                  <c:v>Ikke besøkt bibliotek</c:v>
                </c:pt>
                <c:pt idx="22">
                  <c:v>Norsk tekst</c:v>
                </c:pt>
                <c:pt idx="23">
                  <c:v>Engelsk tekst</c:v>
                </c:pt>
                <c:pt idx="24">
                  <c:v>Annet språk</c:v>
                </c:pt>
                <c:pt idx="25">
                  <c:v>Papirbok, lest</c:v>
                </c:pt>
                <c:pt idx="26">
                  <c:v>Lydbok, lest</c:v>
                </c:pt>
                <c:pt idx="27">
                  <c:v>E-bok lest</c:v>
                </c:pt>
                <c:pt idx="28">
                  <c:v>Papirbok, kjøpt</c:v>
                </c:pt>
                <c:pt idx="29">
                  <c:v>Lydbok, kjøpt</c:v>
                </c:pt>
                <c:pt idx="30">
                  <c:v>E-bok kjøpt</c:v>
                </c:pt>
              </c:strCache>
            </c:strRef>
          </c:cat>
          <c:val>
            <c:numRef>
              <c:f>'Ark1'!$D$2:$D$32</c:f>
              <c:numCache>
                <c:formatCode>0</c:formatCode>
                <c:ptCount val="31"/>
                <c:pt idx="0">
                  <c:v>26.346048080054295</c:v>
                </c:pt>
                <c:pt idx="1">
                  <c:v>25.205432868133997</c:v>
                </c:pt>
                <c:pt idx="2">
                  <c:v>27.2051373538566</c:v>
                </c:pt>
                <c:pt idx="3">
                  <c:v>23.584129469939398</c:v>
                </c:pt>
                <c:pt idx="4">
                  <c:v>29.421334974936102</c:v>
                </c:pt>
                <c:pt idx="5">
                  <c:v>22.4955636413885</c:v>
                </c:pt>
                <c:pt idx="6">
                  <c:v>30.555280948596604</c:v>
                </c:pt>
                <c:pt idx="7">
                  <c:v>23.077419863826801</c:v>
                </c:pt>
                <c:pt idx="8">
                  <c:v>26.978544225985601</c:v>
                </c:pt>
                <c:pt idx="9">
                  <c:v>31.713563006428299</c:v>
                </c:pt>
                <c:pt idx="10">
                  <c:v>24.524171947584701</c:v>
                </c:pt>
                <c:pt idx="11">
                  <c:v>37.400717197688799</c:v>
                </c:pt>
                <c:pt idx="12">
                  <c:v>28.263518983529899</c:v>
                </c:pt>
                <c:pt idx="13">
                  <c:v>13.0709374160006</c:v>
                </c:pt>
                <c:pt idx="14">
                  <c:v>7.9609562230236897</c:v>
                </c:pt>
                <c:pt idx="15">
                  <c:v>28.127905323372705</c:v>
                </c:pt>
                <c:pt idx="16">
                  <c:v>31.337902076614398</c:v>
                </c:pt>
                <c:pt idx="17">
                  <c:v>27.495869627264003</c:v>
                </c:pt>
                <c:pt idx="18">
                  <c:v>14.453199398988401</c:v>
                </c:pt>
                <c:pt idx="19">
                  <c:v>8.9544880725217109</c:v>
                </c:pt>
                <c:pt idx="20">
                  <c:v>20.5271722747399</c:v>
                </c:pt>
                <c:pt idx="21">
                  <c:v>29.687612899259701</c:v>
                </c:pt>
                <c:pt idx="22">
                  <c:v>25.603452130723898</c:v>
                </c:pt>
                <c:pt idx="23">
                  <c:v>28.256952945385201</c:v>
                </c:pt>
                <c:pt idx="24">
                  <c:v>21.3811536084323</c:v>
                </c:pt>
                <c:pt idx="25">
                  <c:v>26.924167957748395</c:v>
                </c:pt>
                <c:pt idx="26">
                  <c:v>22.4926784970583</c:v>
                </c:pt>
                <c:pt idx="27">
                  <c:v>21.023823348222098</c:v>
                </c:pt>
                <c:pt idx="28">
                  <c:v>25.709934403226896</c:v>
                </c:pt>
                <c:pt idx="29">
                  <c:v>24.4108726752503</c:v>
                </c:pt>
                <c:pt idx="30">
                  <c:v>22.790154494405702</c:v>
                </c:pt>
              </c:numCache>
            </c:numRef>
          </c:val>
          <c:extLst>
            <c:ext xmlns:c16="http://schemas.microsoft.com/office/drawing/2014/chart" uri="{C3380CC4-5D6E-409C-BE32-E72D297353CC}">
              <c16:uniqueId val="{00000020-89C6-4EDD-9CD0-18F3B8E25797}"/>
            </c:ext>
          </c:extLst>
        </c:ser>
        <c:dLbls>
          <c:showLegendKey val="0"/>
          <c:showVal val="0"/>
          <c:showCatName val="0"/>
          <c:showSerName val="0"/>
          <c:showPercent val="0"/>
          <c:showBubbleSize val="0"/>
        </c:dLbls>
        <c:gapWidth val="50"/>
        <c:overlap val="10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1"/>
          <c:min val="0"/>
        </c:scaling>
        <c:delete val="1"/>
        <c:axPos val="t"/>
        <c:numFmt formatCode="0%" sourceLinked="1"/>
        <c:majorTickMark val="out"/>
        <c:minorTickMark val="none"/>
        <c:tickLblPos val="nextTo"/>
        <c:crossAx val="1592749712"/>
        <c:crosses val="autoZero"/>
        <c:crossBetween val="between"/>
      </c:valAx>
      <c:spPr>
        <a:noFill/>
        <a:ln>
          <a:noFill/>
        </a:ln>
        <a:effectLst/>
      </c:spPr>
    </c:plotArea>
    <c:legend>
      <c:legendPos val="b"/>
      <c:layout>
        <c:manualLayout>
          <c:xMode val="edge"/>
          <c:yMode val="edge"/>
          <c:x val="0.33884333364668884"/>
          <c:y val="0.95504047479486487"/>
          <c:w val="0.59636386555339993"/>
          <c:h val="3.99499755044853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nb-NO"/>
        </a:p>
      </c:txPr>
    </c:legend>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631835884051587"/>
          <c:y val="0.11928333888503606"/>
          <c:w val="0.64065618109361466"/>
          <c:h val="0.85020231860948958"/>
        </c:manualLayout>
      </c:layout>
      <c:barChart>
        <c:barDir val="bar"/>
        <c:grouping val="clustered"/>
        <c:varyColors val="0"/>
        <c:ser>
          <c:idx val="0"/>
          <c:order val="0"/>
          <c:tx>
            <c:strRef>
              <c:f>'Ark1'!$B$1</c:f>
              <c:strCache>
                <c:ptCount val="1"/>
                <c:pt idx="0">
                  <c:v>Serie 1</c:v>
                </c:pt>
              </c:strCache>
            </c:strRef>
          </c:tx>
          <c:spPr>
            <a:solidFill>
              <a:schemeClr val="accent1">
                <a:lumMod val="50000"/>
              </a:schemeClr>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0-F3C3-B743-8021-12F463B408C2}"/>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1-F3C3-B743-8021-12F463B408C2}"/>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2-F3C3-B743-8021-12F463B408C2}"/>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'Ark1'!$A$2:$A$22</c:f>
              <c:strCache>
                <c:ptCount val="21"/>
                <c:pt idx="0">
                  <c:v>Mer tid på grunn av pandemien</c:v>
                </c:pt>
                <c:pt idx="1">
                  <c:v>Brukte mer tid til bøker</c:v>
                </c:pt>
                <c:pt idx="2">
                  <c:v>Flere bøker jeg hadde lyst til å lese</c:v>
                </c:pt>
                <c:pt idx="3">
                  <c:v>Liker mer og mer å lese bøker</c:v>
                </c:pt>
                <c:pt idx="4">
                  <c:v>Hadde satt meg som mål å lese flere bøker</c:v>
                </c:pt>
                <c:pt idx="5">
                  <c:v>Har gått fra å lese til å lytte på lydbøker</c:v>
                </c:pt>
                <c:pt idx="6">
                  <c:v>Flere bøker jeg følte jeg ‘måtte’ lese</c:v>
                </c:pt>
                <c:pt idx="7">
                  <c:v>Lett å finne bøker som passet</c:v>
                </c:pt>
                <c:pt idx="8">
                  <c:v>Nå både leser og lytter jeg til bøker –mer tid totalt til bøker</c:v>
                </c:pt>
                <c:pt idx="9">
                  <c:v>Mindre tid til venner/familie/sosialt</c:v>
                </c:pt>
                <c:pt idx="10">
                  <c:v>Fikk (flere) bøker i gave</c:v>
                </c:pt>
                <c:pt idx="11">
                  <c:v>Leser flere bok-serier nå enn før</c:v>
                </c:pt>
                <c:pt idx="12">
                  <c:v>Jobbet/studerte mindre</c:v>
                </c:pt>
                <c:pt idx="13">
                  <c:v>Så mindre på film og serier</c:v>
                </c:pt>
                <c:pt idx="14">
                  <c:v>Valgte oftere bøker fremfor nettet</c:v>
                </c:pt>
                <c:pt idx="15">
                  <c:v>Flere favorittforfattere kom med nye bøker</c:v>
                </c:pt>
                <c:pt idx="16">
                  <c:v>Startet å bruke en strømmetjeneste</c:v>
                </c:pt>
                <c:pt idx="17">
                  <c:v>Enkelt å kjøpe på nett – og få de levert på døren / sendt hjem</c:v>
                </c:pt>
                <c:pt idx="18">
                  <c:v>Mindre tid på sosiale medier og YouTube</c:v>
                </c:pt>
                <c:pt idx="19">
                  <c:v>Mindre tid til fritidsaktiviteter (trening, hobbyer mv)</c:v>
                </c:pt>
                <c:pt idx="20">
                  <c:v>Var mer på ferie/reiser</c:v>
                </c:pt>
              </c:strCache>
            </c:strRef>
          </c:cat>
          <c:val>
            <c:numRef>
              <c:f>'Ark1'!$B$2:$B$22</c:f>
              <c:numCache>
                <c:formatCode>0%</c:formatCode>
                <c:ptCount val="21"/>
                <c:pt idx="0">
                  <c:v>0.35952293399139601</c:v>
                </c:pt>
                <c:pt idx="1">
                  <c:v>0.343958921284994</c:v>
                </c:pt>
                <c:pt idx="2">
                  <c:v>0.31764935220963797</c:v>
                </c:pt>
                <c:pt idx="3">
                  <c:v>0.22031413656228199</c:v>
                </c:pt>
                <c:pt idx="4">
                  <c:v>0.210177369960447</c:v>
                </c:pt>
                <c:pt idx="5">
                  <c:v>0.173285648276403</c:v>
                </c:pt>
                <c:pt idx="6">
                  <c:v>0.15750558817405</c:v>
                </c:pt>
                <c:pt idx="7">
                  <c:v>0.14143494562720299</c:v>
                </c:pt>
                <c:pt idx="8">
                  <c:v>0.133899869198808</c:v>
                </c:pt>
                <c:pt idx="9">
                  <c:v>0.120573732233099</c:v>
                </c:pt>
                <c:pt idx="10">
                  <c:v>0.11810182686446399</c:v>
                </c:pt>
                <c:pt idx="11">
                  <c:v>0.10263919224856301</c:v>
                </c:pt>
                <c:pt idx="12">
                  <c:v>9.4165912411935795E-2</c:v>
                </c:pt>
                <c:pt idx="13">
                  <c:v>9.3780206566329197E-2</c:v>
                </c:pt>
                <c:pt idx="14">
                  <c:v>9.2658011045260114E-2</c:v>
                </c:pt>
                <c:pt idx="15">
                  <c:v>9.0736518342788702E-2</c:v>
                </c:pt>
                <c:pt idx="16">
                  <c:v>8.8767333633732098E-2</c:v>
                </c:pt>
                <c:pt idx="17">
                  <c:v>8.1366993639241408E-2</c:v>
                </c:pt>
                <c:pt idx="18">
                  <c:v>7.3884821458588296E-2</c:v>
                </c:pt>
                <c:pt idx="19">
                  <c:v>5.9871971720464295E-2</c:v>
                </c:pt>
                <c:pt idx="20">
                  <c:v>4.9378427211443102E-2</c:v>
                </c:pt>
              </c:numCache>
            </c:numRef>
          </c:val>
          <c:extLst>
            <c:ext xmlns:c16="http://schemas.microsoft.com/office/drawing/2014/chart" uri="{C3380CC4-5D6E-409C-BE32-E72D297353CC}">
              <c16:uniqueId val="{00000000-686C-431B-B460-14BD80F06B3C}"/>
            </c:ext>
          </c:extLst>
        </c:ser>
        <c:dLbls>
          <c:showLegendKey val="0"/>
          <c:showVal val="0"/>
          <c:showCatName val="0"/>
          <c:showSerName val="0"/>
          <c:showPercent val="0"/>
          <c:showBubbleSize val="0"/>
        </c:dLbls>
        <c:gapWidth val="50"/>
        <c:axId val="753534320"/>
        <c:axId val="753534648"/>
      </c:barChart>
      <c:catAx>
        <c:axId val="753534320"/>
        <c:scaling>
          <c:orientation val="maxMin"/>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753534648"/>
        <c:crosses val="autoZero"/>
        <c:auto val="1"/>
        <c:lblAlgn val="ctr"/>
        <c:lblOffset val="100"/>
        <c:noMultiLvlLbl val="0"/>
      </c:catAx>
      <c:valAx>
        <c:axId val="753534648"/>
        <c:scaling>
          <c:orientation val="minMax"/>
          <c:max val="0.60000000000000009"/>
        </c:scaling>
        <c:delete val="1"/>
        <c:axPos val="t"/>
        <c:numFmt formatCode="0%" sourceLinked="1"/>
        <c:majorTickMark val="out"/>
        <c:minorTickMark val="none"/>
        <c:tickLblPos val="nextTo"/>
        <c:crossAx val="753534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pPr>
      <a:endParaRPr lang="nb-NO"/>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277803968589601"/>
          <c:y val="0.12936306100254394"/>
          <c:w val="0.74419650059794462"/>
          <c:h val="0.84012267058531032"/>
        </c:manualLayout>
      </c:layout>
      <c:barChart>
        <c:barDir val="bar"/>
        <c:grouping val="clustered"/>
        <c:varyColors val="0"/>
        <c:ser>
          <c:idx val="0"/>
          <c:order val="0"/>
          <c:tx>
            <c:strRef>
              <c:f>'Ark1'!$B$1</c:f>
              <c:strCache>
                <c:ptCount val="1"/>
                <c:pt idx="0">
                  <c:v>Serie 1</c:v>
                </c:pt>
              </c:strCache>
            </c:strRef>
          </c:tx>
          <c:spPr>
            <a:solidFill>
              <a:schemeClr val="accent1">
                <a:lumMod val="50000"/>
              </a:schemeClr>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0-7FED-504B-94AC-600DC7E6FAC3}"/>
              </c:ext>
            </c:extLst>
          </c:dPt>
          <c:dPt>
            <c:idx val="1"/>
            <c:invertIfNegative val="0"/>
            <c:bubble3D val="0"/>
            <c:spPr>
              <a:solidFill>
                <a:schemeClr val="accent5"/>
              </a:solidFill>
              <a:ln>
                <a:noFill/>
              </a:ln>
              <a:effectLst/>
            </c:spPr>
            <c:extLst>
              <c:ext xmlns:c16="http://schemas.microsoft.com/office/drawing/2014/chart" uri="{C3380CC4-5D6E-409C-BE32-E72D297353CC}">
                <c16:uniqueId val="{00000001-7FED-504B-94AC-600DC7E6FAC3}"/>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2-7FED-504B-94AC-600DC7E6FAC3}"/>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3-7FED-504B-94AC-600DC7E6FAC3}"/>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4-7FED-504B-94AC-600DC7E6FAC3}"/>
              </c:ext>
            </c:extLst>
          </c:dPt>
          <c:dPt>
            <c:idx val="5"/>
            <c:invertIfNegative val="0"/>
            <c:bubble3D val="0"/>
            <c:spPr>
              <a:solidFill>
                <a:schemeClr val="accent4"/>
              </a:solidFill>
              <a:ln>
                <a:noFill/>
              </a:ln>
              <a:effectLst/>
            </c:spPr>
            <c:extLst>
              <c:ext xmlns:c16="http://schemas.microsoft.com/office/drawing/2014/chart" uri="{C3380CC4-5D6E-409C-BE32-E72D297353CC}">
                <c16:uniqueId val="{00000005-7FED-504B-94AC-600DC7E6FAC3}"/>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'Ark1'!$A$2:$A$14</c:f>
              <c:strCache>
                <c:ptCount val="13"/>
                <c:pt idx="0">
                  <c:v>Ønsket å lese flere</c:v>
                </c:pt>
                <c:pt idx="1">
                  <c:v>Mer tid pga pandemien</c:v>
                </c:pt>
                <c:pt idx="2">
                  <c:v>Mer tid til bøker</c:v>
                </c:pt>
                <c:pt idx="3">
                  <c:v>Flere fristende bøker</c:v>
                </c:pt>
                <c:pt idx="4">
                  <c:v>Fikk mer leselyst</c:v>
                </c:pt>
                <c:pt idx="5">
                  <c:v>Valgte mer digitalt</c:v>
                </c:pt>
                <c:pt idx="6">
                  <c:v>Mindre jobb-/familietid</c:v>
                </c:pt>
                <c:pt idx="7">
                  <c:v>Prioriterte tid til bøker</c:v>
                </c:pt>
                <c:pt idx="8">
                  <c:v>Valgte bort film og SoMe</c:v>
                </c:pt>
                <c:pt idx="9">
                  <c:v>Flere lesesituasjoner</c:v>
                </c:pt>
                <c:pt idx="10">
                  <c:v>Flere i gave</c:v>
                </c:pt>
                <c:pt idx="11">
                  <c:v>Enkelt å skaffe og få levert</c:v>
                </c:pt>
                <c:pt idx="12">
                  <c:v>Andre årsaker</c:v>
                </c:pt>
              </c:strCache>
            </c:strRef>
          </c:cat>
          <c:val>
            <c:numRef>
              <c:f>'Ark1'!$B$2:$B$14</c:f>
              <c:numCache>
                <c:formatCode>0%</c:formatCode>
                <c:ptCount val="13"/>
                <c:pt idx="0">
                  <c:v>0.38742458212811104</c:v>
                </c:pt>
                <c:pt idx="1">
                  <c:v>0.35952293399139601</c:v>
                </c:pt>
                <c:pt idx="2">
                  <c:v>0.34395892128499495</c:v>
                </c:pt>
                <c:pt idx="3">
                  <c:v>0.31764935220963797</c:v>
                </c:pt>
                <c:pt idx="4">
                  <c:v>0.29901949925478</c:v>
                </c:pt>
                <c:pt idx="5">
                  <c:v>0.29038203382171202</c:v>
                </c:pt>
                <c:pt idx="6">
                  <c:v>0.19419246878062998</c:v>
                </c:pt>
                <c:pt idx="7">
                  <c:v>0.16932669050572</c:v>
                </c:pt>
                <c:pt idx="8">
                  <c:v>0.14706755403334901</c:v>
                </c:pt>
                <c:pt idx="9">
                  <c:v>0.132542601601565</c:v>
                </c:pt>
                <c:pt idx="10">
                  <c:v>0.11810182686446399</c:v>
                </c:pt>
                <c:pt idx="11">
                  <c:v>8.1366993639241603E-2</c:v>
                </c:pt>
                <c:pt idx="12">
                  <c:v>0.179259919090381</c:v>
                </c:pt>
              </c:numCache>
            </c:numRef>
          </c:val>
          <c:extLst>
            <c:ext xmlns:c16="http://schemas.microsoft.com/office/drawing/2014/chart" uri="{C3380CC4-5D6E-409C-BE32-E72D297353CC}">
              <c16:uniqueId val="{00000000-686C-431B-B460-14BD80F06B3C}"/>
            </c:ext>
          </c:extLst>
        </c:ser>
        <c:dLbls>
          <c:showLegendKey val="0"/>
          <c:showVal val="0"/>
          <c:showCatName val="0"/>
          <c:showSerName val="0"/>
          <c:showPercent val="0"/>
          <c:showBubbleSize val="0"/>
        </c:dLbls>
        <c:gapWidth val="50"/>
        <c:axId val="753534320"/>
        <c:axId val="753534648"/>
      </c:barChart>
      <c:catAx>
        <c:axId val="7535343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200" b="0" i="0" u="none" strike="noStrike" kern="1200" baseline="0">
                <a:solidFill>
                  <a:schemeClr val="tx1">
                    <a:lumMod val="65000"/>
                    <a:lumOff val="35000"/>
                  </a:schemeClr>
                </a:solidFill>
                <a:latin typeface="+mn-lt"/>
                <a:ea typeface="+mn-ea"/>
                <a:cs typeface="+mn-cs"/>
              </a:defRPr>
            </a:pPr>
            <a:endParaRPr lang="nb-NO"/>
          </a:p>
        </c:txPr>
        <c:crossAx val="753534648"/>
        <c:crosses val="autoZero"/>
        <c:auto val="1"/>
        <c:lblAlgn val="ctr"/>
        <c:lblOffset val="100"/>
        <c:noMultiLvlLbl val="0"/>
      </c:catAx>
      <c:valAx>
        <c:axId val="753534648"/>
        <c:scaling>
          <c:orientation val="minMax"/>
          <c:max val="0.60000000000000009"/>
        </c:scaling>
        <c:delete val="1"/>
        <c:axPos val="t"/>
        <c:numFmt formatCode="0%" sourceLinked="1"/>
        <c:majorTickMark val="out"/>
        <c:minorTickMark val="none"/>
        <c:tickLblPos val="nextTo"/>
        <c:crossAx val="753534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pPr>
      <a:endParaRPr lang="nb-NO"/>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631835884051587"/>
          <c:y val="0.11928333888503606"/>
          <c:w val="0.64065618109361466"/>
          <c:h val="0.85020231860948958"/>
        </c:manualLayout>
      </c:layout>
      <c:barChart>
        <c:barDir val="bar"/>
        <c:grouping val="clustered"/>
        <c:varyColors val="0"/>
        <c:ser>
          <c:idx val="0"/>
          <c:order val="0"/>
          <c:tx>
            <c:strRef>
              <c:f>'Ark1'!$B$1</c:f>
              <c:strCache>
                <c:ptCount val="1"/>
                <c:pt idx="0">
                  <c:v>Serie 1</c:v>
                </c:pt>
              </c:strCache>
            </c:strRef>
          </c:tx>
          <c:spPr>
            <a:solidFill>
              <a:srgbClr val="FF493B"/>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0-0CA9-774D-B1EE-672279332965}"/>
              </c:ext>
            </c:extLst>
          </c:dPt>
          <c:dPt>
            <c:idx val="1"/>
            <c:invertIfNegative val="0"/>
            <c:bubble3D val="0"/>
            <c:spPr>
              <a:solidFill>
                <a:srgbClr val="C00000"/>
              </a:solidFill>
              <a:ln>
                <a:noFill/>
              </a:ln>
              <a:effectLst/>
            </c:spPr>
            <c:extLst>
              <c:ext xmlns:c16="http://schemas.microsoft.com/office/drawing/2014/chart" uri="{C3380CC4-5D6E-409C-BE32-E72D297353CC}">
                <c16:uniqueId val="{00000001-0CA9-774D-B1EE-672279332965}"/>
              </c:ext>
            </c:extLst>
          </c:dPt>
          <c:dPt>
            <c:idx val="2"/>
            <c:invertIfNegative val="0"/>
            <c:bubble3D val="0"/>
            <c:spPr>
              <a:solidFill>
                <a:srgbClr val="C00000"/>
              </a:solidFill>
              <a:ln>
                <a:noFill/>
              </a:ln>
              <a:effectLst/>
            </c:spPr>
            <c:extLst>
              <c:ext xmlns:c16="http://schemas.microsoft.com/office/drawing/2014/chart" uri="{C3380CC4-5D6E-409C-BE32-E72D297353CC}">
                <c16:uniqueId val="{00000002-0CA9-774D-B1EE-672279332965}"/>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'Ark1'!$A$2:$A$22</c:f>
              <c:strCache>
                <c:ptCount val="21"/>
                <c:pt idx="0">
                  <c:v>Så mer på film og serier</c:v>
                </c:pt>
                <c:pt idx="1">
                  <c:v>Mindre tid til å lese bøker</c:v>
                </c:pt>
                <c:pt idx="2">
                  <c:v>Mer å gjøre på jobb/studier</c:v>
                </c:pt>
                <c:pt idx="3">
                  <c:v>Mer tid på andre fritidsaktiviteter (trening, hobbyer mv)</c:v>
                </c:pt>
                <c:pt idx="4">
                  <c:v>Var ikke / mindre på ferier/reiser</c:v>
                </c:pt>
                <c:pt idx="5">
                  <c:v>Mer tid på sosiale medier (Instagram, YouTube mv)</c:v>
                </c:pt>
                <c:pt idx="6">
                  <c:v>Mobilbruk gikk hardt på bekostning av lesing</c:v>
                </c:pt>
                <c:pt idx="7">
                  <c:v>Problemer med å holde konsentrasjonen når jeg leser bøker</c:v>
                </c:pt>
                <c:pt idx="8">
                  <c:v>Klarte ikke komme i gang med lesing med mye tid hjemme</c:v>
                </c:pt>
                <c:pt idx="9">
                  <c:v>Mer tid på venner/familie/sosialt</c:v>
                </c:pt>
                <c:pt idx="10">
                  <c:v>Fant færre bøker jeg hadde lyst til å lese</c:v>
                </c:pt>
                <c:pt idx="11">
                  <c:v>Gikk mindre i bokhandel eller på biblioteket pga. pandemien</c:v>
                </c:pt>
                <c:pt idx="12">
                  <c:v>Færre bøker jeg følte jeg ‘måtte’ lese</c:v>
                </c:pt>
                <c:pt idx="13">
                  <c:v>Mer tid på spill/gaming</c:v>
                </c:pt>
                <c:pt idx="14">
                  <c:v>Synes bøker har blitt dyrt – kjøper færre enn tidligere</c:v>
                </c:pt>
                <c:pt idx="15">
                  <c:v>Fikk mer kunnskap, underholdning og inspirasjonen på nettet (blogger, YouTube, pod-caster el)</c:v>
                </c:pt>
                <c:pt idx="16">
                  <c:v>Liker mindre og mindre å lese bøker</c:v>
                </c:pt>
                <c:pt idx="17">
                  <c:v>Mindre tid på grunn av pandemien</c:v>
                </c:pt>
                <c:pt idx="18">
                  <c:v>Fant færre bøker som passer for meg</c:v>
                </c:pt>
                <c:pt idx="19">
                  <c:v>Tar for lang tid å lese bøker</c:v>
                </c:pt>
                <c:pt idx="20">
                  <c:v>Færre av mine favorittforfattere kom med nye bøker</c:v>
                </c:pt>
              </c:strCache>
            </c:strRef>
          </c:cat>
          <c:val>
            <c:numRef>
              <c:f>'Ark1'!$B$2:$B$22</c:f>
              <c:numCache>
                <c:formatCode>0%</c:formatCode>
                <c:ptCount val="21"/>
                <c:pt idx="0">
                  <c:v>0.368256235708325</c:v>
                </c:pt>
                <c:pt idx="1">
                  <c:v>0.31196703932875702</c:v>
                </c:pt>
                <c:pt idx="2">
                  <c:v>0.30288867718025597</c:v>
                </c:pt>
                <c:pt idx="3">
                  <c:v>0.21375523737204</c:v>
                </c:pt>
                <c:pt idx="4">
                  <c:v>0.21209646323662898</c:v>
                </c:pt>
                <c:pt idx="5">
                  <c:v>0.20439160559755698</c:v>
                </c:pt>
                <c:pt idx="6">
                  <c:v>0.19166209297255002</c:v>
                </c:pt>
                <c:pt idx="7">
                  <c:v>0.176450433865457</c:v>
                </c:pt>
                <c:pt idx="8">
                  <c:v>0.16804249830030402</c:v>
                </c:pt>
                <c:pt idx="9">
                  <c:v>0.140941239397712</c:v>
                </c:pt>
                <c:pt idx="10">
                  <c:v>0.13579779367143899</c:v>
                </c:pt>
                <c:pt idx="11">
                  <c:v>0.13435232732111799</c:v>
                </c:pt>
                <c:pt idx="12">
                  <c:v>0.10954009939326501</c:v>
                </c:pt>
                <c:pt idx="13">
                  <c:v>9.090541958586501E-2</c:v>
                </c:pt>
                <c:pt idx="14">
                  <c:v>8.4621324978599491E-2</c:v>
                </c:pt>
                <c:pt idx="15">
                  <c:v>7.4820551872135599E-2</c:v>
                </c:pt>
                <c:pt idx="16">
                  <c:v>6.30299801621612E-2</c:v>
                </c:pt>
                <c:pt idx="17">
                  <c:v>6.1987714932296802E-2</c:v>
                </c:pt>
                <c:pt idx="18">
                  <c:v>5.9974931501993997E-2</c:v>
                </c:pt>
                <c:pt idx="19">
                  <c:v>5.2091350723753503E-2</c:v>
                </c:pt>
                <c:pt idx="20">
                  <c:v>4.9178507253646205E-2</c:v>
                </c:pt>
              </c:numCache>
            </c:numRef>
          </c:val>
          <c:extLst>
            <c:ext xmlns:c16="http://schemas.microsoft.com/office/drawing/2014/chart" uri="{C3380CC4-5D6E-409C-BE32-E72D297353CC}">
              <c16:uniqueId val="{00000000-686C-431B-B460-14BD80F06B3C}"/>
            </c:ext>
          </c:extLst>
        </c:ser>
        <c:dLbls>
          <c:showLegendKey val="0"/>
          <c:showVal val="0"/>
          <c:showCatName val="0"/>
          <c:showSerName val="0"/>
          <c:showPercent val="0"/>
          <c:showBubbleSize val="0"/>
        </c:dLbls>
        <c:gapWidth val="50"/>
        <c:axId val="753534320"/>
        <c:axId val="753534648"/>
      </c:barChart>
      <c:catAx>
        <c:axId val="753534320"/>
        <c:scaling>
          <c:orientation val="maxMin"/>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753534648"/>
        <c:crosses val="autoZero"/>
        <c:auto val="1"/>
        <c:lblAlgn val="ctr"/>
        <c:lblOffset val="100"/>
        <c:noMultiLvlLbl val="0"/>
      </c:catAx>
      <c:valAx>
        <c:axId val="753534648"/>
        <c:scaling>
          <c:orientation val="minMax"/>
          <c:max val="0.60000000000000009"/>
        </c:scaling>
        <c:delete val="1"/>
        <c:axPos val="t"/>
        <c:numFmt formatCode="0%" sourceLinked="1"/>
        <c:majorTickMark val="out"/>
        <c:minorTickMark val="none"/>
        <c:tickLblPos val="nextTo"/>
        <c:crossAx val="753534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pPr>
      <a:endParaRPr lang="nb-NO"/>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934809943270011"/>
          <c:y val="0.11172360863114873"/>
          <c:w val="0.68266367899140523"/>
          <c:h val="0.84264259235265249"/>
        </c:manualLayout>
      </c:layout>
      <c:barChart>
        <c:barDir val="bar"/>
        <c:grouping val="clustered"/>
        <c:varyColors val="0"/>
        <c:ser>
          <c:idx val="0"/>
          <c:order val="0"/>
          <c:tx>
            <c:strRef>
              <c:f>'Ark1'!$B$1</c:f>
              <c:strCache>
                <c:ptCount val="1"/>
                <c:pt idx="0">
                  <c:v>Serie 1</c:v>
                </c:pt>
              </c:strCache>
            </c:strRef>
          </c:tx>
          <c:spPr>
            <a:solidFill>
              <a:srgbClr val="C00000"/>
            </a:solidFill>
            <a:ln>
              <a:noFill/>
            </a:ln>
            <a:effectLst/>
          </c:spPr>
          <c:invertIfNegative val="0"/>
          <c:dPt>
            <c:idx val="5"/>
            <c:invertIfNegative val="0"/>
            <c:bubble3D val="0"/>
            <c:spPr>
              <a:solidFill>
                <a:srgbClr val="FF3525"/>
              </a:solidFill>
              <a:ln>
                <a:noFill/>
              </a:ln>
              <a:effectLst/>
            </c:spPr>
            <c:extLst>
              <c:ext xmlns:c16="http://schemas.microsoft.com/office/drawing/2014/chart" uri="{C3380CC4-5D6E-409C-BE32-E72D297353CC}">
                <c16:uniqueId val="{00000000-6944-3148-A2D7-CBB24B6622C5}"/>
              </c:ext>
            </c:extLst>
          </c:dPt>
          <c:dPt>
            <c:idx val="6"/>
            <c:invertIfNegative val="0"/>
            <c:bubble3D val="0"/>
            <c:spPr>
              <a:solidFill>
                <a:srgbClr val="FF3525"/>
              </a:solidFill>
              <a:ln>
                <a:noFill/>
              </a:ln>
              <a:effectLst/>
            </c:spPr>
            <c:extLst>
              <c:ext xmlns:c16="http://schemas.microsoft.com/office/drawing/2014/chart" uri="{C3380CC4-5D6E-409C-BE32-E72D297353CC}">
                <c16:uniqueId val="{00000001-6944-3148-A2D7-CBB24B6622C5}"/>
              </c:ext>
            </c:extLst>
          </c:dPt>
          <c:dPt>
            <c:idx val="7"/>
            <c:invertIfNegative val="0"/>
            <c:bubble3D val="0"/>
            <c:spPr>
              <a:solidFill>
                <a:srgbClr val="FF3525"/>
              </a:solidFill>
              <a:ln>
                <a:noFill/>
              </a:ln>
              <a:effectLst/>
            </c:spPr>
            <c:extLst>
              <c:ext xmlns:c16="http://schemas.microsoft.com/office/drawing/2014/chart" uri="{C3380CC4-5D6E-409C-BE32-E72D297353CC}">
                <c16:uniqueId val="{00000002-6944-3148-A2D7-CBB24B6622C5}"/>
              </c:ext>
            </c:extLst>
          </c:dPt>
          <c:dPt>
            <c:idx val="8"/>
            <c:invertIfNegative val="0"/>
            <c:bubble3D val="0"/>
            <c:spPr>
              <a:solidFill>
                <a:srgbClr val="FF3525"/>
              </a:solidFill>
              <a:ln>
                <a:noFill/>
              </a:ln>
              <a:effectLst/>
            </c:spPr>
            <c:extLst>
              <c:ext xmlns:c16="http://schemas.microsoft.com/office/drawing/2014/chart" uri="{C3380CC4-5D6E-409C-BE32-E72D297353CC}">
                <c16:uniqueId val="{00000003-6944-3148-A2D7-CBB24B6622C5}"/>
              </c:ext>
            </c:extLst>
          </c:dPt>
          <c:dPt>
            <c:idx val="9"/>
            <c:invertIfNegative val="0"/>
            <c:bubble3D val="0"/>
            <c:spPr>
              <a:solidFill>
                <a:srgbClr val="FF3525"/>
              </a:solidFill>
              <a:ln>
                <a:noFill/>
              </a:ln>
              <a:effectLst/>
            </c:spPr>
            <c:extLst>
              <c:ext xmlns:c16="http://schemas.microsoft.com/office/drawing/2014/chart" uri="{C3380CC4-5D6E-409C-BE32-E72D297353CC}">
                <c16:uniqueId val="{00000004-6944-3148-A2D7-CBB24B6622C5}"/>
              </c:ext>
            </c:extLst>
          </c:dPt>
          <c:dPt>
            <c:idx val="10"/>
            <c:invertIfNegative val="0"/>
            <c:bubble3D val="0"/>
            <c:spPr>
              <a:solidFill>
                <a:srgbClr val="FF3525"/>
              </a:solidFill>
              <a:ln>
                <a:noFill/>
              </a:ln>
              <a:effectLst/>
            </c:spPr>
            <c:extLst>
              <c:ext xmlns:c16="http://schemas.microsoft.com/office/drawing/2014/chart" uri="{C3380CC4-5D6E-409C-BE32-E72D297353CC}">
                <c16:uniqueId val="{00000005-6944-3148-A2D7-CBB24B6622C5}"/>
              </c:ext>
            </c:extLst>
          </c:dPt>
          <c:dPt>
            <c:idx val="11"/>
            <c:invertIfNegative val="0"/>
            <c:bubble3D val="0"/>
            <c:spPr>
              <a:solidFill>
                <a:srgbClr val="FF3525"/>
              </a:solidFill>
              <a:ln>
                <a:noFill/>
              </a:ln>
              <a:effectLst/>
            </c:spPr>
            <c:extLst>
              <c:ext xmlns:c16="http://schemas.microsoft.com/office/drawing/2014/chart" uri="{C3380CC4-5D6E-409C-BE32-E72D297353CC}">
                <c16:uniqueId val="{00000006-6944-3148-A2D7-CBB24B6622C5}"/>
              </c:ext>
            </c:extLst>
          </c:dPt>
          <c:dPt>
            <c:idx val="12"/>
            <c:invertIfNegative val="0"/>
            <c:bubble3D val="0"/>
            <c:spPr>
              <a:solidFill>
                <a:srgbClr val="FF3525"/>
              </a:solidFill>
              <a:ln>
                <a:noFill/>
              </a:ln>
              <a:effectLst/>
            </c:spPr>
            <c:extLst>
              <c:ext xmlns:c16="http://schemas.microsoft.com/office/drawing/2014/chart" uri="{C3380CC4-5D6E-409C-BE32-E72D297353CC}">
                <c16:uniqueId val="{00000007-6944-3148-A2D7-CBB24B6622C5}"/>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'Ark1'!$A$2:$A$14</c:f>
              <c:strCache>
                <c:ptCount val="13"/>
                <c:pt idx="0">
                  <c:v>Mer film &amp; serier</c:v>
                </c:pt>
                <c:pt idx="1">
                  <c:v>Mindre tid</c:v>
                </c:pt>
                <c:pt idx="2">
                  <c:v>Mer på jobb/studier</c:v>
                </c:pt>
                <c:pt idx="3">
                  <c:v>Mer mobil - mindre konsentrasjon</c:v>
                </c:pt>
                <c:pt idx="4">
                  <c:v>Mer tid på skjerm</c:v>
                </c:pt>
                <c:pt idx="5">
                  <c:v>Prioriterte fritidsaktiviteter</c:v>
                </c:pt>
                <c:pt idx="6">
                  <c:v>Fant ikke fristende bøker</c:v>
                </c:pt>
                <c:pt idx="7">
                  <c:v>Mindre ferier/reiser</c:v>
                </c:pt>
                <c:pt idx="8">
                  <c:v>Pandemien</c:v>
                </c:pt>
                <c:pt idx="9">
                  <c:v>Hadde ikke lyst</c:v>
                </c:pt>
                <c:pt idx="10">
                  <c:v>Klarte ikke komme i gang</c:v>
                </c:pt>
                <c:pt idx="11">
                  <c:v>Mer tid på venner/familie</c:v>
                </c:pt>
                <c:pt idx="12">
                  <c:v>Andre årsaker</c:v>
                </c:pt>
              </c:strCache>
            </c:strRef>
          </c:cat>
          <c:val>
            <c:numRef>
              <c:f>'Ark1'!$B$2:$B$14</c:f>
              <c:numCache>
                <c:formatCode>0%</c:formatCode>
                <c:ptCount val="13"/>
                <c:pt idx="0">
                  <c:v>0.368256235708324</c:v>
                </c:pt>
                <c:pt idx="1">
                  <c:v>0.31196703932875702</c:v>
                </c:pt>
                <c:pt idx="2">
                  <c:v>0.30288867718025597</c:v>
                </c:pt>
                <c:pt idx="3">
                  <c:v>0.30141077429866703</c:v>
                </c:pt>
                <c:pt idx="4">
                  <c:v>0.27944286498347498</c:v>
                </c:pt>
                <c:pt idx="5">
                  <c:v>0.24663105808609401</c:v>
                </c:pt>
                <c:pt idx="6">
                  <c:v>0.22606801575427302</c:v>
                </c:pt>
                <c:pt idx="7">
                  <c:v>0.21209646323662898</c:v>
                </c:pt>
                <c:pt idx="8">
                  <c:v>0.19082776524114201</c:v>
                </c:pt>
                <c:pt idx="9">
                  <c:v>0.16888821103937601</c:v>
                </c:pt>
                <c:pt idx="10">
                  <c:v>0.16804249830030402</c:v>
                </c:pt>
                <c:pt idx="11">
                  <c:v>0.140941239397712</c:v>
                </c:pt>
                <c:pt idx="12">
                  <c:v>0.12257765165958</c:v>
                </c:pt>
              </c:numCache>
            </c:numRef>
          </c:val>
          <c:extLst>
            <c:ext xmlns:c16="http://schemas.microsoft.com/office/drawing/2014/chart" uri="{C3380CC4-5D6E-409C-BE32-E72D297353CC}">
              <c16:uniqueId val="{00000000-686C-431B-B460-14BD80F06B3C}"/>
            </c:ext>
          </c:extLst>
        </c:ser>
        <c:dLbls>
          <c:showLegendKey val="0"/>
          <c:showVal val="0"/>
          <c:showCatName val="0"/>
          <c:showSerName val="0"/>
          <c:showPercent val="0"/>
          <c:showBubbleSize val="0"/>
        </c:dLbls>
        <c:gapWidth val="50"/>
        <c:axId val="753534320"/>
        <c:axId val="753534648"/>
      </c:barChart>
      <c:catAx>
        <c:axId val="7535343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200" b="0" i="0" u="none" strike="noStrike" kern="1200" baseline="0">
                <a:solidFill>
                  <a:schemeClr val="tx1">
                    <a:lumMod val="65000"/>
                    <a:lumOff val="35000"/>
                  </a:schemeClr>
                </a:solidFill>
                <a:latin typeface="+mn-lt"/>
                <a:ea typeface="+mn-ea"/>
                <a:cs typeface="+mn-cs"/>
              </a:defRPr>
            </a:pPr>
            <a:endParaRPr lang="nb-NO"/>
          </a:p>
        </c:txPr>
        <c:crossAx val="753534648"/>
        <c:crosses val="autoZero"/>
        <c:auto val="1"/>
        <c:lblAlgn val="ctr"/>
        <c:lblOffset val="100"/>
        <c:noMultiLvlLbl val="0"/>
      </c:catAx>
      <c:valAx>
        <c:axId val="753534648"/>
        <c:scaling>
          <c:orientation val="minMax"/>
          <c:max val="0.60000000000000009"/>
        </c:scaling>
        <c:delete val="1"/>
        <c:axPos val="t"/>
        <c:numFmt formatCode="0%" sourceLinked="1"/>
        <c:majorTickMark val="out"/>
        <c:minorTickMark val="none"/>
        <c:tickLblPos val="nextTo"/>
        <c:crossAx val="753534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pPr>
      <a:endParaRPr lang="nb-NO"/>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8.607587344682785E-2"/>
          <c:y val="3.8581348440304426E-2"/>
          <c:w val="0.81980204209034235"/>
          <c:h val="0.91386785292550043"/>
        </c:manualLayout>
      </c:layout>
      <c:pieChart>
        <c:varyColors val="1"/>
        <c:ser>
          <c:idx val="0"/>
          <c:order val="0"/>
          <c:tx>
            <c:strRef>
              <c:f>'Ark1'!$B$1</c:f>
              <c:strCache>
                <c:ptCount val="1"/>
                <c:pt idx="0">
                  <c:v>Kolonne1</c:v>
                </c:pt>
              </c:strCache>
            </c:strRef>
          </c:tx>
          <c:dPt>
            <c:idx val="0"/>
            <c:bubble3D val="0"/>
            <c:spPr>
              <a:solidFill>
                <a:schemeClr val="accent1">
                  <a:lumMod val="50000"/>
                </a:schemeClr>
              </a:solidFill>
              <a:ln w="19050">
                <a:solidFill>
                  <a:schemeClr val="lt1"/>
                </a:solidFill>
              </a:ln>
              <a:effectLst/>
            </c:spPr>
            <c:extLst>
              <c:ext xmlns:c16="http://schemas.microsoft.com/office/drawing/2014/chart" uri="{C3380CC4-5D6E-409C-BE32-E72D297353CC}">
                <c16:uniqueId val="{00000001-82CC-423E-90F3-1DEBB5454EB1}"/>
              </c:ext>
            </c:extLst>
          </c:dPt>
          <c:dPt>
            <c:idx val="1"/>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3-82CC-423E-90F3-1DEBB5454EB1}"/>
              </c:ext>
            </c:extLst>
          </c:dPt>
          <c:dPt>
            <c:idx val="2"/>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5-82CC-423E-90F3-1DEBB5454EB1}"/>
              </c:ext>
            </c:extLst>
          </c:dPt>
          <c:dLbls>
            <c:dLbl>
              <c:idx val="0"/>
              <c:layout>
                <c:manualLayout>
                  <c:x val="-0.16370000042039515"/>
                  <c:y val="-0.20130404801288343"/>
                </c:manualLayout>
              </c:layout>
              <c:tx>
                <c:rich>
                  <a:bodyPr/>
                  <a:lstStyle/>
                  <a:p>
                    <a:fld id="{86AC93A8-6D3F-4A69-8262-B49E79438E20}" type="CATEGORYNAME">
                      <a:rPr lang="en-US"/>
                      <a:pPr/>
                      <a:t>[KATEGORINAVN]</a:t>
                    </a:fld>
                    <a:endParaRPr lang="en-US" baseline="0" dirty="0"/>
                  </a:p>
                  <a:p>
                    <a:fld id="{A0D24A57-7674-4E4B-894E-3874685EE4DD}" type="VALUE">
                      <a:rPr lang="en-US" sz="1600" smtClean="0"/>
                      <a:pPr/>
                      <a:t>[VERDI]</a:t>
                    </a:fld>
                    <a:r>
                      <a:rPr lang="en-US" sz="1600" dirty="0"/>
                      <a:t>%</a:t>
                    </a:r>
                  </a:p>
                </c:rich>
              </c:tx>
              <c:showLegendKey val="0"/>
              <c:showVal val="1"/>
              <c:showCatName val="1"/>
              <c:showSerName val="0"/>
              <c:showPercent val="0"/>
              <c:showBubbleSize val="0"/>
              <c:separator>
</c:separator>
              <c:extLst>
                <c:ext xmlns:c15="http://schemas.microsoft.com/office/drawing/2012/chart" uri="{CE6537A1-D6FC-4f65-9D91-7224C49458BB}">
                  <c15:layout>
                    <c:manualLayout>
                      <c:w val="0.25765224259789249"/>
                      <c:h val="0.15687258754526331"/>
                    </c:manualLayout>
                  </c15:layout>
                  <c15:dlblFieldTable/>
                  <c15:showDataLabelsRange val="0"/>
                </c:ext>
                <c:ext xmlns:c16="http://schemas.microsoft.com/office/drawing/2014/chart" uri="{C3380CC4-5D6E-409C-BE32-E72D297353CC}">
                  <c16:uniqueId val="{00000001-82CC-423E-90F3-1DEBB5454EB1}"/>
                </c:ext>
              </c:extLst>
            </c:dLbl>
            <c:dLbl>
              <c:idx val="1"/>
              <c:layout>
                <c:manualLayout>
                  <c:x val="0.13940770061139468"/>
                  <c:y val="0.18263666358030692"/>
                </c:manualLayout>
              </c:layout>
              <c:tx>
                <c:rich>
                  <a:bodyPr/>
                  <a:lstStyle/>
                  <a:p>
                    <a:fld id="{E7622854-5E2F-4D77-9B3F-80CB9096235B}" type="CATEGORYNAME">
                      <a:rPr lang="en-US"/>
                      <a:pPr/>
                      <a:t>[KATEGORINAVN]</a:t>
                    </a:fld>
                    <a:endParaRPr lang="en-US" baseline="0" dirty="0"/>
                  </a:p>
                  <a:p>
                    <a:fld id="{10630C90-DA7F-4196-9E43-BC5A5B96C234}" type="VALUE">
                      <a:rPr lang="en-US" sz="1600" smtClean="0"/>
                      <a:pPr/>
                      <a:t>[VERDI]</a:t>
                    </a:fld>
                    <a:r>
                      <a:rPr lang="en-US" sz="1600" dirty="0"/>
                      <a:t>%</a:t>
                    </a:r>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82CC-423E-90F3-1DEBB5454EB1}"/>
                </c:ext>
              </c:extLst>
            </c:dLbl>
            <c:dLbl>
              <c:idx val="2"/>
              <c:layout>
                <c:manualLayout>
                  <c:x val="0.11082821487311484"/>
                  <c:y val="0.16544115569835527"/>
                </c:manualLayout>
              </c:layout>
              <c:tx>
                <c:rich>
                  <a:bodyPr/>
                  <a:lstStyle/>
                  <a:p>
                    <a:fld id="{ADFA2021-D32C-4797-B80E-D80519A961D3}" type="CATEGORYNAME">
                      <a:rPr lang="en-US"/>
                      <a:pPr/>
                      <a:t>[KATEGORINAVN]</a:t>
                    </a:fld>
                    <a:r>
                      <a:rPr lang="en-US" baseline="0" dirty="0"/>
                      <a:t>
</a:t>
                    </a:r>
                    <a:fld id="{4A514DEB-5C11-4806-8418-5D1C2361F153}" type="VALUE">
                      <a:rPr lang="en-US" sz="1600" baseline="0" smtClean="0"/>
                      <a:pPr/>
                      <a:t>[VERDI]</a:t>
                    </a:fld>
                    <a:r>
                      <a:rPr lang="en-US" sz="1600" baseline="0" dirty="0"/>
                      <a:t>%</a:t>
                    </a:r>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82CC-423E-90F3-1DEBB5454EB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nb-NO"/>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'Ark1'!$A$2:$A$4</c:f>
              <c:strCache>
                <c:ptCount val="3"/>
                <c:pt idx="0">
                  <c:v>Papirbøker</c:v>
                </c:pt>
                <c:pt idx="1">
                  <c:v>Lydbøker</c:v>
                </c:pt>
                <c:pt idx="2">
                  <c:v>E-bøker</c:v>
                </c:pt>
              </c:strCache>
            </c:strRef>
          </c:cat>
          <c:val>
            <c:numRef>
              <c:f>'Ark1'!$B$2:$B$4</c:f>
              <c:numCache>
                <c:formatCode>0.0</c:formatCode>
                <c:ptCount val="3"/>
                <c:pt idx="0">
                  <c:v>77</c:v>
                </c:pt>
                <c:pt idx="1">
                  <c:v>15</c:v>
                </c:pt>
                <c:pt idx="2">
                  <c:v>8</c:v>
                </c:pt>
              </c:numCache>
            </c:numRef>
          </c:val>
          <c:extLst>
            <c:ext xmlns:c16="http://schemas.microsoft.com/office/drawing/2014/chart" uri="{C3380CC4-5D6E-409C-BE32-E72D297353CC}">
              <c16:uniqueId val="{00000006-82CC-423E-90F3-1DEBB5454EB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8.607587344682785E-2"/>
          <c:y val="3.8581348440304426E-2"/>
          <c:w val="0.81980204209034235"/>
          <c:h val="0.91386785292550043"/>
        </c:manualLayout>
      </c:layout>
      <c:pieChart>
        <c:varyColors val="1"/>
        <c:ser>
          <c:idx val="0"/>
          <c:order val="0"/>
          <c:tx>
            <c:strRef>
              <c:f>'Ark1'!$B$1</c:f>
              <c:strCache>
                <c:ptCount val="1"/>
                <c:pt idx="0">
                  <c:v>Kolonne1</c:v>
                </c:pt>
              </c:strCache>
            </c:strRef>
          </c:tx>
          <c:dPt>
            <c:idx val="0"/>
            <c:bubble3D val="0"/>
            <c:spPr>
              <a:solidFill>
                <a:schemeClr val="accent1">
                  <a:lumMod val="50000"/>
                </a:schemeClr>
              </a:solidFill>
              <a:ln w="19050">
                <a:solidFill>
                  <a:schemeClr val="lt1"/>
                </a:solidFill>
              </a:ln>
              <a:effectLst/>
            </c:spPr>
            <c:extLst>
              <c:ext xmlns:c16="http://schemas.microsoft.com/office/drawing/2014/chart" uri="{C3380CC4-5D6E-409C-BE32-E72D297353CC}">
                <c16:uniqueId val="{00000001-6162-4B4D-8FEE-4FB38BA2C902}"/>
              </c:ext>
            </c:extLst>
          </c:dPt>
          <c:dPt>
            <c:idx val="1"/>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3-6162-4B4D-8FEE-4FB38BA2C902}"/>
              </c:ext>
            </c:extLst>
          </c:dPt>
          <c:dPt>
            <c:idx val="2"/>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5-6162-4B4D-8FEE-4FB38BA2C902}"/>
              </c:ext>
            </c:extLst>
          </c:dPt>
          <c:dLbls>
            <c:dLbl>
              <c:idx val="0"/>
              <c:layout>
                <c:manualLayout>
                  <c:x val="-0.16370000042039515"/>
                  <c:y val="-0.20130404801288343"/>
                </c:manualLayout>
              </c:layout>
              <c:tx>
                <c:rich>
                  <a:bodyPr/>
                  <a:lstStyle/>
                  <a:p>
                    <a:fld id="{86AC93A8-6D3F-4A69-8262-B49E79438E20}" type="CATEGORYNAME">
                      <a:rPr lang="en-US"/>
                      <a:pPr/>
                      <a:t>[KATEGORINAVN]</a:t>
                    </a:fld>
                    <a:endParaRPr lang="en-US" baseline="0" dirty="0"/>
                  </a:p>
                  <a:p>
                    <a:fld id="{A0D24A57-7674-4E4B-894E-3874685EE4DD}" type="VALUE">
                      <a:rPr lang="en-US" sz="1600" smtClean="0"/>
                      <a:pPr/>
                      <a:t>[VERDI]</a:t>
                    </a:fld>
                    <a:r>
                      <a:rPr lang="en-US" sz="1600" dirty="0"/>
                      <a:t>%</a:t>
                    </a:r>
                  </a:p>
                </c:rich>
              </c:tx>
              <c:showLegendKey val="0"/>
              <c:showVal val="1"/>
              <c:showCatName val="1"/>
              <c:showSerName val="0"/>
              <c:showPercent val="0"/>
              <c:showBubbleSize val="0"/>
              <c:separator>
</c:separator>
              <c:extLst>
                <c:ext xmlns:c15="http://schemas.microsoft.com/office/drawing/2012/chart" uri="{CE6537A1-D6FC-4f65-9D91-7224C49458BB}">
                  <c15:layout>
                    <c:manualLayout>
                      <c:w val="0.25765224259789249"/>
                      <c:h val="0.15687258754526331"/>
                    </c:manualLayout>
                  </c15:layout>
                  <c15:dlblFieldTable/>
                  <c15:showDataLabelsRange val="0"/>
                </c:ext>
                <c:ext xmlns:c16="http://schemas.microsoft.com/office/drawing/2014/chart" uri="{C3380CC4-5D6E-409C-BE32-E72D297353CC}">
                  <c16:uniqueId val="{00000001-6162-4B4D-8FEE-4FB38BA2C902}"/>
                </c:ext>
              </c:extLst>
            </c:dLbl>
            <c:dLbl>
              <c:idx val="1"/>
              <c:layout>
                <c:manualLayout>
                  <c:x val="0.11271260900495739"/>
                  <c:y val="-1.6179780160623748E-2"/>
                </c:manualLayout>
              </c:layout>
              <c:tx>
                <c:rich>
                  <a:bodyPr/>
                  <a:lstStyle/>
                  <a:p>
                    <a:fld id="{E7622854-5E2F-4D77-9B3F-80CB9096235B}" type="CATEGORYNAME">
                      <a:rPr lang="en-US"/>
                      <a:pPr/>
                      <a:t>[KATEGORINAVN]</a:t>
                    </a:fld>
                    <a:endParaRPr lang="en-US" baseline="0" dirty="0"/>
                  </a:p>
                  <a:p>
                    <a:fld id="{10630C90-DA7F-4196-9E43-BC5A5B96C234}" type="VALUE">
                      <a:rPr lang="en-US" sz="1600" smtClean="0"/>
                      <a:pPr/>
                      <a:t>[VERDI]</a:t>
                    </a:fld>
                    <a:r>
                      <a:rPr lang="en-US" sz="1600" dirty="0"/>
                      <a:t>%</a:t>
                    </a:r>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6162-4B4D-8FEE-4FB38BA2C902}"/>
                </c:ext>
              </c:extLst>
            </c:dLbl>
            <c:dLbl>
              <c:idx val="2"/>
              <c:layout>
                <c:manualLayout>
                  <c:x val="0.11082821487311484"/>
                  <c:y val="0.16544115569835527"/>
                </c:manualLayout>
              </c:layout>
              <c:tx>
                <c:rich>
                  <a:bodyPr/>
                  <a:lstStyle/>
                  <a:p>
                    <a:fld id="{ADFA2021-D32C-4797-B80E-D80519A961D3}" type="CATEGORYNAME">
                      <a:rPr lang="en-US"/>
                      <a:pPr/>
                      <a:t>[KATEGORINAVN]</a:t>
                    </a:fld>
                    <a:r>
                      <a:rPr lang="en-US" baseline="0" dirty="0"/>
                      <a:t>
</a:t>
                    </a:r>
                    <a:fld id="{4A514DEB-5C11-4806-8418-5D1C2361F153}" type="VALUE">
                      <a:rPr lang="en-US" sz="1600" baseline="0" smtClean="0"/>
                      <a:pPr/>
                      <a:t>[VERDI]</a:t>
                    </a:fld>
                    <a:r>
                      <a:rPr lang="en-US" sz="1600" baseline="0" dirty="0"/>
                      <a:t>%</a:t>
                    </a:r>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6162-4B4D-8FEE-4FB38BA2C90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nb-NO"/>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'Ark1'!$A$2:$A$4</c:f>
              <c:strCache>
                <c:ptCount val="3"/>
                <c:pt idx="0">
                  <c:v>Papirbøker</c:v>
                </c:pt>
                <c:pt idx="1">
                  <c:v>Lydbøker</c:v>
                </c:pt>
                <c:pt idx="2">
                  <c:v>E-bøker</c:v>
                </c:pt>
              </c:strCache>
            </c:strRef>
          </c:cat>
          <c:val>
            <c:numRef>
              <c:f>'Ark1'!$B$2:$B$4</c:f>
              <c:numCache>
                <c:formatCode>0.0</c:formatCode>
                <c:ptCount val="3"/>
                <c:pt idx="0">
                  <c:v>62.3</c:v>
                </c:pt>
                <c:pt idx="1">
                  <c:v>22.3</c:v>
                </c:pt>
                <c:pt idx="2">
                  <c:v>15.4</c:v>
                </c:pt>
              </c:numCache>
            </c:numRef>
          </c:val>
          <c:extLst>
            <c:ext xmlns:c16="http://schemas.microsoft.com/office/drawing/2014/chart" uri="{C3380CC4-5D6E-409C-BE32-E72D297353CC}">
              <c16:uniqueId val="{00000006-6162-4B4D-8FEE-4FB38BA2C90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660678524044359E-2"/>
          <c:y val="4.7378006607055767E-2"/>
          <c:w val="0.97267864295191131"/>
          <c:h val="0.93051225697631823"/>
        </c:manualLayout>
      </c:layout>
      <c:barChart>
        <c:barDir val="col"/>
        <c:grouping val="clustered"/>
        <c:varyColors val="0"/>
        <c:ser>
          <c:idx val="0"/>
          <c:order val="0"/>
          <c:tx>
            <c:strRef>
              <c:f>'Ark1'!$B$1</c:f>
              <c:strCache>
                <c:ptCount val="1"/>
                <c:pt idx="0">
                  <c:v>Serie 1</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'Ark1'!$A$2:$A$4</c:f>
              <c:strCache>
                <c:ptCount val="3"/>
                <c:pt idx="1">
                  <c:v>Lydbøker</c:v>
                </c:pt>
                <c:pt idx="2">
                  <c:v>E-bøker</c:v>
                </c:pt>
              </c:strCache>
            </c:strRef>
          </c:cat>
          <c:val>
            <c:numRef>
              <c:f>'Ark1'!$B$2:$B$4</c:f>
              <c:numCache>
                <c:formatCode>0%</c:formatCode>
                <c:ptCount val="3"/>
                <c:pt idx="0">
                  <c:v>-0.19</c:v>
                </c:pt>
                <c:pt idx="1">
                  <c:v>0.47</c:v>
                </c:pt>
                <c:pt idx="2">
                  <c:v>0.88</c:v>
                </c:pt>
              </c:numCache>
            </c:numRef>
          </c:val>
          <c:extLst>
            <c:ext xmlns:c16="http://schemas.microsoft.com/office/drawing/2014/chart" uri="{C3380CC4-5D6E-409C-BE32-E72D297353CC}">
              <c16:uniqueId val="{00000000-12C1-4CDE-908F-296F922F6BDB}"/>
            </c:ext>
          </c:extLst>
        </c:ser>
        <c:dLbls>
          <c:showLegendKey val="0"/>
          <c:showVal val="0"/>
          <c:showCatName val="0"/>
          <c:showSerName val="0"/>
          <c:showPercent val="0"/>
          <c:showBubbleSize val="0"/>
        </c:dLbls>
        <c:gapWidth val="50"/>
        <c:overlap val="-27"/>
        <c:axId val="1157810232"/>
        <c:axId val="1157809248"/>
      </c:barChart>
      <c:catAx>
        <c:axId val="1157810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157809248"/>
        <c:crosses val="autoZero"/>
        <c:auto val="1"/>
        <c:lblAlgn val="ctr"/>
        <c:lblOffset val="100"/>
        <c:noMultiLvlLbl val="0"/>
      </c:catAx>
      <c:valAx>
        <c:axId val="1157809248"/>
        <c:scaling>
          <c:orientation val="minMax"/>
        </c:scaling>
        <c:delete val="1"/>
        <c:axPos val="l"/>
        <c:numFmt formatCode="0%" sourceLinked="1"/>
        <c:majorTickMark val="none"/>
        <c:minorTickMark val="none"/>
        <c:tickLblPos val="nextTo"/>
        <c:crossAx val="1157810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userShapes r:id="rId4"/>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025458851391355E-2"/>
          <c:y val="0.1895922004834712"/>
          <c:w val="0.97394908229721733"/>
          <c:h val="0.72531141175884672"/>
        </c:manualLayout>
      </c:layout>
      <c:barChart>
        <c:barDir val="col"/>
        <c:grouping val="clustered"/>
        <c:varyColors val="0"/>
        <c:ser>
          <c:idx val="0"/>
          <c:order val="0"/>
          <c:tx>
            <c:strRef>
              <c:f>'Ark1'!$B$1</c:f>
              <c:strCache>
                <c:ptCount val="1"/>
                <c:pt idx="0">
                  <c:v>Leser for barna</c:v>
                </c:pt>
              </c:strCache>
            </c:strRef>
          </c:tx>
          <c:spPr>
            <a:solidFill>
              <a:schemeClr val="tx2"/>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2-5AB6-47AD-AFD5-DB85A67D4BA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'Ark1'!$A$2:$A$4</c:f>
              <c:numCache>
                <c:formatCode>General</c:formatCode>
                <c:ptCount val="3"/>
                <c:pt idx="0">
                  <c:v>2017</c:v>
                </c:pt>
                <c:pt idx="1">
                  <c:v>2019</c:v>
                </c:pt>
                <c:pt idx="2">
                  <c:v>2021</c:v>
                </c:pt>
              </c:numCache>
            </c:numRef>
          </c:cat>
          <c:val>
            <c:numRef>
              <c:f>'Ark1'!$B$2:$B$4</c:f>
              <c:numCache>
                <c:formatCode>0%</c:formatCode>
                <c:ptCount val="3"/>
                <c:pt idx="0">
                  <c:v>0.93</c:v>
                </c:pt>
                <c:pt idx="1">
                  <c:v>0.86</c:v>
                </c:pt>
                <c:pt idx="2">
                  <c:v>0.83</c:v>
                </c:pt>
              </c:numCache>
            </c:numRef>
          </c:val>
          <c:extLst>
            <c:ext xmlns:c16="http://schemas.microsoft.com/office/drawing/2014/chart" uri="{C3380CC4-5D6E-409C-BE32-E72D297353CC}">
              <c16:uniqueId val="{00000000-8440-4D47-9C3E-ECAEDBA34E71}"/>
            </c:ext>
          </c:extLst>
        </c:ser>
        <c:ser>
          <c:idx val="1"/>
          <c:order val="1"/>
          <c:tx>
            <c:strRef>
              <c:f>'Ark1'!$C$1</c:f>
              <c:strCache>
                <c:ptCount val="1"/>
                <c:pt idx="0">
                  <c:v>Leser 2-3 ganger i uken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'Ark1'!$A$2:$A$4</c:f>
              <c:numCache>
                <c:formatCode>General</c:formatCode>
                <c:ptCount val="3"/>
                <c:pt idx="0">
                  <c:v>2017</c:v>
                </c:pt>
                <c:pt idx="1">
                  <c:v>2019</c:v>
                </c:pt>
                <c:pt idx="2">
                  <c:v>2021</c:v>
                </c:pt>
              </c:numCache>
            </c:numRef>
          </c:cat>
          <c:val>
            <c:numRef>
              <c:f>'Ark1'!$C$2:$C$4</c:f>
              <c:numCache>
                <c:formatCode>0%</c:formatCode>
                <c:ptCount val="3"/>
                <c:pt idx="0">
                  <c:v>0.55000000000000004</c:v>
                </c:pt>
                <c:pt idx="1">
                  <c:v>0.5</c:v>
                </c:pt>
                <c:pt idx="2">
                  <c:v>0.64</c:v>
                </c:pt>
              </c:numCache>
            </c:numRef>
          </c:val>
          <c:extLst>
            <c:ext xmlns:c16="http://schemas.microsoft.com/office/drawing/2014/chart" uri="{C3380CC4-5D6E-409C-BE32-E72D297353CC}">
              <c16:uniqueId val="{00000001-5AB6-47AD-AFD5-DB85A67D4BAE}"/>
            </c:ext>
          </c:extLst>
        </c:ser>
        <c:dLbls>
          <c:showLegendKey val="0"/>
          <c:showVal val="0"/>
          <c:showCatName val="0"/>
          <c:showSerName val="0"/>
          <c:showPercent val="0"/>
          <c:showBubbleSize val="0"/>
        </c:dLbls>
        <c:gapWidth val="50"/>
        <c:overlap val="-5"/>
        <c:axId val="958842800"/>
        <c:axId val="958836240"/>
      </c:barChart>
      <c:catAx>
        <c:axId val="958842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958836240"/>
        <c:crosses val="autoZero"/>
        <c:auto val="1"/>
        <c:lblAlgn val="ctr"/>
        <c:lblOffset val="100"/>
        <c:noMultiLvlLbl val="0"/>
      </c:catAx>
      <c:valAx>
        <c:axId val="958836240"/>
        <c:scaling>
          <c:orientation val="minMax"/>
          <c:min val="0"/>
        </c:scaling>
        <c:delete val="1"/>
        <c:axPos val="l"/>
        <c:numFmt formatCode="0%" sourceLinked="1"/>
        <c:majorTickMark val="out"/>
        <c:minorTickMark val="none"/>
        <c:tickLblPos val="nextTo"/>
        <c:crossAx val="958842800"/>
        <c:crosses val="autoZero"/>
        <c:crossBetween val="between"/>
      </c:valAx>
      <c:spPr>
        <a:noFill/>
        <a:ln>
          <a:noFill/>
        </a:ln>
        <a:effectLst/>
      </c:spPr>
    </c:plotArea>
    <c:legend>
      <c:legendPos val="r"/>
      <c:layout>
        <c:manualLayout>
          <c:xMode val="edge"/>
          <c:yMode val="edge"/>
          <c:x val="0.80518691823023159"/>
          <c:y val="9.7043815055032207E-3"/>
          <c:w val="0.17770641554824701"/>
          <c:h val="0.1169898746882530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a:pPr>
      <a:endParaRPr lang="nb-N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60359739570382831"/>
          <c:h val="0.95587918578499098"/>
        </c:manualLayout>
      </c:layout>
      <c:barChart>
        <c:barDir val="bar"/>
        <c:grouping val="clustered"/>
        <c:varyColors val="0"/>
        <c:ser>
          <c:idx val="0"/>
          <c:order val="0"/>
          <c:tx>
            <c:strRef>
              <c:f>'Ark1'!$B$1</c:f>
              <c:strCache>
                <c:ptCount val="1"/>
                <c:pt idx="0">
                  <c:v>Leser</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FA2C-47E4-A54B-51E70AA3DCF9}"/>
              </c:ext>
            </c:extLst>
          </c:dPt>
          <c:dPt>
            <c:idx val="1"/>
            <c:invertIfNegative val="0"/>
            <c:bubble3D val="0"/>
            <c:spPr>
              <a:solidFill>
                <a:srgbClr val="C00000"/>
              </a:solidFill>
              <a:ln>
                <a:noFill/>
              </a:ln>
              <a:effectLst/>
            </c:spPr>
            <c:extLst>
              <c:ext xmlns:c16="http://schemas.microsoft.com/office/drawing/2014/chart" uri="{C3380CC4-5D6E-409C-BE32-E72D297353CC}">
                <c16:uniqueId val="{00000002-B934-4FA6-A2E4-9629728D8991}"/>
              </c:ext>
            </c:extLst>
          </c:dPt>
          <c:dPt>
            <c:idx val="2"/>
            <c:invertIfNegative val="0"/>
            <c:bubble3D val="0"/>
            <c:spPr>
              <a:solidFill>
                <a:srgbClr val="00B050"/>
              </a:solidFill>
              <a:ln>
                <a:noFill/>
              </a:ln>
              <a:effectLst/>
            </c:spPr>
            <c:extLst>
              <c:ext xmlns:c16="http://schemas.microsoft.com/office/drawing/2014/chart" uri="{C3380CC4-5D6E-409C-BE32-E72D297353CC}">
                <c16:uniqueId val="{00000003-FA2C-47E4-A54B-51E70AA3DCF9}"/>
              </c:ext>
            </c:extLst>
          </c:dPt>
          <c:dPt>
            <c:idx val="3"/>
            <c:invertIfNegative val="0"/>
            <c:bubble3D val="0"/>
            <c:extLst>
              <c:ext xmlns:c16="http://schemas.microsoft.com/office/drawing/2014/chart" uri="{C3380CC4-5D6E-409C-BE32-E72D297353CC}">
                <c16:uniqueId val="{00000005-FA2C-47E4-A54B-51E70AA3DCF9}"/>
              </c:ext>
            </c:extLst>
          </c:dPt>
          <c:dPt>
            <c:idx val="4"/>
            <c:invertIfNegative val="0"/>
            <c:bubble3D val="0"/>
            <c:extLst>
              <c:ext xmlns:c16="http://schemas.microsoft.com/office/drawing/2014/chart" uri="{C3380CC4-5D6E-409C-BE32-E72D297353CC}">
                <c16:uniqueId val="{00000007-FA2C-47E4-A54B-51E70AA3DCF9}"/>
              </c:ext>
            </c:extLst>
          </c:dPt>
          <c:dPt>
            <c:idx val="5"/>
            <c:invertIfNegative val="0"/>
            <c:bubble3D val="0"/>
            <c:extLst>
              <c:ext xmlns:c16="http://schemas.microsoft.com/office/drawing/2014/chart" uri="{C3380CC4-5D6E-409C-BE32-E72D297353CC}">
                <c16:uniqueId val="{00000009-FA2C-47E4-A54B-51E70AA3DCF9}"/>
              </c:ext>
            </c:extLst>
          </c:dPt>
          <c:dPt>
            <c:idx val="6"/>
            <c:invertIfNegative val="0"/>
            <c:bubble3D val="0"/>
            <c:extLst>
              <c:ext xmlns:c16="http://schemas.microsoft.com/office/drawing/2014/chart" uri="{C3380CC4-5D6E-409C-BE32-E72D297353CC}">
                <c16:uniqueId val="{0000000B-FA2C-47E4-A54B-51E70AA3DCF9}"/>
              </c:ext>
            </c:extLst>
          </c:dPt>
          <c:dPt>
            <c:idx val="7"/>
            <c:invertIfNegative val="0"/>
            <c:bubble3D val="0"/>
            <c:extLst>
              <c:ext xmlns:c16="http://schemas.microsoft.com/office/drawing/2014/chart" uri="{C3380CC4-5D6E-409C-BE32-E72D297353CC}">
                <c16:uniqueId val="{0000000D-FA2C-47E4-A54B-51E70AA3DCF9}"/>
              </c:ext>
            </c:extLst>
          </c:dPt>
          <c:dPt>
            <c:idx val="8"/>
            <c:invertIfNegative val="0"/>
            <c:bubble3D val="0"/>
            <c:extLst>
              <c:ext xmlns:c16="http://schemas.microsoft.com/office/drawing/2014/chart" uri="{C3380CC4-5D6E-409C-BE32-E72D297353CC}">
                <c16:uniqueId val="{0000000F-FA2C-47E4-A54B-51E70AA3DCF9}"/>
              </c:ext>
            </c:extLst>
          </c:dPt>
          <c:dPt>
            <c:idx val="10"/>
            <c:invertIfNegative val="0"/>
            <c:bubble3D val="0"/>
            <c:spPr>
              <a:solidFill>
                <a:srgbClr val="00B050"/>
              </a:solidFill>
              <a:ln>
                <a:noFill/>
              </a:ln>
              <a:effectLst/>
            </c:spPr>
            <c:extLst>
              <c:ext xmlns:c16="http://schemas.microsoft.com/office/drawing/2014/chart" uri="{C3380CC4-5D6E-409C-BE32-E72D297353CC}">
                <c16:uniqueId val="{00000001-B934-4FA6-A2E4-9629728D8991}"/>
              </c:ext>
            </c:extLst>
          </c:dPt>
          <c:dPt>
            <c:idx val="11"/>
            <c:invertIfNegative val="0"/>
            <c:bubble3D val="0"/>
            <c:spPr>
              <a:solidFill>
                <a:srgbClr val="C00000"/>
              </a:solidFill>
              <a:ln>
                <a:noFill/>
              </a:ln>
              <a:effectLst/>
            </c:spPr>
            <c:extLst>
              <c:ext xmlns:c16="http://schemas.microsoft.com/office/drawing/2014/chart" uri="{C3380CC4-5D6E-409C-BE32-E72D297353CC}">
                <c16:uniqueId val="{00000011-FA2C-47E4-A54B-51E70AA3DCF9}"/>
              </c:ext>
            </c:extLst>
          </c:dPt>
          <c:dPt>
            <c:idx val="12"/>
            <c:invertIfNegative val="0"/>
            <c:bubble3D val="0"/>
            <c:spPr>
              <a:solidFill>
                <a:srgbClr val="00B050"/>
              </a:solidFill>
              <a:ln>
                <a:noFill/>
              </a:ln>
              <a:effectLst/>
            </c:spPr>
            <c:extLst>
              <c:ext xmlns:c16="http://schemas.microsoft.com/office/drawing/2014/chart" uri="{C3380CC4-5D6E-409C-BE32-E72D297353CC}">
                <c16:uniqueId val="{00000013-FA2C-47E4-A54B-51E70AA3DCF9}"/>
              </c:ext>
            </c:extLst>
          </c:dPt>
          <c:dPt>
            <c:idx val="13"/>
            <c:invertIfNegative val="0"/>
            <c:bubble3D val="0"/>
            <c:extLst>
              <c:ext xmlns:c16="http://schemas.microsoft.com/office/drawing/2014/chart" uri="{C3380CC4-5D6E-409C-BE32-E72D297353CC}">
                <c16:uniqueId val="{00000015-FA2C-47E4-A54B-51E70AA3DCF9}"/>
              </c:ext>
            </c:extLst>
          </c:dPt>
          <c:dPt>
            <c:idx val="14"/>
            <c:invertIfNegative val="0"/>
            <c:bubble3D val="0"/>
            <c:extLst>
              <c:ext xmlns:c16="http://schemas.microsoft.com/office/drawing/2014/chart" uri="{C3380CC4-5D6E-409C-BE32-E72D297353CC}">
                <c16:uniqueId val="{00000017-FA2C-47E4-A54B-51E70AA3DCF9}"/>
              </c:ext>
            </c:extLst>
          </c:dPt>
          <c:dPt>
            <c:idx val="15"/>
            <c:invertIfNegative val="0"/>
            <c:bubble3D val="0"/>
            <c:extLst>
              <c:ext xmlns:c16="http://schemas.microsoft.com/office/drawing/2014/chart" uri="{C3380CC4-5D6E-409C-BE32-E72D297353CC}">
                <c16:uniqueId val="{00000019-FA2C-47E4-A54B-51E70AA3DCF9}"/>
              </c:ext>
            </c:extLst>
          </c:dPt>
          <c:dPt>
            <c:idx val="17"/>
            <c:invertIfNegative val="0"/>
            <c:bubble3D val="0"/>
            <c:extLst>
              <c:ext xmlns:c16="http://schemas.microsoft.com/office/drawing/2014/chart" uri="{C3380CC4-5D6E-409C-BE32-E72D297353CC}">
                <c16:uniqueId val="{0000001B-FA2C-47E4-A54B-51E70AA3DCF9}"/>
              </c:ext>
            </c:extLst>
          </c:dPt>
          <c:dPt>
            <c:idx val="20"/>
            <c:invertIfNegative val="0"/>
            <c:bubble3D val="0"/>
            <c:extLst>
              <c:ext xmlns:c16="http://schemas.microsoft.com/office/drawing/2014/chart" uri="{C3380CC4-5D6E-409C-BE32-E72D297353CC}">
                <c16:uniqueId val="{0000001D-FA2C-47E4-A54B-51E70AA3DCF9}"/>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'Ark1'!$A$2:$A$20</c:f>
              <c:strCache>
                <c:ptCount val="19"/>
                <c:pt idx="0">
                  <c:v>Total</c:v>
                </c:pt>
                <c:pt idx="1">
                  <c:v>Mann</c:v>
                </c:pt>
                <c:pt idx="2">
                  <c:v>Kvinne</c:v>
                </c:pt>
                <c:pt idx="3">
                  <c:v>16-19</c:v>
                </c:pt>
                <c:pt idx="4">
                  <c:v>20-24</c:v>
                </c:pt>
                <c:pt idx="5">
                  <c:v>25-29</c:v>
                </c:pt>
                <c:pt idx="6">
                  <c:v>30-39</c:v>
                </c:pt>
                <c:pt idx="7">
                  <c:v>40-49</c:v>
                </c:pt>
                <c:pt idx="8">
                  <c:v>50-59</c:v>
                </c:pt>
                <c:pt idx="9">
                  <c:v>60-69</c:v>
                </c:pt>
                <c:pt idx="10">
                  <c:v>70+</c:v>
                </c:pt>
                <c:pt idx="11">
                  <c:v>Har barn</c:v>
                </c:pt>
                <c:pt idx="12">
                  <c:v>Ikke barn</c:v>
                </c:pt>
                <c:pt idx="13">
                  <c:v>SINK</c:v>
                </c:pt>
                <c:pt idx="14">
                  <c:v>DINK</c:v>
                </c:pt>
                <c:pt idx="15">
                  <c:v>FWSK</c:v>
                </c:pt>
                <c:pt idx="16">
                  <c:v>FWLK</c:v>
                </c:pt>
                <c:pt idx="17">
                  <c:v>EMPTY</c:v>
                </c:pt>
                <c:pt idx="18">
                  <c:v>OS</c:v>
                </c:pt>
              </c:strCache>
            </c:strRef>
          </c:cat>
          <c:val>
            <c:numRef>
              <c:f>'Ark1'!$B$2:$B$20</c:f>
              <c:numCache>
                <c:formatCode>0%</c:formatCode>
                <c:ptCount val="19"/>
                <c:pt idx="0">
                  <c:v>0.83402982087555699</c:v>
                </c:pt>
                <c:pt idx="1">
                  <c:v>0.778907344606101</c:v>
                </c:pt>
                <c:pt idx="2">
                  <c:v>0.8895946318795841</c:v>
                </c:pt>
                <c:pt idx="3">
                  <c:v>0.77462192565496291</c:v>
                </c:pt>
                <c:pt idx="4">
                  <c:v>0.82216407857755203</c:v>
                </c:pt>
                <c:pt idx="5">
                  <c:v>0.83293089140565801</c:v>
                </c:pt>
                <c:pt idx="6">
                  <c:v>0.85034996662102103</c:v>
                </c:pt>
                <c:pt idx="7">
                  <c:v>0.79683599527016402</c:v>
                </c:pt>
                <c:pt idx="8">
                  <c:v>0.82591300828210701</c:v>
                </c:pt>
                <c:pt idx="9">
                  <c:v>0.840829860593588</c:v>
                </c:pt>
                <c:pt idx="10">
                  <c:v>0.89109391934820803</c:v>
                </c:pt>
                <c:pt idx="11">
                  <c:v>0.80041074280668989</c:v>
                </c:pt>
                <c:pt idx="12">
                  <c:v>0.84827786109042191</c:v>
                </c:pt>
                <c:pt idx="13">
                  <c:v>0.83479340439390004</c:v>
                </c:pt>
                <c:pt idx="14">
                  <c:v>0.84591085375891595</c:v>
                </c:pt>
                <c:pt idx="15">
                  <c:v>0.81382883705823805</c:v>
                </c:pt>
                <c:pt idx="16">
                  <c:v>0.80169503558808008</c:v>
                </c:pt>
                <c:pt idx="17">
                  <c:v>0.84441067734504405</c:v>
                </c:pt>
                <c:pt idx="18">
                  <c:v>0.869552687911888</c:v>
                </c:pt>
              </c:numCache>
            </c:numRef>
          </c:val>
          <c:extLst>
            <c:ext xmlns:c16="http://schemas.microsoft.com/office/drawing/2014/chart" uri="{C3380CC4-5D6E-409C-BE32-E72D297353CC}">
              <c16:uniqueId val="{0000001E-FA2C-47E4-A54B-51E70AA3DCF9}"/>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1"/>
          <c:min val="0"/>
        </c:scaling>
        <c:delete val="1"/>
        <c:axPos val="t"/>
        <c:numFmt formatCode="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1.0175151478895507E-2"/>
          <c:y val="0.31797265918123119"/>
          <c:w val="0.96269111124404982"/>
          <c:h val="0.46787978161440796"/>
        </c:manualLayout>
      </c:layout>
      <c:barChart>
        <c:barDir val="col"/>
        <c:grouping val="clustered"/>
        <c:varyColors val="0"/>
        <c:ser>
          <c:idx val="0"/>
          <c:order val="0"/>
          <c:tx>
            <c:strRef>
              <c:f>'Ark1'!$B$1</c:f>
              <c:strCache>
                <c:ptCount val="1"/>
                <c:pt idx="0">
                  <c:v>Leser bøker</c:v>
                </c:pt>
              </c:strCache>
            </c:strRef>
          </c:tx>
          <c:spPr>
            <a:solidFill>
              <a:schemeClr val="accent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'Ark1'!$A$2:$A$9</c:f>
              <c:strCache>
                <c:ptCount val="8"/>
                <c:pt idx="0">
                  <c:v>Daglig</c:v>
                </c:pt>
                <c:pt idx="1">
                  <c:v>4-7 ganger
i uken</c:v>
                </c:pt>
                <c:pt idx="2">
                  <c:v>2-3 ganger 
i uken</c:v>
                </c:pt>
                <c:pt idx="3">
                  <c:v>Ca. 1 gang 
i uken</c:v>
                </c:pt>
                <c:pt idx="4">
                  <c:v>2-3 ganger 
i måneden</c:v>
                </c:pt>
                <c:pt idx="5">
                  <c:v>Ca. 1 gang 
i måneden</c:v>
                </c:pt>
                <c:pt idx="6">
                  <c:v>Sjeldnere</c:v>
                </c:pt>
                <c:pt idx="7">
                  <c:v>Aldri</c:v>
                </c:pt>
              </c:strCache>
            </c:strRef>
          </c:cat>
          <c:val>
            <c:numRef>
              <c:f>'Ark1'!$B$2:$B$9</c:f>
              <c:numCache>
                <c:formatCode>0%</c:formatCode>
                <c:ptCount val="8"/>
                <c:pt idx="0">
                  <c:v>1.5307044476037E-2</c:v>
                </c:pt>
                <c:pt idx="1">
                  <c:v>2.6028427505879699E-2</c:v>
                </c:pt>
                <c:pt idx="2">
                  <c:v>5.1632185398619697E-2</c:v>
                </c:pt>
                <c:pt idx="3">
                  <c:v>9.65344969430528E-2</c:v>
                </c:pt>
                <c:pt idx="4">
                  <c:v>0.21504941799719599</c:v>
                </c:pt>
                <c:pt idx="5">
                  <c:v>0.22033066451646199</c:v>
                </c:pt>
                <c:pt idx="6">
                  <c:v>0.35363744128693803</c:v>
                </c:pt>
                <c:pt idx="7">
                  <c:v>2.1480321875813502E-2</c:v>
                </c:pt>
              </c:numCache>
            </c:numRef>
          </c:val>
          <c:extLst>
            <c:ext xmlns:c16="http://schemas.microsoft.com/office/drawing/2014/chart" uri="{C3380CC4-5D6E-409C-BE32-E72D297353CC}">
              <c16:uniqueId val="{00000000-6818-4FC1-B735-CD514CDF1177}"/>
            </c:ext>
          </c:extLst>
        </c:ser>
        <c:ser>
          <c:idx val="1"/>
          <c:order val="1"/>
          <c:tx>
            <c:strRef>
              <c:f>'Ark1'!$C$1</c:f>
              <c:strCache>
                <c:ptCount val="1"/>
                <c:pt idx="0">
                  <c:v>Spiller av lydbøker</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'Ark1'!$A$2:$A$9</c:f>
              <c:strCache>
                <c:ptCount val="8"/>
                <c:pt idx="0">
                  <c:v>Daglig</c:v>
                </c:pt>
                <c:pt idx="1">
                  <c:v>4-7 ganger
i uken</c:v>
                </c:pt>
                <c:pt idx="2">
                  <c:v>2-3 ganger 
i uken</c:v>
                </c:pt>
                <c:pt idx="3">
                  <c:v>Ca. 1 gang 
i uken</c:v>
                </c:pt>
                <c:pt idx="4">
                  <c:v>2-3 ganger 
i måneden</c:v>
                </c:pt>
                <c:pt idx="5">
                  <c:v>Ca. 1 gang 
i måneden</c:v>
                </c:pt>
                <c:pt idx="6">
                  <c:v>Sjeldnere</c:v>
                </c:pt>
                <c:pt idx="7">
                  <c:v>Aldri</c:v>
                </c:pt>
              </c:strCache>
            </c:strRef>
          </c:cat>
          <c:val>
            <c:numRef>
              <c:f>'Ark1'!$C$2:$C$9</c:f>
              <c:numCache>
                <c:formatCode>0%</c:formatCode>
                <c:ptCount val="8"/>
                <c:pt idx="0">
                  <c:v>1.25468524855691E-2</c:v>
                </c:pt>
                <c:pt idx="1">
                  <c:v>0</c:v>
                </c:pt>
                <c:pt idx="2">
                  <c:v>1.47603987079515E-2</c:v>
                </c:pt>
                <c:pt idx="3">
                  <c:v>2.9038991603867702E-2</c:v>
                </c:pt>
                <c:pt idx="4">
                  <c:v>5.1075267954328298E-2</c:v>
                </c:pt>
                <c:pt idx="5">
                  <c:v>6.1301363597115299E-2</c:v>
                </c:pt>
                <c:pt idx="6">
                  <c:v>0.20541490670589599</c:v>
                </c:pt>
                <c:pt idx="7">
                  <c:v>0.62586221894527194</c:v>
                </c:pt>
              </c:numCache>
            </c:numRef>
          </c:val>
          <c:extLst>
            <c:ext xmlns:c16="http://schemas.microsoft.com/office/drawing/2014/chart" uri="{C3380CC4-5D6E-409C-BE32-E72D297353CC}">
              <c16:uniqueId val="{00000001-6818-4FC1-B735-CD514CDF1177}"/>
            </c:ext>
          </c:extLst>
        </c:ser>
        <c:dLbls>
          <c:showLegendKey val="0"/>
          <c:showVal val="0"/>
          <c:showCatName val="0"/>
          <c:showSerName val="0"/>
          <c:showPercent val="0"/>
          <c:showBubbleSize val="0"/>
        </c:dLbls>
        <c:gapWidth val="50"/>
        <c:overlap val="-27"/>
        <c:axId val="1033885416"/>
        <c:axId val="1033902800"/>
      </c:barChart>
      <c:catAx>
        <c:axId val="1033885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033902800"/>
        <c:crosses val="autoZero"/>
        <c:auto val="1"/>
        <c:lblAlgn val="ctr"/>
        <c:lblOffset val="100"/>
        <c:noMultiLvlLbl val="0"/>
      </c:catAx>
      <c:valAx>
        <c:axId val="1033902800"/>
        <c:scaling>
          <c:orientation val="minMax"/>
        </c:scaling>
        <c:delete val="1"/>
        <c:axPos val="l"/>
        <c:numFmt formatCode="0%" sourceLinked="1"/>
        <c:majorTickMark val="none"/>
        <c:minorTickMark val="none"/>
        <c:tickLblPos val="nextTo"/>
        <c:crossAx val="1033885416"/>
        <c:crosses val="autoZero"/>
        <c:crossBetween val="between"/>
      </c:valAx>
      <c:spPr>
        <a:noFill/>
        <a:ln>
          <a:noFill/>
        </a:ln>
        <a:effectLst/>
      </c:spPr>
    </c:plotArea>
    <c:legend>
      <c:legendPos val="b"/>
      <c:layout>
        <c:manualLayout>
          <c:xMode val="edge"/>
          <c:yMode val="edge"/>
          <c:x val="0.76995651658362751"/>
          <c:y val="3.0670623979877243E-2"/>
          <c:w val="0.19948130763248528"/>
          <c:h val="0.1230715154870170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prstDash val="lgDash"/>
    </a:ln>
    <a:effectLst/>
  </c:spPr>
  <c:txPr>
    <a:bodyPr/>
    <a:lstStyle/>
    <a:p>
      <a:pPr>
        <a:defRPr/>
      </a:pPr>
      <a:endParaRPr lang="nb-NO"/>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1.1871034556915964E-2"/>
          <c:y val="0.43288066626875821"/>
          <c:w val="0.96269111124404982"/>
          <c:h val="0.38338033087997514"/>
        </c:manualLayout>
      </c:layout>
      <c:barChart>
        <c:barDir val="col"/>
        <c:grouping val="clustered"/>
        <c:varyColors val="0"/>
        <c:ser>
          <c:idx val="0"/>
          <c:order val="0"/>
          <c:tx>
            <c:strRef>
              <c:f>'Ark1'!$B$1</c:f>
              <c:strCache>
                <c:ptCount val="1"/>
                <c:pt idx="0">
                  <c:v>Leser bøker</c:v>
                </c:pt>
              </c:strCache>
            </c:strRef>
          </c:tx>
          <c:spPr>
            <a:solidFill>
              <a:schemeClr val="accent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'Ark1'!$A$2:$A$9</c:f>
              <c:strCache>
                <c:ptCount val="8"/>
                <c:pt idx="0">
                  <c:v>Daglig</c:v>
                </c:pt>
                <c:pt idx="1">
                  <c:v>4-7 ganger
i uken</c:v>
                </c:pt>
                <c:pt idx="2">
                  <c:v>2-3 ganger 
i uken</c:v>
                </c:pt>
                <c:pt idx="3">
                  <c:v>Ca. 1 gang 
i uken</c:v>
                </c:pt>
                <c:pt idx="4">
                  <c:v>2-3 ganger 
i måneden</c:v>
                </c:pt>
                <c:pt idx="5">
                  <c:v>Ca. 1 gang 
i måneden</c:v>
                </c:pt>
                <c:pt idx="6">
                  <c:v>Sjeldnere</c:v>
                </c:pt>
                <c:pt idx="7">
                  <c:v>Aldri</c:v>
                </c:pt>
              </c:strCache>
            </c:strRef>
          </c:cat>
          <c:val>
            <c:numRef>
              <c:f>'Ark1'!$B$2:$B$9</c:f>
              <c:numCache>
                <c:formatCode>0%</c:formatCode>
                <c:ptCount val="8"/>
                <c:pt idx="0">
                  <c:v>0.31705369099305203</c:v>
                </c:pt>
                <c:pt idx="1">
                  <c:v>0.14999849874194601</c:v>
                </c:pt>
                <c:pt idx="2">
                  <c:v>0.18122736853483201</c:v>
                </c:pt>
                <c:pt idx="3">
                  <c:v>9.0374233607763296E-2</c:v>
                </c:pt>
                <c:pt idx="4">
                  <c:v>9.6370258276435694E-2</c:v>
                </c:pt>
                <c:pt idx="5">
                  <c:v>4.7251797005891001E-2</c:v>
                </c:pt>
                <c:pt idx="6">
                  <c:v>9.1472854251863092E-2</c:v>
                </c:pt>
                <c:pt idx="7">
                  <c:v>2.6251298588216902E-2</c:v>
                </c:pt>
              </c:numCache>
            </c:numRef>
          </c:val>
          <c:extLst>
            <c:ext xmlns:c16="http://schemas.microsoft.com/office/drawing/2014/chart" uri="{C3380CC4-5D6E-409C-BE32-E72D297353CC}">
              <c16:uniqueId val="{00000000-DE6C-4048-9E4A-79C64360C4DD}"/>
            </c:ext>
          </c:extLst>
        </c:ser>
        <c:ser>
          <c:idx val="1"/>
          <c:order val="1"/>
          <c:tx>
            <c:strRef>
              <c:f>'Ark1'!$C$1</c:f>
              <c:strCache>
                <c:ptCount val="1"/>
                <c:pt idx="0">
                  <c:v>Spiller av lydbøker</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'Ark1'!$A$2:$A$9</c:f>
              <c:strCache>
                <c:ptCount val="8"/>
                <c:pt idx="0">
                  <c:v>Daglig</c:v>
                </c:pt>
                <c:pt idx="1">
                  <c:v>4-7 ganger
i uken</c:v>
                </c:pt>
                <c:pt idx="2">
                  <c:v>2-3 ganger 
i uken</c:v>
                </c:pt>
                <c:pt idx="3">
                  <c:v>Ca. 1 gang 
i uken</c:v>
                </c:pt>
                <c:pt idx="4">
                  <c:v>2-3 ganger 
i måneden</c:v>
                </c:pt>
                <c:pt idx="5">
                  <c:v>Ca. 1 gang 
i måneden</c:v>
                </c:pt>
                <c:pt idx="6">
                  <c:v>Sjeldnere</c:v>
                </c:pt>
                <c:pt idx="7">
                  <c:v>Aldri</c:v>
                </c:pt>
              </c:strCache>
            </c:strRef>
          </c:cat>
          <c:val>
            <c:numRef>
              <c:f>'Ark1'!$C$2:$C$9</c:f>
              <c:numCache>
                <c:formatCode>0%</c:formatCode>
                <c:ptCount val="8"/>
                <c:pt idx="0">
                  <c:v>7.9539954481855801E-2</c:v>
                </c:pt>
                <c:pt idx="1">
                  <c:v>8.35161865643409E-2</c:v>
                </c:pt>
                <c:pt idx="2">
                  <c:v>7.4323082743338903E-2</c:v>
                </c:pt>
                <c:pt idx="3">
                  <c:v>5.8755036720772001E-2</c:v>
                </c:pt>
                <c:pt idx="4">
                  <c:v>5.7291610369489598E-2</c:v>
                </c:pt>
                <c:pt idx="5">
                  <c:v>0.10541774006617499</c:v>
                </c:pt>
                <c:pt idx="6">
                  <c:v>0.25279534249701302</c:v>
                </c:pt>
                <c:pt idx="7">
                  <c:v>0.288361046557015</c:v>
                </c:pt>
              </c:numCache>
            </c:numRef>
          </c:val>
          <c:extLst>
            <c:ext xmlns:c16="http://schemas.microsoft.com/office/drawing/2014/chart" uri="{C3380CC4-5D6E-409C-BE32-E72D297353CC}">
              <c16:uniqueId val="{00000001-DE6C-4048-9E4A-79C64360C4DD}"/>
            </c:ext>
          </c:extLst>
        </c:ser>
        <c:dLbls>
          <c:showLegendKey val="0"/>
          <c:showVal val="0"/>
          <c:showCatName val="0"/>
          <c:showSerName val="0"/>
          <c:showPercent val="0"/>
          <c:showBubbleSize val="0"/>
        </c:dLbls>
        <c:gapWidth val="50"/>
        <c:overlap val="-27"/>
        <c:axId val="1033885416"/>
        <c:axId val="1033902800"/>
      </c:barChart>
      <c:catAx>
        <c:axId val="1033885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033902800"/>
        <c:crosses val="autoZero"/>
        <c:auto val="1"/>
        <c:lblAlgn val="ctr"/>
        <c:lblOffset val="100"/>
        <c:noMultiLvlLbl val="0"/>
      </c:catAx>
      <c:valAx>
        <c:axId val="1033902800"/>
        <c:scaling>
          <c:orientation val="minMax"/>
        </c:scaling>
        <c:delete val="1"/>
        <c:axPos val="l"/>
        <c:numFmt formatCode="0%" sourceLinked="1"/>
        <c:majorTickMark val="none"/>
        <c:minorTickMark val="none"/>
        <c:tickLblPos val="nextTo"/>
        <c:crossAx val="1033885416"/>
        <c:crosses val="autoZero"/>
        <c:crossBetween val="between"/>
      </c:valAx>
      <c:spPr>
        <a:noFill/>
        <a:ln>
          <a:noFill/>
        </a:ln>
        <a:effectLst/>
      </c:spPr>
    </c:plotArea>
    <c:legend>
      <c:legendPos val="b"/>
      <c:layout>
        <c:manualLayout>
          <c:xMode val="edge"/>
          <c:yMode val="edge"/>
          <c:x val="0.76995651658362751"/>
          <c:y val="3.0670623979877243E-2"/>
          <c:w val="0.19948130763248528"/>
          <c:h val="0.1473983027756002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prstDash val="lgDash"/>
    </a:ln>
    <a:effectLst/>
  </c:spPr>
  <c:txPr>
    <a:bodyPr/>
    <a:lstStyle/>
    <a:p>
      <a:pPr>
        <a:defRPr/>
      </a:pPr>
      <a:endParaRPr lang="nb-NO"/>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60359739570382831"/>
          <c:h val="0.95587918578499098"/>
        </c:manualLayout>
      </c:layout>
      <c:barChart>
        <c:barDir val="bar"/>
        <c:grouping val="clustered"/>
        <c:varyColors val="0"/>
        <c:ser>
          <c:idx val="0"/>
          <c:order val="0"/>
          <c:tx>
            <c:strRef>
              <c:f>'Ark1'!$B$1</c:f>
              <c:strCache>
                <c:ptCount val="1"/>
                <c:pt idx="0">
                  <c:v>Ja, egne barn &amp; Ja, andres barn</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FA2C-47E4-A54B-51E70AA3DCF9}"/>
              </c:ext>
            </c:extLst>
          </c:dPt>
          <c:dPt>
            <c:idx val="1"/>
            <c:invertIfNegative val="0"/>
            <c:bubble3D val="0"/>
            <c:spPr>
              <a:solidFill>
                <a:srgbClr val="C00000"/>
              </a:solidFill>
              <a:ln>
                <a:noFill/>
              </a:ln>
              <a:effectLst/>
            </c:spPr>
            <c:extLst>
              <c:ext xmlns:c16="http://schemas.microsoft.com/office/drawing/2014/chart" uri="{C3380CC4-5D6E-409C-BE32-E72D297353CC}">
                <c16:uniqueId val="{00000027-964E-44DA-A656-6BA0C7ACC97E}"/>
              </c:ext>
            </c:extLst>
          </c:dPt>
          <c:dPt>
            <c:idx val="2"/>
            <c:invertIfNegative val="0"/>
            <c:bubble3D val="0"/>
            <c:spPr>
              <a:solidFill>
                <a:srgbClr val="00B050"/>
              </a:solidFill>
              <a:ln>
                <a:noFill/>
              </a:ln>
              <a:effectLst/>
            </c:spPr>
            <c:extLst>
              <c:ext xmlns:c16="http://schemas.microsoft.com/office/drawing/2014/chart" uri="{C3380CC4-5D6E-409C-BE32-E72D297353CC}">
                <c16:uniqueId val="{00000003-FA2C-47E4-A54B-51E70AA3DCF9}"/>
              </c:ext>
            </c:extLst>
          </c:dPt>
          <c:dPt>
            <c:idx val="3"/>
            <c:invertIfNegative val="0"/>
            <c:bubble3D val="0"/>
            <c:spPr>
              <a:solidFill>
                <a:srgbClr val="C00000"/>
              </a:solidFill>
              <a:ln>
                <a:noFill/>
              </a:ln>
              <a:effectLst/>
            </c:spPr>
            <c:extLst>
              <c:ext xmlns:c16="http://schemas.microsoft.com/office/drawing/2014/chart" uri="{C3380CC4-5D6E-409C-BE32-E72D297353CC}">
                <c16:uniqueId val="{00000005-FA2C-47E4-A54B-51E70AA3DCF9}"/>
              </c:ext>
            </c:extLst>
          </c:dPt>
          <c:dPt>
            <c:idx val="4"/>
            <c:invertIfNegative val="0"/>
            <c:bubble3D val="0"/>
            <c:spPr>
              <a:solidFill>
                <a:srgbClr val="00B050"/>
              </a:solidFill>
              <a:ln>
                <a:noFill/>
              </a:ln>
              <a:effectLst/>
            </c:spPr>
            <c:extLst>
              <c:ext xmlns:c16="http://schemas.microsoft.com/office/drawing/2014/chart" uri="{C3380CC4-5D6E-409C-BE32-E72D297353CC}">
                <c16:uniqueId val="{00000007-FA2C-47E4-A54B-51E70AA3DCF9}"/>
              </c:ext>
            </c:extLst>
          </c:dPt>
          <c:dPt>
            <c:idx val="5"/>
            <c:invertIfNegative val="0"/>
            <c:bubble3D val="0"/>
            <c:spPr>
              <a:solidFill>
                <a:srgbClr val="00B050"/>
              </a:solidFill>
              <a:ln>
                <a:noFill/>
              </a:ln>
              <a:effectLst/>
            </c:spPr>
            <c:extLst>
              <c:ext xmlns:c16="http://schemas.microsoft.com/office/drawing/2014/chart" uri="{C3380CC4-5D6E-409C-BE32-E72D297353CC}">
                <c16:uniqueId val="{00000009-FA2C-47E4-A54B-51E70AA3DCF9}"/>
              </c:ext>
            </c:extLst>
          </c:dPt>
          <c:dPt>
            <c:idx val="6"/>
            <c:invertIfNegative val="0"/>
            <c:bubble3D val="0"/>
            <c:spPr>
              <a:solidFill>
                <a:srgbClr val="C00000"/>
              </a:solidFill>
              <a:ln>
                <a:noFill/>
              </a:ln>
              <a:effectLst/>
            </c:spPr>
            <c:extLst>
              <c:ext xmlns:c16="http://schemas.microsoft.com/office/drawing/2014/chart" uri="{C3380CC4-5D6E-409C-BE32-E72D297353CC}">
                <c16:uniqueId val="{0000000B-FA2C-47E4-A54B-51E70AA3DCF9}"/>
              </c:ext>
            </c:extLst>
          </c:dPt>
          <c:dPt>
            <c:idx val="7"/>
            <c:invertIfNegative val="0"/>
            <c:bubble3D val="0"/>
            <c:extLst>
              <c:ext xmlns:c16="http://schemas.microsoft.com/office/drawing/2014/chart" uri="{C3380CC4-5D6E-409C-BE32-E72D297353CC}">
                <c16:uniqueId val="{0000000D-FA2C-47E4-A54B-51E70AA3DCF9}"/>
              </c:ext>
            </c:extLst>
          </c:dPt>
          <c:dPt>
            <c:idx val="8"/>
            <c:invertIfNegative val="0"/>
            <c:bubble3D val="0"/>
            <c:spPr>
              <a:solidFill>
                <a:srgbClr val="C00000"/>
              </a:solidFill>
              <a:ln>
                <a:noFill/>
              </a:ln>
              <a:effectLst/>
            </c:spPr>
            <c:extLst>
              <c:ext xmlns:c16="http://schemas.microsoft.com/office/drawing/2014/chart" uri="{C3380CC4-5D6E-409C-BE32-E72D297353CC}">
                <c16:uniqueId val="{0000000F-FA2C-47E4-A54B-51E70AA3DCF9}"/>
              </c:ext>
            </c:extLst>
          </c:dPt>
          <c:dPt>
            <c:idx val="9"/>
            <c:invertIfNegative val="0"/>
            <c:bubble3D val="0"/>
            <c:spPr>
              <a:solidFill>
                <a:srgbClr val="00B050"/>
              </a:solidFill>
              <a:ln>
                <a:noFill/>
              </a:ln>
              <a:effectLst/>
            </c:spPr>
            <c:extLst>
              <c:ext xmlns:c16="http://schemas.microsoft.com/office/drawing/2014/chart" uri="{C3380CC4-5D6E-409C-BE32-E72D297353CC}">
                <c16:uniqueId val="{00000000-A5B2-4153-B42C-76184891F195}"/>
              </c:ext>
            </c:extLst>
          </c:dPt>
          <c:dPt>
            <c:idx val="10"/>
            <c:invertIfNegative val="0"/>
            <c:bubble3D val="0"/>
            <c:spPr>
              <a:solidFill>
                <a:srgbClr val="C00000"/>
              </a:solidFill>
              <a:ln>
                <a:noFill/>
              </a:ln>
              <a:effectLst/>
            </c:spPr>
            <c:extLst>
              <c:ext xmlns:c16="http://schemas.microsoft.com/office/drawing/2014/chart" uri="{C3380CC4-5D6E-409C-BE32-E72D297353CC}">
                <c16:uniqueId val="{00000028-964E-44DA-A656-6BA0C7ACC97E}"/>
              </c:ext>
            </c:extLst>
          </c:dPt>
          <c:dPt>
            <c:idx val="11"/>
            <c:invertIfNegative val="0"/>
            <c:bubble3D val="0"/>
            <c:spPr>
              <a:solidFill>
                <a:srgbClr val="C00000"/>
              </a:solidFill>
              <a:ln>
                <a:noFill/>
              </a:ln>
              <a:effectLst/>
            </c:spPr>
            <c:extLst>
              <c:ext xmlns:c16="http://schemas.microsoft.com/office/drawing/2014/chart" uri="{C3380CC4-5D6E-409C-BE32-E72D297353CC}">
                <c16:uniqueId val="{00000011-FA2C-47E4-A54B-51E70AA3DCF9}"/>
              </c:ext>
            </c:extLst>
          </c:dPt>
          <c:dPt>
            <c:idx val="12"/>
            <c:invertIfNegative val="0"/>
            <c:bubble3D val="0"/>
            <c:spPr>
              <a:solidFill>
                <a:srgbClr val="C00000"/>
              </a:solidFill>
              <a:ln>
                <a:noFill/>
              </a:ln>
              <a:effectLst/>
            </c:spPr>
            <c:extLst>
              <c:ext xmlns:c16="http://schemas.microsoft.com/office/drawing/2014/chart" uri="{C3380CC4-5D6E-409C-BE32-E72D297353CC}">
                <c16:uniqueId val="{00000013-FA2C-47E4-A54B-51E70AA3DCF9}"/>
              </c:ext>
            </c:extLst>
          </c:dPt>
          <c:dPt>
            <c:idx val="13"/>
            <c:invertIfNegative val="0"/>
            <c:bubble3D val="0"/>
            <c:spPr>
              <a:solidFill>
                <a:srgbClr val="00B050"/>
              </a:solidFill>
              <a:ln>
                <a:noFill/>
              </a:ln>
              <a:effectLst/>
            </c:spPr>
            <c:extLst>
              <c:ext xmlns:c16="http://schemas.microsoft.com/office/drawing/2014/chart" uri="{C3380CC4-5D6E-409C-BE32-E72D297353CC}">
                <c16:uniqueId val="{00000015-FA2C-47E4-A54B-51E70AA3DCF9}"/>
              </c:ext>
            </c:extLst>
          </c:dPt>
          <c:dPt>
            <c:idx val="14"/>
            <c:invertIfNegative val="0"/>
            <c:bubble3D val="0"/>
            <c:spPr>
              <a:solidFill>
                <a:srgbClr val="00B050"/>
              </a:solidFill>
              <a:ln>
                <a:noFill/>
              </a:ln>
              <a:effectLst/>
            </c:spPr>
            <c:extLst>
              <c:ext xmlns:c16="http://schemas.microsoft.com/office/drawing/2014/chart" uri="{C3380CC4-5D6E-409C-BE32-E72D297353CC}">
                <c16:uniqueId val="{00000017-FA2C-47E4-A54B-51E70AA3DCF9}"/>
              </c:ext>
            </c:extLst>
          </c:dPt>
          <c:dPt>
            <c:idx val="15"/>
            <c:invertIfNegative val="0"/>
            <c:bubble3D val="0"/>
            <c:spPr>
              <a:solidFill>
                <a:srgbClr val="C00000"/>
              </a:solidFill>
              <a:ln>
                <a:noFill/>
              </a:ln>
              <a:effectLst/>
            </c:spPr>
            <c:extLst>
              <c:ext xmlns:c16="http://schemas.microsoft.com/office/drawing/2014/chart" uri="{C3380CC4-5D6E-409C-BE32-E72D297353CC}">
                <c16:uniqueId val="{00000019-FA2C-47E4-A54B-51E70AA3DCF9}"/>
              </c:ext>
            </c:extLst>
          </c:dPt>
          <c:dPt>
            <c:idx val="16"/>
            <c:invertIfNegative val="0"/>
            <c:bubble3D val="0"/>
            <c:spPr>
              <a:solidFill>
                <a:srgbClr val="C00000"/>
              </a:solidFill>
              <a:ln>
                <a:noFill/>
              </a:ln>
              <a:effectLst/>
            </c:spPr>
            <c:extLst>
              <c:ext xmlns:c16="http://schemas.microsoft.com/office/drawing/2014/chart" uri="{C3380CC4-5D6E-409C-BE32-E72D297353CC}">
                <c16:uniqueId val="{00000029-964E-44DA-A656-6BA0C7ACC97E}"/>
              </c:ext>
            </c:extLst>
          </c:dPt>
          <c:dPt>
            <c:idx val="17"/>
            <c:invertIfNegative val="0"/>
            <c:bubble3D val="0"/>
            <c:spPr>
              <a:solidFill>
                <a:srgbClr val="C00000"/>
              </a:solidFill>
              <a:ln>
                <a:noFill/>
              </a:ln>
              <a:effectLst/>
            </c:spPr>
            <c:extLst>
              <c:ext xmlns:c16="http://schemas.microsoft.com/office/drawing/2014/chart" uri="{C3380CC4-5D6E-409C-BE32-E72D297353CC}">
                <c16:uniqueId val="{0000001B-FA2C-47E4-A54B-51E70AA3DCF9}"/>
              </c:ext>
            </c:extLst>
          </c:dPt>
          <c:dPt>
            <c:idx val="19"/>
            <c:invertIfNegative val="0"/>
            <c:bubble3D val="0"/>
            <c:spPr>
              <a:solidFill>
                <a:srgbClr val="00B050"/>
              </a:solidFill>
              <a:ln>
                <a:noFill/>
              </a:ln>
              <a:effectLst/>
            </c:spPr>
            <c:extLst>
              <c:ext xmlns:c16="http://schemas.microsoft.com/office/drawing/2014/chart" uri="{C3380CC4-5D6E-409C-BE32-E72D297353CC}">
                <c16:uniqueId val="{00000001-A5B2-4153-B42C-76184891F195}"/>
              </c:ext>
            </c:extLst>
          </c:dPt>
          <c:dPt>
            <c:idx val="20"/>
            <c:invertIfNegative val="0"/>
            <c:bubble3D val="0"/>
            <c:extLst>
              <c:ext xmlns:c16="http://schemas.microsoft.com/office/drawing/2014/chart" uri="{C3380CC4-5D6E-409C-BE32-E72D297353CC}">
                <c16:uniqueId val="{0000001D-FA2C-47E4-A54B-51E70AA3DCF9}"/>
              </c:ext>
            </c:extLst>
          </c:dPt>
          <c:dPt>
            <c:idx val="22"/>
            <c:invertIfNegative val="0"/>
            <c:bubble3D val="0"/>
            <c:spPr>
              <a:solidFill>
                <a:srgbClr val="00B050"/>
              </a:solidFill>
              <a:ln>
                <a:noFill/>
              </a:ln>
              <a:effectLst/>
            </c:spPr>
            <c:extLst>
              <c:ext xmlns:c16="http://schemas.microsoft.com/office/drawing/2014/chart" uri="{C3380CC4-5D6E-409C-BE32-E72D297353CC}">
                <c16:uniqueId val="{00000002-A5B2-4153-B42C-76184891F195}"/>
              </c:ext>
            </c:extLst>
          </c:dPt>
          <c:dPt>
            <c:idx val="24"/>
            <c:invertIfNegative val="0"/>
            <c:bubble3D val="0"/>
            <c:spPr>
              <a:solidFill>
                <a:srgbClr val="00B050"/>
              </a:solidFill>
              <a:ln>
                <a:noFill/>
              </a:ln>
              <a:effectLst/>
            </c:spPr>
            <c:extLst>
              <c:ext xmlns:c16="http://schemas.microsoft.com/office/drawing/2014/chart" uri="{C3380CC4-5D6E-409C-BE32-E72D297353CC}">
                <c16:uniqueId val="{00000003-A5B2-4153-B42C-76184891F195}"/>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'Ark1'!$A$2:$A$27</c:f>
              <c:strCache>
                <c:ptCount val="26"/>
                <c:pt idx="0">
                  <c:v>Total</c:v>
                </c:pt>
                <c:pt idx="1">
                  <c:v>Mann</c:v>
                </c:pt>
                <c:pt idx="2">
                  <c:v>Kvinne</c:v>
                </c:pt>
                <c:pt idx="3">
                  <c:v>Under 30 år</c:v>
                </c:pt>
                <c:pt idx="4">
                  <c:v>30-39</c:v>
                </c:pt>
                <c:pt idx="5">
                  <c:v>40-49</c:v>
                </c:pt>
                <c:pt idx="6">
                  <c:v>50-59</c:v>
                </c:pt>
                <c:pt idx="7">
                  <c:v>60-69</c:v>
                </c:pt>
                <c:pt idx="8">
                  <c:v>70+</c:v>
                </c:pt>
                <c:pt idx="9">
                  <c:v>Har barn</c:v>
                </c:pt>
                <c:pt idx="10">
                  <c:v>Ikke barn</c:v>
                </c:pt>
                <c:pt idx="11">
                  <c:v>SINK</c:v>
                </c:pt>
                <c:pt idx="12">
                  <c:v>DINK</c:v>
                </c:pt>
                <c:pt idx="13">
                  <c:v>FWSK</c:v>
                </c:pt>
                <c:pt idx="14">
                  <c:v>FWLK</c:v>
                </c:pt>
                <c:pt idx="15">
                  <c:v>EMPTY</c:v>
                </c:pt>
                <c:pt idx="16">
                  <c:v>OS</c:v>
                </c:pt>
                <c:pt idx="17">
                  <c:v>Lav utdannelse</c:v>
                </c:pt>
                <c:pt idx="18">
                  <c:v>Medium utdannelse</c:v>
                </c:pt>
                <c:pt idx="19">
                  <c:v>Høy utdannelse</c:v>
                </c:pt>
                <c:pt idx="20">
                  <c:v>Husstandsinntekt, under 500</c:v>
                </c:pt>
                <c:pt idx="21">
                  <c:v>Husstandsinntekt,, 500-999</c:v>
                </c:pt>
                <c:pt idx="22">
                  <c:v>Husstandsinntekt,, 1+ million</c:v>
                </c:pt>
                <c:pt idx="23">
                  <c:v>Stor by</c:v>
                </c:pt>
                <c:pt idx="24">
                  <c:v>Liten by</c:v>
                </c:pt>
                <c:pt idx="25">
                  <c:v>Ikke by</c:v>
                </c:pt>
              </c:strCache>
            </c:strRef>
          </c:cat>
          <c:val>
            <c:numRef>
              <c:f>'Ark1'!$B$2:$B$27</c:f>
              <c:numCache>
                <c:formatCode>0%</c:formatCode>
                <c:ptCount val="26"/>
                <c:pt idx="0">
                  <c:v>0.29471996140816697</c:v>
                </c:pt>
                <c:pt idx="1">
                  <c:v>0.251244470391708</c:v>
                </c:pt>
                <c:pt idx="2">
                  <c:v>0.33854432499132997</c:v>
                </c:pt>
                <c:pt idx="3">
                  <c:v>0.23748123740609198</c:v>
                </c:pt>
                <c:pt idx="4">
                  <c:v>0.49061230488107804</c:v>
                </c:pt>
                <c:pt idx="5">
                  <c:v>0.41513581436401503</c:v>
                </c:pt>
                <c:pt idx="6">
                  <c:v>0.21724289132899599</c:v>
                </c:pt>
                <c:pt idx="7">
                  <c:v>0.24789325569218298</c:v>
                </c:pt>
                <c:pt idx="8">
                  <c:v>0.15197607089036802</c:v>
                </c:pt>
                <c:pt idx="9">
                  <c:v>0.54987523263056903</c:v>
                </c:pt>
                <c:pt idx="10">
                  <c:v>0.18658307086153803</c:v>
                </c:pt>
                <c:pt idx="11">
                  <c:v>0.17401312947667499</c:v>
                </c:pt>
                <c:pt idx="12">
                  <c:v>0.18453158021674099</c:v>
                </c:pt>
                <c:pt idx="13">
                  <c:v>0.85896040977339294</c:v>
                </c:pt>
                <c:pt idx="14">
                  <c:v>0.41378779255910803</c:v>
                </c:pt>
                <c:pt idx="15">
                  <c:v>0.18096640588488599</c:v>
                </c:pt>
                <c:pt idx="16">
                  <c:v>0.21084168145795101</c:v>
                </c:pt>
                <c:pt idx="17">
                  <c:v>0.253792737043256</c:v>
                </c:pt>
                <c:pt idx="18">
                  <c:v>0.32384424560732</c:v>
                </c:pt>
                <c:pt idx="19">
                  <c:v>0.34056901217285701</c:v>
                </c:pt>
                <c:pt idx="20">
                  <c:v>0.271412846472117</c:v>
                </c:pt>
                <c:pt idx="21">
                  <c:v>0.26553007473003898</c:v>
                </c:pt>
                <c:pt idx="22">
                  <c:v>0.39611603405031198</c:v>
                </c:pt>
                <c:pt idx="23">
                  <c:v>0.27487562801492299</c:v>
                </c:pt>
                <c:pt idx="24">
                  <c:v>0.34914207488358001</c:v>
                </c:pt>
                <c:pt idx="25">
                  <c:v>0.26826630077875696</c:v>
                </c:pt>
              </c:numCache>
            </c:numRef>
          </c:val>
          <c:extLst>
            <c:ext xmlns:c16="http://schemas.microsoft.com/office/drawing/2014/chart" uri="{C3380CC4-5D6E-409C-BE32-E72D297353CC}">
              <c16:uniqueId val="{0000001E-FA2C-47E4-A54B-51E70AA3DCF9}"/>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1"/>
          <c:min val="0"/>
        </c:scaling>
        <c:delete val="1"/>
        <c:axPos val="t"/>
        <c:numFmt formatCode="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60359739570382831"/>
          <c:h val="0.95587918578499098"/>
        </c:manualLayout>
      </c:layout>
      <c:barChart>
        <c:barDir val="bar"/>
        <c:grouping val="clustered"/>
        <c:varyColors val="0"/>
        <c:ser>
          <c:idx val="0"/>
          <c:order val="0"/>
          <c:tx>
            <c:strRef>
              <c:f>'Ark1'!$B$1</c:f>
              <c:strCache>
                <c:ptCount val="1"/>
                <c:pt idx="0">
                  <c:v>Ja, egne barn &amp; Ja, andres barn</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ED76-43E4-8312-3216BBA65A4D}"/>
              </c:ext>
            </c:extLst>
          </c:dPt>
          <c:dPt>
            <c:idx val="2"/>
            <c:invertIfNegative val="0"/>
            <c:bubble3D val="0"/>
            <c:extLst>
              <c:ext xmlns:c16="http://schemas.microsoft.com/office/drawing/2014/chart" uri="{C3380CC4-5D6E-409C-BE32-E72D297353CC}">
                <c16:uniqueId val="{00000003-ED76-43E4-8312-3216BBA65A4D}"/>
              </c:ext>
            </c:extLst>
          </c:dPt>
          <c:dPt>
            <c:idx val="3"/>
            <c:invertIfNegative val="0"/>
            <c:bubble3D val="0"/>
            <c:extLst>
              <c:ext xmlns:c16="http://schemas.microsoft.com/office/drawing/2014/chart" uri="{C3380CC4-5D6E-409C-BE32-E72D297353CC}">
                <c16:uniqueId val="{00000005-ED76-43E4-8312-3216BBA65A4D}"/>
              </c:ext>
            </c:extLst>
          </c:dPt>
          <c:dPt>
            <c:idx val="4"/>
            <c:invertIfNegative val="0"/>
            <c:bubble3D val="0"/>
            <c:extLst>
              <c:ext xmlns:c16="http://schemas.microsoft.com/office/drawing/2014/chart" uri="{C3380CC4-5D6E-409C-BE32-E72D297353CC}">
                <c16:uniqueId val="{00000007-ED76-43E4-8312-3216BBA65A4D}"/>
              </c:ext>
            </c:extLst>
          </c:dPt>
          <c:dPt>
            <c:idx val="5"/>
            <c:invertIfNegative val="0"/>
            <c:bubble3D val="0"/>
            <c:extLst>
              <c:ext xmlns:c16="http://schemas.microsoft.com/office/drawing/2014/chart" uri="{C3380CC4-5D6E-409C-BE32-E72D297353CC}">
                <c16:uniqueId val="{00000009-ED76-43E4-8312-3216BBA65A4D}"/>
              </c:ext>
            </c:extLst>
          </c:dPt>
          <c:dPt>
            <c:idx val="6"/>
            <c:invertIfNegative val="0"/>
            <c:bubble3D val="0"/>
            <c:extLst>
              <c:ext xmlns:c16="http://schemas.microsoft.com/office/drawing/2014/chart" uri="{C3380CC4-5D6E-409C-BE32-E72D297353CC}">
                <c16:uniqueId val="{0000000B-ED76-43E4-8312-3216BBA65A4D}"/>
              </c:ext>
            </c:extLst>
          </c:dPt>
          <c:dPt>
            <c:idx val="7"/>
            <c:invertIfNegative val="0"/>
            <c:bubble3D val="0"/>
            <c:extLst>
              <c:ext xmlns:c16="http://schemas.microsoft.com/office/drawing/2014/chart" uri="{C3380CC4-5D6E-409C-BE32-E72D297353CC}">
                <c16:uniqueId val="{0000000D-ED76-43E4-8312-3216BBA65A4D}"/>
              </c:ext>
            </c:extLst>
          </c:dPt>
          <c:dPt>
            <c:idx val="8"/>
            <c:invertIfNegative val="0"/>
            <c:bubble3D val="0"/>
            <c:spPr>
              <a:solidFill>
                <a:srgbClr val="C00000"/>
              </a:solidFill>
              <a:ln>
                <a:noFill/>
              </a:ln>
              <a:effectLst/>
            </c:spPr>
            <c:extLst>
              <c:ext xmlns:c16="http://schemas.microsoft.com/office/drawing/2014/chart" uri="{C3380CC4-5D6E-409C-BE32-E72D297353CC}">
                <c16:uniqueId val="{0000000F-ED76-43E4-8312-3216BBA65A4D}"/>
              </c:ext>
            </c:extLst>
          </c:dPt>
          <c:dPt>
            <c:idx val="9"/>
            <c:invertIfNegative val="0"/>
            <c:bubble3D val="0"/>
            <c:spPr>
              <a:solidFill>
                <a:srgbClr val="00B050"/>
              </a:solidFill>
              <a:ln>
                <a:noFill/>
              </a:ln>
              <a:effectLst/>
            </c:spPr>
            <c:extLst>
              <c:ext xmlns:c16="http://schemas.microsoft.com/office/drawing/2014/chart" uri="{C3380CC4-5D6E-409C-BE32-E72D297353CC}">
                <c16:uniqueId val="{00000020-ED76-43E4-8312-3216BBA65A4D}"/>
              </c:ext>
            </c:extLst>
          </c:dPt>
          <c:dPt>
            <c:idx val="11"/>
            <c:invertIfNegative val="0"/>
            <c:bubble3D val="0"/>
            <c:spPr>
              <a:solidFill>
                <a:srgbClr val="C00000"/>
              </a:solidFill>
              <a:ln>
                <a:noFill/>
              </a:ln>
              <a:effectLst/>
            </c:spPr>
            <c:extLst>
              <c:ext xmlns:c16="http://schemas.microsoft.com/office/drawing/2014/chart" uri="{C3380CC4-5D6E-409C-BE32-E72D297353CC}">
                <c16:uniqueId val="{00000011-ED76-43E4-8312-3216BBA65A4D}"/>
              </c:ext>
            </c:extLst>
          </c:dPt>
          <c:dPt>
            <c:idx val="12"/>
            <c:invertIfNegative val="0"/>
            <c:bubble3D val="0"/>
            <c:extLst>
              <c:ext xmlns:c16="http://schemas.microsoft.com/office/drawing/2014/chart" uri="{C3380CC4-5D6E-409C-BE32-E72D297353CC}">
                <c16:uniqueId val="{00000013-ED76-43E4-8312-3216BBA65A4D}"/>
              </c:ext>
            </c:extLst>
          </c:dPt>
          <c:dPt>
            <c:idx val="13"/>
            <c:invertIfNegative val="0"/>
            <c:bubble3D val="0"/>
            <c:extLst>
              <c:ext xmlns:c16="http://schemas.microsoft.com/office/drawing/2014/chart" uri="{C3380CC4-5D6E-409C-BE32-E72D297353CC}">
                <c16:uniqueId val="{00000015-ED76-43E4-8312-3216BBA65A4D}"/>
              </c:ext>
            </c:extLst>
          </c:dPt>
          <c:dPt>
            <c:idx val="14"/>
            <c:invertIfNegative val="0"/>
            <c:bubble3D val="0"/>
            <c:extLst>
              <c:ext xmlns:c16="http://schemas.microsoft.com/office/drawing/2014/chart" uri="{C3380CC4-5D6E-409C-BE32-E72D297353CC}">
                <c16:uniqueId val="{00000017-ED76-43E4-8312-3216BBA65A4D}"/>
              </c:ext>
            </c:extLst>
          </c:dPt>
          <c:dPt>
            <c:idx val="15"/>
            <c:invertIfNegative val="0"/>
            <c:bubble3D val="0"/>
            <c:extLst>
              <c:ext xmlns:c16="http://schemas.microsoft.com/office/drawing/2014/chart" uri="{C3380CC4-5D6E-409C-BE32-E72D297353CC}">
                <c16:uniqueId val="{00000019-ED76-43E4-8312-3216BBA65A4D}"/>
              </c:ext>
            </c:extLst>
          </c:dPt>
          <c:dPt>
            <c:idx val="16"/>
            <c:invertIfNegative val="0"/>
            <c:bubble3D val="0"/>
            <c:spPr>
              <a:solidFill>
                <a:srgbClr val="C00000"/>
              </a:solidFill>
              <a:ln>
                <a:noFill/>
              </a:ln>
              <a:effectLst/>
            </c:spPr>
            <c:extLst>
              <c:ext xmlns:c16="http://schemas.microsoft.com/office/drawing/2014/chart" uri="{C3380CC4-5D6E-409C-BE32-E72D297353CC}">
                <c16:uniqueId val="{0000002F-6152-4062-82CD-B769046FC3B4}"/>
              </c:ext>
            </c:extLst>
          </c:dPt>
          <c:dPt>
            <c:idx val="17"/>
            <c:invertIfNegative val="0"/>
            <c:bubble3D val="0"/>
            <c:extLst>
              <c:ext xmlns:c16="http://schemas.microsoft.com/office/drawing/2014/chart" uri="{C3380CC4-5D6E-409C-BE32-E72D297353CC}">
                <c16:uniqueId val="{0000001B-ED76-43E4-8312-3216BBA65A4D}"/>
              </c:ext>
            </c:extLst>
          </c:dPt>
          <c:dPt>
            <c:idx val="18"/>
            <c:invertIfNegative val="0"/>
            <c:bubble3D val="0"/>
            <c:spPr>
              <a:solidFill>
                <a:srgbClr val="00B050"/>
              </a:solidFill>
              <a:ln>
                <a:noFill/>
              </a:ln>
              <a:effectLst/>
            </c:spPr>
            <c:extLst>
              <c:ext xmlns:c16="http://schemas.microsoft.com/office/drawing/2014/chart" uri="{C3380CC4-5D6E-409C-BE32-E72D297353CC}">
                <c16:uniqueId val="{00000021-ED76-43E4-8312-3216BBA65A4D}"/>
              </c:ext>
            </c:extLst>
          </c:dPt>
          <c:dPt>
            <c:idx val="19"/>
            <c:invertIfNegative val="0"/>
            <c:bubble3D val="0"/>
            <c:spPr>
              <a:solidFill>
                <a:srgbClr val="00B050"/>
              </a:solidFill>
              <a:ln>
                <a:noFill/>
              </a:ln>
              <a:effectLst/>
            </c:spPr>
            <c:extLst>
              <c:ext xmlns:c16="http://schemas.microsoft.com/office/drawing/2014/chart" uri="{C3380CC4-5D6E-409C-BE32-E72D297353CC}">
                <c16:uniqueId val="{00000022-ED76-43E4-8312-3216BBA65A4D}"/>
              </c:ext>
            </c:extLst>
          </c:dPt>
          <c:dPt>
            <c:idx val="20"/>
            <c:invertIfNegative val="0"/>
            <c:bubble3D val="0"/>
            <c:extLst>
              <c:ext xmlns:c16="http://schemas.microsoft.com/office/drawing/2014/chart" uri="{C3380CC4-5D6E-409C-BE32-E72D297353CC}">
                <c16:uniqueId val="{0000001D-ED76-43E4-8312-3216BBA65A4D}"/>
              </c:ext>
            </c:extLst>
          </c:dPt>
          <c:dPt>
            <c:idx val="21"/>
            <c:invertIfNegative val="0"/>
            <c:bubble3D val="0"/>
            <c:spPr>
              <a:solidFill>
                <a:srgbClr val="00B050"/>
              </a:solidFill>
              <a:ln>
                <a:noFill/>
              </a:ln>
              <a:effectLst/>
            </c:spPr>
            <c:extLst>
              <c:ext xmlns:c16="http://schemas.microsoft.com/office/drawing/2014/chart" uri="{C3380CC4-5D6E-409C-BE32-E72D297353CC}">
                <c16:uniqueId val="{00000023-ED76-43E4-8312-3216BBA65A4D}"/>
              </c:ext>
            </c:extLst>
          </c:dPt>
          <c:dPt>
            <c:idx val="22"/>
            <c:invertIfNegative val="0"/>
            <c:bubble3D val="0"/>
            <c:spPr>
              <a:solidFill>
                <a:srgbClr val="C00000"/>
              </a:solidFill>
              <a:ln>
                <a:noFill/>
              </a:ln>
              <a:effectLst/>
            </c:spPr>
            <c:extLst>
              <c:ext xmlns:c16="http://schemas.microsoft.com/office/drawing/2014/chart" uri="{C3380CC4-5D6E-409C-BE32-E72D297353CC}">
                <c16:uniqueId val="{00000030-6152-4062-82CD-B769046FC3B4}"/>
              </c:ext>
            </c:extLst>
          </c:dPt>
          <c:dPt>
            <c:idx val="23"/>
            <c:invertIfNegative val="0"/>
            <c:bubble3D val="0"/>
            <c:spPr>
              <a:solidFill>
                <a:srgbClr val="00B050"/>
              </a:solidFill>
              <a:ln>
                <a:noFill/>
              </a:ln>
              <a:effectLst/>
            </c:spPr>
            <c:extLst>
              <c:ext xmlns:c16="http://schemas.microsoft.com/office/drawing/2014/chart" uri="{C3380CC4-5D6E-409C-BE32-E72D297353CC}">
                <c16:uniqueId val="{00000024-ED76-43E4-8312-3216BBA65A4D}"/>
              </c:ext>
            </c:extLst>
          </c:dPt>
          <c:dPt>
            <c:idx val="27"/>
            <c:invertIfNegative val="0"/>
            <c:bubble3D val="0"/>
            <c:spPr>
              <a:solidFill>
                <a:srgbClr val="00B050"/>
              </a:solidFill>
              <a:ln>
                <a:noFill/>
              </a:ln>
              <a:effectLst/>
            </c:spPr>
            <c:extLst>
              <c:ext xmlns:c16="http://schemas.microsoft.com/office/drawing/2014/chart" uri="{C3380CC4-5D6E-409C-BE32-E72D297353CC}">
                <c16:uniqueId val="{00000025-ED76-43E4-8312-3216BBA65A4D}"/>
              </c:ext>
            </c:extLst>
          </c:dPt>
          <c:dPt>
            <c:idx val="29"/>
            <c:invertIfNegative val="0"/>
            <c:bubble3D val="0"/>
            <c:spPr>
              <a:solidFill>
                <a:srgbClr val="00B050"/>
              </a:solidFill>
              <a:ln>
                <a:noFill/>
              </a:ln>
              <a:effectLst/>
            </c:spPr>
            <c:extLst>
              <c:ext xmlns:c16="http://schemas.microsoft.com/office/drawing/2014/chart" uri="{C3380CC4-5D6E-409C-BE32-E72D297353CC}">
                <c16:uniqueId val="{00000026-ED76-43E4-8312-3216BBA65A4D}"/>
              </c:ext>
            </c:extLst>
          </c:dPt>
          <c:dPt>
            <c:idx val="30"/>
            <c:invertIfNegative val="0"/>
            <c:bubble3D val="0"/>
            <c:spPr>
              <a:solidFill>
                <a:srgbClr val="00B050"/>
              </a:solidFill>
              <a:ln>
                <a:noFill/>
              </a:ln>
              <a:effectLst/>
            </c:spPr>
            <c:extLst>
              <c:ext xmlns:c16="http://schemas.microsoft.com/office/drawing/2014/chart" uri="{C3380CC4-5D6E-409C-BE32-E72D297353CC}">
                <c16:uniqueId val="{00000027-ED76-43E4-8312-3216BBA65A4D}"/>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'Ark1'!$A$2:$A$33</c:f>
              <c:strCache>
                <c:ptCount val="32"/>
                <c:pt idx="0">
                  <c:v>Total</c:v>
                </c:pt>
                <c:pt idx="1">
                  <c:v>Oslo og omegn</c:v>
                </c:pt>
                <c:pt idx="2">
                  <c:v>Øvrig Østland</c:v>
                </c:pt>
                <c:pt idx="3">
                  <c:v>Sør-/Vestlandet</c:v>
                </c:pt>
                <c:pt idx="4">
                  <c:v>Midt-/ Nord Norge</c:v>
                </c:pt>
                <c:pt idx="5">
                  <c:v>De bokinteresserte</c:v>
                </c:pt>
                <c:pt idx="6">
                  <c:v>Mobiltidstyvene</c:v>
                </c:pt>
                <c:pt idx="7">
                  <c:v>De tilbudsbevisste</c:v>
                </c:pt>
                <c:pt idx="8">
                  <c:v>De moderne</c:v>
                </c:pt>
                <c:pt idx="9">
                  <c:v>De barneorienterte</c:v>
                </c:pt>
                <c:pt idx="10">
                  <c:v>Opplever barrierer</c:v>
                </c:pt>
                <c:pt idx="11">
                  <c:v>Ikke-leser</c:v>
                </c:pt>
                <c:pt idx="12">
                  <c:v>Småleser (1-4)</c:v>
                </c:pt>
                <c:pt idx="13">
                  <c:v>Mediumleser (5-12)</c:v>
                </c:pt>
                <c:pt idx="14">
                  <c:v>Storleser (13-24)</c:v>
                </c:pt>
                <c:pt idx="15">
                  <c:v>Superleser (25+)</c:v>
                </c:pt>
                <c:pt idx="16">
                  <c:v>Ikke-kjøper</c:v>
                </c:pt>
                <c:pt idx="17">
                  <c:v>Småkjøper (1-4)</c:v>
                </c:pt>
                <c:pt idx="18">
                  <c:v>Mediumkjøper (5-12)</c:v>
                </c:pt>
                <c:pt idx="19">
                  <c:v>Storkjøper (13-24)</c:v>
                </c:pt>
                <c:pt idx="20">
                  <c:v>Superkjøper (25+)</c:v>
                </c:pt>
                <c:pt idx="21">
                  <c:v>Bibliotek siste år</c:v>
                </c:pt>
                <c:pt idx="22">
                  <c:v>Ikke besøkt bibliotek</c:v>
                </c:pt>
                <c:pt idx="23">
                  <c:v>Norsk tekst</c:v>
                </c:pt>
                <c:pt idx="24">
                  <c:v>Engelsk tekst</c:v>
                </c:pt>
                <c:pt idx="25">
                  <c:v>Annet språk</c:v>
                </c:pt>
                <c:pt idx="26">
                  <c:v>Papirbok, lest</c:v>
                </c:pt>
                <c:pt idx="27">
                  <c:v>Lydbok, lest</c:v>
                </c:pt>
                <c:pt idx="28">
                  <c:v>E-bok lest</c:v>
                </c:pt>
                <c:pt idx="29">
                  <c:v>Papirbok, kjøpt</c:v>
                </c:pt>
                <c:pt idx="30">
                  <c:v>Lydbok, kjøpt</c:v>
                </c:pt>
                <c:pt idx="31">
                  <c:v>E-bok kjøpt</c:v>
                </c:pt>
              </c:strCache>
            </c:strRef>
          </c:cat>
          <c:val>
            <c:numRef>
              <c:f>'Ark1'!$B$2:$B$33</c:f>
              <c:numCache>
                <c:formatCode>0%</c:formatCode>
                <c:ptCount val="32"/>
                <c:pt idx="0">
                  <c:v>0.29471996140816697</c:v>
                </c:pt>
                <c:pt idx="1">
                  <c:v>0.28904048612097599</c:v>
                </c:pt>
                <c:pt idx="2">
                  <c:v>0.26958559222623801</c:v>
                </c:pt>
                <c:pt idx="3">
                  <c:v>0.29568461544493302</c:v>
                </c:pt>
                <c:pt idx="4">
                  <c:v>0.32765646305885099</c:v>
                </c:pt>
                <c:pt idx="5">
                  <c:v>0.34572322679987699</c:v>
                </c:pt>
                <c:pt idx="6">
                  <c:v>0.31490439595626901</c:v>
                </c:pt>
                <c:pt idx="7">
                  <c:v>0.27559458118874597</c:v>
                </c:pt>
                <c:pt idx="8">
                  <c:v>0.23800898158148598</c:v>
                </c:pt>
                <c:pt idx="9">
                  <c:v>0.42424512848942697</c:v>
                </c:pt>
                <c:pt idx="10">
                  <c:v>0.246380442971736</c:v>
                </c:pt>
                <c:pt idx="11">
                  <c:v>0.23694192848220902</c:v>
                </c:pt>
                <c:pt idx="12">
                  <c:v>0.28274088731892699</c:v>
                </c:pt>
                <c:pt idx="13">
                  <c:v>0.30174177456893597</c:v>
                </c:pt>
                <c:pt idx="14">
                  <c:v>0.34002188674795003</c:v>
                </c:pt>
                <c:pt idx="15">
                  <c:v>0.34061294287029198</c:v>
                </c:pt>
                <c:pt idx="16">
                  <c:v>0.20830416990505898</c:v>
                </c:pt>
                <c:pt idx="17">
                  <c:v>0.303902691164816</c:v>
                </c:pt>
                <c:pt idx="18">
                  <c:v>0.346703932783613</c:v>
                </c:pt>
                <c:pt idx="19">
                  <c:v>0.38023846387128701</c:v>
                </c:pt>
                <c:pt idx="20">
                  <c:v>0.31397065772980898</c:v>
                </c:pt>
                <c:pt idx="21">
                  <c:v>0.38415199862551902</c:v>
                </c:pt>
                <c:pt idx="22">
                  <c:v>0.25288783090703398</c:v>
                </c:pt>
                <c:pt idx="23">
                  <c:v>0.30941402053707801</c:v>
                </c:pt>
                <c:pt idx="24">
                  <c:v>0.30456749350103401</c:v>
                </c:pt>
                <c:pt idx="25">
                  <c:v>0.31873171434592001</c:v>
                </c:pt>
                <c:pt idx="26">
                  <c:v>0.29873097245966101</c:v>
                </c:pt>
                <c:pt idx="27">
                  <c:v>0.41200992228182498</c:v>
                </c:pt>
                <c:pt idx="28">
                  <c:v>0.29727099770153298</c:v>
                </c:pt>
                <c:pt idx="29">
                  <c:v>0.331083203819448</c:v>
                </c:pt>
                <c:pt idx="30">
                  <c:v>0.41167694108466596</c:v>
                </c:pt>
                <c:pt idx="31">
                  <c:v>0.26799044540217998</c:v>
                </c:pt>
              </c:numCache>
            </c:numRef>
          </c:val>
          <c:extLst>
            <c:ext xmlns:c16="http://schemas.microsoft.com/office/drawing/2014/chart" uri="{C3380CC4-5D6E-409C-BE32-E72D297353CC}">
              <c16:uniqueId val="{0000001E-ED76-43E4-8312-3216BBA65A4D}"/>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1"/>
          <c:min val="0"/>
        </c:scaling>
        <c:delete val="1"/>
        <c:axPos val="t"/>
        <c:numFmt formatCode="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025458851391355E-2"/>
          <c:y val="0.17823179468694672"/>
          <c:w val="0.97394908229721733"/>
          <c:h val="0.73517718252823205"/>
        </c:manualLayout>
      </c:layout>
      <c:barChart>
        <c:barDir val="col"/>
        <c:grouping val="clustered"/>
        <c:varyColors val="0"/>
        <c:ser>
          <c:idx val="0"/>
          <c:order val="0"/>
          <c:tx>
            <c:strRef>
              <c:f>'Ark1'!$B$1</c:f>
              <c:strCache>
                <c:ptCount val="1"/>
                <c:pt idx="0">
                  <c:v>Serie 1</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'Ark1'!$A$2:$A$19</c:f>
              <c:strCache>
                <c:ptCount val="18"/>
                <c:pt idx="0">
                  <c:v>0 år</c:v>
                </c:pt>
                <c:pt idx="1">
                  <c:v>1 år</c:v>
                </c:pt>
                <c:pt idx="2">
                  <c:v>2 år</c:v>
                </c:pt>
                <c:pt idx="3">
                  <c:v>3 år</c:v>
                </c:pt>
                <c:pt idx="4">
                  <c:v>4 år</c:v>
                </c:pt>
                <c:pt idx="5">
                  <c:v>5 år</c:v>
                </c:pt>
                <c:pt idx="6">
                  <c:v>6 år</c:v>
                </c:pt>
                <c:pt idx="7">
                  <c:v>7 år</c:v>
                </c:pt>
                <c:pt idx="8">
                  <c:v>8 år</c:v>
                </c:pt>
                <c:pt idx="9">
                  <c:v>9 år</c:v>
                </c:pt>
                <c:pt idx="10">
                  <c:v>10 år</c:v>
                </c:pt>
                <c:pt idx="11">
                  <c:v>11 år</c:v>
                </c:pt>
                <c:pt idx="12">
                  <c:v>12 år</c:v>
                </c:pt>
                <c:pt idx="13">
                  <c:v>13 år</c:v>
                </c:pt>
                <c:pt idx="14">
                  <c:v>14 år</c:v>
                </c:pt>
                <c:pt idx="15">
                  <c:v>15 år</c:v>
                </c:pt>
                <c:pt idx="16">
                  <c:v>16 år</c:v>
                </c:pt>
                <c:pt idx="17">
                  <c:v>17 år</c:v>
                </c:pt>
              </c:strCache>
            </c:strRef>
          </c:cat>
          <c:val>
            <c:numRef>
              <c:f>'Ark1'!$B$2:$B$19</c:f>
              <c:numCache>
                <c:formatCode>0%</c:formatCode>
                <c:ptCount val="18"/>
                <c:pt idx="0">
                  <c:v>0.72236309827263201</c:v>
                </c:pt>
                <c:pt idx="1">
                  <c:v>0.78056649070741402</c:v>
                </c:pt>
                <c:pt idx="2">
                  <c:v>0.89976952606043692</c:v>
                </c:pt>
                <c:pt idx="3">
                  <c:v>0.8955920420668011</c:v>
                </c:pt>
                <c:pt idx="4">
                  <c:v>0.86913018642029793</c:v>
                </c:pt>
                <c:pt idx="5">
                  <c:v>0.83246577642660791</c:v>
                </c:pt>
                <c:pt idx="6">
                  <c:v>0.89135158170516404</c:v>
                </c:pt>
                <c:pt idx="7">
                  <c:v>0.88114817258259193</c:v>
                </c:pt>
                <c:pt idx="8">
                  <c:v>0.88813778612460192</c:v>
                </c:pt>
                <c:pt idx="9">
                  <c:v>0.75333471271827601</c:v>
                </c:pt>
                <c:pt idx="10">
                  <c:v>0.64529510737581997</c:v>
                </c:pt>
                <c:pt idx="11">
                  <c:v>0.58995725699132695</c:v>
                </c:pt>
                <c:pt idx="12">
                  <c:v>0.43206644451593695</c:v>
                </c:pt>
                <c:pt idx="13">
                  <c:v>0.41817653898092499</c:v>
                </c:pt>
                <c:pt idx="14">
                  <c:v>0.31860467161759198</c:v>
                </c:pt>
                <c:pt idx="15">
                  <c:v>0.26117258931798698</c:v>
                </c:pt>
                <c:pt idx="16">
                  <c:v>0.14042062863619501</c:v>
                </c:pt>
                <c:pt idx="17">
                  <c:v>0.15909826314537201</c:v>
                </c:pt>
              </c:numCache>
            </c:numRef>
          </c:val>
          <c:extLst>
            <c:ext xmlns:c16="http://schemas.microsoft.com/office/drawing/2014/chart" uri="{C3380CC4-5D6E-409C-BE32-E72D297353CC}">
              <c16:uniqueId val="{00000000-6E60-44D0-A1C2-A5DFD6A20C9D}"/>
            </c:ext>
          </c:extLst>
        </c:ser>
        <c:dLbls>
          <c:showLegendKey val="0"/>
          <c:showVal val="0"/>
          <c:showCatName val="0"/>
          <c:showSerName val="0"/>
          <c:showPercent val="0"/>
          <c:showBubbleSize val="0"/>
        </c:dLbls>
        <c:gapWidth val="50"/>
        <c:overlap val="-27"/>
        <c:axId val="958842800"/>
        <c:axId val="958836240"/>
      </c:barChart>
      <c:catAx>
        <c:axId val="958842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958836240"/>
        <c:crosses val="autoZero"/>
        <c:auto val="1"/>
        <c:lblAlgn val="ctr"/>
        <c:lblOffset val="100"/>
        <c:noMultiLvlLbl val="0"/>
      </c:catAx>
      <c:valAx>
        <c:axId val="958836240"/>
        <c:scaling>
          <c:orientation val="minMax"/>
        </c:scaling>
        <c:delete val="1"/>
        <c:axPos val="l"/>
        <c:numFmt formatCode="0%" sourceLinked="1"/>
        <c:majorTickMark val="none"/>
        <c:minorTickMark val="none"/>
        <c:tickLblPos val="nextTo"/>
        <c:crossAx val="9588428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a:pPr>
      <a:endParaRPr lang="nb-NO"/>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375738188976447E-3"/>
          <c:y val="9.7054681529608666E-2"/>
          <c:w val="0.9885632381889764"/>
          <c:h val="0.75288331172858247"/>
        </c:manualLayout>
      </c:layout>
      <c:barChart>
        <c:barDir val="bar"/>
        <c:grouping val="percentStacked"/>
        <c:varyColors val="0"/>
        <c:ser>
          <c:idx val="0"/>
          <c:order val="0"/>
          <c:tx>
            <c:strRef>
              <c:f>'Ark1'!$B$1</c:f>
              <c:strCache>
                <c:ptCount val="1"/>
                <c:pt idx="0">
                  <c:v>Ja</c:v>
                </c:pt>
              </c:strCache>
            </c:strRef>
          </c:tx>
          <c:spPr>
            <a:solidFill>
              <a:srgbClr val="00B050"/>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4-807E-4FFA-8E7F-58668E45C63A}"/>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nb-NO"/>
              </a:p>
            </c:tx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c:f>
              <c:strCache>
                <c:ptCount val="1"/>
                <c:pt idx="0">
                  <c:v>Kategori 1</c:v>
                </c:pt>
              </c:strCache>
            </c:strRef>
          </c:cat>
          <c:val>
            <c:numRef>
              <c:f>'Ark1'!$B$2</c:f>
              <c:numCache>
                <c:formatCode>0%</c:formatCode>
                <c:ptCount val="1"/>
                <c:pt idx="0">
                  <c:v>0.49</c:v>
                </c:pt>
              </c:numCache>
            </c:numRef>
          </c:val>
          <c:extLst>
            <c:ext xmlns:c16="http://schemas.microsoft.com/office/drawing/2014/chart" uri="{C3380CC4-5D6E-409C-BE32-E72D297353CC}">
              <c16:uniqueId val="{00000000-807E-4FFA-8E7F-58668E45C63A}"/>
            </c:ext>
          </c:extLst>
        </c:ser>
        <c:ser>
          <c:idx val="1"/>
          <c:order val="1"/>
          <c:tx>
            <c:strRef>
              <c:f>'Ark1'!$C$1</c:f>
              <c:strCache>
                <c:ptCount val="1"/>
                <c:pt idx="0">
                  <c:v>Nei</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nb-NO"/>
              </a:p>
            </c:tx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c:f>
              <c:strCache>
                <c:ptCount val="1"/>
                <c:pt idx="0">
                  <c:v>Kategori 1</c:v>
                </c:pt>
              </c:strCache>
            </c:strRef>
          </c:cat>
          <c:val>
            <c:numRef>
              <c:f>'Ark1'!$C$2</c:f>
              <c:numCache>
                <c:formatCode>0%</c:formatCode>
                <c:ptCount val="1"/>
                <c:pt idx="0">
                  <c:v>0.51</c:v>
                </c:pt>
              </c:numCache>
            </c:numRef>
          </c:val>
          <c:extLst>
            <c:ext xmlns:c16="http://schemas.microsoft.com/office/drawing/2014/chart" uri="{C3380CC4-5D6E-409C-BE32-E72D297353CC}">
              <c16:uniqueId val="{00000001-807E-4FFA-8E7F-58668E45C63A}"/>
            </c:ext>
          </c:extLst>
        </c:ser>
        <c:dLbls>
          <c:showLegendKey val="0"/>
          <c:showVal val="0"/>
          <c:showCatName val="0"/>
          <c:showSerName val="0"/>
          <c:showPercent val="0"/>
          <c:showBubbleSize val="0"/>
        </c:dLbls>
        <c:gapWidth val="20"/>
        <c:overlap val="100"/>
        <c:axId val="1048692776"/>
        <c:axId val="1048693760"/>
      </c:barChart>
      <c:catAx>
        <c:axId val="1048692776"/>
        <c:scaling>
          <c:orientation val="minMax"/>
        </c:scaling>
        <c:delete val="1"/>
        <c:axPos val="l"/>
        <c:numFmt formatCode="General" sourceLinked="1"/>
        <c:majorTickMark val="none"/>
        <c:minorTickMark val="none"/>
        <c:tickLblPos val="nextTo"/>
        <c:crossAx val="1048693760"/>
        <c:crosses val="autoZero"/>
        <c:auto val="1"/>
        <c:lblAlgn val="ctr"/>
        <c:lblOffset val="100"/>
        <c:noMultiLvlLbl val="0"/>
      </c:catAx>
      <c:valAx>
        <c:axId val="1048693760"/>
        <c:scaling>
          <c:orientation val="minMax"/>
        </c:scaling>
        <c:delete val="1"/>
        <c:axPos val="b"/>
        <c:numFmt formatCode="0%" sourceLinked="1"/>
        <c:majorTickMark val="none"/>
        <c:minorTickMark val="none"/>
        <c:tickLblPos val="nextTo"/>
        <c:crossAx val="1048692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025458851391355E-2"/>
          <c:y val="0.12877518158240386"/>
          <c:w val="0.97394908229721733"/>
          <c:h val="0.78612833842918994"/>
        </c:manualLayout>
      </c:layout>
      <c:barChart>
        <c:barDir val="col"/>
        <c:grouping val="clustered"/>
        <c:varyColors val="0"/>
        <c:ser>
          <c:idx val="0"/>
          <c:order val="0"/>
          <c:tx>
            <c:strRef>
              <c:f>'Ark1'!$B$1</c:f>
              <c:strCache>
                <c:ptCount val="1"/>
                <c:pt idx="0">
                  <c:v>Serie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'Ark1'!$A$2:$A$19</c:f>
              <c:strCache>
                <c:ptCount val="18"/>
                <c:pt idx="0">
                  <c:v>0 år</c:v>
                </c:pt>
                <c:pt idx="1">
                  <c:v>1 år</c:v>
                </c:pt>
                <c:pt idx="2">
                  <c:v>2 år</c:v>
                </c:pt>
                <c:pt idx="3">
                  <c:v>3 år</c:v>
                </c:pt>
                <c:pt idx="4">
                  <c:v>4 år</c:v>
                </c:pt>
                <c:pt idx="5">
                  <c:v>5 år</c:v>
                </c:pt>
                <c:pt idx="6">
                  <c:v>6 år</c:v>
                </c:pt>
                <c:pt idx="7">
                  <c:v>7 år</c:v>
                </c:pt>
                <c:pt idx="8">
                  <c:v>8 år</c:v>
                </c:pt>
                <c:pt idx="9">
                  <c:v>9 år</c:v>
                </c:pt>
                <c:pt idx="10">
                  <c:v>10 år</c:v>
                </c:pt>
                <c:pt idx="11">
                  <c:v>11 år</c:v>
                </c:pt>
                <c:pt idx="12">
                  <c:v>12 år</c:v>
                </c:pt>
                <c:pt idx="13">
                  <c:v>13 år</c:v>
                </c:pt>
                <c:pt idx="14">
                  <c:v>14 år</c:v>
                </c:pt>
                <c:pt idx="15">
                  <c:v>15 år</c:v>
                </c:pt>
                <c:pt idx="16">
                  <c:v>16 år</c:v>
                </c:pt>
                <c:pt idx="17">
                  <c:v>17 år</c:v>
                </c:pt>
              </c:strCache>
            </c:strRef>
          </c:cat>
          <c:val>
            <c:numRef>
              <c:f>'Ark1'!$B$2:$B$19</c:f>
              <c:numCache>
                <c:formatCode>0%</c:formatCode>
                <c:ptCount val="18"/>
                <c:pt idx="0">
                  <c:v>0.240047272558743</c:v>
                </c:pt>
                <c:pt idx="1">
                  <c:v>0.110097142426515</c:v>
                </c:pt>
                <c:pt idx="2">
                  <c:v>4.4443302676874102E-2</c:v>
                </c:pt>
                <c:pt idx="3">
                  <c:v>8.2591955692707192E-2</c:v>
                </c:pt>
                <c:pt idx="4">
                  <c:v>9.12199613439372E-2</c:v>
                </c:pt>
                <c:pt idx="5">
                  <c:v>0.125849071611005</c:v>
                </c:pt>
                <c:pt idx="6">
                  <c:v>7.4069020243390904E-2</c:v>
                </c:pt>
                <c:pt idx="7">
                  <c:v>0.118851827417408</c:v>
                </c:pt>
                <c:pt idx="8">
                  <c:v>0.11186221387539801</c:v>
                </c:pt>
                <c:pt idx="9">
                  <c:v>0.23167117447681398</c:v>
                </c:pt>
                <c:pt idx="10">
                  <c:v>0.35470489262418098</c:v>
                </c:pt>
                <c:pt idx="11">
                  <c:v>0.329719277145539</c:v>
                </c:pt>
                <c:pt idx="12">
                  <c:v>0.474385273118483</c:v>
                </c:pt>
                <c:pt idx="13">
                  <c:v>0.49563151814912998</c:v>
                </c:pt>
                <c:pt idx="14">
                  <c:v>0.62358941131285495</c:v>
                </c:pt>
                <c:pt idx="15">
                  <c:v>0.678694975486695</c:v>
                </c:pt>
                <c:pt idx="16">
                  <c:v>0.7461589135164991</c:v>
                </c:pt>
                <c:pt idx="17">
                  <c:v>0.75403124752161199</c:v>
                </c:pt>
              </c:numCache>
            </c:numRef>
          </c:val>
          <c:extLst>
            <c:ext xmlns:c16="http://schemas.microsoft.com/office/drawing/2014/chart" uri="{C3380CC4-5D6E-409C-BE32-E72D297353CC}">
              <c16:uniqueId val="{00000000-6E60-44D0-A1C2-A5DFD6A20C9D}"/>
            </c:ext>
          </c:extLst>
        </c:ser>
        <c:dLbls>
          <c:showLegendKey val="0"/>
          <c:showVal val="0"/>
          <c:showCatName val="0"/>
          <c:showSerName val="0"/>
          <c:showPercent val="0"/>
          <c:showBubbleSize val="0"/>
        </c:dLbls>
        <c:gapWidth val="50"/>
        <c:overlap val="-27"/>
        <c:axId val="958842800"/>
        <c:axId val="958836240"/>
      </c:barChart>
      <c:catAx>
        <c:axId val="958842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958836240"/>
        <c:crosses val="autoZero"/>
        <c:auto val="1"/>
        <c:lblAlgn val="ctr"/>
        <c:lblOffset val="100"/>
        <c:noMultiLvlLbl val="0"/>
      </c:catAx>
      <c:valAx>
        <c:axId val="958836240"/>
        <c:scaling>
          <c:orientation val="minMax"/>
        </c:scaling>
        <c:delete val="1"/>
        <c:axPos val="l"/>
        <c:numFmt formatCode="0%" sourceLinked="1"/>
        <c:majorTickMark val="none"/>
        <c:minorTickMark val="none"/>
        <c:tickLblPos val="nextTo"/>
        <c:crossAx val="9588428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a:pPr>
      <a:endParaRPr lang="nb-NO"/>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375738188976447E-3"/>
          <c:y val="9.7054681529608666E-2"/>
          <c:w val="0.9885632381889764"/>
          <c:h val="0.75288331172858247"/>
        </c:manualLayout>
      </c:layout>
      <c:barChart>
        <c:barDir val="bar"/>
        <c:grouping val="percentStacked"/>
        <c:varyColors val="0"/>
        <c:ser>
          <c:idx val="0"/>
          <c:order val="0"/>
          <c:tx>
            <c:strRef>
              <c:f>'Ark1'!$B$1</c:f>
              <c:strCache>
                <c:ptCount val="1"/>
                <c:pt idx="0">
                  <c:v>Ja</c:v>
                </c:pt>
              </c:strCache>
            </c:strRef>
          </c:tx>
          <c:spPr>
            <a:solidFill>
              <a:srgbClr val="00B050"/>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8A1A-4136-B899-74C064A1E7DB}"/>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nb-NO"/>
              </a:p>
            </c:tx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c:f>
              <c:strCache>
                <c:ptCount val="1"/>
                <c:pt idx="0">
                  <c:v>Kategori 1</c:v>
                </c:pt>
              </c:strCache>
            </c:strRef>
          </c:cat>
          <c:val>
            <c:numRef>
              <c:f>'Ark1'!$B$2</c:f>
              <c:numCache>
                <c:formatCode>0%</c:formatCode>
                <c:ptCount val="1"/>
                <c:pt idx="0">
                  <c:v>0.49</c:v>
                </c:pt>
              </c:numCache>
            </c:numRef>
          </c:val>
          <c:extLst>
            <c:ext xmlns:c16="http://schemas.microsoft.com/office/drawing/2014/chart" uri="{C3380CC4-5D6E-409C-BE32-E72D297353CC}">
              <c16:uniqueId val="{00000002-8A1A-4136-B899-74C064A1E7DB}"/>
            </c:ext>
          </c:extLst>
        </c:ser>
        <c:ser>
          <c:idx val="1"/>
          <c:order val="1"/>
          <c:tx>
            <c:strRef>
              <c:f>'Ark1'!$C$1</c:f>
              <c:strCache>
                <c:ptCount val="1"/>
                <c:pt idx="0">
                  <c:v>Nei</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nb-NO"/>
              </a:p>
            </c:tx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c:f>
              <c:strCache>
                <c:ptCount val="1"/>
                <c:pt idx="0">
                  <c:v>Kategori 1</c:v>
                </c:pt>
              </c:strCache>
            </c:strRef>
          </c:cat>
          <c:val>
            <c:numRef>
              <c:f>'Ark1'!$C$2</c:f>
              <c:numCache>
                <c:formatCode>0%</c:formatCode>
                <c:ptCount val="1"/>
                <c:pt idx="0">
                  <c:v>0.51</c:v>
                </c:pt>
              </c:numCache>
            </c:numRef>
          </c:val>
          <c:extLst>
            <c:ext xmlns:c16="http://schemas.microsoft.com/office/drawing/2014/chart" uri="{C3380CC4-5D6E-409C-BE32-E72D297353CC}">
              <c16:uniqueId val="{00000003-8A1A-4136-B899-74C064A1E7DB}"/>
            </c:ext>
          </c:extLst>
        </c:ser>
        <c:dLbls>
          <c:showLegendKey val="0"/>
          <c:showVal val="0"/>
          <c:showCatName val="0"/>
          <c:showSerName val="0"/>
          <c:showPercent val="0"/>
          <c:showBubbleSize val="0"/>
        </c:dLbls>
        <c:gapWidth val="20"/>
        <c:overlap val="100"/>
        <c:axId val="1048692776"/>
        <c:axId val="1048693760"/>
      </c:barChart>
      <c:catAx>
        <c:axId val="1048692776"/>
        <c:scaling>
          <c:orientation val="minMax"/>
        </c:scaling>
        <c:delete val="1"/>
        <c:axPos val="l"/>
        <c:numFmt formatCode="General" sourceLinked="1"/>
        <c:majorTickMark val="none"/>
        <c:minorTickMark val="none"/>
        <c:tickLblPos val="nextTo"/>
        <c:crossAx val="1048693760"/>
        <c:crosses val="autoZero"/>
        <c:auto val="1"/>
        <c:lblAlgn val="ctr"/>
        <c:lblOffset val="100"/>
        <c:noMultiLvlLbl val="0"/>
      </c:catAx>
      <c:valAx>
        <c:axId val="1048693760"/>
        <c:scaling>
          <c:orientation val="minMax"/>
        </c:scaling>
        <c:delete val="1"/>
        <c:axPos val="b"/>
        <c:numFmt formatCode="0%" sourceLinked="1"/>
        <c:majorTickMark val="none"/>
        <c:minorTickMark val="none"/>
        <c:tickLblPos val="nextTo"/>
        <c:crossAx val="1048692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07587344682785E-2"/>
          <c:y val="3.8581348440304426E-2"/>
          <c:w val="0.81980204209034235"/>
          <c:h val="0.91386785292550043"/>
        </c:manualLayout>
      </c:layout>
      <c:pieChart>
        <c:varyColors val="1"/>
        <c:ser>
          <c:idx val="0"/>
          <c:order val="0"/>
          <c:tx>
            <c:strRef>
              <c:f>'Ark1'!$B$1</c:f>
              <c:strCache>
                <c:ptCount val="1"/>
                <c:pt idx="0">
                  <c:v>Kolonne1</c:v>
                </c:pt>
              </c:strCache>
            </c:strRef>
          </c:tx>
          <c:spPr>
            <a:ln>
              <a:noFill/>
            </a:ln>
          </c:spPr>
          <c:dPt>
            <c:idx val="0"/>
            <c:bubble3D val="0"/>
            <c:spPr>
              <a:solidFill>
                <a:schemeClr val="accent4"/>
              </a:solidFill>
              <a:ln w="19050">
                <a:noFill/>
              </a:ln>
              <a:effectLst/>
            </c:spPr>
            <c:extLst>
              <c:ext xmlns:c16="http://schemas.microsoft.com/office/drawing/2014/chart" uri="{C3380CC4-5D6E-409C-BE32-E72D297353CC}">
                <c16:uniqueId val="{00000001-7CDB-4860-9849-BD98B5EBB78A}"/>
              </c:ext>
            </c:extLst>
          </c:dPt>
          <c:dPt>
            <c:idx val="1"/>
            <c:bubble3D val="0"/>
            <c:spPr>
              <a:solidFill>
                <a:srgbClr val="C00000"/>
              </a:solidFill>
              <a:ln w="19050">
                <a:noFill/>
              </a:ln>
              <a:effectLst/>
            </c:spPr>
            <c:extLst>
              <c:ext xmlns:c16="http://schemas.microsoft.com/office/drawing/2014/chart" uri="{C3380CC4-5D6E-409C-BE32-E72D297353CC}">
                <c16:uniqueId val="{00000003-7CDB-4860-9849-BD98B5EBB78A}"/>
              </c:ext>
            </c:extLst>
          </c:dPt>
          <c:dPt>
            <c:idx val="2"/>
            <c:bubble3D val="0"/>
            <c:spPr>
              <a:solidFill>
                <a:srgbClr val="C00000"/>
              </a:solidFill>
              <a:ln w="19050">
                <a:noFill/>
              </a:ln>
              <a:effectLst/>
            </c:spPr>
            <c:extLst>
              <c:ext xmlns:c16="http://schemas.microsoft.com/office/drawing/2014/chart" uri="{C3380CC4-5D6E-409C-BE32-E72D297353CC}">
                <c16:uniqueId val="{00000005-7CDB-4860-9849-BD98B5EBB78A}"/>
              </c:ext>
            </c:extLst>
          </c:dPt>
          <c:dLbls>
            <c:dLbl>
              <c:idx val="0"/>
              <c:layout>
                <c:manualLayout>
                  <c:x val="-0.14342098842410606"/>
                  <c:y val="0.19302354511470557"/>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7CDB-4860-9849-BD98B5EBB78A}"/>
                </c:ext>
              </c:extLst>
            </c:dLbl>
            <c:dLbl>
              <c:idx val="1"/>
              <c:layout>
                <c:manualLayout>
                  <c:x val="0.16455201019329302"/>
                  <c:y val="-0.16921007212031214"/>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7CDB-4860-9849-BD98B5EBB78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nb-NO"/>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'Ark1'!$A$2:$A$3</c:f>
              <c:strCache>
                <c:ptCount val="2"/>
                <c:pt idx="0">
                  <c:v>Ja</c:v>
                </c:pt>
                <c:pt idx="1">
                  <c:v>Nei</c:v>
                </c:pt>
              </c:strCache>
            </c:strRef>
          </c:cat>
          <c:val>
            <c:numRef>
              <c:f>'Ark1'!$B$2:$B$3</c:f>
              <c:numCache>
                <c:formatCode>0%</c:formatCode>
                <c:ptCount val="2"/>
                <c:pt idx="0">
                  <c:v>0.27443272224878501</c:v>
                </c:pt>
                <c:pt idx="1">
                  <c:v>0.72556727775121299</c:v>
                </c:pt>
              </c:numCache>
            </c:numRef>
          </c:val>
          <c:extLst>
            <c:ext xmlns:c16="http://schemas.microsoft.com/office/drawing/2014/chart" uri="{C3380CC4-5D6E-409C-BE32-E72D297353CC}">
              <c16:uniqueId val="{00000006-7CDB-4860-9849-BD98B5EBB78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1.1871010058711426E-2"/>
          <c:y val="4.2583507401142529E-2"/>
          <c:w val="0.96269111124404982"/>
          <c:h val="0.66051365299106779"/>
        </c:manualLayout>
      </c:layout>
      <c:barChart>
        <c:barDir val="col"/>
        <c:grouping val="clustered"/>
        <c:varyColors val="0"/>
        <c:ser>
          <c:idx val="0"/>
          <c:order val="0"/>
          <c:tx>
            <c:strRef>
              <c:f>'Ark1'!$B$1</c:f>
              <c:strCache>
                <c:ptCount val="1"/>
                <c:pt idx="0">
                  <c:v>Kolonne2</c:v>
                </c:pt>
              </c:strCache>
            </c:strRef>
          </c:tx>
          <c:spPr>
            <a:solidFill>
              <a:schemeClr val="accent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'Ark1'!$A$2:$A$5</c:f>
              <c:strCache>
                <c:ptCount val="4"/>
                <c:pt idx="0">
                  <c:v>Lydbøker</c:v>
                </c:pt>
                <c:pt idx="1">
                  <c:v>Både e-bøker og lydbøker</c:v>
                </c:pt>
                <c:pt idx="2">
                  <c:v>E-bøker</c:v>
                </c:pt>
                <c:pt idx="3">
                  <c:v>Har ikke begynt 
å bruke det enda</c:v>
                </c:pt>
              </c:strCache>
            </c:strRef>
          </c:cat>
          <c:val>
            <c:numRef>
              <c:f>'Ark1'!$B$2:$B$5</c:f>
              <c:numCache>
                <c:formatCode>0%</c:formatCode>
                <c:ptCount val="4"/>
                <c:pt idx="0">
                  <c:v>0.57457519110917799</c:v>
                </c:pt>
                <c:pt idx="1">
                  <c:v>0.14313963418147499</c:v>
                </c:pt>
                <c:pt idx="2">
                  <c:v>8.3873558780100388E-2</c:v>
                </c:pt>
                <c:pt idx="3">
                  <c:v>0.198411615929248</c:v>
                </c:pt>
              </c:numCache>
            </c:numRef>
          </c:val>
          <c:extLst>
            <c:ext xmlns:c16="http://schemas.microsoft.com/office/drawing/2014/chart" uri="{C3380CC4-5D6E-409C-BE32-E72D297353CC}">
              <c16:uniqueId val="{00000000-5576-4199-B739-73219AB4013F}"/>
            </c:ext>
          </c:extLst>
        </c:ser>
        <c:dLbls>
          <c:showLegendKey val="0"/>
          <c:showVal val="0"/>
          <c:showCatName val="0"/>
          <c:showSerName val="0"/>
          <c:showPercent val="0"/>
          <c:showBubbleSize val="0"/>
        </c:dLbls>
        <c:gapWidth val="50"/>
        <c:overlap val="-27"/>
        <c:axId val="1033885416"/>
        <c:axId val="1033902800"/>
      </c:barChart>
      <c:catAx>
        <c:axId val="1033885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033902800"/>
        <c:crosses val="autoZero"/>
        <c:auto val="1"/>
        <c:lblAlgn val="ctr"/>
        <c:lblOffset val="100"/>
        <c:noMultiLvlLbl val="0"/>
      </c:catAx>
      <c:valAx>
        <c:axId val="1033902800"/>
        <c:scaling>
          <c:orientation val="minMax"/>
        </c:scaling>
        <c:delete val="1"/>
        <c:axPos val="l"/>
        <c:numFmt formatCode="0%" sourceLinked="1"/>
        <c:majorTickMark val="none"/>
        <c:minorTickMark val="none"/>
        <c:tickLblPos val="nextTo"/>
        <c:crossAx val="10338854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prstDash val="lgDash"/>
    </a:ln>
    <a:effectLst/>
  </c:spPr>
  <c:txPr>
    <a:bodyPr/>
    <a:lstStyle/>
    <a:p>
      <a:pPr>
        <a:defRPr/>
      </a:pPr>
      <a:endParaRPr lang="nb-N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57375035252493312"/>
          <c:h val="0.95587918578499098"/>
        </c:manualLayout>
      </c:layout>
      <c:barChart>
        <c:barDir val="bar"/>
        <c:grouping val="clustered"/>
        <c:varyColors val="0"/>
        <c:ser>
          <c:idx val="0"/>
          <c:order val="0"/>
          <c:tx>
            <c:strRef>
              <c:f>'Ark1'!$B$1</c:f>
              <c:strCache>
                <c:ptCount val="1"/>
                <c:pt idx="0">
                  <c:v>Leser</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179F-4366-B7B0-F1C8C06703C5}"/>
              </c:ext>
            </c:extLst>
          </c:dPt>
          <c:dPt>
            <c:idx val="1"/>
            <c:invertIfNegative val="0"/>
            <c:bubble3D val="0"/>
            <c:spPr>
              <a:solidFill>
                <a:srgbClr val="C00000"/>
              </a:solidFill>
              <a:ln>
                <a:noFill/>
              </a:ln>
              <a:effectLst/>
            </c:spPr>
            <c:extLst>
              <c:ext xmlns:c16="http://schemas.microsoft.com/office/drawing/2014/chart" uri="{C3380CC4-5D6E-409C-BE32-E72D297353CC}">
                <c16:uniqueId val="{00000023-179F-4366-B7B0-F1C8C06703C5}"/>
              </c:ext>
            </c:extLst>
          </c:dPt>
          <c:dPt>
            <c:idx val="2"/>
            <c:invertIfNegative val="0"/>
            <c:bubble3D val="0"/>
            <c:spPr>
              <a:solidFill>
                <a:srgbClr val="00B050"/>
              </a:solidFill>
              <a:ln>
                <a:noFill/>
              </a:ln>
              <a:effectLst/>
            </c:spPr>
            <c:extLst>
              <c:ext xmlns:c16="http://schemas.microsoft.com/office/drawing/2014/chart" uri="{C3380CC4-5D6E-409C-BE32-E72D297353CC}">
                <c16:uniqueId val="{00000003-179F-4366-B7B0-F1C8C06703C5}"/>
              </c:ext>
            </c:extLst>
          </c:dPt>
          <c:dPt>
            <c:idx val="3"/>
            <c:invertIfNegative val="0"/>
            <c:bubble3D val="0"/>
            <c:spPr>
              <a:solidFill>
                <a:srgbClr val="00B050"/>
              </a:solidFill>
              <a:ln>
                <a:noFill/>
              </a:ln>
              <a:effectLst/>
            </c:spPr>
            <c:extLst>
              <c:ext xmlns:c16="http://schemas.microsoft.com/office/drawing/2014/chart" uri="{C3380CC4-5D6E-409C-BE32-E72D297353CC}">
                <c16:uniqueId val="{00000005-179F-4366-B7B0-F1C8C06703C5}"/>
              </c:ext>
            </c:extLst>
          </c:dPt>
          <c:dPt>
            <c:idx val="4"/>
            <c:invertIfNegative val="0"/>
            <c:bubble3D val="0"/>
            <c:extLst>
              <c:ext xmlns:c16="http://schemas.microsoft.com/office/drawing/2014/chart" uri="{C3380CC4-5D6E-409C-BE32-E72D297353CC}">
                <c16:uniqueId val="{00000007-179F-4366-B7B0-F1C8C06703C5}"/>
              </c:ext>
            </c:extLst>
          </c:dPt>
          <c:dPt>
            <c:idx val="5"/>
            <c:invertIfNegative val="0"/>
            <c:bubble3D val="0"/>
            <c:extLst>
              <c:ext xmlns:c16="http://schemas.microsoft.com/office/drawing/2014/chart" uri="{C3380CC4-5D6E-409C-BE32-E72D297353CC}">
                <c16:uniqueId val="{00000009-179F-4366-B7B0-F1C8C06703C5}"/>
              </c:ext>
            </c:extLst>
          </c:dPt>
          <c:dPt>
            <c:idx val="6"/>
            <c:invertIfNegative val="0"/>
            <c:bubble3D val="0"/>
            <c:extLst>
              <c:ext xmlns:c16="http://schemas.microsoft.com/office/drawing/2014/chart" uri="{C3380CC4-5D6E-409C-BE32-E72D297353CC}">
                <c16:uniqueId val="{0000000B-179F-4366-B7B0-F1C8C06703C5}"/>
              </c:ext>
            </c:extLst>
          </c:dPt>
          <c:dPt>
            <c:idx val="7"/>
            <c:invertIfNegative val="0"/>
            <c:bubble3D val="0"/>
            <c:extLst>
              <c:ext xmlns:c16="http://schemas.microsoft.com/office/drawing/2014/chart" uri="{C3380CC4-5D6E-409C-BE32-E72D297353CC}">
                <c16:uniqueId val="{0000000D-179F-4366-B7B0-F1C8C06703C5}"/>
              </c:ext>
            </c:extLst>
          </c:dPt>
          <c:dPt>
            <c:idx val="8"/>
            <c:invertIfNegative val="0"/>
            <c:bubble3D val="0"/>
            <c:extLst>
              <c:ext xmlns:c16="http://schemas.microsoft.com/office/drawing/2014/chart" uri="{C3380CC4-5D6E-409C-BE32-E72D297353CC}">
                <c16:uniqueId val="{0000000F-179F-4366-B7B0-F1C8C06703C5}"/>
              </c:ext>
            </c:extLst>
          </c:dPt>
          <c:dPt>
            <c:idx val="10"/>
            <c:invertIfNegative val="0"/>
            <c:bubble3D val="0"/>
            <c:spPr>
              <a:solidFill>
                <a:srgbClr val="00B050"/>
              </a:solidFill>
              <a:ln>
                <a:noFill/>
              </a:ln>
              <a:effectLst/>
            </c:spPr>
            <c:extLst>
              <c:ext xmlns:c16="http://schemas.microsoft.com/office/drawing/2014/chart" uri="{C3380CC4-5D6E-409C-BE32-E72D297353CC}">
                <c16:uniqueId val="{00000022-179F-4366-B7B0-F1C8C06703C5}"/>
              </c:ext>
            </c:extLst>
          </c:dPt>
          <c:dPt>
            <c:idx val="11"/>
            <c:invertIfNegative val="0"/>
            <c:bubble3D val="0"/>
            <c:extLst>
              <c:ext xmlns:c16="http://schemas.microsoft.com/office/drawing/2014/chart" uri="{C3380CC4-5D6E-409C-BE32-E72D297353CC}">
                <c16:uniqueId val="{00000011-179F-4366-B7B0-F1C8C06703C5}"/>
              </c:ext>
            </c:extLst>
          </c:dPt>
          <c:dPt>
            <c:idx val="12"/>
            <c:invertIfNegative val="0"/>
            <c:bubble3D val="0"/>
            <c:extLst>
              <c:ext xmlns:c16="http://schemas.microsoft.com/office/drawing/2014/chart" uri="{C3380CC4-5D6E-409C-BE32-E72D297353CC}">
                <c16:uniqueId val="{00000013-179F-4366-B7B0-F1C8C06703C5}"/>
              </c:ext>
            </c:extLst>
          </c:dPt>
          <c:dPt>
            <c:idx val="13"/>
            <c:invertIfNegative val="0"/>
            <c:bubble3D val="0"/>
            <c:extLst>
              <c:ext xmlns:c16="http://schemas.microsoft.com/office/drawing/2014/chart" uri="{C3380CC4-5D6E-409C-BE32-E72D297353CC}">
                <c16:uniqueId val="{00000015-179F-4366-B7B0-F1C8C06703C5}"/>
              </c:ext>
            </c:extLst>
          </c:dPt>
          <c:dPt>
            <c:idx val="14"/>
            <c:invertIfNegative val="0"/>
            <c:bubble3D val="0"/>
            <c:spPr>
              <a:solidFill>
                <a:srgbClr val="00B050"/>
              </a:solidFill>
              <a:ln>
                <a:noFill/>
              </a:ln>
              <a:effectLst/>
            </c:spPr>
            <c:extLst>
              <c:ext xmlns:c16="http://schemas.microsoft.com/office/drawing/2014/chart" uri="{C3380CC4-5D6E-409C-BE32-E72D297353CC}">
                <c16:uniqueId val="{00000017-179F-4366-B7B0-F1C8C06703C5}"/>
              </c:ext>
            </c:extLst>
          </c:dPt>
          <c:dPt>
            <c:idx val="15"/>
            <c:invertIfNegative val="0"/>
            <c:bubble3D val="0"/>
            <c:spPr>
              <a:solidFill>
                <a:srgbClr val="C00000"/>
              </a:solidFill>
              <a:ln>
                <a:noFill/>
              </a:ln>
              <a:effectLst/>
            </c:spPr>
            <c:extLst>
              <c:ext xmlns:c16="http://schemas.microsoft.com/office/drawing/2014/chart" uri="{C3380CC4-5D6E-409C-BE32-E72D297353CC}">
                <c16:uniqueId val="{00000019-179F-4366-B7B0-F1C8C06703C5}"/>
              </c:ext>
            </c:extLst>
          </c:dPt>
          <c:dPt>
            <c:idx val="16"/>
            <c:invertIfNegative val="0"/>
            <c:bubble3D val="0"/>
            <c:spPr>
              <a:solidFill>
                <a:srgbClr val="00B050"/>
              </a:solidFill>
              <a:ln>
                <a:noFill/>
              </a:ln>
              <a:effectLst/>
            </c:spPr>
            <c:extLst>
              <c:ext xmlns:c16="http://schemas.microsoft.com/office/drawing/2014/chart" uri="{C3380CC4-5D6E-409C-BE32-E72D297353CC}">
                <c16:uniqueId val="{00000020-179F-4366-B7B0-F1C8C06703C5}"/>
              </c:ext>
            </c:extLst>
          </c:dPt>
          <c:dPt>
            <c:idx val="17"/>
            <c:invertIfNegative val="0"/>
            <c:bubble3D val="0"/>
            <c:extLst>
              <c:ext xmlns:c16="http://schemas.microsoft.com/office/drawing/2014/chart" uri="{C3380CC4-5D6E-409C-BE32-E72D297353CC}">
                <c16:uniqueId val="{0000001B-179F-4366-B7B0-F1C8C06703C5}"/>
              </c:ext>
            </c:extLst>
          </c:dPt>
          <c:dPt>
            <c:idx val="18"/>
            <c:invertIfNegative val="0"/>
            <c:bubble3D val="0"/>
            <c:spPr>
              <a:solidFill>
                <a:srgbClr val="C00000"/>
              </a:solidFill>
              <a:ln>
                <a:noFill/>
              </a:ln>
              <a:effectLst/>
            </c:spPr>
            <c:extLst>
              <c:ext xmlns:c16="http://schemas.microsoft.com/office/drawing/2014/chart" uri="{C3380CC4-5D6E-409C-BE32-E72D297353CC}">
                <c16:uniqueId val="{00000021-179F-4366-B7B0-F1C8C06703C5}"/>
              </c:ext>
            </c:extLst>
          </c:dPt>
          <c:dPt>
            <c:idx val="20"/>
            <c:invertIfNegative val="0"/>
            <c:bubble3D val="0"/>
            <c:extLst>
              <c:ext xmlns:c16="http://schemas.microsoft.com/office/drawing/2014/chart" uri="{C3380CC4-5D6E-409C-BE32-E72D297353CC}">
                <c16:uniqueId val="{0000001D-179F-4366-B7B0-F1C8C06703C5}"/>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'Ark1'!$A$2:$A$21</c:f>
              <c:strCache>
                <c:ptCount val="20"/>
                <c:pt idx="0">
                  <c:v>Total</c:v>
                </c:pt>
                <c:pt idx="1">
                  <c:v>Lav utdannelse</c:v>
                </c:pt>
                <c:pt idx="2">
                  <c:v>Medium utdannelse</c:v>
                </c:pt>
                <c:pt idx="3">
                  <c:v>Høy utdannelse</c:v>
                </c:pt>
                <c:pt idx="4">
                  <c:v>HH-inntekt, u/500</c:v>
                </c:pt>
                <c:pt idx="5">
                  <c:v>HH-inntekt, 500-999</c:v>
                </c:pt>
                <c:pt idx="6">
                  <c:v>HH-inntekt, 1+ million</c:v>
                </c:pt>
                <c:pt idx="7">
                  <c:v>Stor by</c:v>
                </c:pt>
                <c:pt idx="8">
                  <c:v>Liten by</c:v>
                </c:pt>
                <c:pt idx="9">
                  <c:v>Ikke by</c:v>
                </c:pt>
                <c:pt idx="10">
                  <c:v>Oslo og omegn</c:v>
                </c:pt>
                <c:pt idx="11">
                  <c:v>Øvrig Østland</c:v>
                </c:pt>
                <c:pt idx="12">
                  <c:v>Sør-/Vestlandet</c:v>
                </c:pt>
                <c:pt idx="13">
                  <c:v>Midt-/ Nord Norge</c:v>
                </c:pt>
                <c:pt idx="14">
                  <c:v>De bokinteresserte</c:v>
                </c:pt>
                <c:pt idx="15">
                  <c:v>Mobiltidstyvene</c:v>
                </c:pt>
                <c:pt idx="16">
                  <c:v>De tilbudsbevisste</c:v>
                </c:pt>
                <c:pt idx="17">
                  <c:v>De moderne</c:v>
                </c:pt>
                <c:pt idx="18">
                  <c:v>De barneorienterte</c:v>
                </c:pt>
                <c:pt idx="19">
                  <c:v>Opplever barrierer</c:v>
                </c:pt>
              </c:strCache>
            </c:strRef>
          </c:cat>
          <c:val>
            <c:numRef>
              <c:f>'Ark1'!$B$2:$B$21</c:f>
              <c:numCache>
                <c:formatCode>0%</c:formatCode>
                <c:ptCount val="20"/>
                <c:pt idx="0">
                  <c:v>0.83402982087555699</c:v>
                </c:pt>
                <c:pt idx="1">
                  <c:v>0.76882162578900404</c:v>
                </c:pt>
                <c:pt idx="2">
                  <c:v>0.87184089880360305</c:v>
                </c:pt>
                <c:pt idx="3">
                  <c:v>0.91750236660873996</c:v>
                </c:pt>
                <c:pt idx="4">
                  <c:v>0.83397966936399204</c:v>
                </c:pt>
                <c:pt idx="5">
                  <c:v>0.8241911828863</c:v>
                </c:pt>
                <c:pt idx="6">
                  <c:v>0.84439798981832492</c:v>
                </c:pt>
                <c:pt idx="7">
                  <c:v>0.85402074535106198</c:v>
                </c:pt>
                <c:pt idx="8">
                  <c:v>0.81587313499462399</c:v>
                </c:pt>
                <c:pt idx="9">
                  <c:v>0.82201845094150205</c:v>
                </c:pt>
                <c:pt idx="10">
                  <c:v>0.87673645454033311</c:v>
                </c:pt>
                <c:pt idx="11">
                  <c:v>0.83135640574472203</c:v>
                </c:pt>
                <c:pt idx="12">
                  <c:v>0.80623337588195598</c:v>
                </c:pt>
                <c:pt idx="13">
                  <c:v>0.82168932715668708</c:v>
                </c:pt>
                <c:pt idx="14">
                  <c:v>0.98027619819037792</c:v>
                </c:pt>
                <c:pt idx="15">
                  <c:v>0.74227600902672908</c:v>
                </c:pt>
                <c:pt idx="16">
                  <c:v>0.91581734498142897</c:v>
                </c:pt>
                <c:pt idx="17">
                  <c:v>0.82385245834696408</c:v>
                </c:pt>
                <c:pt idx="18">
                  <c:v>0.7434735399309611</c:v>
                </c:pt>
                <c:pt idx="19">
                  <c:v>0.81252075258150203</c:v>
                </c:pt>
              </c:numCache>
            </c:numRef>
          </c:val>
          <c:extLst>
            <c:ext xmlns:c16="http://schemas.microsoft.com/office/drawing/2014/chart" uri="{C3380CC4-5D6E-409C-BE32-E72D297353CC}">
              <c16:uniqueId val="{0000001E-179F-4366-B7B0-F1C8C06703C5}"/>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1"/>
          <c:min val="0"/>
        </c:scaling>
        <c:delete val="1"/>
        <c:axPos val="t"/>
        <c:numFmt formatCode="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90761839924983"/>
          <c:y val="0.15909326120160927"/>
          <c:w val="0.75576087654622293"/>
          <c:h val="0.79910539784588142"/>
        </c:manualLayout>
      </c:layout>
      <c:pieChart>
        <c:varyColors val="1"/>
        <c:ser>
          <c:idx val="0"/>
          <c:order val="0"/>
          <c:tx>
            <c:strRef>
              <c:f>'Ark1'!$B$1</c:f>
              <c:strCache>
                <c:ptCount val="1"/>
                <c:pt idx="0">
                  <c:v>Kolonne1</c:v>
                </c:pt>
              </c:strCache>
            </c:strRef>
          </c:tx>
          <c:spPr>
            <a:solidFill>
              <a:schemeClr val="accent1">
                <a:lumMod val="75000"/>
              </a:schemeClr>
            </a:solidFill>
            <a:ln>
              <a:noFill/>
            </a:ln>
          </c:spPr>
          <c:dPt>
            <c:idx val="0"/>
            <c:bubble3D val="0"/>
            <c:spPr>
              <a:solidFill>
                <a:schemeClr val="accent1">
                  <a:lumMod val="75000"/>
                </a:schemeClr>
              </a:solidFill>
              <a:ln w="9525" cap="flat" cmpd="sng" algn="ctr">
                <a:no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1-677E-4282-8E28-3714C4586584}"/>
              </c:ext>
            </c:extLst>
          </c:dPt>
          <c:dPt>
            <c:idx val="1"/>
            <c:bubble3D val="0"/>
            <c:spPr>
              <a:solidFill>
                <a:schemeClr val="accent2">
                  <a:lumMod val="60000"/>
                  <a:lumOff val="40000"/>
                </a:schemeClr>
              </a:solidFill>
              <a:ln w="9525" cap="flat" cmpd="sng" algn="ctr">
                <a:no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3-677E-4282-8E28-3714C4586584}"/>
              </c:ext>
            </c:extLst>
          </c:dPt>
          <c:dPt>
            <c:idx val="2"/>
            <c:bubble3D val="0"/>
            <c:spPr>
              <a:solidFill>
                <a:schemeClr val="accent1">
                  <a:lumMod val="75000"/>
                </a:schemeClr>
              </a:solidFill>
              <a:ln w="9525" cap="flat" cmpd="sng" algn="ctr">
                <a:no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5-677E-4282-8E28-3714C4586584}"/>
              </c:ext>
            </c:extLst>
          </c:dPt>
          <c:dPt>
            <c:idx val="3"/>
            <c:bubble3D val="0"/>
            <c:spPr>
              <a:solidFill>
                <a:schemeClr val="accent1">
                  <a:lumMod val="75000"/>
                </a:schemeClr>
              </a:solidFill>
              <a:ln w="9525" cap="flat" cmpd="sng" algn="ctr">
                <a:no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7-677E-4282-8E28-3714C4586584}"/>
              </c:ext>
            </c:extLst>
          </c:dPt>
          <c:dPt>
            <c:idx val="4"/>
            <c:bubble3D val="0"/>
            <c:spPr>
              <a:solidFill>
                <a:schemeClr val="accent1">
                  <a:lumMod val="75000"/>
                </a:schemeClr>
              </a:solidFill>
              <a:ln w="9525" cap="flat" cmpd="sng" algn="ctr">
                <a:no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9-677E-4282-8E28-3714C4586584}"/>
              </c:ext>
            </c:extLst>
          </c:dPt>
          <c:dLbls>
            <c:dLbl>
              <c:idx val="0"/>
              <c:layout>
                <c:manualLayout>
                  <c:x val="0.17979251082790315"/>
                  <c:y val="-0.16379715052990929"/>
                </c:manualLayout>
              </c:layout>
              <c:tx>
                <c:rich>
                  <a:bodyPr rot="0" spcFirstLastPara="1" vertOverflow="clip" horzOverflow="clip"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fld id="{64D2C528-36DA-41F7-AEB8-44A707A95F90}" type="CATEGORYNAME">
                      <a:rPr lang="en-US">
                        <a:solidFill>
                          <a:schemeClr val="bg1"/>
                        </a:solidFill>
                      </a:rPr>
                      <a:pPr>
                        <a:defRPr sz="1000" b="0" i="0" u="none" strike="noStrike" kern="1200" baseline="0">
                          <a:solidFill>
                            <a:schemeClr val="bg1"/>
                          </a:solidFill>
                          <a:latin typeface="+mn-lt"/>
                          <a:ea typeface="+mn-ea"/>
                          <a:cs typeface="+mn-cs"/>
                        </a:defRPr>
                      </a:pPr>
                      <a:t>[KATEGORINAVN]</a:t>
                    </a:fld>
                    <a:r>
                      <a:rPr lang="en-US" baseline="0" dirty="0">
                        <a:solidFill>
                          <a:schemeClr val="bg1"/>
                        </a:solidFill>
                      </a:rPr>
                      <a:t>
</a:t>
                    </a:r>
                    <a:fld id="{50085BFE-AA95-4763-AF9A-9080578CF2B0}" type="PERCENTAGE">
                      <a:rPr lang="en-US" sz="1200" b="1" baseline="0">
                        <a:solidFill>
                          <a:schemeClr val="bg1"/>
                        </a:solidFill>
                      </a:rPr>
                      <a:pPr>
                        <a:defRPr sz="1000" b="0" i="0" u="none" strike="noStrike" kern="1200" baseline="0">
                          <a:solidFill>
                            <a:schemeClr val="bg1"/>
                          </a:solidFill>
                          <a:latin typeface="+mn-lt"/>
                          <a:ea typeface="+mn-ea"/>
                          <a:cs typeface="+mn-cs"/>
                        </a:defRPr>
                      </a:pPr>
                      <a:t>[PROSENT]</a:t>
                    </a:fld>
                    <a:endParaRPr lang="en-US" baseline="0" dirty="0">
                      <a:solidFill>
                        <a:schemeClr val="bg1"/>
                      </a:solidFill>
                    </a:endParaRPr>
                  </a:p>
                </c:rich>
              </c:tx>
              <c:spPr>
                <a:solidFill>
                  <a:srgbClr val="1CADE4">
                    <a:lumMod val="75000"/>
                  </a:srgbClr>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nb-NO"/>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3607543769566364"/>
                      <c:h val="0.31615009389229387"/>
                    </c:manualLayout>
                  </c15:layout>
                  <c15:dlblFieldTable/>
                  <c15:showDataLabelsRange val="0"/>
                </c:ext>
                <c:ext xmlns:c16="http://schemas.microsoft.com/office/drawing/2014/chart" uri="{C3380CC4-5D6E-409C-BE32-E72D297353CC}">
                  <c16:uniqueId val="{00000001-677E-4282-8E28-3714C4586584}"/>
                </c:ext>
              </c:extLst>
            </c:dLbl>
            <c:dLbl>
              <c:idx val="1"/>
              <c:layout>
                <c:manualLayout>
                  <c:x val="-0.1264609660971508"/>
                  <c:y val="7.5621695808786693E-2"/>
                </c:manualLayout>
              </c:layout>
              <c:tx>
                <c:rich>
                  <a:bodyPr rot="0" spcFirstLastPara="1" vertOverflow="clip" horzOverflow="clip"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fld id="{B8C72DB8-764A-4CE4-A79B-B84DDC81A3B6}" type="CATEGORYNAME">
                      <a:rPr lang="en-US">
                        <a:solidFill>
                          <a:schemeClr val="bg1"/>
                        </a:solidFill>
                      </a:rPr>
                      <a:pPr>
                        <a:defRPr sz="1000" b="0" i="0" u="none" strike="noStrike" kern="1200" baseline="0">
                          <a:solidFill>
                            <a:schemeClr val="bg1"/>
                          </a:solidFill>
                          <a:latin typeface="+mn-lt"/>
                          <a:ea typeface="+mn-ea"/>
                          <a:cs typeface="+mn-cs"/>
                        </a:defRPr>
                      </a:pPr>
                      <a:t>[KATEGORINAVN]</a:t>
                    </a:fld>
                    <a:r>
                      <a:rPr lang="en-US" baseline="0" dirty="0">
                        <a:solidFill>
                          <a:schemeClr val="bg1"/>
                        </a:solidFill>
                      </a:rPr>
                      <a:t>
</a:t>
                    </a:r>
                    <a:fld id="{3AA9CAE3-EDA3-4F97-8E82-323494FE52F0}" type="PERCENTAGE">
                      <a:rPr lang="en-US" sz="1200" b="1" baseline="0">
                        <a:solidFill>
                          <a:schemeClr val="bg1"/>
                        </a:solidFill>
                      </a:rPr>
                      <a:pPr>
                        <a:defRPr sz="1000" b="0" i="0" u="none" strike="noStrike" kern="1200" baseline="0">
                          <a:solidFill>
                            <a:schemeClr val="bg1"/>
                          </a:solidFill>
                          <a:latin typeface="+mn-lt"/>
                          <a:ea typeface="+mn-ea"/>
                          <a:cs typeface="+mn-cs"/>
                        </a:defRPr>
                      </a:pPr>
                      <a:t>[PROSENT]</a:t>
                    </a:fld>
                    <a:endParaRPr lang="en-US" baseline="0" dirty="0">
                      <a:solidFill>
                        <a:schemeClr val="bg1"/>
                      </a:solidFill>
                    </a:endParaRPr>
                  </a:p>
                </c:rich>
              </c:tx>
              <c:spPr>
                <a:solidFill>
                  <a:srgbClr val="2683C6">
                    <a:lumMod val="60000"/>
                    <a:lumOff val="40000"/>
                  </a:srgbClr>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nb-NO"/>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3-677E-4282-8E28-3714C4586584}"/>
                </c:ext>
              </c:extLst>
            </c:dLbl>
            <c:dLbl>
              <c:idx val="2"/>
              <c:layout>
                <c:manualLayout>
                  <c:x val="-5.8727569331158254E-2"/>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677E-4282-8E28-3714C4586584}"/>
                </c:ext>
              </c:extLst>
            </c:dLbl>
            <c:dLbl>
              <c:idx val="3"/>
              <c:layout>
                <c:manualLayout>
                  <c:x val="3.2626427406199018E-2"/>
                  <c:y val="-5.864596012455000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77E-4282-8E28-3714C4586584}"/>
                </c:ext>
              </c:extLst>
            </c:dLbl>
            <c:dLbl>
              <c:idx val="4"/>
              <c:layout>
                <c:manualLayout>
                  <c:x val="8.7495857471323366E-2"/>
                  <c:y val="-4.568816375668799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677E-4282-8E28-3714C4586584}"/>
                </c:ext>
              </c:extLst>
            </c:dLbl>
            <c:spPr>
              <a:solidFill>
                <a:srgbClr val="1CADE4">
                  <a:lumMod val="60000"/>
                  <a:lumOff val="40000"/>
                </a:srgbClr>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dk1">
                        <a:lumMod val="65000"/>
                        <a:lumOff val="35000"/>
                      </a:schemeClr>
                    </a:solidFill>
                    <a:latin typeface="+mn-lt"/>
                    <a:ea typeface="+mn-ea"/>
                    <a:cs typeface="+mn-cs"/>
                  </a:defRPr>
                </a:pPr>
                <a:endParaRPr lang="nb-NO"/>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'Ark1'!$A$2:$A$3</c:f>
              <c:strCache>
                <c:ptCount val="2"/>
                <c:pt idx="0">
                  <c:v>Strømmetjenester (abonnement)</c:v>
                </c:pt>
                <c:pt idx="1">
                  <c:v>Andre steder</c:v>
                </c:pt>
              </c:strCache>
            </c:strRef>
          </c:cat>
          <c:val>
            <c:numRef>
              <c:f>'Ark1'!$B$2:$B$3</c:f>
              <c:numCache>
                <c:formatCode>0.0</c:formatCode>
                <c:ptCount val="2"/>
                <c:pt idx="0">
                  <c:v>74.5</c:v>
                </c:pt>
                <c:pt idx="1">
                  <c:v>25.5</c:v>
                </c:pt>
              </c:numCache>
            </c:numRef>
          </c:val>
          <c:extLst>
            <c:ext xmlns:c16="http://schemas.microsoft.com/office/drawing/2014/chart" uri="{C3380CC4-5D6E-409C-BE32-E72D297353CC}">
              <c16:uniqueId val="{0000000A-677E-4282-8E28-3714C4586584}"/>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60359739570382831"/>
          <c:h val="0.95587918578499098"/>
        </c:manualLayout>
      </c:layout>
      <c:barChart>
        <c:barDir val="bar"/>
        <c:grouping val="clustered"/>
        <c:varyColors val="0"/>
        <c:ser>
          <c:idx val="0"/>
          <c:order val="0"/>
          <c:tx>
            <c:strRef>
              <c:f>'Ark1'!$B$1</c:f>
              <c:strCache>
                <c:ptCount val="1"/>
                <c:pt idx="0">
                  <c:v>Ja</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FA2C-47E4-A54B-51E70AA3DCF9}"/>
              </c:ext>
            </c:extLst>
          </c:dPt>
          <c:dPt>
            <c:idx val="2"/>
            <c:invertIfNegative val="0"/>
            <c:bubble3D val="0"/>
            <c:spPr>
              <a:solidFill>
                <a:srgbClr val="00B050"/>
              </a:solidFill>
              <a:ln>
                <a:noFill/>
              </a:ln>
              <a:effectLst/>
            </c:spPr>
            <c:extLst>
              <c:ext xmlns:c16="http://schemas.microsoft.com/office/drawing/2014/chart" uri="{C3380CC4-5D6E-409C-BE32-E72D297353CC}">
                <c16:uniqueId val="{00000003-FA2C-47E4-A54B-51E70AA3DCF9}"/>
              </c:ext>
            </c:extLst>
          </c:dPt>
          <c:dPt>
            <c:idx val="3"/>
            <c:invertIfNegative val="0"/>
            <c:bubble3D val="0"/>
            <c:extLst>
              <c:ext xmlns:c16="http://schemas.microsoft.com/office/drawing/2014/chart" uri="{C3380CC4-5D6E-409C-BE32-E72D297353CC}">
                <c16:uniqueId val="{00000005-FA2C-47E4-A54B-51E70AA3DCF9}"/>
              </c:ext>
            </c:extLst>
          </c:dPt>
          <c:dPt>
            <c:idx val="4"/>
            <c:invertIfNegative val="0"/>
            <c:bubble3D val="0"/>
            <c:extLst>
              <c:ext xmlns:c16="http://schemas.microsoft.com/office/drawing/2014/chart" uri="{C3380CC4-5D6E-409C-BE32-E72D297353CC}">
                <c16:uniqueId val="{00000007-FA2C-47E4-A54B-51E70AA3DCF9}"/>
              </c:ext>
            </c:extLst>
          </c:dPt>
          <c:dPt>
            <c:idx val="5"/>
            <c:invertIfNegative val="0"/>
            <c:bubble3D val="0"/>
            <c:spPr>
              <a:solidFill>
                <a:srgbClr val="00B050"/>
              </a:solidFill>
              <a:ln>
                <a:noFill/>
              </a:ln>
              <a:effectLst/>
            </c:spPr>
            <c:extLst>
              <c:ext xmlns:c16="http://schemas.microsoft.com/office/drawing/2014/chart" uri="{C3380CC4-5D6E-409C-BE32-E72D297353CC}">
                <c16:uniqueId val="{00000009-FA2C-47E4-A54B-51E70AA3DCF9}"/>
              </c:ext>
            </c:extLst>
          </c:dPt>
          <c:dPt>
            <c:idx val="6"/>
            <c:invertIfNegative val="0"/>
            <c:bubble3D val="0"/>
            <c:spPr>
              <a:solidFill>
                <a:srgbClr val="00B050"/>
              </a:solidFill>
              <a:ln>
                <a:noFill/>
              </a:ln>
              <a:effectLst/>
            </c:spPr>
            <c:extLst>
              <c:ext xmlns:c16="http://schemas.microsoft.com/office/drawing/2014/chart" uri="{C3380CC4-5D6E-409C-BE32-E72D297353CC}">
                <c16:uniqueId val="{0000000B-FA2C-47E4-A54B-51E70AA3DCF9}"/>
              </c:ext>
            </c:extLst>
          </c:dPt>
          <c:dPt>
            <c:idx val="7"/>
            <c:invertIfNegative val="0"/>
            <c:bubble3D val="0"/>
            <c:spPr>
              <a:solidFill>
                <a:srgbClr val="00B050"/>
              </a:solidFill>
              <a:ln>
                <a:noFill/>
              </a:ln>
              <a:effectLst/>
            </c:spPr>
            <c:extLst>
              <c:ext xmlns:c16="http://schemas.microsoft.com/office/drawing/2014/chart" uri="{C3380CC4-5D6E-409C-BE32-E72D297353CC}">
                <c16:uniqueId val="{0000000D-FA2C-47E4-A54B-51E70AA3DCF9}"/>
              </c:ext>
            </c:extLst>
          </c:dPt>
          <c:dPt>
            <c:idx val="8"/>
            <c:invertIfNegative val="0"/>
            <c:bubble3D val="0"/>
            <c:extLst>
              <c:ext xmlns:c16="http://schemas.microsoft.com/office/drawing/2014/chart" uri="{C3380CC4-5D6E-409C-BE32-E72D297353CC}">
                <c16:uniqueId val="{0000000F-FA2C-47E4-A54B-51E70AA3DCF9}"/>
              </c:ext>
            </c:extLst>
          </c:dPt>
          <c:dPt>
            <c:idx val="9"/>
            <c:invertIfNegative val="0"/>
            <c:bubble3D val="0"/>
            <c:spPr>
              <a:solidFill>
                <a:srgbClr val="C00000"/>
              </a:solidFill>
              <a:ln>
                <a:noFill/>
              </a:ln>
              <a:effectLst/>
            </c:spPr>
            <c:extLst>
              <c:ext xmlns:c16="http://schemas.microsoft.com/office/drawing/2014/chart" uri="{C3380CC4-5D6E-409C-BE32-E72D297353CC}">
                <c16:uniqueId val="{00000002-774E-4405-922F-23194CC01D35}"/>
              </c:ext>
            </c:extLst>
          </c:dPt>
          <c:dPt>
            <c:idx val="10"/>
            <c:invertIfNegative val="0"/>
            <c:bubble3D val="0"/>
            <c:spPr>
              <a:solidFill>
                <a:srgbClr val="C00000"/>
              </a:solidFill>
              <a:ln>
                <a:noFill/>
              </a:ln>
              <a:effectLst/>
            </c:spPr>
            <c:extLst>
              <c:ext xmlns:c16="http://schemas.microsoft.com/office/drawing/2014/chart" uri="{C3380CC4-5D6E-409C-BE32-E72D297353CC}">
                <c16:uniqueId val="{00000001-B934-4FA6-A2E4-9629728D8991}"/>
              </c:ext>
            </c:extLst>
          </c:dPt>
          <c:dPt>
            <c:idx val="11"/>
            <c:invertIfNegative val="0"/>
            <c:bubble3D val="0"/>
            <c:spPr>
              <a:solidFill>
                <a:srgbClr val="00B050"/>
              </a:solidFill>
              <a:ln>
                <a:noFill/>
              </a:ln>
              <a:effectLst/>
            </c:spPr>
            <c:extLst>
              <c:ext xmlns:c16="http://schemas.microsoft.com/office/drawing/2014/chart" uri="{C3380CC4-5D6E-409C-BE32-E72D297353CC}">
                <c16:uniqueId val="{00000011-FA2C-47E4-A54B-51E70AA3DCF9}"/>
              </c:ext>
            </c:extLst>
          </c:dPt>
          <c:dPt>
            <c:idx val="12"/>
            <c:invertIfNegative val="0"/>
            <c:bubble3D val="0"/>
            <c:spPr>
              <a:solidFill>
                <a:srgbClr val="C00000"/>
              </a:solidFill>
              <a:ln>
                <a:noFill/>
              </a:ln>
              <a:effectLst/>
            </c:spPr>
            <c:extLst>
              <c:ext xmlns:c16="http://schemas.microsoft.com/office/drawing/2014/chart" uri="{C3380CC4-5D6E-409C-BE32-E72D297353CC}">
                <c16:uniqueId val="{00000013-FA2C-47E4-A54B-51E70AA3DCF9}"/>
              </c:ext>
            </c:extLst>
          </c:dPt>
          <c:dPt>
            <c:idx val="13"/>
            <c:invertIfNegative val="0"/>
            <c:bubble3D val="0"/>
            <c:extLst>
              <c:ext xmlns:c16="http://schemas.microsoft.com/office/drawing/2014/chart" uri="{C3380CC4-5D6E-409C-BE32-E72D297353CC}">
                <c16:uniqueId val="{00000015-FA2C-47E4-A54B-51E70AA3DCF9}"/>
              </c:ext>
            </c:extLst>
          </c:dPt>
          <c:dPt>
            <c:idx val="14"/>
            <c:invertIfNegative val="0"/>
            <c:bubble3D val="0"/>
            <c:extLst>
              <c:ext xmlns:c16="http://schemas.microsoft.com/office/drawing/2014/chart" uri="{C3380CC4-5D6E-409C-BE32-E72D297353CC}">
                <c16:uniqueId val="{00000017-FA2C-47E4-A54B-51E70AA3DCF9}"/>
              </c:ext>
            </c:extLst>
          </c:dPt>
          <c:dPt>
            <c:idx val="15"/>
            <c:invertIfNegative val="0"/>
            <c:bubble3D val="0"/>
            <c:spPr>
              <a:solidFill>
                <a:srgbClr val="00B050"/>
              </a:solidFill>
              <a:ln>
                <a:noFill/>
              </a:ln>
              <a:effectLst/>
            </c:spPr>
            <c:extLst>
              <c:ext xmlns:c16="http://schemas.microsoft.com/office/drawing/2014/chart" uri="{C3380CC4-5D6E-409C-BE32-E72D297353CC}">
                <c16:uniqueId val="{00000019-FA2C-47E4-A54B-51E70AA3DCF9}"/>
              </c:ext>
            </c:extLst>
          </c:dPt>
          <c:dPt>
            <c:idx val="16"/>
            <c:invertIfNegative val="0"/>
            <c:bubble3D val="0"/>
            <c:spPr>
              <a:solidFill>
                <a:srgbClr val="00B050"/>
              </a:solidFill>
              <a:ln>
                <a:noFill/>
              </a:ln>
              <a:effectLst/>
            </c:spPr>
            <c:extLst>
              <c:ext xmlns:c16="http://schemas.microsoft.com/office/drawing/2014/chart" uri="{C3380CC4-5D6E-409C-BE32-E72D297353CC}">
                <c16:uniqueId val="{00000001-774E-4405-922F-23194CC01D35}"/>
              </c:ext>
            </c:extLst>
          </c:dPt>
          <c:dPt>
            <c:idx val="17"/>
            <c:invertIfNegative val="0"/>
            <c:bubble3D val="0"/>
            <c:spPr>
              <a:solidFill>
                <a:srgbClr val="C00000"/>
              </a:solidFill>
              <a:ln>
                <a:noFill/>
              </a:ln>
              <a:effectLst/>
            </c:spPr>
            <c:extLst>
              <c:ext xmlns:c16="http://schemas.microsoft.com/office/drawing/2014/chart" uri="{C3380CC4-5D6E-409C-BE32-E72D297353CC}">
                <c16:uniqueId val="{0000001B-FA2C-47E4-A54B-51E70AA3DCF9}"/>
              </c:ext>
            </c:extLst>
          </c:dPt>
          <c:dPt>
            <c:idx val="18"/>
            <c:invertIfNegative val="0"/>
            <c:bubble3D val="0"/>
            <c:spPr>
              <a:solidFill>
                <a:srgbClr val="C00000"/>
              </a:solidFill>
              <a:ln>
                <a:noFill/>
              </a:ln>
              <a:effectLst/>
            </c:spPr>
            <c:extLst>
              <c:ext xmlns:c16="http://schemas.microsoft.com/office/drawing/2014/chart" uri="{C3380CC4-5D6E-409C-BE32-E72D297353CC}">
                <c16:uniqueId val="{00000003-774E-4405-922F-23194CC01D35}"/>
              </c:ext>
            </c:extLst>
          </c:dPt>
          <c:dPt>
            <c:idx val="20"/>
            <c:invertIfNegative val="0"/>
            <c:bubble3D val="0"/>
            <c:extLst>
              <c:ext xmlns:c16="http://schemas.microsoft.com/office/drawing/2014/chart" uri="{C3380CC4-5D6E-409C-BE32-E72D297353CC}">
                <c16:uniqueId val="{0000001D-FA2C-47E4-A54B-51E70AA3DCF9}"/>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'Ark1'!$A$2:$A$20</c:f>
              <c:strCache>
                <c:ptCount val="19"/>
                <c:pt idx="0">
                  <c:v>Total</c:v>
                </c:pt>
                <c:pt idx="1">
                  <c:v>Mann</c:v>
                </c:pt>
                <c:pt idx="2">
                  <c:v>Kvinne</c:v>
                </c:pt>
                <c:pt idx="3">
                  <c:v>16-19</c:v>
                </c:pt>
                <c:pt idx="4">
                  <c:v>20-24</c:v>
                </c:pt>
                <c:pt idx="5">
                  <c:v>25-29</c:v>
                </c:pt>
                <c:pt idx="6">
                  <c:v>30-39</c:v>
                </c:pt>
                <c:pt idx="7">
                  <c:v>40-49</c:v>
                </c:pt>
                <c:pt idx="8">
                  <c:v>50-59</c:v>
                </c:pt>
                <c:pt idx="9">
                  <c:v>60-69</c:v>
                </c:pt>
                <c:pt idx="10">
                  <c:v>70+</c:v>
                </c:pt>
                <c:pt idx="11">
                  <c:v>Har barn</c:v>
                </c:pt>
                <c:pt idx="12">
                  <c:v>Ikke barn</c:v>
                </c:pt>
                <c:pt idx="13">
                  <c:v>SINK</c:v>
                </c:pt>
                <c:pt idx="14">
                  <c:v>DINK</c:v>
                </c:pt>
                <c:pt idx="15">
                  <c:v>FWSK</c:v>
                </c:pt>
                <c:pt idx="16">
                  <c:v>FWLK</c:v>
                </c:pt>
                <c:pt idx="17">
                  <c:v>EMPTY</c:v>
                </c:pt>
                <c:pt idx="18">
                  <c:v>OS</c:v>
                </c:pt>
              </c:strCache>
            </c:strRef>
          </c:cat>
          <c:val>
            <c:numRef>
              <c:f>'Ark1'!$B$2:$B$20</c:f>
              <c:numCache>
                <c:formatCode>0%</c:formatCode>
                <c:ptCount val="19"/>
                <c:pt idx="0">
                  <c:v>0.27443272224878601</c:v>
                </c:pt>
                <c:pt idx="1">
                  <c:v>0.221012638446479</c:v>
                </c:pt>
                <c:pt idx="2">
                  <c:v>0.32828147980069</c:v>
                </c:pt>
                <c:pt idx="3">
                  <c:v>0.263113728855637</c:v>
                </c:pt>
                <c:pt idx="4">
                  <c:v>0.23417054207997001</c:v>
                </c:pt>
                <c:pt idx="5">
                  <c:v>0.40054030926262496</c:v>
                </c:pt>
                <c:pt idx="6">
                  <c:v>0.38013671710348002</c:v>
                </c:pt>
                <c:pt idx="7">
                  <c:v>0.32791737833191298</c:v>
                </c:pt>
                <c:pt idx="8">
                  <c:v>0.27207220748111799</c:v>
                </c:pt>
                <c:pt idx="9">
                  <c:v>0.18520373898214199</c:v>
                </c:pt>
                <c:pt idx="10">
                  <c:v>0.13222771421133001</c:v>
                </c:pt>
                <c:pt idx="11">
                  <c:v>0.35961435021382299</c:v>
                </c:pt>
                <c:pt idx="12">
                  <c:v>0.23833205172095601</c:v>
                </c:pt>
                <c:pt idx="13">
                  <c:v>0.30883002443212498</c:v>
                </c:pt>
                <c:pt idx="14">
                  <c:v>0.29599613156841104</c:v>
                </c:pt>
                <c:pt idx="15">
                  <c:v>0.42327338299873501</c:v>
                </c:pt>
                <c:pt idx="16">
                  <c:v>0.34029685805528603</c:v>
                </c:pt>
                <c:pt idx="17">
                  <c:v>0.20837027400377101</c:v>
                </c:pt>
                <c:pt idx="18">
                  <c:v>0.18921929131148499</c:v>
                </c:pt>
              </c:numCache>
            </c:numRef>
          </c:val>
          <c:extLst>
            <c:ext xmlns:c16="http://schemas.microsoft.com/office/drawing/2014/chart" uri="{C3380CC4-5D6E-409C-BE32-E72D297353CC}">
              <c16:uniqueId val="{0000001E-FA2C-47E4-A54B-51E70AA3DCF9}"/>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1"/>
          <c:min val="0"/>
        </c:scaling>
        <c:delete val="1"/>
        <c:axPos val="t"/>
        <c:numFmt formatCode="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57375035252493312"/>
          <c:h val="0.95587918578499098"/>
        </c:manualLayout>
      </c:layout>
      <c:barChart>
        <c:barDir val="bar"/>
        <c:grouping val="clustered"/>
        <c:varyColors val="0"/>
        <c:ser>
          <c:idx val="0"/>
          <c:order val="0"/>
          <c:tx>
            <c:strRef>
              <c:f>'Ark1'!$B$1</c:f>
              <c:strCache>
                <c:ptCount val="1"/>
                <c:pt idx="0">
                  <c:v>Ja</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179F-4366-B7B0-F1C8C06703C5}"/>
              </c:ext>
            </c:extLst>
          </c:dPt>
          <c:dPt>
            <c:idx val="1"/>
            <c:invertIfNegative val="0"/>
            <c:bubble3D val="0"/>
            <c:spPr>
              <a:solidFill>
                <a:srgbClr val="C00000"/>
              </a:solidFill>
              <a:ln>
                <a:noFill/>
              </a:ln>
              <a:effectLst/>
            </c:spPr>
            <c:extLst>
              <c:ext xmlns:c16="http://schemas.microsoft.com/office/drawing/2014/chart" uri="{C3380CC4-5D6E-409C-BE32-E72D297353CC}">
                <c16:uniqueId val="{00000023-179F-4366-B7B0-F1C8C06703C5}"/>
              </c:ext>
            </c:extLst>
          </c:dPt>
          <c:dPt>
            <c:idx val="2"/>
            <c:invertIfNegative val="0"/>
            <c:bubble3D val="0"/>
            <c:spPr>
              <a:solidFill>
                <a:srgbClr val="00B050"/>
              </a:solidFill>
              <a:ln>
                <a:solidFill>
                  <a:schemeClr val="tx2"/>
                </a:solidFill>
              </a:ln>
              <a:effectLst/>
            </c:spPr>
            <c:extLst>
              <c:ext xmlns:c16="http://schemas.microsoft.com/office/drawing/2014/chart" uri="{C3380CC4-5D6E-409C-BE32-E72D297353CC}">
                <c16:uniqueId val="{00000003-179F-4366-B7B0-F1C8C06703C5}"/>
              </c:ext>
            </c:extLst>
          </c:dPt>
          <c:dPt>
            <c:idx val="3"/>
            <c:invertIfNegative val="0"/>
            <c:bubble3D val="0"/>
            <c:spPr>
              <a:solidFill>
                <a:srgbClr val="00B050"/>
              </a:solidFill>
              <a:ln>
                <a:noFill/>
              </a:ln>
              <a:effectLst/>
            </c:spPr>
            <c:extLst>
              <c:ext xmlns:c16="http://schemas.microsoft.com/office/drawing/2014/chart" uri="{C3380CC4-5D6E-409C-BE32-E72D297353CC}">
                <c16:uniqueId val="{00000005-179F-4366-B7B0-F1C8C06703C5}"/>
              </c:ext>
            </c:extLst>
          </c:dPt>
          <c:dPt>
            <c:idx val="4"/>
            <c:invertIfNegative val="0"/>
            <c:bubble3D val="0"/>
            <c:extLst>
              <c:ext xmlns:c16="http://schemas.microsoft.com/office/drawing/2014/chart" uri="{C3380CC4-5D6E-409C-BE32-E72D297353CC}">
                <c16:uniqueId val="{00000007-179F-4366-B7B0-F1C8C06703C5}"/>
              </c:ext>
            </c:extLst>
          </c:dPt>
          <c:dPt>
            <c:idx val="5"/>
            <c:invertIfNegative val="0"/>
            <c:bubble3D val="0"/>
            <c:extLst>
              <c:ext xmlns:c16="http://schemas.microsoft.com/office/drawing/2014/chart" uri="{C3380CC4-5D6E-409C-BE32-E72D297353CC}">
                <c16:uniqueId val="{00000009-179F-4366-B7B0-F1C8C06703C5}"/>
              </c:ext>
            </c:extLst>
          </c:dPt>
          <c:dPt>
            <c:idx val="6"/>
            <c:invertIfNegative val="0"/>
            <c:bubble3D val="0"/>
            <c:spPr>
              <a:solidFill>
                <a:srgbClr val="00B050"/>
              </a:solidFill>
              <a:ln>
                <a:noFill/>
              </a:ln>
              <a:effectLst/>
            </c:spPr>
            <c:extLst>
              <c:ext xmlns:c16="http://schemas.microsoft.com/office/drawing/2014/chart" uri="{C3380CC4-5D6E-409C-BE32-E72D297353CC}">
                <c16:uniqueId val="{0000000B-179F-4366-B7B0-F1C8C06703C5}"/>
              </c:ext>
            </c:extLst>
          </c:dPt>
          <c:dPt>
            <c:idx val="7"/>
            <c:invertIfNegative val="0"/>
            <c:bubble3D val="0"/>
            <c:extLst>
              <c:ext xmlns:c16="http://schemas.microsoft.com/office/drawing/2014/chart" uri="{C3380CC4-5D6E-409C-BE32-E72D297353CC}">
                <c16:uniqueId val="{0000000D-179F-4366-B7B0-F1C8C06703C5}"/>
              </c:ext>
            </c:extLst>
          </c:dPt>
          <c:dPt>
            <c:idx val="8"/>
            <c:invertIfNegative val="0"/>
            <c:bubble3D val="0"/>
            <c:extLst>
              <c:ext xmlns:c16="http://schemas.microsoft.com/office/drawing/2014/chart" uri="{C3380CC4-5D6E-409C-BE32-E72D297353CC}">
                <c16:uniqueId val="{0000000F-179F-4366-B7B0-F1C8C06703C5}"/>
              </c:ext>
            </c:extLst>
          </c:dPt>
          <c:dPt>
            <c:idx val="11"/>
            <c:invertIfNegative val="0"/>
            <c:bubble3D val="0"/>
            <c:extLst>
              <c:ext xmlns:c16="http://schemas.microsoft.com/office/drawing/2014/chart" uri="{C3380CC4-5D6E-409C-BE32-E72D297353CC}">
                <c16:uniqueId val="{00000011-179F-4366-B7B0-F1C8C06703C5}"/>
              </c:ext>
            </c:extLst>
          </c:dPt>
          <c:dPt>
            <c:idx val="12"/>
            <c:invertIfNegative val="0"/>
            <c:bubble3D val="0"/>
            <c:extLst>
              <c:ext xmlns:c16="http://schemas.microsoft.com/office/drawing/2014/chart" uri="{C3380CC4-5D6E-409C-BE32-E72D297353CC}">
                <c16:uniqueId val="{00000013-179F-4366-B7B0-F1C8C06703C5}"/>
              </c:ext>
            </c:extLst>
          </c:dPt>
          <c:dPt>
            <c:idx val="13"/>
            <c:invertIfNegative val="0"/>
            <c:bubble3D val="0"/>
            <c:extLst>
              <c:ext xmlns:c16="http://schemas.microsoft.com/office/drawing/2014/chart" uri="{C3380CC4-5D6E-409C-BE32-E72D297353CC}">
                <c16:uniqueId val="{00000015-179F-4366-B7B0-F1C8C06703C5}"/>
              </c:ext>
            </c:extLst>
          </c:dPt>
          <c:dPt>
            <c:idx val="14"/>
            <c:invertIfNegative val="0"/>
            <c:bubble3D val="0"/>
            <c:extLst>
              <c:ext xmlns:c16="http://schemas.microsoft.com/office/drawing/2014/chart" uri="{C3380CC4-5D6E-409C-BE32-E72D297353CC}">
                <c16:uniqueId val="{00000017-179F-4366-B7B0-F1C8C06703C5}"/>
              </c:ext>
            </c:extLst>
          </c:dPt>
          <c:dPt>
            <c:idx val="15"/>
            <c:invertIfNegative val="0"/>
            <c:bubble3D val="0"/>
            <c:extLst>
              <c:ext xmlns:c16="http://schemas.microsoft.com/office/drawing/2014/chart" uri="{C3380CC4-5D6E-409C-BE32-E72D297353CC}">
                <c16:uniqueId val="{00000019-179F-4366-B7B0-F1C8C06703C5}"/>
              </c:ext>
            </c:extLst>
          </c:dPt>
          <c:dPt>
            <c:idx val="17"/>
            <c:invertIfNegative val="0"/>
            <c:bubble3D val="0"/>
            <c:extLst>
              <c:ext xmlns:c16="http://schemas.microsoft.com/office/drawing/2014/chart" uri="{C3380CC4-5D6E-409C-BE32-E72D297353CC}">
                <c16:uniqueId val="{0000001B-179F-4366-B7B0-F1C8C06703C5}"/>
              </c:ext>
            </c:extLst>
          </c:dPt>
          <c:dPt>
            <c:idx val="20"/>
            <c:invertIfNegative val="0"/>
            <c:bubble3D val="0"/>
            <c:extLst>
              <c:ext xmlns:c16="http://schemas.microsoft.com/office/drawing/2014/chart" uri="{C3380CC4-5D6E-409C-BE32-E72D297353CC}">
                <c16:uniqueId val="{0000001D-179F-4366-B7B0-F1C8C06703C5}"/>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'Ark1'!$A$2:$A$21</c:f>
              <c:strCache>
                <c:ptCount val="20"/>
                <c:pt idx="0">
                  <c:v>Total</c:v>
                </c:pt>
                <c:pt idx="1">
                  <c:v>Lav utdannelse</c:v>
                </c:pt>
                <c:pt idx="2">
                  <c:v>Medium utdannelse</c:v>
                </c:pt>
                <c:pt idx="3">
                  <c:v>Høy utdannelse</c:v>
                </c:pt>
                <c:pt idx="4">
                  <c:v>HH-inntekt, u/500</c:v>
                </c:pt>
                <c:pt idx="5">
                  <c:v>HH-inntekt, 500-999</c:v>
                </c:pt>
                <c:pt idx="6">
                  <c:v>HH-inntekt, 1+ million</c:v>
                </c:pt>
                <c:pt idx="7">
                  <c:v>Stor by</c:v>
                </c:pt>
                <c:pt idx="8">
                  <c:v>Liten by</c:v>
                </c:pt>
                <c:pt idx="9">
                  <c:v>Ikke by</c:v>
                </c:pt>
                <c:pt idx="10">
                  <c:v>Oslo og omegn</c:v>
                </c:pt>
                <c:pt idx="11">
                  <c:v>Øvrig Østland</c:v>
                </c:pt>
                <c:pt idx="12">
                  <c:v>Sør-/Vestlandet</c:v>
                </c:pt>
                <c:pt idx="13">
                  <c:v>Midt-/ Nord Norge</c:v>
                </c:pt>
                <c:pt idx="14">
                  <c:v>De bokinteresserte</c:v>
                </c:pt>
                <c:pt idx="15">
                  <c:v>Mobiltidstyvene</c:v>
                </c:pt>
                <c:pt idx="16">
                  <c:v>De tilbudsbevisste</c:v>
                </c:pt>
                <c:pt idx="17">
                  <c:v>De moderne</c:v>
                </c:pt>
                <c:pt idx="18">
                  <c:v>De barneorienterte</c:v>
                </c:pt>
                <c:pt idx="19">
                  <c:v>Opplever barrierer</c:v>
                </c:pt>
              </c:strCache>
            </c:strRef>
          </c:cat>
          <c:val>
            <c:numRef>
              <c:f>'Ark1'!$B$2:$B$21</c:f>
              <c:numCache>
                <c:formatCode>0%</c:formatCode>
                <c:ptCount val="20"/>
                <c:pt idx="0">
                  <c:v>0.27443272224878601</c:v>
                </c:pt>
                <c:pt idx="1">
                  <c:v>0.23241132021393301</c:v>
                </c:pt>
                <c:pt idx="2">
                  <c:v>0.310333093187322</c:v>
                </c:pt>
                <c:pt idx="3">
                  <c:v>0.31423215802825599</c:v>
                </c:pt>
                <c:pt idx="4">
                  <c:v>0.23580631430559101</c:v>
                </c:pt>
                <c:pt idx="5">
                  <c:v>0.269440220144196</c:v>
                </c:pt>
                <c:pt idx="6">
                  <c:v>0.33672559058621798</c:v>
                </c:pt>
                <c:pt idx="7">
                  <c:v>0.27067447284497098</c:v>
                </c:pt>
                <c:pt idx="8">
                  <c:v>0.29131785087202799</c:v>
                </c:pt>
                <c:pt idx="9">
                  <c:v>0.26248688841970602</c:v>
                </c:pt>
                <c:pt idx="10">
                  <c:v>0.27137272201914903</c:v>
                </c:pt>
                <c:pt idx="11">
                  <c:v>0.27497443884344702</c:v>
                </c:pt>
                <c:pt idx="12">
                  <c:v>0.28216676646212102</c:v>
                </c:pt>
                <c:pt idx="13">
                  <c:v>0.266731799781251</c:v>
                </c:pt>
                <c:pt idx="14">
                  <c:v>0.295507321698601</c:v>
                </c:pt>
                <c:pt idx="15">
                  <c:v>0.29340587499809401</c:v>
                </c:pt>
                <c:pt idx="16">
                  <c:v>0.27735012978423901</c:v>
                </c:pt>
                <c:pt idx="17">
                  <c:v>0.28609864268496299</c:v>
                </c:pt>
                <c:pt idx="18">
                  <c:v>0.30769566995859599</c:v>
                </c:pt>
                <c:pt idx="19">
                  <c:v>0.17338112819044302</c:v>
                </c:pt>
              </c:numCache>
            </c:numRef>
          </c:val>
          <c:extLst>
            <c:ext xmlns:c16="http://schemas.microsoft.com/office/drawing/2014/chart" uri="{C3380CC4-5D6E-409C-BE32-E72D297353CC}">
              <c16:uniqueId val="{0000001E-179F-4366-B7B0-F1C8C06703C5}"/>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1"/>
          <c:min val="0"/>
        </c:scaling>
        <c:delete val="1"/>
        <c:axPos val="t"/>
        <c:numFmt formatCode="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415759319889222"/>
          <c:y val="1.4609377963465717E-2"/>
          <c:w val="0.71584240680110789"/>
          <c:h val="0.97078124407306854"/>
        </c:manualLayout>
      </c:layout>
      <c:barChart>
        <c:barDir val="bar"/>
        <c:grouping val="clustered"/>
        <c:varyColors val="0"/>
        <c:ser>
          <c:idx val="0"/>
          <c:order val="0"/>
          <c:tx>
            <c:strRef>
              <c:f>'Ark1'!$B$1</c:f>
              <c:strCache>
                <c:ptCount val="1"/>
                <c:pt idx="0">
                  <c:v>Serie 1</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'Ark1'!$A$2:$A$11</c:f>
              <c:strCache>
                <c:ptCount val="10"/>
                <c:pt idx="0">
                  <c:v>Storytel</c:v>
                </c:pt>
                <c:pt idx="1">
                  <c:v>Fabel</c:v>
                </c:pt>
                <c:pt idx="2">
                  <c:v>Bibliotekets tjeneste</c:v>
                </c:pt>
                <c:pt idx="3">
                  <c:v>Audible (Amazon)</c:v>
                </c:pt>
                <c:pt idx="4">
                  <c:v>Nextory</c:v>
                </c:pt>
                <c:pt idx="5">
                  <c:v>Podimo</c:v>
                </c:pt>
                <c:pt idx="6">
                  <c:v>Bookbeat</c:v>
                </c:pt>
                <c:pt idx="7">
                  <c:v>ebok premium</c:v>
                </c:pt>
                <c:pt idx="8">
                  <c:v>Coop Story</c:v>
                </c:pt>
                <c:pt idx="9">
                  <c:v>Andre</c:v>
                </c:pt>
              </c:strCache>
            </c:strRef>
          </c:cat>
          <c:val>
            <c:numRef>
              <c:f>'Ark1'!$B$2:$B$11</c:f>
              <c:numCache>
                <c:formatCode>0%</c:formatCode>
                <c:ptCount val="10"/>
                <c:pt idx="0">
                  <c:v>0.512619346023379</c:v>
                </c:pt>
                <c:pt idx="1">
                  <c:v>0.217775634947558</c:v>
                </c:pt>
                <c:pt idx="2">
                  <c:v>0.18983122637191699</c:v>
                </c:pt>
                <c:pt idx="3">
                  <c:v>0.12427735804482901</c:v>
                </c:pt>
                <c:pt idx="4">
                  <c:v>5.2700534684775403E-2</c:v>
                </c:pt>
                <c:pt idx="5">
                  <c:v>3.8451858093428902E-2</c:v>
                </c:pt>
                <c:pt idx="6">
                  <c:v>2.1624275319638203E-2</c:v>
                </c:pt>
                <c:pt idx="7">
                  <c:v>2.1430304840486102E-2</c:v>
                </c:pt>
                <c:pt idx="8">
                  <c:v>1.30417253244982E-2</c:v>
                </c:pt>
                <c:pt idx="9">
                  <c:v>0.11509143970082199</c:v>
                </c:pt>
              </c:numCache>
            </c:numRef>
          </c:val>
          <c:extLst>
            <c:ext xmlns:c16="http://schemas.microsoft.com/office/drawing/2014/chart" uri="{C3380CC4-5D6E-409C-BE32-E72D297353CC}">
              <c16:uniqueId val="{00000000-BD0E-4948-91A0-91F62035D643}"/>
            </c:ext>
          </c:extLst>
        </c:ser>
        <c:dLbls>
          <c:showLegendKey val="0"/>
          <c:showVal val="0"/>
          <c:showCatName val="0"/>
          <c:showSerName val="0"/>
          <c:showPercent val="0"/>
          <c:showBubbleSize val="0"/>
        </c:dLbls>
        <c:gapWidth val="50"/>
        <c:axId val="753534320"/>
        <c:axId val="753534648"/>
      </c:barChart>
      <c:catAx>
        <c:axId val="7535343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000" b="0" i="0" u="none" strike="noStrike" kern="1200" baseline="0">
                <a:solidFill>
                  <a:schemeClr val="tx1">
                    <a:lumMod val="65000"/>
                    <a:lumOff val="35000"/>
                  </a:schemeClr>
                </a:solidFill>
                <a:latin typeface="+mn-lt"/>
                <a:ea typeface="+mn-ea"/>
                <a:cs typeface="+mn-cs"/>
              </a:defRPr>
            </a:pPr>
            <a:endParaRPr lang="nb-NO"/>
          </a:p>
        </c:txPr>
        <c:crossAx val="753534648"/>
        <c:crosses val="autoZero"/>
        <c:auto val="1"/>
        <c:lblAlgn val="ctr"/>
        <c:lblOffset val="100"/>
        <c:noMultiLvlLbl val="0"/>
      </c:catAx>
      <c:valAx>
        <c:axId val="753534648"/>
        <c:scaling>
          <c:orientation val="minMax"/>
          <c:max val="0.8"/>
          <c:min val="0"/>
        </c:scaling>
        <c:delete val="1"/>
        <c:axPos val="t"/>
        <c:numFmt formatCode="0%" sourceLinked="1"/>
        <c:majorTickMark val="out"/>
        <c:minorTickMark val="none"/>
        <c:tickLblPos val="nextTo"/>
        <c:crossAx val="753534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pPr>
      <a:endParaRPr lang="nb-NO"/>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8.607587344682785E-2"/>
          <c:y val="3.8581348440304426E-2"/>
          <c:w val="0.81980204209034235"/>
          <c:h val="0.91386785292550043"/>
        </c:manualLayout>
      </c:layout>
      <c:doughnutChart>
        <c:varyColors val="1"/>
        <c:ser>
          <c:idx val="0"/>
          <c:order val="0"/>
          <c:tx>
            <c:strRef>
              <c:f>'Ark1'!$B$1</c:f>
              <c:strCache>
                <c:ptCount val="1"/>
                <c:pt idx="0">
                  <c:v>Kolonne1</c:v>
                </c:pt>
              </c:strCache>
            </c:strRef>
          </c:tx>
          <c:spPr>
            <a:ln>
              <a:noFill/>
            </a:ln>
          </c:spPr>
          <c:dPt>
            <c:idx val="0"/>
            <c:bubble3D val="0"/>
            <c:spPr>
              <a:solidFill>
                <a:schemeClr val="accent1">
                  <a:lumMod val="50000"/>
                </a:schemeClr>
              </a:solidFill>
              <a:ln w="19050">
                <a:noFill/>
              </a:ln>
              <a:effectLst/>
            </c:spPr>
            <c:extLst>
              <c:ext xmlns:c16="http://schemas.microsoft.com/office/drawing/2014/chart" uri="{C3380CC4-5D6E-409C-BE32-E72D297353CC}">
                <c16:uniqueId val="{00000001-0205-4528-8E26-8A4D1823B403}"/>
              </c:ext>
            </c:extLst>
          </c:dPt>
          <c:dPt>
            <c:idx val="1"/>
            <c:bubble3D val="0"/>
            <c:spPr>
              <a:solidFill>
                <a:schemeClr val="accent2"/>
              </a:solidFill>
              <a:ln w="19050">
                <a:noFill/>
              </a:ln>
              <a:effectLst/>
            </c:spPr>
            <c:extLst>
              <c:ext xmlns:c16="http://schemas.microsoft.com/office/drawing/2014/chart" uri="{C3380CC4-5D6E-409C-BE32-E72D297353CC}">
                <c16:uniqueId val="{00000003-0205-4528-8E26-8A4D1823B403}"/>
              </c:ext>
            </c:extLst>
          </c:dPt>
          <c:dPt>
            <c:idx val="2"/>
            <c:bubble3D val="0"/>
            <c:spPr>
              <a:solidFill>
                <a:schemeClr val="accent2">
                  <a:lumMod val="60000"/>
                  <a:lumOff val="40000"/>
                </a:schemeClr>
              </a:solidFill>
              <a:ln w="19050">
                <a:noFill/>
              </a:ln>
              <a:effectLst/>
            </c:spPr>
            <c:extLst>
              <c:ext xmlns:c16="http://schemas.microsoft.com/office/drawing/2014/chart" uri="{C3380CC4-5D6E-409C-BE32-E72D297353CC}">
                <c16:uniqueId val="{00000005-0205-4528-8E26-8A4D1823B403}"/>
              </c:ext>
            </c:extLst>
          </c:dPt>
          <c:dLbls>
            <c:dLbl>
              <c:idx val="0"/>
              <c:layout>
                <c:manualLayout>
                  <c:x val="2.7909200565016584E-2"/>
                  <c:y val="-3.4514033045645723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0205-4528-8E26-8A4D1823B403}"/>
                </c:ext>
              </c:extLst>
            </c:dLbl>
            <c:dLbl>
              <c:idx val="1"/>
              <c:layout>
                <c:manualLayout>
                  <c:x val="-1.6856460393289634E-2"/>
                  <c:y val="2.3803521269044337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0205-4528-8E26-8A4D1823B403}"/>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nb-NO"/>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'Ark1'!$A$2:$A$4</c:f>
              <c:strCache>
                <c:ptCount val="3"/>
                <c:pt idx="0">
                  <c:v>1</c:v>
                </c:pt>
                <c:pt idx="1">
                  <c:v>2</c:v>
                </c:pt>
                <c:pt idx="2">
                  <c:v>3+</c:v>
                </c:pt>
              </c:strCache>
            </c:strRef>
          </c:cat>
          <c:val>
            <c:numRef>
              <c:f>'Ark1'!$B$2:$B$4</c:f>
              <c:numCache>
                <c:formatCode>0%</c:formatCode>
                <c:ptCount val="3"/>
                <c:pt idx="0">
                  <c:v>0.75</c:v>
                </c:pt>
                <c:pt idx="1">
                  <c:v>0.19</c:v>
                </c:pt>
                <c:pt idx="2">
                  <c:v>0.06</c:v>
                </c:pt>
              </c:numCache>
            </c:numRef>
          </c:val>
          <c:extLst>
            <c:ext xmlns:c16="http://schemas.microsoft.com/office/drawing/2014/chart" uri="{C3380CC4-5D6E-409C-BE32-E72D297353CC}">
              <c16:uniqueId val="{00000006-0205-4528-8E26-8A4D1823B403}"/>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07587344682785E-2"/>
          <c:y val="3.8581348440304426E-2"/>
          <c:w val="0.81980204209034235"/>
          <c:h val="0.91386785292550043"/>
        </c:manualLayout>
      </c:layout>
      <c:pieChart>
        <c:varyColors val="1"/>
        <c:ser>
          <c:idx val="0"/>
          <c:order val="0"/>
          <c:tx>
            <c:strRef>
              <c:f>'Ark1'!$B$1</c:f>
              <c:strCache>
                <c:ptCount val="1"/>
                <c:pt idx="0">
                  <c:v>Kolonne1</c:v>
                </c:pt>
              </c:strCache>
            </c:strRef>
          </c:tx>
          <c:spPr>
            <a:ln>
              <a:noFill/>
            </a:ln>
          </c:spPr>
          <c:dPt>
            <c:idx val="0"/>
            <c:bubble3D val="0"/>
            <c:spPr>
              <a:solidFill>
                <a:schemeClr val="accent4"/>
              </a:solidFill>
              <a:ln w="19050">
                <a:noFill/>
              </a:ln>
              <a:effectLst/>
            </c:spPr>
            <c:extLst>
              <c:ext xmlns:c16="http://schemas.microsoft.com/office/drawing/2014/chart" uri="{C3380CC4-5D6E-409C-BE32-E72D297353CC}">
                <c16:uniqueId val="{00000002-BB04-42F4-A271-4BBFADBF2EF8}"/>
              </c:ext>
            </c:extLst>
          </c:dPt>
          <c:dPt>
            <c:idx val="1"/>
            <c:bubble3D val="0"/>
            <c:spPr>
              <a:solidFill>
                <a:schemeClr val="accent1">
                  <a:lumMod val="75000"/>
                </a:schemeClr>
              </a:solidFill>
              <a:ln w="19050">
                <a:noFill/>
              </a:ln>
              <a:effectLst/>
            </c:spPr>
            <c:extLst>
              <c:ext xmlns:c16="http://schemas.microsoft.com/office/drawing/2014/chart" uri="{C3380CC4-5D6E-409C-BE32-E72D297353CC}">
                <c16:uniqueId val="{00000003-BB04-42F4-A271-4BBFADBF2EF8}"/>
              </c:ext>
            </c:extLst>
          </c:dPt>
          <c:dPt>
            <c:idx val="2"/>
            <c:bubble3D val="0"/>
            <c:spPr>
              <a:solidFill>
                <a:srgbClr val="C00000"/>
              </a:solidFill>
              <a:ln w="19050">
                <a:noFill/>
              </a:ln>
              <a:effectLst/>
            </c:spPr>
            <c:extLst>
              <c:ext xmlns:c16="http://schemas.microsoft.com/office/drawing/2014/chart" uri="{C3380CC4-5D6E-409C-BE32-E72D297353CC}">
                <c16:uniqueId val="{00000000-2D64-470D-A9FD-8510E18143B4}"/>
              </c:ext>
            </c:extLst>
          </c:dPt>
          <c:dLbls>
            <c:dLbl>
              <c:idx val="0"/>
              <c:layout>
                <c:manualLayout>
                  <c:x val="-0.17912871994708507"/>
                  <c:y val="5.3197550139462001E-2"/>
                </c:manualLayout>
              </c:layout>
              <c:tx>
                <c:rich>
                  <a:bodyPr/>
                  <a:lstStyle/>
                  <a:p>
                    <a:fld id="{86AC93A8-6D3F-4A69-8262-B49E79438E20}" type="CATEGORYNAME">
                      <a:rPr lang="en-US"/>
                      <a:pPr/>
                      <a:t>[KATEGORINAVN]</a:t>
                    </a:fld>
                    <a:endParaRPr lang="en-US" baseline="0" dirty="0"/>
                  </a:p>
                  <a:p>
                    <a:fld id="{A0D24A57-7674-4E4B-894E-3874685EE4DD}" type="VALUE">
                      <a:rPr lang="en-US" sz="1600"/>
                      <a:pPr/>
                      <a:t>[VERDI]</a:t>
                    </a:fld>
                    <a:endParaRPr lang="nb-NO"/>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2-BB04-42F4-A271-4BBFADBF2EF8}"/>
                </c:ext>
              </c:extLst>
            </c:dLbl>
            <c:dLbl>
              <c:idx val="1"/>
              <c:layout>
                <c:manualLayout>
                  <c:x val="0.16406773346894332"/>
                  <c:y val="-0.1869099231781893"/>
                </c:manualLayout>
              </c:layout>
              <c:tx>
                <c:rich>
                  <a:bodyPr/>
                  <a:lstStyle/>
                  <a:p>
                    <a:fld id="{E7622854-5E2F-4D77-9B3F-80CB9096235B}" type="CATEGORYNAME">
                      <a:rPr lang="en-US"/>
                      <a:pPr/>
                      <a:t>[KATEGORINAVN]</a:t>
                    </a:fld>
                    <a:endParaRPr lang="en-US" baseline="0" dirty="0"/>
                  </a:p>
                  <a:p>
                    <a:fld id="{10630C90-DA7F-4196-9E43-BC5A5B96C234}" type="VALUE">
                      <a:rPr lang="en-US" sz="1600"/>
                      <a:pPr/>
                      <a:t>[VERDI]</a:t>
                    </a:fld>
                    <a:endParaRPr lang="nb-NO"/>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BB04-42F4-A271-4BBFADBF2EF8}"/>
                </c:ext>
              </c:extLst>
            </c:dLbl>
            <c:dLbl>
              <c:idx val="2"/>
              <c:layout>
                <c:manualLayout>
                  <c:x val="0.11082821487311484"/>
                  <c:y val="0.16544115569835527"/>
                </c:manualLayout>
              </c:layout>
              <c:tx>
                <c:rich>
                  <a:bodyPr/>
                  <a:lstStyle/>
                  <a:p>
                    <a:fld id="{ADFA2021-D32C-4797-B80E-D80519A961D3}" type="CATEGORYNAME">
                      <a:rPr lang="en-US"/>
                      <a:pPr/>
                      <a:t>[KATEGORINAVN]</a:t>
                    </a:fld>
                    <a:r>
                      <a:rPr lang="en-US" baseline="0" dirty="0"/>
                      <a:t>
</a:t>
                    </a:r>
                    <a:fld id="{4A514DEB-5C11-4806-8418-5D1C2361F153}" type="VALUE">
                      <a:rPr lang="en-US" sz="1600" baseline="0"/>
                      <a:pPr/>
                      <a:t>[VERDI]</a:t>
                    </a:fld>
                    <a:endParaRPr lang="en-US" baseline="0" dirty="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0-2D64-470D-A9FD-8510E18143B4}"/>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nb-NO"/>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'Ark1'!$A$2:$A$4</c:f>
              <c:strCache>
                <c:ptCount val="3"/>
                <c:pt idx="0">
                  <c:v>Flere</c:v>
                </c:pt>
                <c:pt idx="1">
                  <c:v>Omtrent like mange</c:v>
                </c:pt>
                <c:pt idx="2">
                  <c:v>Færre</c:v>
                </c:pt>
              </c:strCache>
            </c:strRef>
          </c:cat>
          <c:val>
            <c:numRef>
              <c:f>'Ark1'!$B$2:$B$4</c:f>
              <c:numCache>
                <c:formatCode>0%</c:formatCode>
                <c:ptCount val="3"/>
                <c:pt idx="0">
                  <c:v>0.44</c:v>
                </c:pt>
                <c:pt idx="1">
                  <c:v>0.37</c:v>
                </c:pt>
                <c:pt idx="2">
                  <c:v>0.19</c:v>
                </c:pt>
              </c:numCache>
            </c:numRef>
          </c:val>
          <c:extLst>
            <c:ext xmlns:c16="http://schemas.microsoft.com/office/drawing/2014/chart" uri="{C3380CC4-5D6E-409C-BE32-E72D297353CC}">
              <c16:uniqueId val="{00000000-BB04-42F4-A271-4BBFADBF2EF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854058950714877"/>
          <c:y val="1.4359657267909928E-2"/>
          <c:w val="0.60359739570382831"/>
          <c:h val="0.93775575329032745"/>
        </c:manualLayout>
      </c:layout>
      <c:barChart>
        <c:barDir val="bar"/>
        <c:grouping val="percentStacked"/>
        <c:varyColors val="0"/>
        <c:ser>
          <c:idx val="0"/>
          <c:order val="0"/>
          <c:tx>
            <c:strRef>
              <c:f>'Ark1'!$B$1</c:f>
              <c:strCache>
                <c:ptCount val="1"/>
                <c:pt idx="0">
                  <c:v>Flere</c:v>
                </c:pt>
              </c:strCache>
            </c:strRef>
          </c:tx>
          <c:spPr>
            <a:solidFill>
              <a:srgbClr val="00B050"/>
            </a:solidFill>
            <a:ln>
              <a:noFill/>
            </a:ln>
            <a:effectLst/>
          </c:spPr>
          <c:invertIfNegative val="0"/>
          <c:dPt>
            <c:idx val="0"/>
            <c:invertIfNegative val="0"/>
            <c:bubble3D val="0"/>
            <c:extLst>
              <c:ext xmlns:c16="http://schemas.microsoft.com/office/drawing/2014/chart" uri="{C3380CC4-5D6E-409C-BE32-E72D297353CC}">
                <c16:uniqueId val="{00000001-FA2C-47E4-A54B-51E70AA3DCF9}"/>
              </c:ext>
            </c:extLst>
          </c:dPt>
          <c:dPt>
            <c:idx val="2"/>
            <c:invertIfNegative val="0"/>
            <c:bubble3D val="0"/>
            <c:extLst>
              <c:ext xmlns:c16="http://schemas.microsoft.com/office/drawing/2014/chart" uri="{C3380CC4-5D6E-409C-BE32-E72D297353CC}">
                <c16:uniqueId val="{00000003-FA2C-47E4-A54B-51E70AA3DCF9}"/>
              </c:ext>
            </c:extLst>
          </c:dPt>
          <c:dPt>
            <c:idx val="3"/>
            <c:invertIfNegative val="0"/>
            <c:bubble3D val="0"/>
            <c:extLst>
              <c:ext xmlns:c16="http://schemas.microsoft.com/office/drawing/2014/chart" uri="{C3380CC4-5D6E-409C-BE32-E72D297353CC}">
                <c16:uniqueId val="{00000005-FA2C-47E4-A54B-51E70AA3DCF9}"/>
              </c:ext>
            </c:extLst>
          </c:dPt>
          <c:dPt>
            <c:idx val="4"/>
            <c:invertIfNegative val="0"/>
            <c:bubble3D val="0"/>
            <c:extLst>
              <c:ext xmlns:c16="http://schemas.microsoft.com/office/drawing/2014/chart" uri="{C3380CC4-5D6E-409C-BE32-E72D297353CC}">
                <c16:uniqueId val="{00000007-FA2C-47E4-A54B-51E70AA3DCF9}"/>
              </c:ext>
            </c:extLst>
          </c:dPt>
          <c:dPt>
            <c:idx val="5"/>
            <c:invertIfNegative val="0"/>
            <c:bubble3D val="0"/>
            <c:extLst>
              <c:ext xmlns:c16="http://schemas.microsoft.com/office/drawing/2014/chart" uri="{C3380CC4-5D6E-409C-BE32-E72D297353CC}">
                <c16:uniqueId val="{00000009-FA2C-47E4-A54B-51E70AA3DCF9}"/>
              </c:ext>
            </c:extLst>
          </c:dPt>
          <c:dPt>
            <c:idx val="6"/>
            <c:invertIfNegative val="0"/>
            <c:bubble3D val="0"/>
            <c:extLst>
              <c:ext xmlns:c16="http://schemas.microsoft.com/office/drawing/2014/chart" uri="{C3380CC4-5D6E-409C-BE32-E72D297353CC}">
                <c16:uniqueId val="{0000000B-FA2C-47E4-A54B-51E70AA3DCF9}"/>
              </c:ext>
            </c:extLst>
          </c:dPt>
          <c:dPt>
            <c:idx val="7"/>
            <c:invertIfNegative val="0"/>
            <c:bubble3D val="0"/>
            <c:extLst>
              <c:ext xmlns:c16="http://schemas.microsoft.com/office/drawing/2014/chart" uri="{C3380CC4-5D6E-409C-BE32-E72D297353CC}">
                <c16:uniqueId val="{0000000D-FA2C-47E4-A54B-51E70AA3DCF9}"/>
              </c:ext>
            </c:extLst>
          </c:dPt>
          <c:dPt>
            <c:idx val="8"/>
            <c:invertIfNegative val="0"/>
            <c:bubble3D val="0"/>
            <c:extLst>
              <c:ext xmlns:c16="http://schemas.microsoft.com/office/drawing/2014/chart" uri="{C3380CC4-5D6E-409C-BE32-E72D297353CC}">
                <c16:uniqueId val="{0000000F-FA2C-47E4-A54B-51E70AA3DCF9}"/>
              </c:ext>
            </c:extLst>
          </c:dPt>
          <c:dPt>
            <c:idx val="11"/>
            <c:invertIfNegative val="0"/>
            <c:bubble3D val="0"/>
            <c:extLst>
              <c:ext xmlns:c16="http://schemas.microsoft.com/office/drawing/2014/chart" uri="{C3380CC4-5D6E-409C-BE32-E72D297353CC}">
                <c16:uniqueId val="{00000011-FA2C-47E4-A54B-51E70AA3DCF9}"/>
              </c:ext>
            </c:extLst>
          </c:dPt>
          <c:dPt>
            <c:idx val="12"/>
            <c:invertIfNegative val="0"/>
            <c:bubble3D val="0"/>
            <c:extLst>
              <c:ext xmlns:c16="http://schemas.microsoft.com/office/drawing/2014/chart" uri="{C3380CC4-5D6E-409C-BE32-E72D297353CC}">
                <c16:uniqueId val="{00000013-FA2C-47E4-A54B-51E70AA3DCF9}"/>
              </c:ext>
            </c:extLst>
          </c:dPt>
          <c:dPt>
            <c:idx val="13"/>
            <c:invertIfNegative val="0"/>
            <c:bubble3D val="0"/>
            <c:extLst>
              <c:ext xmlns:c16="http://schemas.microsoft.com/office/drawing/2014/chart" uri="{C3380CC4-5D6E-409C-BE32-E72D297353CC}">
                <c16:uniqueId val="{00000015-FA2C-47E4-A54B-51E70AA3DCF9}"/>
              </c:ext>
            </c:extLst>
          </c:dPt>
          <c:dPt>
            <c:idx val="14"/>
            <c:invertIfNegative val="0"/>
            <c:bubble3D val="0"/>
            <c:extLst>
              <c:ext xmlns:c16="http://schemas.microsoft.com/office/drawing/2014/chart" uri="{C3380CC4-5D6E-409C-BE32-E72D297353CC}">
                <c16:uniqueId val="{00000017-FA2C-47E4-A54B-51E70AA3DCF9}"/>
              </c:ext>
            </c:extLst>
          </c:dPt>
          <c:dPt>
            <c:idx val="15"/>
            <c:invertIfNegative val="0"/>
            <c:bubble3D val="0"/>
            <c:extLst>
              <c:ext xmlns:c16="http://schemas.microsoft.com/office/drawing/2014/chart" uri="{C3380CC4-5D6E-409C-BE32-E72D297353CC}">
                <c16:uniqueId val="{00000019-FA2C-47E4-A54B-51E70AA3DCF9}"/>
              </c:ext>
            </c:extLst>
          </c:dPt>
          <c:dPt>
            <c:idx val="17"/>
            <c:invertIfNegative val="0"/>
            <c:bubble3D val="0"/>
            <c:extLst>
              <c:ext xmlns:c16="http://schemas.microsoft.com/office/drawing/2014/chart" uri="{C3380CC4-5D6E-409C-BE32-E72D297353CC}">
                <c16:uniqueId val="{0000001B-FA2C-47E4-A54B-51E70AA3DCF9}"/>
              </c:ext>
            </c:extLst>
          </c:dPt>
          <c:dPt>
            <c:idx val="20"/>
            <c:invertIfNegative val="0"/>
            <c:bubble3D val="0"/>
            <c:extLst>
              <c:ext xmlns:c16="http://schemas.microsoft.com/office/drawing/2014/chart" uri="{C3380CC4-5D6E-409C-BE32-E72D297353CC}">
                <c16:uniqueId val="{0000001D-FA2C-47E4-A54B-51E70AA3DCF9}"/>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'Ark1'!$A$2:$A$29</c:f>
              <c:strCache>
                <c:ptCount val="28"/>
                <c:pt idx="0">
                  <c:v>Total</c:v>
                </c:pt>
                <c:pt idx="1">
                  <c:v>Mann</c:v>
                </c:pt>
                <c:pt idx="2">
                  <c:v>Kvinne</c:v>
                </c:pt>
                <c:pt idx="3">
                  <c:v>16-19</c:v>
                </c:pt>
                <c:pt idx="4">
                  <c:v>20-24</c:v>
                </c:pt>
                <c:pt idx="5">
                  <c:v>25-29</c:v>
                </c:pt>
                <c:pt idx="6">
                  <c:v>30-39</c:v>
                </c:pt>
                <c:pt idx="7">
                  <c:v>40-49</c:v>
                </c:pt>
                <c:pt idx="8">
                  <c:v>50-59</c:v>
                </c:pt>
                <c:pt idx="9">
                  <c:v>60+</c:v>
                </c:pt>
                <c:pt idx="10">
                  <c:v>70+</c:v>
                </c:pt>
                <c:pt idx="11">
                  <c:v>Har barn</c:v>
                </c:pt>
                <c:pt idx="12">
                  <c:v>Ikke barn</c:v>
                </c:pt>
                <c:pt idx="13">
                  <c:v>SINK</c:v>
                </c:pt>
                <c:pt idx="14">
                  <c:v>DINK</c:v>
                </c:pt>
                <c:pt idx="15">
                  <c:v>FWSK</c:v>
                </c:pt>
                <c:pt idx="16">
                  <c:v>FWLK</c:v>
                </c:pt>
                <c:pt idx="17">
                  <c:v>EMPTY</c:v>
                </c:pt>
                <c:pt idx="18">
                  <c:v>OS</c:v>
                </c:pt>
                <c:pt idx="19">
                  <c:v>Lav utdannelse</c:v>
                </c:pt>
                <c:pt idx="20">
                  <c:v>Medium utdannelse</c:v>
                </c:pt>
                <c:pt idx="21">
                  <c:v>Høy utdannelse</c:v>
                </c:pt>
                <c:pt idx="22">
                  <c:v>HH-inntekt, u/500</c:v>
                </c:pt>
                <c:pt idx="23">
                  <c:v>HH-inntekt, 500-999</c:v>
                </c:pt>
                <c:pt idx="24">
                  <c:v>HH-inntekt, 1+ million</c:v>
                </c:pt>
                <c:pt idx="25">
                  <c:v>Stor by</c:v>
                </c:pt>
                <c:pt idx="26">
                  <c:v>Liten by</c:v>
                </c:pt>
                <c:pt idx="27">
                  <c:v>Ikke by</c:v>
                </c:pt>
              </c:strCache>
            </c:strRef>
          </c:cat>
          <c:val>
            <c:numRef>
              <c:f>'Ark1'!$B$2:$B$29</c:f>
              <c:numCache>
                <c:formatCode>0</c:formatCode>
                <c:ptCount val="28"/>
                <c:pt idx="0">
                  <c:v>43.515066935908003</c:v>
                </c:pt>
                <c:pt idx="1">
                  <c:v>40.744733551796898</c:v>
                </c:pt>
                <c:pt idx="2">
                  <c:v>45.150453397358</c:v>
                </c:pt>
                <c:pt idx="3">
                  <c:v>40.971305320660797</c:v>
                </c:pt>
                <c:pt idx="4">
                  <c:v>41.232034375463002</c:v>
                </c:pt>
                <c:pt idx="5">
                  <c:v>52.461166677399497</c:v>
                </c:pt>
                <c:pt idx="6">
                  <c:v>40.4608582111698</c:v>
                </c:pt>
                <c:pt idx="7">
                  <c:v>37.9474142218967</c:v>
                </c:pt>
                <c:pt idx="8">
                  <c:v>48.549226926706801</c:v>
                </c:pt>
                <c:pt idx="9">
                  <c:v>46</c:v>
                </c:pt>
                <c:pt idx="10">
                  <c:v>48.0233354608715</c:v>
                </c:pt>
                <c:pt idx="11">
                  <c:v>40.743093784134402</c:v>
                </c:pt>
                <c:pt idx="12">
                  <c:v>45.482107811669003</c:v>
                </c:pt>
                <c:pt idx="13">
                  <c:v>49.910425680283197</c:v>
                </c:pt>
                <c:pt idx="14">
                  <c:v>41.988598033403498</c:v>
                </c:pt>
                <c:pt idx="15">
                  <c:v>38.202661379281501</c:v>
                </c:pt>
                <c:pt idx="16">
                  <c:v>40.442640109402298</c:v>
                </c:pt>
                <c:pt idx="17">
                  <c:v>44.358751692769196</c:v>
                </c:pt>
                <c:pt idx="18">
                  <c:v>49.024597116200098</c:v>
                </c:pt>
                <c:pt idx="19">
                  <c:v>42.879906764035297</c:v>
                </c:pt>
                <c:pt idx="20">
                  <c:v>43.213331978990198</c:v>
                </c:pt>
                <c:pt idx="21">
                  <c:v>44.758050614038702</c:v>
                </c:pt>
                <c:pt idx="22">
                  <c:v>39.405785022175998</c:v>
                </c:pt>
                <c:pt idx="23">
                  <c:v>43.989884279169203</c:v>
                </c:pt>
                <c:pt idx="24">
                  <c:v>45.813393397920997</c:v>
                </c:pt>
                <c:pt idx="25">
                  <c:v>41.171975904361403</c:v>
                </c:pt>
                <c:pt idx="26">
                  <c:v>43.089962632906698</c:v>
                </c:pt>
                <c:pt idx="27">
                  <c:v>47.856984976456602</c:v>
                </c:pt>
              </c:numCache>
            </c:numRef>
          </c:val>
          <c:extLst>
            <c:ext xmlns:c16="http://schemas.microsoft.com/office/drawing/2014/chart" uri="{C3380CC4-5D6E-409C-BE32-E72D297353CC}">
              <c16:uniqueId val="{0000001E-FA2C-47E4-A54B-51E70AA3DCF9}"/>
            </c:ext>
          </c:extLst>
        </c:ser>
        <c:ser>
          <c:idx val="1"/>
          <c:order val="1"/>
          <c:tx>
            <c:strRef>
              <c:f>'Ark1'!$C$1</c:f>
              <c:strCache>
                <c:ptCount val="1"/>
                <c:pt idx="0">
                  <c:v>Omtrent like mange</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'Ark1'!$A$2:$A$29</c:f>
              <c:strCache>
                <c:ptCount val="28"/>
                <c:pt idx="0">
                  <c:v>Total</c:v>
                </c:pt>
                <c:pt idx="1">
                  <c:v>Mann</c:v>
                </c:pt>
                <c:pt idx="2">
                  <c:v>Kvinne</c:v>
                </c:pt>
                <c:pt idx="3">
                  <c:v>16-19</c:v>
                </c:pt>
                <c:pt idx="4">
                  <c:v>20-24</c:v>
                </c:pt>
                <c:pt idx="5">
                  <c:v>25-29</c:v>
                </c:pt>
                <c:pt idx="6">
                  <c:v>30-39</c:v>
                </c:pt>
                <c:pt idx="7">
                  <c:v>40-49</c:v>
                </c:pt>
                <c:pt idx="8">
                  <c:v>50-59</c:v>
                </c:pt>
                <c:pt idx="9">
                  <c:v>60+</c:v>
                </c:pt>
                <c:pt idx="10">
                  <c:v>70+</c:v>
                </c:pt>
                <c:pt idx="11">
                  <c:v>Har barn</c:v>
                </c:pt>
                <c:pt idx="12">
                  <c:v>Ikke barn</c:v>
                </c:pt>
                <c:pt idx="13">
                  <c:v>SINK</c:v>
                </c:pt>
                <c:pt idx="14">
                  <c:v>DINK</c:v>
                </c:pt>
                <c:pt idx="15">
                  <c:v>FWSK</c:v>
                </c:pt>
                <c:pt idx="16">
                  <c:v>FWLK</c:v>
                </c:pt>
                <c:pt idx="17">
                  <c:v>EMPTY</c:v>
                </c:pt>
                <c:pt idx="18">
                  <c:v>OS</c:v>
                </c:pt>
                <c:pt idx="19">
                  <c:v>Lav utdannelse</c:v>
                </c:pt>
                <c:pt idx="20">
                  <c:v>Medium utdannelse</c:v>
                </c:pt>
                <c:pt idx="21">
                  <c:v>Høy utdannelse</c:v>
                </c:pt>
                <c:pt idx="22">
                  <c:v>HH-inntekt, u/500</c:v>
                </c:pt>
                <c:pt idx="23">
                  <c:v>HH-inntekt, 500-999</c:v>
                </c:pt>
                <c:pt idx="24">
                  <c:v>HH-inntekt, 1+ million</c:v>
                </c:pt>
                <c:pt idx="25">
                  <c:v>Stor by</c:v>
                </c:pt>
                <c:pt idx="26">
                  <c:v>Liten by</c:v>
                </c:pt>
                <c:pt idx="27">
                  <c:v>Ikke by</c:v>
                </c:pt>
              </c:strCache>
            </c:strRef>
          </c:cat>
          <c:val>
            <c:numRef>
              <c:f>'Ark1'!$C$2:$C$29</c:f>
              <c:numCache>
                <c:formatCode>0</c:formatCode>
                <c:ptCount val="28"/>
                <c:pt idx="0">
                  <c:v>37.460827726105897</c:v>
                </c:pt>
                <c:pt idx="1">
                  <c:v>39.625922202870498</c:v>
                </c:pt>
                <c:pt idx="2">
                  <c:v>36.182726608251997</c:v>
                </c:pt>
                <c:pt idx="3">
                  <c:v>30.077506878861499</c:v>
                </c:pt>
                <c:pt idx="4">
                  <c:v>28.952437398133</c:v>
                </c:pt>
                <c:pt idx="5">
                  <c:v>24.993644994119499</c:v>
                </c:pt>
                <c:pt idx="6">
                  <c:v>37.484420440382202</c:v>
                </c:pt>
                <c:pt idx="7">
                  <c:v>44.042392354088904</c:v>
                </c:pt>
                <c:pt idx="8">
                  <c:v>39.261764185876203</c:v>
                </c:pt>
                <c:pt idx="9">
                  <c:v>12</c:v>
                </c:pt>
                <c:pt idx="10">
                  <c:v>42.571648738266099</c:v>
                </c:pt>
                <c:pt idx="11">
                  <c:v>41.168485354774703</c:v>
                </c:pt>
                <c:pt idx="12">
                  <c:v>34.829808697566101</c:v>
                </c:pt>
                <c:pt idx="13">
                  <c:v>27.684243780845303</c:v>
                </c:pt>
                <c:pt idx="14">
                  <c:v>26.296711777091801</c:v>
                </c:pt>
                <c:pt idx="15">
                  <c:v>40.259901047702797</c:v>
                </c:pt>
                <c:pt idx="16">
                  <c:v>44.375453636411798</c:v>
                </c:pt>
                <c:pt idx="17">
                  <c:v>43.553509725452599</c:v>
                </c:pt>
                <c:pt idx="18">
                  <c:v>38.884533388350199</c:v>
                </c:pt>
                <c:pt idx="19">
                  <c:v>32.149133811867401</c:v>
                </c:pt>
                <c:pt idx="20">
                  <c:v>41.699329272488399</c:v>
                </c:pt>
                <c:pt idx="21">
                  <c:v>39.950168976510298</c:v>
                </c:pt>
                <c:pt idx="22">
                  <c:v>40.490491627633901</c:v>
                </c:pt>
                <c:pt idx="23">
                  <c:v>37.686679939552398</c:v>
                </c:pt>
                <c:pt idx="24">
                  <c:v>36.953043564155699</c:v>
                </c:pt>
                <c:pt idx="25">
                  <c:v>39.238280240956399</c:v>
                </c:pt>
                <c:pt idx="26">
                  <c:v>41.391226737040597</c:v>
                </c:pt>
                <c:pt idx="27">
                  <c:v>29.5439018345736</c:v>
                </c:pt>
              </c:numCache>
            </c:numRef>
          </c:val>
          <c:extLst>
            <c:ext xmlns:c16="http://schemas.microsoft.com/office/drawing/2014/chart" uri="{C3380CC4-5D6E-409C-BE32-E72D297353CC}">
              <c16:uniqueId val="{00000001-D998-47A7-B3DD-A4CA6FCF6E3F}"/>
            </c:ext>
          </c:extLst>
        </c:ser>
        <c:ser>
          <c:idx val="2"/>
          <c:order val="2"/>
          <c:tx>
            <c:strRef>
              <c:f>'Ark1'!$D$1</c:f>
              <c:strCache>
                <c:ptCount val="1"/>
                <c:pt idx="0">
                  <c:v>Færre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'Ark1'!$A$2:$A$29</c:f>
              <c:strCache>
                <c:ptCount val="28"/>
                <c:pt idx="0">
                  <c:v>Total</c:v>
                </c:pt>
                <c:pt idx="1">
                  <c:v>Mann</c:v>
                </c:pt>
                <c:pt idx="2">
                  <c:v>Kvinne</c:v>
                </c:pt>
                <c:pt idx="3">
                  <c:v>16-19</c:v>
                </c:pt>
                <c:pt idx="4">
                  <c:v>20-24</c:v>
                </c:pt>
                <c:pt idx="5">
                  <c:v>25-29</c:v>
                </c:pt>
                <c:pt idx="6">
                  <c:v>30-39</c:v>
                </c:pt>
                <c:pt idx="7">
                  <c:v>40-49</c:v>
                </c:pt>
                <c:pt idx="8">
                  <c:v>50-59</c:v>
                </c:pt>
                <c:pt idx="9">
                  <c:v>60+</c:v>
                </c:pt>
                <c:pt idx="10">
                  <c:v>70+</c:v>
                </c:pt>
                <c:pt idx="11">
                  <c:v>Har barn</c:v>
                </c:pt>
                <c:pt idx="12">
                  <c:v>Ikke barn</c:v>
                </c:pt>
                <c:pt idx="13">
                  <c:v>SINK</c:v>
                </c:pt>
                <c:pt idx="14">
                  <c:v>DINK</c:v>
                </c:pt>
                <c:pt idx="15">
                  <c:v>FWSK</c:v>
                </c:pt>
                <c:pt idx="16">
                  <c:v>FWLK</c:v>
                </c:pt>
                <c:pt idx="17">
                  <c:v>EMPTY</c:v>
                </c:pt>
                <c:pt idx="18">
                  <c:v>OS</c:v>
                </c:pt>
                <c:pt idx="19">
                  <c:v>Lav utdannelse</c:v>
                </c:pt>
                <c:pt idx="20">
                  <c:v>Medium utdannelse</c:v>
                </c:pt>
                <c:pt idx="21">
                  <c:v>Høy utdannelse</c:v>
                </c:pt>
                <c:pt idx="22">
                  <c:v>HH-inntekt, u/500</c:v>
                </c:pt>
                <c:pt idx="23">
                  <c:v>HH-inntekt, 500-999</c:v>
                </c:pt>
                <c:pt idx="24">
                  <c:v>HH-inntekt, 1+ million</c:v>
                </c:pt>
                <c:pt idx="25">
                  <c:v>Stor by</c:v>
                </c:pt>
                <c:pt idx="26">
                  <c:v>Liten by</c:v>
                </c:pt>
                <c:pt idx="27">
                  <c:v>Ikke by</c:v>
                </c:pt>
              </c:strCache>
            </c:strRef>
          </c:cat>
          <c:val>
            <c:numRef>
              <c:f>'Ark1'!$D$2:$D$29</c:f>
              <c:numCache>
                <c:formatCode>0</c:formatCode>
                <c:ptCount val="28"/>
                <c:pt idx="0">
                  <c:v>19.024105337986001</c:v>
                </c:pt>
                <c:pt idx="1">
                  <c:v>19.6293442453327</c:v>
                </c:pt>
                <c:pt idx="2">
                  <c:v>18.666819994390099</c:v>
                </c:pt>
                <c:pt idx="3">
                  <c:v>28.951187800477701</c:v>
                </c:pt>
                <c:pt idx="4">
                  <c:v>29.815528226403899</c:v>
                </c:pt>
                <c:pt idx="5">
                  <c:v>22.545188328480901</c:v>
                </c:pt>
                <c:pt idx="6">
                  <c:v>22.054721348447998</c:v>
                </c:pt>
                <c:pt idx="7">
                  <c:v>18.0101934240144</c:v>
                </c:pt>
                <c:pt idx="8">
                  <c:v>12.1890088874169</c:v>
                </c:pt>
                <c:pt idx="9">
                  <c:v>43</c:v>
                </c:pt>
                <c:pt idx="10">
                  <c:v>9.4050158008624294</c:v>
                </c:pt>
                <c:pt idx="11">
                  <c:v>18.088420861090999</c:v>
                </c:pt>
                <c:pt idx="12">
                  <c:v>19.688083490765099</c:v>
                </c:pt>
                <c:pt idx="13">
                  <c:v>22.4053305388714</c:v>
                </c:pt>
                <c:pt idx="14">
                  <c:v>31.714690189504701</c:v>
                </c:pt>
                <c:pt idx="15">
                  <c:v>21.537437573015701</c:v>
                </c:pt>
                <c:pt idx="16">
                  <c:v>15.1819062541859</c:v>
                </c:pt>
                <c:pt idx="17">
                  <c:v>12.087738581778201</c:v>
                </c:pt>
                <c:pt idx="18">
                  <c:v>12.090869495449599</c:v>
                </c:pt>
                <c:pt idx="19">
                  <c:v>24.970959424097401</c:v>
                </c:pt>
                <c:pt idx="20">
                  <c:v>15.0873387485214</c:v>
                </c:pt>
                <c:pt idx="21">
                  <c:v>15.291780409451</c:v>
                </c:pt>
                <c:pt idx="22">
                  <c:v>20.103723350190101</c:v>
                </c:pt>
                <c:pt idx="23">
                  <c:v>18.323435781278398</c:v>
                </c:pt>
                <c:pt idx="24">
                  <c:v>17.2335630379234</c:v>
                </c:pt>
                <c:pt idx="25">
                  <c:v>19.589743854682201</c:v>
                </c:pt>
                <c:pt idx="26">
                  <c:v>15.518810630052702</c:v>
                </c:pt>
                <c:pt idx="27">
                  <c:v>22.599113188969799</c:v>
                </c:pt>
              </c:numCache>
            </c:numRef>
          </c:val>
          <c:extLst>
            <c:ext xmlns:c16="http://schemas.microsoft.com/office/drawing/2014/chart" uri="{C3380CC4-5D6E-409C-BE32-E72D297353CC}">
              <c16:uniqueId val="{00000002-D998-47A7-B3DD-A4CA6FCF6E3F}"/>
            </c:ext>
          </c:extLst>
        </c:ser>
        <c:dLbls>
          <c:showLegendKey val="0"/>
          <c:showVal val="0"/>
          <c:showCatName val="0"/>
          <c:showSerName val="0"/>
          <c:showPercent val="0"/>
          <c:showBubbleSize val="0"/>
        </c:dLbls>
        <c:gapWidth val="50"/>
        <c:overlap val="10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1"/>
          <c:min val="0"/>
        </c:scaling>
        <c:delete val="1"/>
        <c:axPos val="t"/>
        <c:numFmt formatCode="0%" sourceLinked="1"/>
        <c:majorTickMark val="out"/>
        <c:minorTickMark val="none"/>
        <c:tickLblPos val="nextTo"/>
        <c:crossAx val="1592749712"/>
        <c:crosses val="autoZero"/>
        <c:crossBetween val="between"/>
      </c:valAx>
      <c:spPr>
        <a:noFill/>
        <a:ln>
          <a:noFill/>
        </a:ln>
        <a:effectLst/>
      </c:spPr>
    </c:plotArea>
    <c:legend>
      <c:legendPos val="b"/>
      <c:layout>
        <c:manualLayout>
          <c:xMode val="edge"/>
          <c:yMode val="edge"/>
          <c:x val="0.33884333364668884"/>
          <c:y val="0.95504047479486487"/>
          <c:w val="0.59636386555339993"/>
          <c:h val="3.99499755044853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nb-NO"/>
        </a:p>
      </c:txPr>
    </c:legend>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854058950714877"/>
          <c:y val="1.4359657267909928E-2"/>
          <c:w val="0.60359739570382831"/>
          <c:h val="0.93775575329032745"/>
        </c:manualLayout>
      </c:layout>
      <c:barChart>
        <c:barDir val="bar"/>
        <c:grouping val="percentStacked"/>
        <c:varyColors val="0"/>
        <c:ser>
          <c:idx val="0"/>
          <c:order val="0"/>
          <c:tx>
            <c:strRef>
              <c:f>'Ark1'!$B$1</c:f>
              <c:strCache>
                <c:ptCount val="1"/>
                <c:pt idx="0">
                  <c:v>Flere</c:v>
                </c:pt>
              </c:strCache>
            </c:strRef>
          </c:tx>
          <c:spPr>
            <a:solidFill>
              <a:srgbClr val="00B050"/>
            </a:solidFill>
            <a:ln>
              <a:noFill/>
            </a:ln>
            <a:effectLst/>
          </c:spPr>
          <c:invertIfNegative val="0"/>
          <c:dPt>
            <c:idx val="0"/>
            <c:invertIfNegative val="0"/>
            <c:bubble3D val="0"/>
            <c:extLst>
              <c:ext xmlns:c16="http://schemas.microsoft.com/office/drawing/2014/chart" uri="{C3380CC4-5D6E-409C-BE32-E72D297353CC}">
                <c16:uniqueId val="{00000001-89C6-4EDD-9CD0-18F3B8E25797}"/>
              </c:ext>
            </c:extLst>
          </c:dPt>
          <c:dPt>
            <c:idx val="2"/>
            <c:invertIfNegative val="0"/>
            <c:bubble3D val="0"/>
            <c:extLst>
              <c:ext xmlns:c16="http://schemas.microsoft.com/office/drawing/2014/chart" uri="{C3380CC4-5D6E-409C-BE32-E72D297353CC}">
                <c16:uniqueId val="{00000003-89C6-4EDD-9CD0-18F3B8E25797}"/>
              </c:ext>
            </c:extLst>
          </c:dPt>
          <c:dPt>
            <c:idx val="3"/>
            <c:invertIfNegative val="0"/>
            <c:bubble3D val="0"/>
            <c:extLst>
              <c:ext xmlns:c16="http://schemas.microsoft.com/office/drawing/2014/chart" uri="{C3380CC4-5D6E-409C-BE32-E72D297353CC}">
                <c16:uniqueId val="{00000005-89C6-4EDD-9CD0-18F3B8E25797}"/>
              </c:ext>
            </c:extLst>
          </c:dPt>
          <c:dPt>
            <c:idx val="4"/>
            <c:invertIfNegative val="0"/>
            <c:bubble3D val="0"/>
            <c:extLst>
              <c:ext xmlns:c16="http://schemas.microsoft.com/office/drawing/2014/chart" uri="{C3380CC4-5D6E-409C-BE32-E72D297353CC}">
                <c16:uniqueId val="{00000007-89C6-4EDD-9CD0-18F3B8E25797}"/>
              </c:ext>
            </c:extLst>
          </c:dPt>
          <c:dPt>
            <c:idx val="5"/>
            <c:invertIfNegative val="0"/>
            <c:bubble3D val="0"/>
            <c:extLst>
              <c:ext xmlns:c16="http://schemas.microsoft.com/office/drawing/2014/chart" uri="{C3380CC4-5D6E-409C-BE32-E72D297353CC}">
                <c16:uniqueId val="{00000009-89C6-4EDD-9CD0-18F3B8E25797}"/>
              </c:ext>
            </c:extLst>
          </c:dPt>
          <c:dPt>
            <c:idx val="6"/>
            <c:invertIfNegative val="0"/>
            <c:bubble3D val="0"/>
            <c:extLst>
              <c:ext xmlns:c16="http://schemas.microsoft.com/office/drawing/2014/chart" uri="{C3380CC4-5D6E-409C-BE32-E72D297353CC}">
                <c16:uniqueId val="{0000000B-89C6-4EDD-9CD0-18F3B8E25797}"/>
              </c:ext>
            </c:extLst>
          </c:dPt>
          <c:dPt>
            <c:idx val="7"/>
            <c:invertIfNegative val="0"/>
            <c:bubble3D val="0"/>
            <c:extLst>
              <c:ext xmlns:c16="http://schemas.microsoft.com/office/drawing/2014/chart" uri="{C3380CC4-5D6E-409C-BE32-E72D297353CC}">
                <c16:uniqueId val="{0000000D-89C6-4EDD-9CD0-18F3B8E25797}"/>
              </c:ext>
            </c:extLst>
          </c:dPt>
          <c:dPt>
            <c:idx val="8"/>
            <c:invertIfNegative val="0"/>
            <c:bubble3D val="0"/>
            <c:extLst>
              <c:ext xmlns:c16="http://schemas.microsoft.com/office/drawing/2014/chart" uri="{C3380CC4-5D6E-409C-BE32-E72D297353CC}">
                <c16:uniqueId val="{0000000F-89C6-4EDD-9CD0-18F3B8E25797}"/>
              </c:ext>
            </c:extLst>
          </c:dPt>
          <c:dPt>
            <c:idx val="11"/>
            <c:invertIfNegative val="0"/>
            <c:bubble3D val="0"/>
            <c:extLst>
              <c:ext xmlns:c16="http://schemas.microsoft.com/office/drawing/2014/chart" uri="{C3380CC4-5D6E-409C-BE32-E72D297353CC}">
                <c16:uniqueId val="{00000011-89C6-4EDD-9CD0-18F3B8E25797}"/>
              </c:ext>
            </c:extLst>
          </c:dPt>
          <c:dPt>
            <c:idx val="12"/>
            <c:invertIfNegative val="0"/>
            <c:bubble3D val="0"/>
            <c:extLst>
              <c:ext xmlns:c16="http://schemas.microsoft.com/office/drawing/2014/chart" uri="{C3380CC4-5D6E-409C-BE32-E72D297353CC}">
                <c16:uniqueId val="{00000013-89C6-4EDD-9CD0-18F3B8E25797}"/>
              </c:ext>
            </c:extLst>
          </c:dPt>
          <c:dPt>
            <c:idx val="13"/>
            <c:invertIfNegative val="0"/>
            <c:bubble3D val="0"/>
            <c:extLst>
              <c:ext xmlns:c16="http://schemas.microsoft.com/office/drawing/2014/chart" uri="{C3380CC4-5D6E-409C-BE32-E72D297353CC}">
                <c16:uniqueId val="{00000015-89C6-4EDD-9CD0-18F3B8E25797}"/>
              </c:ext>
            </c:extLst>
          </c:dPt>
          <c:dPt>
            <c:idx val="14"/>
            <c:invertIfNegative val="0"/>
            <c:bubble3D val="0"/>
            <c:extLst>
              <c:ext xmlns:c16="http://schemas.microsoft.com/office/drawing/2014/chart" uri="{C3380CC4-5D6E-409C-BE32-E72D297353CC}">
                <c16:uniqueId val="{00000017-89C6-4EDD-9CD0-18F3B8E25797}"/>
              </c:ext>
            </c:extLst>
          </c:dPt>
          <c:dPt>
            <c:idx val="15"/>
            <c:invertIfNegative val="0"/>
            <c:bubble3D val="0"/>
            <c:extLst>
              <c:ext xmlns:c16="http://schemas.microsoft.com/office/drawing/2014/chart" uri="{C3380CC4-5D6E-409C-BE32-E72D297353CC}">
                <c16:uniqueId val="{00000019-89C6-4EDD-9CD0-18F3B8E25797}"/>
              </c:ext>
            </c:extLst>
          </c:dPt>
          <c:dPt>
            <c:idx val="17"/>
            <c:invertIfNegative val="0"/>
            <c:bubble3D val="0"/>
            <c:extLst>
              <c:ext xmlns:c16="http://schemas.microsoft.com/office/drawing/2014/chart" uri="{C3380CC4-5D6E-409C-BE32-E72D297353CC}">
                <c16:uniqueId val="{0000001B-89C6-4EDD-9CD0-18F3B8E25797}"/>
              </c:ext>
            </c:extLst>
          </c:dPt>
          <c:dPt>
            <c:idx val="20"/>
            <c:invertIfNegative val="0"/>
            <c:bubble3D val="0"/>
            <c:extLst>
              <c:ext xmlns:c16="http://schemas.microsoft.com/office/drawing/2014/chart" uri="{C3380CC4-5D6E-409C-BE32-E72D297353CC}">
                <c16:uniqueId val="{0000001D-89C6-4EDD-9CD0-18F3B8E25797}"/>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'Ark1'!$A$2:$A$32</c:f>
              <c:strCache>
                <c:ptCount val="31"/>
                <c:pt idx="0">
                  <c:v>Total</c:v>
                </c:pt>
                <c:pt idx="1">
                  <c:v>Oslo og omegn</c:v>
                </c:pt>
                <c:pt idx="2">
                  <c:v>Øvrig Østland</c:v>
                </c:pt>
                <c:pt idx="3">
                  <c:v>Sør-/Vestlandet</c:v>
                </c:pt>
                <c:pt idx="4">
                  <c:v>Midt-/ Nord Norge</c:v>
                </c:pt>
                <c:pt idx="5">
                  <c:v>De bokinteresserte</c:v>
                </c:pt>
                <c:pt idx="6">
                  <c:v>Mobiltidstyvene</c:v>
                </c:pt>
                <c:pt idx="7">
                  <c:v>De tilbudsbevisste</c:v>
                </c:pt>
                <c:pt idx="8">
                  <c:v>De moderne</c:v>
                </c:pt>
                <c:pt idx="9">
                  <c:v>De barneorienterte</c:v>
                </c:pt>
                <c:pt idx="10">
                  <c:v>Opplever barrierer</c:v>
                </c:pt>
                <c:pt idx="11">
                  <c:v>Småleser (1-4)</c:v>
                </c:pt>
                <c:pt idx="12">
                  <c:v>Mediumleser (5-12)</c:v>
                </c:pt>
                <c:pt idx="13">
                  <c:v>Storleser (13-24)</c:v>
                </c:pt>
                <c:pt idx="14">
                  <c:v>Superleser (25+)</c:v>
                </c:pt>
                <c:pt idx="15">
                  <c:v>Ikke-kjøper</c:v>
                </c:pt>
                <c:pt idx="16">
                  <c:v>Småkjøper (1-4)</c:v>
                </c:pt>
                <c:pt idx="17">
                  <c:v>Mediumkjøper (5-12)</c:v>
                </c:pt>
                <c:pt idx="18">
                  <c:v>Storkjøper (13-24)</c:v>
                </c:pt>
                <c:pt idx="19">
                  <c:v>Superkjøper (25+)</c:v>
                </c:pt>
                <c:pt idx="20">
                  <c:v>Bibliotek siste år</c:v>
                </c:pt>
                <c:pt idx="21">
                  <c:v>Ikke besøkt bibliotek</c:v>
                </c:pt>
                <c:pt idx="22">
                  <c:v>Norsk tekst</c:v>
                </c:pt>
                <c:pt idx="23">
                  <c:v>Engelsk tekst</c:v>
                </c:pt>
                <c:pt idx="24">
                  <c:v>Annet språk</c:v>
                </c:pt>
                <c:pt idx="25">
                  <c:v>Papirbok, lest</c:v>
                </c:pt>
                <c:pt idx="26">
                  <c:v>Lydbok, lest</c:v>
                </c:pt>
                <c:pt idx="27">
                  <c:v>E-bok lest</c:v>
                </c:pt>
                <c:pt idx="28">
                  <c:v>Papirbok, kjøpt</c:v>
                </c:pt>
                <c:pt idx="29">
                  <c:v>Lydbok, kjøpt</c:v>
                </c:pt>
                <c:pt idx="30">
                  <c:v>E-bok kjøpt</c:v>
                </c:pt>
              </c:strCache>
            </c:strRef>
          </c:cat>
          <c:val>
            <c:numRef>
              <c:f>'Ark1'!$B$2:$B$32</c:f>
              <c:numCache>
                <c:formatCode>0</c:formatCode>
                <c:ptCount val="31"/>
                <c:pt idx="0">
                  <c:v>43.515066935908003</c:v>
                </c:pt>
                <c:pt idx="1">
                  <c:v>48.081563304999598</c:v>
                </c:pt>
                <c:pt idx="2">
                  <c:v>38.513509752146497</c:v>
                </c:pt>
                <c:pt idx="3">
                  <c:v>40.276612200527403</c:v>
                </c:pt>
                <c:pt idx="4">
                  <c:v>46.854844720140797</c:v>
                </c:pt>
                <c:pt idx="5">
                  <c:v>41.669166112441701</c:v>
                </c:pt>
                <c:pt idx="6">
                  <c:v>46.782755250895796</c:v>
                </c:pt>
                <c:pt idx="7">
                  <c:v>40.644844233308</c:v>
                </c:pt>
                <c:pt idx="8">
                  <c:v>43.304252275201399</c:v>
                </c:pt>
                <c:pt idx="9">
                  <c:v>45.179140823657598</c:v>
                </c:pt>
                <c:pt idx="10">
                  <c:v>43.054456969996998</c:v>
                </c:pt>
                <c:pt idx="11">
                  <c:v>27.078217750971501</c:v>
                </c:pt>
                <c:pt idx="12">
                  <c:v>36.416519007209601</c:v>
                </c:pt>
                <c:pt idx="13">
                  <c:v>58.057625105660208</c:v>
                </c:pt>
                <c:pt idx="14">
                  <c:v>64.622451061225604</c:v>
                </c:pt>
                <c:pt idx="15">
                  <c:v>39.315476398022298</c:v>
                </c:pt>
                <c:pt idx="16">
                  <c:v>47.238764716428598</c:v>
                </c:pt>
                <c:pt idx="17">
                  <c:v>40.534749744845797</c:v>
                </c:pt>
                <c:pt idx="18">
                  <c:v>43.007965721901897</c:v>
                </c:pt>
                <c:pt idx="19">
                  <c:v>57.188373670366801</c:v>
                </c:pt>
                <c:pt idx="20">
                  <c:v>43.750327933021403</c:v>
                </c:pt>
                <c:pt idx="21">
                  <c:v>43.312954602207903</c:v>
                </c:pt>
                <c:pt idx="22">
                  <c:v>44.793184693763799</c:v>
                </c:pt>
                <c:pt idx="23">
                  <c:v>42.191709099590199</c:v>
                </c:pt>
                <c:pt idx="24">
                  <c:v>52.9971591779384</c:v>
                </c:pt>
                <c:pt idx="25">
                  <c:v>42.177049289419799</c:v>
                </c:pt>
                <c:pt idx="26">
                  <c:v>52.542140382547196</c:v>
                </c:pt>
                <c:pt idx="27">
                  <c:v>40.532520810929199</c:v>
                </c:pt>
                <c:pt idx="28">
                  <c:v>45.528099151527996</c:v>
                </c:pt>
                <c:pt idx="29">
                  <c:v>49.414056281312902</c:v>
                </c:pt>
                <c:pt idx="30">
                  <c:v>28.839817466266098</c:v>
                </c:pt>
              </c:numCache>
            </c:numRef>
          </c:val>
          <c:extLst>
            <c:ext xmlns:c16="http://schemas.microsoft.com/office/drawing/2014/chart" uri="{C3380CC4-5D6E-409C-BE32-E72D297353CC}">
              <c16:uniqueId val="{0000001E-89C6-4EDD-9CD0-18F3B8E25797}"/>
            </c:ext>
          </c:extLst>
        </c:ser>
        <c:ser>
          <c:idx val="1"/>
          <c:order val="1"/>
          <c:tx>
            <c:strRef>
              <c:f>'Ark1'!$C$1</c:f>
              <c:strCache>
                <c:ptCount val="1"/>
                <c:pt idx="0">
                  <c:v>Omtrent like mange</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'Ark1'!$A$2:$A$32</c:f>
              <c:strCache>
                <c:ptCount val="31"/>
                <c:pt idx="0">
                  <c:v>Total</c:v>
                </c:pt>
                <c:pt idx="1">
                  <c:v>Oslo og omegn</c:v>
                </c:pt>
                <c:pt idx="2">
                  <c:v>Øvrig Østland</c:v>
                </c:pt>
                <c:pt idx="3">
                  <c:v>Sør-/Vestlandet</c:v>
                </c:pt>
                <c:pt idx="4">
                  <c:v>Midt-/ Nord Norge</c:v>
                </c:pt>
                <c:pt idx="5">
                  <c:v>De bokinteresserte</c:v>
                </c:pt>
                <c:pt idx="6">
                  <c:v>Mobiltidstyvene</c:v>
                </c:pt>
                <c:pt idx="7">
                  <c:v>De tilbudsbevisste</c:v>
                </c:pt>
                <c:pt idx="8">
                  <c:v>De moderne</c:v>
                </c:pt>
                <c:pt idx="9">
                  <c:v>De barneorienterte</c:v>
                </c:pt>
                <c:pt idx="10">
                  <c:v>Opplever barrierer</c:v>
                </c:pt>
                <c:pt idx="11">
                  <c:v>Småleser (1-4)</c:v>
                </c:pt>
                <c:pt idx="12">
                  <c:v>Mediumleser (5-12)</c:v>
                </c:pt>
                <c:pt idx="13">
                  <c:v>Storleser (13-24)</c:v>
                </c:pt>
                <c:pt idx="14">
                  <c:v>Superleser (25+)</c:v>
                </c:pt>
                <c:pt idx="15">
                  <c:v>Ikke-kjøper</c:v>
                </c:pt>
                <c:pt idx="16">
                  <c:v>Småkjøper (1-4)</c:v>
                </c:pt>
                <c:pt idx="17">
                  <c:v>Mediumkjøper (5-12)</c:v>
                </c:pt>
                <c:pt idx="18">
                  <c:v>Storkjøper (13-24)</c:v>
                </c:pt>
                <c:pt idx="19">
                  <c:v>Superkjøper (25+)</c:v>
                </c:pt>
                <c:pt idx="20">
                  <c:v>Bibliotek siste år</c:v>
                </c:pt>
                <c:pt idx="21">
                  <c:v>Ikke besøkt bibliotek</c:v>
                </c:pt>
                <c:pt idx="22">
                  <c:v>Norsk tekst</c:v>
                </c:pt>
                <c:pt idx="23">
                  <c:v>Engelsk tekst</c:v>
                </c:pt>
                <c:pt idx="24">
                  <c:v>Annet språk</c:v>
                </c:pt>
                <c:pt idx="25">
                  <c:v>Papirbok, lest</c:v>
                </c:pt>
                <c:pt idx="26">
                  <c:v>Lydbok, lest</c:v>
                </c:pt>
                <c:pt idx="27">
                  <c:v>E-bok lest</c:v>
                </c:pt>
                <c:pt idx="28">
                  <c:v>Papirbok, kjøpt</c:v>
                </c:pt>
                <c:pt idx="29">
                  <c:v>Lydbok, kjøpt</c:v>
                </c:pt>
                <c:pt idx="30">
                  <c:v>E-bok kjøpt</c:v>
                </c:pt>
              </c:strCache>
            </c:strRef>
          </c:cat>
          <c:val>
            <c:numRef>
              <c:f>'Ark1'!$C$2:$C$32</c:f>
              <c:numCache>
                <c:formatCode>0</c:formatCode>
                <c:ptCount val="31"/>
                <c:pt idx="0">
                  <c:v>37.460827726105897</c:v>
                </c:pt>
                <c:pt idx="1">
                  <c:v>34.641107479714798</c:v>
                </c:pt>
                <c:pt idx="2">
                  <c:v>46.481303824222003</c:v>
                </c:pt>
                <c:pt idx="3">
                  <c:v>38.878327505234601</c:v>
                </c:pt>
                <c:pt idx="4">
                  <c:v>30.6083156086309</c:v>
                </c:pt>
                <c:pt idx="5">
                  <c:v>42.434503653537703</c:v>
                </c:pt>
                <c:pt idx="6">
                  <c:v>38.440381265313597</c:v>
                </c:pt>
                <c:pt idx="7">
                  <c:v>41.892391056464</c:v>
                </c:pt>
                <c:pt idx="8">
                  <c:v>35.516688639116303</c:v>
                </c:pt>
                <c:pt idx="9">
                  <c:v>34.960108708813799</c:v>
                </c:pt>
                <c:pt idx="10">
                  <c:v>31.488615299154098</c:v>
                </c:pt>
                <c:pt idx="11">
                  <c:v>47.534801241860201</c:v>
                </c:pt>
                <c:pt idx="12">
                  <c:v>44.148275173235099</c:v>
                </c:pt>
                <c:pt idx="13">
                  <c:v>24.627677427828299</c:v>
                </c:pt>
                <c:pt idx="14">
                  <c:v>26.338963169481598</c:v>
                </c:pt>
                <c:pt idx="15">
                  <c:v>28.574317613292799</c:v>
                </c:pt>
                <c:pt idx="16">
                  <c:v>34.441821550230102</c:v>
                </c:pt>
                <c:pt idx="17">
                  <c:v>44.069552401127297</c:v>
                </c:pt>
                <c:pt idx="18">
                  <c:v>46.405809028414502</c:v>
                </c:pt>
                <c:pt idx="19">
                  <c:v>32.811791758341698</c:v>
                </c:pt>
                <c:pt idx="20">
                  <c:v>39.254685437359399</c:v>
                </c:pt>
                <c:pt idx="21">
                  <c:v>35.9197275318705</c:v>
                </c:pt>
                <c:pt idx="22">
                  <c:v>37.745701189137499</c:v>
                </c:pt>
                <c:pt idx="23">
                  <c:v>37.374792356738602</c:v>
                </c:pt>
                <c:pt idx="24">
                  <c:v>26.8879417212808</c:v>
                </c:pt>
                <c:pt idx="25">
                  <c:v>40.0973408530404</c:v>
                </c:pt>
                <c:pt idx="26">
                  <c:v>28.298055319450199</c:v>
                </c:pt>
                <c:pt idx="27">
                  <c:v>43.5511662259443</c:v>
                </c:pt>
                <c:pt idx="28">
                  <c:v>38.926767612330501</c:v>
                </c:pt>
                <c:pt idx="29">
                  <c:v>29.926487802594</c:v>
                </c:pt>
                <c:pt idx="30">
                  <c:v>49.695385620663799</c:v>
                </c:pt>
              </c:numCache>
            </c:numRef>
          </c:val>
          <c:extLst>
            <c:ext xmlns:c16="http://schemas.microsoft.com/office/drawing/2014/chart" uri="{C3380CC4-5D6E-409C-BE32-E72D297353CC}">
              <c16:uniqueId val="{0000001F-89C6-4EDD-9CD0-18F3B8E25797}"/>
            </c:ext>
          </c:extLst>
        </c:ser>
        <c:ser>
          <c:idx val="2"/>
          <c:order val="2"/>
          <c:tx>
            <c:strRef>
              <c:f>'Ark1'!$D$1</c:f>
              <c:strCache>
                <c:ptCount val="1"/>
                <c:pt idx="0">
                  <c:v>Færre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'Ark1'!$A$2:$A$32</c:f>
              <c:strCache>
                <c:ptCount val="31"/>
                <c:pt idx="0">
                  <c:v>Total</c:v>
                </c:pt>
                <c:pt idx="1">
                  <c:v>Oslo og omegn</c:v>
                </c:pt>
                <c:pt idx="2">
                  <c:v>Øvrig Østland</c:v>
                </c:pt>
                <c:pt idx="3">
                  <c:v>Sør-/Vestlandet</c:v>
                </c:pt>
                <c:pt idx="4">
                  <c:v>Midt-/ Nord Norge</c:v>
                </c:pt>
                <c:pt idx="5">
                  <c:v>De bokinteresserte</c:v>
                </c:pt>
                <c:pt idx="6">
                  <c:v>Mobiltidstyvene</c:v>
                </c:pt>
                <c:pt idx="7">
                  <c:v>De tilbudsbevisste</c:v>
                </c:pt>
                <c:pt idx="8">
                  <c:v>De moderne</c:v>
                </c:pt>
                <c:pt idx="9">
                  <c:v>De barneorienterte</c:v>
                </c:pt>
                <c:pt idx="10">
                  <c:v>Opplever barrierer</c:v>
                </c:pt>
                <c:pt idx="11">
                  <c:v>Småleser (1-4)</c:v>
                </c:pt>
                <c:pt idx="12">
                  <c:v>Mediumleser (5-12)</c:v>
                </c:pt>
                <c:pt idx="13">
                  <c:v>Storleser (13-24)</c:v>
                </c:pt>
                <c:pt idx="14">
                  <c:v>Superleser (25+)</c:v>
                </c:pt>
                <c:pt idx="15">
                  <c:v>Ikke-kjøper</c:v>
                </c:pt>
                <c:pt idx="16">
                  <c:v>Småkjøper (1-4)</c:v>
                </c:pt>
                <c:pt idx="17">
                  <c:v>Mediumkjøper (5-12)</c:v>
                </c:pt>
                <c:pt idx="18">
                  <c:v>Storkjøper (13-24)</c:v>
                </c:pt>
                <c:pt idx="19">
                  <c:v>Superkjøper (25+)</c:v>
                </c:pt>
                <c:pt idx="20">
                  <c:v>Bibliotek siste år</c:v>
                </c:pt>
                <c:pt idx="21">
                  <c:v>Ikke besøkt bibliotek</c:v>
                </c:pt>
                <c:pt idx="22">
                  <c:v>Norsk tekst</c:v>
                </c:pt>
                <c:pt idx="23">
                  <c:v>Engelsk tekst</c:v>
                </c:pt>
                <c:pt idx="24">
                  <c:v>Annet språk</c:v>
                </c:pt>
                <c:pt idx="25">
                  <c:v>Papirbok, lest</c:v>
                </c:pt>
                <c:pt idx="26">
                  <c:v>Lydbok, lest</c:v>
                </c:pt>
                <c:pt idx="27">
                  <c:v>E-bok lest</c:v>
                </c:pt>
                <c:pt idx="28">
                  <c:v>Papirbok, kjøpt</c:v>
                </c:pt>
                <c:pt idx="29">
                  <c:v>Lydbok, kjøpt</c:v>
                </c:pt>
                <c:pt idx="30">
                  <c:v>E-bok kjøpt</c:v>
                </c:pt>
              </c:strCache>
            </c:strRef>
          </c:cat>
          <c:val>
            <c:numRef>
              <c:f>'Ark1'!$D$2:$D$32</c:f>
              <c:numCache>
                <c:formatCode>0</c:formatCode>
                <c:ptCount val="31"/>
                <c:pt idx="0">
                  <c:v>19.024105337986001</c:v>
                </c:pt>
                <c:pt idx="1">
                  <c:v>17.277329215285601</c:v>
                </c:pt>
                <c:pt idx="2">
                  <c:v>15.0051864236315</c:v>
                </c:pt>
                <c:pt idx="3">
                  <c:v>20.845060294237999</c:v>
                </c:pt>
                <c:pt idx="4">
                  <c:v>22.5368396712283</c:v>
                </c:pt>
                <c:pt idx="5">
                  <c:v>15.896330234020601</c:v>
                </c:pt>
                <c:pt idx="6">
                  <c:v>14.776863483790601</c:v>
                </c:pt>
                <c:pt idx="7">
                  <c:v>17.462764710228001</c:v>
                </c:pt>
                <c:pt idx="8">
                  <c:v>21.179059085682301</c:v>
                </c:pt>
                <c:pt idx="9">
                  <c:v>19.8607504675286</c:v>
                </c:pt>
                <c:pt idx="10">
                  <c:v>25.4569277308489</c:v>
                </c:pt>
                <c:pt idx="11">
                  <c:v>25.386981007168401</c:v>
                </c:pt>
                <c:pt idx="12">
                  <c:v>19.435205819555399</c:v>
                </c:pt>
                <c:pt idx="13">
                  <c:v>17.314697466511401</c:v>
                </c:pt>
                <c:pt idx="14">
                  <c:v>9.0385857692928795</c:v>
                </c:pt>
                <c:pt idx="15">
                  <c:v>32.110205988684903</c:v>
                </c:pt>
                <c:pt idx="16">
                  <c:v>18.3194137333413</c:v>
                </c:pt>
                <c:pt idx="17">
                  <c:v>15.395697854026899</c:v>
                </c:pt>
                <c:pt idx="18">
                  <c:v>10.586225249683601</c:v>
                </c:pt>
                <c:pt idx="19">
                  <c:v>9.9998345712914993</c:v>
                </c:pt>
                <c:pt idx="20">
                  <c:v>16.994986629619302</c:v>
                </c:pt>
                <c:pt idx="21">
                  <c:v>20.767317865921601</c:v>
                </c:pt>
                <c:pt idx="22">
                  <c:v>17.461114117098699</c:v>
                </c:pt>
                <c:pt idx="23">
                  <c:v>20.433498543671401</c:v>
                </c:pt>
                <c:pt idx="24">
                  <c:v>20.1148991007808</c:v>
                </c:pt>
                <c:pt idx="25">
                  <c:v>17.725609857539801</c:v>
                </c:pt>
                <c:pt idx="26">
                  <c:v>19.159804298002701</c:v>
                </c:pt>
                <c:pt idx="27">
                  <c:v>15.916312963126501</c:v>
                </c:pt>
                <c:pt idx="28">
                  <c:v>15.545133236141501</c:v>
                </c:pt>
                <c:pt idx="29">
                  <c:v>20.659455916093101</c:v>
                </c:pt>
                <c:pt idx="30">
                  <c:v>21.464796913070099</c:v>
                </c:pt>
              </c:numCache>
            </c:numRef>
          </c:val>
          <c:extLst>
            <c:ext xmlns:c16="http://schemas.microsoft.com/office/drawing/2014/chart" uri="{C3380CC4-5D6E-409C-BE32-E72D297353CC}">
              <c16:uniqueId val="{00000020-89C6-4EDD-9CD0-18F3B8E25797}"/>
            </c:ext>
          </c:extLst>
        </c:ser>
        <c:dLbls>
          <c:showLegendKey val="0"/>
          <c:showVal val="0"/>
          <c:showCatName val="0"/>
          <c:showSerName val="0"/>
          <c:showPercent val="0"/>
          <c:showBubbleSize val="0"/>
        </c:dLbls>
        <c:gapWidth val="50"/>
        <c:overlap val="10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1"/>
          <c:min val="0"/>
        </c:scaling>
        <c:delete val="1"/>
        <c:axPos val="t"/>
        <c:numFmt formatCode="0%" sourceLinked="1"/>
        <c:majorTickMark val="out"/>
        <c:minorTickMark val="none"/>
        <c:tickLblPos val="nextTo"/>
        <c:crossAx val="1592749712"/>
        <c:crosses val="autoZero"/>
        <c:crossBetween val="between"/>
      </c:valAx>
      <c:spPr>
        <a:noFill/>
        <a:ln>
          <a:noFill/>
        </a:ln>
        <a:effectLst/>
      </c:spPr>
    </c:plotArea>
    <c:legend>
      <c:legendPos val="b"/>
      <c:layout>
        <c:manualLayout>
          <c:xMode val="edge"/>
          <c:yMode val="edge"/>
          <c:x val="0.33884333364668884"/>
          <c:y val="0.95504047479486487"/>
          <c:w val="0.59636386555339993"/>
          <c:h val="3.99499755044853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nb-NO"/>
        </a:p>
      </c:txPr>
    </c:legend>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047963995651718E-3"/>
          <c:y val="0.40750629514963888"/>
          <c:w val="0.98223800900108704"/>
          <c:h val="0.46315954592363262"/>
        </c:manualLayout>
      </c:layout>
      <c:lineChart>
        <c:grouping val="standard"/>
        <c:varyColors val="0"/>
        <c:ser>
          <c:idx val="0"/>
          <c:order val="0"/>
          <c:tx>
            <c:strRef>
              <c:f>'Ark1'!$B$1</c:f>
              <c:strCache>
                <c:ptCount val="1"/>
                <c:pt idx="0">
                  <c:v>Serie 1</c:v>
                </c:pt>
              </c:strCache>
            </c:strRef>
          </c:tx>
          <c:spPr>
            <a:ln w="28575" cap="rnd">
              <a:solidFill>
                <a:schemeClr val="accent1">
                  <a:lumMod val="50000"/>
                </a:schemeClr>
              </a:solidFill>
              <a:round/>
            </a:ln>
            <a:effectLst/>
          </c:spPr>
          <c:marker>
            <c:symbol val="none"/>
          </c:marker>
          <c:dLbls>
            <c:numFmt formatCode="#,##0.0" sourceLinked="0"/>
            <c:spPr>
              <a:noFill/>
              <a:ln w="19050">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'Ark1'!$A$2:$A$3</c:f>
              <c:numCache>
                <c:formatCode>General</c:formatCode>
                <c:ptCount val="2"/>
                <c:pt idx="0">
                  <c:v>2019</c:v>
                </c:pt>
                <c:pt idx="1">
                  <c:v>2021</c:v>
                </c:pt>
              </c:numCache>
            </c:numRef>
          </c:cat>
          <c:val>
            <c:numRef>
              <c:f>'Ark1'!$B$2:$B$3</c:f>
              <c:numCache>
                <c:formatCode>General</c:formatCode>
                <c:ptCount val="2"/>
                <c:pt idx="0">
                  <c:v>3.7</c:v>
                </c:pt>
                <c:pt idx="1">
                  <c:v>4.7</c:v>
                </c:pt>
              </c:numCache>
            </c:numRef>
          </c:val>
          <c:smooth val="0"/>
          <c:extLst>
            <c:ext xmlns:c16="http://schemas.microsoft.com/office/drawing/2014/chart" uri="{C3380CC4-5D6E-409C-BE32-E72D297353CC}">
              <c16:uniqueId val="{00000002-48C7-4C37-AED9-8F7F19ADA152}"/>
            </c:ext>
          </c:extLst>
        </c:ser>
        <c:dLbls>
          <c:showLegendKey val="0"/>
          <c:showVal val="0"/>
          <c:showCatName val="0"/>
          <c:showSerName val="0"/>
          <c:showPercent val="0"/>
          <c:showBubbleSize val="0"/>
        </c:dLbls>
        <c:smooth val="0"/>
        <c:axId val="1110880576"/>
        <c:axId val="1110883200"/>
      </c:lineChart>
      <c:catAx>
        <c:axId val="1110880576"/>
        <c:scaling>
          <c:orientation val="minMax"/>
        </c:scaling>
        <c:delete val="1"/>
        <c:axPos val="b"/>
        <c:numFmt formatCode="General" sourceLinked="1"/>
        <c:majorTickMark val="none"/>
        <c:minorTickMark val="none"/>
        <c:tickLblPos val="nextTo"/>
        <c:crossAx val="1110883200"/>
        <c:crosses val="autoZero"/>
        <c:auto val="1"/>
        <c:lblAlgn val="ctr"/>
        <c:lblOffset val="100"/>
        <c:noMultiLvlLbl val="0"/>
      </c:catAx>
      <c:valAx>
        <c:axId val="1110883200"/>
        <c:scaling>
          <c:orientation val="minMax"/>
          <c:max val="15"/>
          <c:min val="0"/>
        </c:scaling>
        <c:delete val="1"/>
        <c:axPos val="l"/>
        <c:numFmt formatCode="General" sourceLinked="1"/>
        <c:majorTickMark val="out"/>
        <c:minorTickMark val="none"/>
        <c:tickLblPos val="nextTo"/>
        <c:crossAx val="1110880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w="3175">
      <a:solidFill>
        <a:schemeClr val="bg1">
          <a:lumMod val="50000"/>
        </a:schemeClr>
      </a:solidFill>
    </a:ln>
    <a:effectLst/>
  </c:spPr>
  <c:txPr>
    <a:bodyPr/>
    <a:lstStyle/>
    <a:p>
      <a:pPr>
        <a:defRPr/>
      </a:pPr>
      <a:endParaRPr lang="nb-NO"/>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841964198529912E-3"/>
          <c:y val="0.14285511871956172"/>
          <c:w val="0.98223800900108704"/>
          <c:h val="0.39516257068586863"/>
        </c:manualLayout>
      </c:layout>
      <c:barChart>
        <c:barDir val="col"/>
        <c:grouping val="clustered"/>
        <c:varyColors val="0"/>
        <c:ser>
          <c:idx val="0"/>
          <c:order val="0"/>
          <c:tx>
            <c:strRef>
              <c:f>'Ark1'!$B$1</c:f>
              <c:strCache>
                <c:ptCount val="1"/>
                <c:pt idx="0">
                  <c:v>Serie 1</c:v>
                </c:pt>
              </c:strCache>
            </c:strRef>
          </c:tx>
          <c:spPr>
            <a:solidFill>
              <a:schemeClr val="accent1">
                <a:lumMod val="50000"/>
              </a:schemeClr>
            </a:solidFill>
            <a:ln>
              <a:solidFill>
                <a:schemeClr val="accent1">
                  <a:lumMod val="50000"/>
                </a:schemeClr>
              </a:solidFill>
            </a:ln>
            <a:effectLst/>
          </c:spPr>
          <c:invertIfNegative val="0"/>
          <c:dLbls>
            <c:numFmt formatCode="0%" sourceLinked="0"/>
            <c:spPr>
              <a:noFill/>
              <a:ln w="19050">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'Ark1'!$A$2:$A$3</c:f>
              <c:numCache>
                <c:formatCode>General</c:formatCode>
                <c:ptCount val="2"/>
                <c:pt idx="0">
                  <c:v>2019</c:v>
                </c:pt>
                <c:pt idx="1">
                  <c:v>2021</c:v>
                </c:pt>
              </c:numCache>
            </c:numRef>
          </c:cat>
          <c:val>
            <c:numRef>
              <c:f>'Ark1'!$B$2:$B$3</c:f>
              <c:numCache>
                <c:formatCode>0%</c:formatCode>
                <c:ptCount val="2"/>
                <c:pt idx="0">
                  <c:v>0.32</c:v>
                </c:pt>
                <c:pt idx="1">
                  <c:v>0.32</c:v>
                </c:pt>
              </c:numCache>
            </c:numRef>
          </c:val>
          <c:extLst>
            <c:ext xmlns:c16="http://schemas.microsoft.com/office/drawing/2014/chart" uri="{C3380CC4-5D6E-409C-BE32-E72D297353CC}">
              <c16:uniqueId val="{00000002-2129-4B70-882A-E2A57FE1C36C}"/>
            </c:ext>
          </c:extLst>
        </c:ser>
        <c:dLbls>
          <c:showLegendKey val="0"/>
          <c:showVal val="0"/>
          <c:showCatName val="0"/>
          <c:showSerName val="0"/>
          <c:showPercent val="0"/>
          <c:showBubbleSize val="0"/>
        </c:dLbls>
        <c:gapWidth val="150"/>
        <c:axId val="1110880576"/>
        <c:axId val="1110883200"/>
      </c:barChart>
      <c:catAx>
        <c:axId val="111088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nb-NO"/>
          </a:p>
        </c:txPr>
        <c:crossAx val="1110883200"/>
        <c:crosses val="autoZero"/>
        <c:auto val="1"/>
        <c:lblAlgn val="ctr"/>
        <c:lblOffset val="100"/>
        <c:noMultiLvlLbl val="0"/>
      </c:catAx>
      <c:valAx>
        <c:axId val="1110883200"/>
        <c:scaling>
          <c:orientation val="minMax"/>
          <c:max val="0.4"/>
          <c:min val="0"/>
        </c:scaling>
        <c:delete val="1"/>
        <c:axPos val="l"/>
        <c:numFmt formatCode="0%" sourceLinked="1"/>
        <c:majorTickMark val="out"/>
        <c:minorTickMark val="none"/>
        <c:tickLblPos val="nextTo"/>
        <c:crossAx val="1110880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w="3175">
      <a:solidFill>
        <a:schemeClr val="bg1">
          <a:lumMod val="50000"/>
        </a:schemeClr>
      </a:solidFill>
    </a:ln>
    <a:effectLst/>
  </c:spPr>
  <c:txPr>
    <a:bodyPr/>
    <a:lstStyle/>
    <a:p>
      <a:pPr>
        <a:defRPr/>
      </a:pPr>
      <a:endParaRPr lang="nb-N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047963995651718E-3"/>
          <c:y val="7.1037631621177891E-2"/>
          <c:w val="0.98223800900108704"/>
          <c:h val="0.72006235418286857"/>
        </c:manualLayout>
      </c:layout>
      <c:lineChart>
        <c:grouping val="standard"/>
        <c:varyColors val="0"/>
        <c:ser>
          <c:idx val="0"/>
          <c:order val="0"/>
          <c:tx>
            <c:strRef>
              <c:f>'Ark1'!$B$1</c:f>
              <c:strCache>
                <c:ptCount val="1"/>
                <c:pt idx="0">
                  <c:v>Serie 1</c:v>
                </c:pt>
              </c:strCache>
            </c:strRef>
          </c:tx>
          <c:spPr>
            <a:ln w="28575" cap="rnd">
              <a:solidFill>
                <a:schemeClr val="accent1">
                  <a:lumMod val="50000"/>
                </a:schemeClr>
              </a:solidFill>
              <a:round/>
            </a:ln>
            <a:effectLst/>
          </c:spPr>
          <c:marker>
            <c:symbol val="none"/>
          </c:marker>
          <c:dLbls>
            <c:dLbl>
              <c:idx val="0"/>
              <c:numFmt formatCode="#,##0.0" sourceLinked="0"/>
              <c:spPr>
                <a:noFill/>
                <a:ln w="19050">
                  <a:solidFill>
                    <a:schemeClr val="accent2"/>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extLst>
                <c:ext xmlns:c16="http://schemas.microsoft.com/office/drawing/2014/chart" uri="{C3380CC4-5D6E-409C-BE32-E72D297353CC}">
                  <c16:uniqueId val="{00000002-3130-401B-8228-5C42EED50469}"/>
                </c:ext>
              </c:extLst>
            </c:dLbl>
            <c:dLbl>
              <c:idx val="1"/>
              <c:numFmt formatCode="#,##0.0" sourceLinked="0"/>
              <c:spPr>
                <a:noFill/>
                <a:ln w="19050">
                  <a:solidFill>
                    <a:schemeClr val="accent2"/>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extLst>
                <c:ext xmlns:c16="http://schemas.microsoft.com/office/drawing/2014/chart" uri="{C3380CC4-5D6E-409C-BE32-E72D297353CC}">
                  <c16:uniqueId val="{00000003-3130-401B-8228-5C42EED50469}"/>
                </c:ext>
              </c:extLst>
            </c:dLbl>
            <c:numFmt formatCode="#,##0.0" sourceLinked="0"/>
            <c:spPr>
              <a:noFill/>
              <a:ln w="19050">
                <a:solidFill>
                  <a:srgbClr val="00B050"/>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'Ark1'!$A$2:$A$6</c:f>
              <c:numCache>
                <c:formatCode>General</c:formatCode>
                <c:ptCount val="5"/>
                <c:pt idx="0">
                  <c:v>2013</c:v>
                </c:pt>
                <c:pt idx="1">
                  <c:v>2015</c:v>
                </c:pt>
                <c:pt idx="2">
                  <c:v>2017</c:v>
                </c:pt>
                <c:pt idx="3">
                  <c:v>2019</c:v>
                </c:pt>
                <c:pt idx="4">
                  <c:v>2021</c:v>
                </c:pt>
              </c:numCache>
            </c:numRef>
          </c:cat>
          <c:val>
            <c:numRef>
              <c:f>'Ark1'!$B$2:$B$6</c:f>
              <c:numCache>
                <c:formatCode>General</c:formatCode>
                <c:ptCount val="5"/>
                <c:pt idx="0">
                  <c:v>16.899999999999999</c:v>
                </c:pt>
                <c:pt idx="1">
                  <c:v>15.2</c:v>
                </c:pt>
                <c:pt idx="2">
                  <c:v>13.3</c:v>
                </c:pt>
                <c:pt idx="3">
                  <c:v>13.2</c:v>
                </c:pt>
                <c:pt idx="4">
                  <c:v>11</c:v>
                </c:pt>
              </c:numCache>
            </c:numRef>
          </c:val>
          <c:smooth val="0"/>
          <c:extLst>
            <c:ext xmlns:c16="http://schemas.microsoft.com/office/drawing/2014/chart" uri="{C3380CC4-5D6E-409C-BE32-E72D297353CC}">
              <c16:uniqueId val="{00000003-76DC-4D03-813D-79003FB718F3}"/>
            </c:ext>
          </c:extLst>
        </c:ser>
        <c:dLbls>
          <c:showLegendKey val="0"/>
          <c:showVal val="0"/>
          <c:showCatName val="0"/>
          <c:showSerName val="0"/>
          <c:showPercent val="0"/>
          <c:showBubbleSize val="0"/>
        </c:dLbls>
        <c:smooth val="0"/>
        <c:axId val="1110880576"/>
        <c:axId val="1110883200"/>
      </c:lineChart>
      <c:catAx>
        <c:axId val="111088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110883200"/>
        <c:crosses val="autoZero"/>
        <c:auto val="1"/>
        <c:lblAlgn val="ctr"/>
        <c:lblOffset val="100"/>
        <c:noMultiLvlLbl val="0"/>
      </c:catAx>
      <c:valAx>
        <c:axId val="1110883200"/>
        <c:scaling>
          <c:orientation val="minMax"/>
          <c:max val="25"/>
          <c:min val="1"/>
        </c:scaling>
        <c:delete val="1"/>
        <c:axPos val="l"/>
        <c:numFmt formatCode="General" sourceLinked="1"/>
        <c:majorTickMark val="out"/>
        <c:minorTickMark val="none"/>
        <c:tickLblPos val="nextTo"/>
        <c:crossAx val="1110880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w="3175">
      <a:solidFill>
        <a:schemeClr val="bg1">
          <a:lumMod val="50000"/>
        </a:schemeClr>
      </a:solidFill>
    </a:ln>
    <a:effectLst/>
  </c:spPr>
  <c:txPr>
    <a:bodyPr/>
    <a:lstStyle/>
    <a:p>
      <a:pPr>
        <a:defRPr/>
      </a:pPr>
      <a:endParaRPr lang="nb-NO"/>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60359739570382831"/>
          <c:h val="0.95587918578499098"/>
        </c:manualLayout>
      </c:layout>
      <c:barChart>
        <c:barDir val="bar"/>
        <c:grouping val="clustered"/>
        <c:varyColors val="0"/>
        <c:ser>
          <c:idx val="0"/>
          <c:order val="0"/>
          <c:tx>
            <c:strRef>
              <c:f>'Ark1'!$B$1</c:f>
              <c:strCache>
                <c:ptCount val="1"/>
                <c:pt idx="0">
                  <c:v>Besøkt siste år</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FA2C-47E4-A54B-51E70AA3DCF9}"/>
              </c:ext>
            </c:extLst>
          </c:dPt>
          <c:dPt>
            <c:idx val="1"/>
            <c:invertIfNegative val="0"/>
            <c:bubble3D val="0"/>
            <c:spPr>
              <a:solidFill>
                <a:srgbClr val="C00000"/>
              </a:solidFill>
              <a:ln>
                <a:noFill/>
              </a:ln>
              <a:effectLst/>
            </c:spPr>
            <c:extLst>
              <c:ext xmlns:c16="http://schemas.microsoft.com/office/drawing/2014/chart" uri="{C3380CC4-5D6E-409C-BE32-E72D297353CC}">
                <c16:uniqueId val="{00000002-B934-4FA6-A2E4-9629728D8991}"/>
              </c:ext>
            </c:extLst>
          </c:dPt>
          <c:dPt>
            <c:idx val="2"/>
            <c:invertIfNegative val="0"/>
            <c:bubble3D val="0"/>
            <c:spPr>
              <a:solidFill>
                <a:srgbClr val="00B050"/>
              </a:solidFill>
              <a:ln>
                <a:noFill/>
              </a:ln>
              <a:effectLst/>
            </c:spPr>
            <c:extLst>
              <c:ext xmlns:c16="http://schemas.microsoft.com/office/drawing/2014/chart" uri="{C3380CC4-5D6E-409C-BE32-E72D297353CC}">
                <c16:uniqueId val="{00000003-FA2C-47E4-A54B-51E70AA3DCF9}"/>
              </c:ext>
            </c:extLst>
          </c:dPt>
          <c:dPt>
            <c:idx val="3"/>
            <c:invertIfNegative val="0"/>
            <c:bubble3D val="0"/>
            <c:spPr>
              <a:solidFill>
                <a:srgbClr val="00B050"/>
              </a:solidFill>
              <a:ln>
                <a:noFill/>
              </a:ln>
              <a:effectLst/>
            </c:spPr>
            <c:extLst>
              <c:ext xmlns:c16="http://schemas.microsoft.com/office/drawing/2014/chart" uri="{C3380CC4-5D6E-409C-BE32-E72D297353CC}">
                <c16:uniqueId val="{00000005-FA2C-47E4-A54B-51E70AA3DCF9}"/>
              </c:ext>
            </c:extLst>
          </c:dPt>
          <c:dPt>
            <c:idx val="4"/>
            <c:invertIfNegative val="0"/>
            <c:bubble3D val="0"/>
            <c:extLst>
              <c:ext xmlns:c16="http://schemas.microsoft.com/office/drawing/2014/chart" uri="{C3380CC4-5D6E-409C-BE32-E72D297353CC}">
                <c16:uniqueId val="{00000007-FA2C-47E4-A54B-51E70AA3DCF9}"/>
              </c:ext>
            </c:extLst>
          </c:dPt>
          <c:dPt>
            <c:idx val="5"/>
            <c:invertIfNegative val="0"/>
            <c:bubble3D val="0"/>
            <c:extLst>
              <c:ext xmlns:c16="http://schemas.microsoft.com/office/drawing/2014/chart" uri="{C3380CC4-5D6E-409C-BE32-E72D297353CC}">
                <c16:uniqueId val="{00000009-FA2C-47E4-A54B-51E70AA3DCF9}"/>
              </c:ext>
            </c:extLst>
          </c:dPt>
          <c:dPt>
            <c:idx val="6"/>
            <c:invertIfNegative val="0"/>
            <c:bubble3D val="0"/>
            <c:spPr>
              <a:solidFill>
                <a:srgbClr val="00B050"/>
              </a:solidFill>
              <a:ln>
                <a:noFill/>
              </a:ln>
              <a:effectLst/>
            </c:spPr>
            <c:extLst>
              <c:ext xmlns:c16="http://schemas.microsoft.com/office/drawing/2014/chart" uri="{C3380CC4-5D6E-409C-BE32-E72D297353CC}">
                <c16:uniqueId val="{0000000B-FA2C-47E4-A54B-51E70AA3DCF9}"/>
              </c:ext>
            </c:extLst>
          </c:dPt>
          <c:dPt>
            <c:idx val="7"/>
            <c:invertIfNegative val="0"/>
            <c:bubble3D val="0"/>
            <c:extLst>
              <c:ext xmlns:c16="http://schemas.microsoft.com/office/drawing/2014/chart" uri="{C3380CC4-5D6E-409C-BE32-E72D297353CC}">
                <c16:uniqueId val="{0000000D-FA2C-47E4-A54B-51E70AA3DCF9}"/>
              </c:ext>
            </c:extLst>
          </c:dPt>
          <c:dPt>
            <c:idx val="8"/>
            <c:invertIfNegative val="0"/>
            <c:bubble3D val="0"/>
            <c:spPr>
              <a:solidFill>
                <a:srgbClr val="C00000"/>
              </a:solidFill>
              <a:ln>
                <a:noFill/>
              </a:ln>
              <a:effectLst/>
            </c:spPr>
            <c:extLst>
              <c:ext xmlns:c16="http://schemas.microsoft.com/office/drawing/2014/chart" uri="{C3380CC4-5D6E-409C-BE32-E72D297353CC}">
                <c16:uniqueId val="{0000000F-FA2C-47E4-A54B-51E70AA3DCF9}"/>
              </c:ext>
            </c:extLst>
          </c:dPt>
          <c:dPt>
            <c:idx val="11"/>
            <c:invertIfNegative val="0"/>
            <c:bubble3D val="0"/>
            <c:spPr>
              <a:solidFill>
                <a:srgbClr val="00B050"/>
              </a:solidFill>
              <a:ln>
                <a:noFill/>
              </a:ln>
              <a:effectLst/>
            </c:spPr>
            <c:extLst>
              <c:ext xmlns:c16="http://schemas.microsoft.com/office/drawing/2014/chart" uri="{C3380CC4-5D6E-409C-BE32-E72D297353CC}">
                <c16:uniqueId val="{00000011-FA2C-47E4-A54B-51E70AA3DCF9}"/>
              </c:ext>
            </c:extLst>
          </c:dPt>
          <c:dPt>
            <c:idx val="12"/>
            <c:invertIfNegative val="0"/>
            <c:bubble3D val="0"/>
            <c:spPr>
              <a:solidFill>
                <a:srgbClr val="C00000"/>
              </a:solidFill>
              <a:ln>
                <a:noFill/>
              </a:ln>
              <a:effectLst/>
            </c:spPr>
            <c:extLst>
              <c:ext xmlns:c16="http://schemas.microsoft.com/office/drawing/2014/chart" uri="{C3380CC4-5D6E-409C-BE32-E72D297353CC}">
                <c16:uniqueId val="{00000013-FA2C-47E4-A54B-51E70AA3DCF9}"/>
              </c:ext>
            </c:extLst>
          </c:dPt>
          <c:dPt>
            <c:idx val="13"/>
            <c:invertIfNegative val="0"/>
            <c:bubble3D val="0"/>
            <c:spPr>
              <a:solidFill>
                <a:srgbClr val="C00000"/>
              </a:solidFill>
              <a:ln>
                <a:noFill/>
              </a:ln>
              <a:effectLst/>
            </c:spPr>
            <c:extLst>
              <c:ext xmlns:c16="http://schemas.microsoft.com/office/drawing/2014/chart" uri="{C3380CC4-5D6E-409C-BE32-E72D297353CC}">
                <c16:uniqueId val="{00000015-FA2C-47E4-A54B-51E70AA3DCF9}"/>
              </c:ext>
            </c:extLst>
          </c:dPt>
          <c:dPt>
            <c:idx val="14"/>
            <c:invertIfNegative val="0"/>
            <c:bubble3D val="0"/>
            <c:extLst>
              <c:ext xmlns:c16="http://schemas.microsoft.com/office/drawing/2014/chart" uri="{C3380CC4-5D6E-409C-BE32-E72D297353CC}">
                <c16:uniqueId val="{00000017-FA2C-47E4-A54B-51E70AA3DCF9}"/>
              </c:ext>
            </c:extLst>
          </c:dPt>
          <c:dPt>
            <c:idx val="15"/>
            <c:invertIfNegative val="0"/>
            <c:bubble3D val="0"/>
            <c:spPr>
              <a:solidFill>
                <a:srgbClr val="00B050"/>
              </a:solidFill>
              <a:ln>
                <a:noFill/>
              </a:ln>
              <a:effectLst/>
            </c:spPr>
            <c:extLst>
              <c:ext xmlns:c16="http://schemas.microsoft.com/office/drawing/2014/chart" uri="{C3380CC4-5D6E-409C-BE32-E72D297353CC}">
                <c16:uniqueId val="{00000019-FA2C-47E4-A54B-51E70AA3DCF9}"/>
              </c:ext>
            </c:extLst>
          </c:dPt>
          <c:dPt>
            <c:idx val="16"/>
            <c:invertIfNegative val="0"/>
            <c:bubble3D val="0"/>
            <c:spPr>
              <a:solidFill>
                <a:srgbClr val="00B050"/>
              </a:solidFill>
              <a:ln>
                <a:noFill/>
              </a:ln>
              <a:effectLst/>
            </c:spPr>
            <c:extLst>
              <c:ext xmlns:c16="http://schemas.microsoft.com/office/drawing/2014/chart" uri="{C3380CC4-5D6E-409C-BE32-E72D297353CC}">
                <c16:uniqueId val="{00000001-6E29-43E6-9DAC-7893489BDD8E}"/>
              </c:ext>
            </c:extLst>
          </c:dPt>
          <c:dPt>
            <c:idx val="17"/>
            <c:invertIfNegative val="0"/>
            <c:bubble3D val="0"/>
            <c:spPr>
              <a:solidFill>
                <a:srgbClr val="C00000"/>
              </a:solidFill>
              <a:ln>
                <a:noFill/>
              </a:ln>
              <a:effectLst/>
            </c:spPr>
            <c:extLst>
              <c:ext xmlns:c16="http://schemas.microsoft.com/office/drawing/2014/chart" uri="{C3380CC4-5D6E-409C-BE32-E72D297353CC}">
                <c16:uniqueId val="{0000001B-FA2C-47E4-A54B-51E70AA3DCF9}"/>
              </c:ext>
            </c:extLst>
          </c:dPt>
          <c:dPt>
            <c:idx val="20"/>
            <c:invertIfNegative val="0"/>
            <c:bubble3D val="0"/>
            <c:extLst>
              <c:ext xmlns:c16="http://schemas.microsoft.com/office/drawing/2014/chart" uri="{C3380CC4-5D6E-409C-BE32-E72D297353CC}">
                <c16:uniqueId val="{0000001D-FA2C-47E4-A54B-51E70AA3DCF9}"/>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'Ark1'!$A$2:$A$20</c:f>
              <c:strCache>
                <c:ptCount val="19"/>
                <c:pt idx="0">
                  <c:v>Total</c:v>
                </c:pt>
                <c:pt idx="1">
                  <c:v>Mann</c:v>
                </c:pt>
                <c:pt idx="2">
                  <c:v>Kvinne</c:v>
                </c:pt>
                <c:pt idx="3">
                  <c:v>16-19</c:v>
                </c:pt>
                <c:pt idx="4">
                  <c:v>20-24</c:v>
                </c:pt>
                <c:pt idx="5">
                  <c:v>25-29</c:v>
                </c:pt>
                <c:pt idx="6">
                  <c:v>30-39</c:v>
                </c:pt>
                <c:pt idx="7">
                  <c:v>40-49</c:v>
                </c:pt>
                <c:pt idx="8">
                  <c:v>50-59</c:v>
                </c:pt>
                <c:pt idx="9">
                  <c:v>60-69</c:v>
                </c:pt>
                <c:pt idx="10">
                  <c:v>70+</c:v>
                </c:pt>
                <c:pt idx="11">
                  <c:v>Har barn</c:v>
                </c:pt>
                <c:pt idx="12">
                  <c:v>Ikke barn</c:v>
                </c:pt>
                <c:pt idx="13">
                  <c:v>SINK</c:v>
                </c:pt>
                <c:pt idx="14">
                  <c:v>DINK</c:v>
                </c:pt>
                <c:pt idx="15">
                  <c:v>FWSK</c:v>
                </c:pt>
                <c:pt idx="16">
                  <c:v>FWLK</c:v>
                </c:pt>
                <c:pt idx="17">
                  <c:v>EMPTY</c:v>
                </c:pt>
                <c:pt idx="18">
                  <c:v>OS</c:v>
                </c:pt>
              </c:strCache>
            </c:strRef>
          </c:cat>
          <c:val>
            <c:numRef>
              <c:f>'Ark1'!$B$2:$B$20</c:f>
              <c:numCache>
                <c:formatCode>0%</c:formatCode>
                <c:ptCount val="19"/>
                <c:pt idx="0">
                  <c:v>0.31868659382238002</c:v>
                </c:pt>
                <c:pt idx="1">
                  <c:v>0.25893070466534601</c:v>
                </c:pt>
                <c:pt idx="2">
                  <c:v>0.37892199890754902</c:v>
                </c:pt>
                <c:pt idx="3">
                  <c:v>0.50501944405007404</c:v>
                </c:pt>
                <c:pt idx="4">
                  <c:v>0.25484359459144701</c:v>
                </c:pt>
                <c:pt idx="5">
                  <c:v>0.28310894786720497</c:v>
                </c:pt>
                <c:pt idx="6">
                  <c:v>0.38798732738055897</c:v>
                </c:pt>
                <c:pt idx="7">
                  <c:v>0.317717966080378</c:v>
                </c:pt>
                <c:pt idx="8">
                  <c:v>0.23742061698033301</c:v>
                </c:pt>
                <c:pt idx="9">
                  <c:v>0.29806533199698804</c:v>
                </c:pt>
                <c:pt idx="10">
                  <c:v>0.32805798324278301</c:v>
                </c:pt>
                <c:pt idx="11">
                  <c:v>0.42214313170537404</c:v>
                </c:pt>
                <c:pt idx="12">
                  <c:v>0.27484086702320598</c:v>
                </c:pt>
                <c:pt idx="13">
                  <c:v>0.24942268547594101</c:v>
                </c:pt>
                <c:pt idx="14">
                  <c:v>0.28456285321871899</c:v>
                </c:pt>
                <c:pt idx="15">
                  <c:v>0.43632949678257504</c:v>
                </c:pt>
                <c:pt idx="16">
                  <c:v>0.42966026476651797</c:v>
                </c:pt>
                <c:pt idx="17">
                  <c:v>0.27119362345211601</c:v>
                </c:pt>
                <c:pt idx="18">
                  <c:v>0.29006317668824</c:v>
                </c:pt>
              </c:numCache>
            </c:numRef>
          </c:val>
          <c:extLst>
            <c:ext xmlns:c16="http://schemas.microsoft.com/office/drawing/2014/chart" uri="{C3380CC4-5D6E-409C-BE32-E72D297353CC}">
              <c16:uniqueId val="{0000001E-FA2C-47E4-A54B-51E70AA3DCF9}"/>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1"/>
          <c:min val="0"/>
        </c:scaling>
        <c:delete val="1"/>
        <c:axPos val="t"/>
        <c:numFmt formatCode="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57375035252493312"/>
          <c:h val="0.95587918578499098"/>
        </c:manualLayout>
      </c:layout>
      <c:barChart>
        <c:barDir val="bar"/>
        <c:grouping val="clustered"/>
        <c:varyColors val="0"/>
        <c:ser>
          <c:idx val="0"/>
          <c:order val="0"/>
          <c:tx>
            <c:strRef>
              <c:f>'Ark1'!$B$1</c:f>
              <c:strCache>
                <c:ptCount val="1"/>
                <c:pt idx="0">
                  <c:v>Besøkt siste år</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179F-4366-B7B0-F1C8C06703C5}"/>
              </c:ext>
            </c:extLst>
          </c:dPt>
          <c:dPt>
            <c:idx val="1"/>
            <c:invertIfNegative val="0"/>
            <c:bubble3D val="0"/>
            <c:spPr>
              <a:solidFill>
                <a:srgbClr val="C00000"/>
              </a:solidFill>
              <a:ln>
                <a:noFill/>
              </a:ln>
              <a:effectLst/>
            </c:spPr>
            <c:extLst>
              <c:ext xmlns:c16="http://schemas.microsoft.com/office/drawing/2014/chart" uri="{C3380CC4-5D6E-409C-BE32-E72D297353CC}">
                <c16:uniqueId val="{00000023-179F-4366-B7B0-F1C8C06703C5}"/>
              </c:ext>
            </c:extLst>
          </c:dPt>
          <c:dPt>
            <c:idx val="2"/>
            <c:invertIfNegative val="0"/>
            <c:bubble3D val="0"/>
            <c:extLst>
              <c:ext xmlns:c16="http://schemas.microsoft.com/office/drawing/2014/chart" uri="{C3380CC4-5D6E-409C-BE32-E72D297353CC}">
                <c16:uniqueId val="{00000003-179F-4366-B7B0-F1C8C06703C5}"/>
              </c:ext>
            </c:extLst>
          </c:dPt>
          <c:dPt>
            <c:idx val="3"/>
            <c:invertIfNegative val="0"/>
            <c:bubble3D val="0"/>
            <c:spPr>
              <a:solidFill>
                <a:srgbClr val="00B050"/>
              </a:solidFill>
              <a:ln>
                <a:noFill/>
              </a:ln>
              <a:effectLst/>
            </c:spPr>
            <c:extLst>
              <c:ext xmlns:c16="http://schemas.microsoft.com/office/drawing/2014/chart" uri="{C3380CC4-5D6E-409C-BE32-E72D297353CC}">
                <c16:uniqueId val="{00000005-179F-4366-B7B0-F1C8C06703C5}"/>
              </c:ext>
            </c:extLst>
          </c:dPt>
          <c:dPt>
            <c:idx val="4"/>
            <c:invertIfNegative val="0"/>
            <c:bubble3D val="0"/>
            <c:extLst>
              <c:ext xmlns:c16="http://schemas.microsoft.com/office/drawing/2014/chart" uri="{C3380CC4-5D6E-409C-BE32-E72D297353CC}">
                <c16:uniqueId val="{00000007-179F-4366-B7B0-F1C8C06703C5}"/>
              </c:ext>
            </c:extLst>
          </c:dPt>
          <c:dPt>
            <c:idx val="5"/>
            <c:invertIfNegative val="0"/>
            <c:bubble3D val="0"/>
            <c:extLst>
              <c:ext xmlns:c16="http://schemas.microsoft.com/office/drawing/2014/chart" uri="{C3380CC4-5D6E-409C-BE32-E72D297353CC}">
                <c16:uniqueId val="{00000009-179F-4366-B7B0-F1C8C06703C5}"/>
              </c:ext>
            </c:extLst>
          </c:dPt>
          <c:dPt>
            <c:idx val="6"/>
            <c:invertIfNegative val="0"/>
            <c:bubble3D val="0"/>
            <c:extLst>
              <c:ext xmlns:c16="http://schemas.microsoft.com/office/drawing/2014/chart" uri="{C3380CC4-5D6E-409C-BE32-E72D297353CC}">
                <c16:uniqueId val="{0000000B-179F-4366-B7B0-F1C8C06703C5}"/>
              </c:ext>
            </c:extLst>
          </c:dPt>
          <c:dPt>
            <c:idx val="7"/>
            <c:invertIfNegative val="0"/>
            <c:bubble3D val="0"/>
            <c:extLst>
              <c:ext xmlns:c16="http://schemas.microsoft.com/office/drawing/2014/chart" uri="{C3380CC4-5D6E-409C-BE32-E72D297353CC}">
                <c16:uniqueId val="{0000000D-179F-4366-B7B0-F1C8C06703C5}"/>
              </c:ext>
            </c:extLst>
          </c:dPt>
          <c:dPt>
            <c:idx val="8"/>
            <c:invertIfNegative val="0"/>
            <c:bubble3D val="0"/>
            <c:extLst>
              <c:ext xmlns:c16="http://schemas.microsoft.com/office/drawing/2014/chart" uri="{C3380CC4-5D6E-409C-BE32-E72D297353CC}">
                <c16:uniqueId val="{0000000F-179F-4366-B7B0-F1C8C06703C5}"/>
              </c:ext>
            </c:extLst>
          </c:dPt>
          <c:dPt>
            <c:idx val="11"/>
            <c:invertIfNegative val="0"/>
            <c:bubble3D val="0"/>
            <c:extLst>
              <c:ext xmlns:c16="http://schemas.microsoft.com/office/drawing/2014/chart" uri="{C3380CC4-5D6E-409C-BE32-E72D297353CC}">
                <c16:uniqueId val="{00000011-179F-4366-B7B0-F1C8C06703C5}"/>
              </c:ext>
            </c:extLst>
          </c:dPt>
          <c:dPt>
            <c:idx val="12"/>
            <c:invertIfNegative val="0"/>
            <c:bubble3D val="0"/>
            <c:extLst>
              <c:ext xmlns:c16="http://schemas.microsoft.com/office/drawing/2014/chart" uri="{C3380CC4-5D6E-409C-BE32-E72D297353CC}">
                <c16:uniqueId val="{00000013-179F-4366-B7B0-F1C8C06703C5}"/>
              </c:ext>
            </c:extLst>
          </c:dPt>
          <c:dPt>
            <c:idx val="13"/>
            <c:invertIfNegative val="0"/>
            <c:bubble3D val="0"/>
            <c:extLst>
              <c:ext xmlns:c16="http://schemas.microsoft.com/office/drawing/2014/chart" uri="{C3380CC4-5D6E-409C-BE32-E72D297353CC}">
                <c16:uniqueId val="{00000015-179F-4366-B7B0-F1C8C06703C5}"/>
              </c:ext>
            </c:extLst>
          </c:dPt>
          <c:dPt>
            <c:idx val="14"/>
            <c:invertIfNegative val="0"/>
            <c:bubble3D val="0"/>
            <c:extLst>
              <c:ext xmlns:c16="http://schemas.microsoft.com/office/drawing/2014/chart" uri="{C3380CC4-5D6E-409C-BE32-E72D297353CC}">
                <c16:uniqueId val="{00000017-179F-4366-B7B0-F1C8C06703C5}"/>
              </c:ext>
            </c:extLst>
          </c:dPt>
          <c:dPt>
            <c:idx val="15"/>
            <c:invertIfNegative val="0"/>
            <c:bubble3D val="0"/>
            <c:extLst>
              <c:ext xmlns:c16="http://schemas.microsoft.com/office/drawing/2014/chart" uri="{C3380CC4-5D6E-409C-BE32-E72D297353CC}">
                <c16:uniqueId val="{00000019-179F-4366-B7B0-F1C8C06703C5}"/>
              </c:ext>
            </c:extLst>
          </c:dPt>
          <c:dPt>
            <c:idx val="16"/>
            <c:invertIfNegative val="0"/>
            <c:bubble3D val="0"/>
            <c:spPr>
              <a:solidFill>
                <a:srgbClr val="00B050"/>
              </a:solidFill>
              <a:ln>
                <a:noFill/>
              </a:ln>
              <a:effectLst/>
            </c:spPr>
            <c:extLst>
              <c:ext xmlns:c16="http://schemas.microsoft.com/office/drawing/2014/chart" uri="{C3380CC4-5D6E-409C-BE32-E72D297353CC}">
                <c16:uniqueId val="{00000020-179F-4366-B7B0-F1C8C06703C5}"/>
              </c:ext>
            </c:extLst>
          </c:dPt>
          <c:dPt>
            <c:idx val="17"/>
            <c:invertIfNegative val="0"/>
            <c:bubble3D val="0"/>
            <c:extLst>
              <c:ext xmlns:c16="http://schemas.microsoft.com/office/drawing/2014/chart" uri="{C3380CC4-5D6E-409C-BE32-E72D297353CC}">
                <c16:uniqueId val="{0000001B-179F-4366-B7B0-F1C8C06703C5}"/>
              </c:ext>
            </c:extLst>
          </c:dPt>
          <c:dPt>
            <c:idx val="20"/>
            <c:invertIfNegative val="0"/>
            <c:bubble3D val="0"/>
            <c:extLst>
              <c:ext xmlns:c16="http://schemas.microsoft.com/office/drawing/2014/chart" uri="{C3380CC4-5D6E-409C-BE32-E72D297353CC}">
                <c16:uniqueId val="{0000001D-179F-4366-B7B0-F1C8C06703C5}"/>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'Ark1'!$A$2:$A$21</c:f>
              <c:strCache>
                <c:ptCount val="20"/>
                <c:pt idx="0">
                  <c:v>Total</c:v>
                </c:pt>
                <c:pt idx="1">
                  <c:v>Lav utdannelse</c:v>
                </c:pt>
                <c:pt idx="2">
                  <c:v>Medium utdannelse</c:v>
                </c:pt>
                <c:pt idx="3">
                  <c:v>Høy utdannelse</c:v>
                </c:pt>
                <c:pt idx="4">
                  <c:v>HH-inntekt, u/500</c:v>
                </c:pt>
                <c:pt idx="5">
                  <c:v>HH-inntekt, 500-999</c:v>
                </c:pt>
                <c:pt idx="6">
                  <c:v>HH-inntekt, 1+ million</c:v>
                </c:pt>
                <c:pt idx="7">
                  <c:v>Stor by</c:v>
                </c:pt>
                <c:pt idx="8">
                  <c:v>Liten by</c:v>
                </c:pt>
                <c:pt idx="9">
                  <c:v>Ikke by</c:v>
                </c:pt>
                <c:pt idx="10">
                  <c:v>Oslo og omegn</c:v>
                </c:pt>
                <c:pt idx="11">
                  <c:v>Øvrig Østland</c:v>
                </c:pt>
                <c:pt idx="12">
                  <c:v>Sør-/Vestlandet</c:v>
                </c:pt>
                <c:pt idx="13">
                  <c:v>Midt-/ Nord Norge</c:v>
                </c:pt>
                <c:pt idx="14">
                  <c:v>De bokinteresserte</c:v>
                </c:pt>
                <c:pt idx="15">
                  <c:v>Mobiltidstyvene</c:v>
                </c:pt>
                <c:pt idx="16">
                  <c:v>De tilbudsbevisste</c:v>
                </c:pt>
                <c:pt idx="17">
                  <c:v>De moderne</c:v>
                </c:pt>
                <c:pt idx="18">
                  <c:v>De barneorienterte</c:v>
                </c:pt>
                <c:pt idx="19">
                  <c:v>Opplever barrierer</c:v>
                </c:pt>
              </c:strCache>
            </c:strRef>
          </c:cat>
          <c:val>
            <c:numRef>
              <c:f>'Ark1'!$B$2:$B$21</c:f>
              <c:numCache>
                <c:formatCode>0%</c:formatCode>
                <c:ptCount val="20"/>
                <c:pt idx="0">
                  <c:v>0.31868659382238002</c:v>
                </c:pt>
                <c:pt idx="1">
                  <c:v>0.261129694514809</c:v>
                </c:pt>
                <c:pt idx="2">
                  <c:v>0.33937840501680905</c:v>
                </c:pt>
                <c:pt idx="3">
                  <c:v>0.407749799291374</c:v>
                </c:pt>
                <c:pt idx="4">
                  <c:v>0.30816726776756598</c:v>
                </c:pt>
                <c:pt idx="5">
                  <c:v>0.30331811625357497</c:v>
                </c:pt>
                <c:pt idx="6">
                  <c:v>0.32887320490304101</c:v>
                </c:pt>
                <c:pt idx="7">
                  <c:v>0.304485051015356</c:v>
                </c:pt>
                <c:pt idx="8">
                  <c:v>0.34970395405076998</c:v>
                </c:pt>
                <c:pt idx="9">
                  <c:v>0.30811578469706602</c:v>
                </c:pt>
                <c:pt idx="10">
                  <c:v>0.29060195573452696</c:v>
                </c:pt>
                <c:pt idx="11">
                  <c:v>0.34735233973749302</c:v>
                </c:pt>
                <c:pt idx="12">
                  <c:v>0.32543923207606601</c:v>
                </c:pt>
                <c:pt idx="13">
                  <c:v>0.30755785698129701</c:v>
                </c:pt>
                <c:pt idx="14">
                  <c:v>0.32861150351225904</c:v>
                </c:pt>
                <c:pt idx="15">
                  <c:v>0.27565070216366999</c:v>
                </c:pt>
                <c:pt idx="16">
                  <c:v>0.412910473742719</c:v>
                </c:pt>
                <c:pt idx="17">
                  <c:v>0.32089576043034396</c:v>
                </c:pt>
                <c:pt idx="18">
                  <c:v>0.27197083413315598</c:v>
                </c:pt>
                <c:pt idx="19">
                  <c:v>0.29833092995428501</c:v>
                </c:pt>
              </c:numCache>
            </c:numRef>
          </c:val>
          <c:extLst>
            <c:ext xmlns:c16="http://schemas.microsoft.com/office/drawing/2014/chart" uri="{C3380CC4-5D6E-409C-BE32-E72D297353CC}">
              <c16:uniqueId val="{0000001E-179F-4366-B7B0-F1C8C06703C5}"/>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1"/>
          <c:min val="0"/>
        </c:scaling>
        <c:delete val="1"/>
        <c:axPos val="t"/>
        <c:numFmt formatCode="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025460065869481E-2"/>
          <c:y val="5.383589735897587E-2"/>
          <c:w val="0.97039668166847848"/>
          <c:h val="0.84224679927492729"/>
        </c:manualLayout>
      </c:layout>
      <c:lineChart>
        <c:grouping val="standard"/>
        <c:varyColors val="0"/>
        <c:ser>
          <c:idx val="0"/>
          <c:order val="0"/>
          <c:tx>
            <c:strRef>
              <c:f>'Ark1'!$B$1</c:f>
              <c:strCache>
                <c:ptCount val="1"/>
                <c:pt idx="0">
                  <c:v>Serie 1</c:v>
                </c:pt>
              </c:strCache>
            </c:strRef>
          </c:tx>
          <c:spPr>
            <a:ln w="28575" cap="rnd">
              <a:solidFill>
                <a:schemeClr val="accent1">
                  <a:lumMod val="50000"/>
                </a:schemeClr>
              </a:solidFill>
              <a:round/>
            </a:ln>
            <a:effectLst/>
          </c:spPr>
          <c:marker>
            <c:symbol val="none"/>
          </c:marker>
          <c:dLbls>
            <c:dLbl>
              <c:idx val="8"/>
              <c:spPr>
                <a:noFill/>
                <a:ln w="19050">
                  <a:solidFill>
                    <a:srgbClr val="00B050"/>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7ED-40AE-BD47-FE7F6725F84A}"/>
                </c:ext>
              </c:extLst>
            </c:dLbl>
            <c:dLbl>
              <c:idx val="9"/>
              <c:spPr>
                <a:noFill/>
                <a:ln w="19050">
                  <a:solidFill>
                    <a:srgbClr val="00B050"/>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7ED-40AE-BD47-FE7F6725F84A}"/>
                </c:ext>
              </c:extLst>
            </c:dLbl>
            <c:dLbl>
              <c:idx val="10"/>
              <c:spPr>
                <a:noFill/>
                <a:ln w="19050">
                  <a:solidFill>
                    <a:srgbClr val="00B050"/>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extLst>
                <c:ext xmlns:c16="http://schemas.microsoft.com/office/drawing/2014/chart" uri="{C3380CC4-5D6E-409C-BE32-E72D297353CC}">
                  <c16:uniqueId val="{00000000-83B2-4AB9-8EE8-E401A5FB0606}"/>
                </c:ext>
              </c:extLst>
            </c:dLbl>
            <c:spPr>
              <a:noFill/>
              <a:ln w="19050">
                <a:solidFill>
                  <a:schemeClr val="accent2"/>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'Ark1'!$A$2:$A$12</c:f>
              <c:numCache>
                <c:formatCode>General</c:formatCode>
                <c:ptCount val="11"/>
                <c:pt idx="0">
                  <c:v>1999</c:v>
                </c:pt>
                <c:pt idx="1">
                  <c:v>2002</c:v>
                </c:pt>
                <c:pt idx="2">
                  <c:v>2005</c:v>
                </c:pt>
                <c:pt idx="3">
                  <c:v>2007</c:v>
                </c:pt>
                <c:pt idx="4">
                  <c:v>2009</c:v>
                </c:pt>
                <c:pt idx="5">
                  <c:v>2011</c:v>
                </c:pt>
                <c:pt idx="6">
                  <c:v>2013</c:v>
                </c:pt>
                <c:pt idx="7">
                  <c:v>2015</c:v>
                </c:pt>
                <c:pt idx="8">
                  <c:v>2017</c:v>
                </c:pt>
                <c:pt idx="9">
                  <c:v>2019</c:v>
                </c:pt>
                <c:pt idx="10">
                  <c:v>2021</c:v>
                </c:pt>
              </c:numCache>
            </c:numRef>
          </c:cat>
          <c:val>
            <c:numRef>
              <c:f>'Ark1'!$B$2:$B$12</c:f>
              <c:numCache>
                <c:formatCode>0%</c:formatCode>
                <c:ptCount val="11"/>
                <c:pt idx="0">
                  <c:v>0.68</c:v>
                </c:pt>
                <c:pt idx="1">
                  <c:v>0.71</c:v>
                </c:pt>
                <c:pt idx="2">
                  <c:v>0.81</c:v>
                </c:pt>
                <c:pt idx="3">
                  <c:v>0.81</c:v>
                </c:pt>
                <c:pt idx="4">
                  <c:v>0.79</c:v>
                </c:pt>
                <c:pt idx="5">
                  <c:v>0.81</c:v>
                </c:pt>
                <c:pt idx="6">
                  <c:v>0.85</c:v>
                </c:pt>
                <c:pt idx="7">
                  <c:v>0.8</c:v>
                </c:pt>
                <c:pt idx="8">
                  <c:v>0.7</c:v>
                </c:pt>
                <c:pt idx="9">
                  <c:v>0.68</c:v>
                </c:pt>
                <c:pt idx="10">
                  <c:v>0.71</c:v>
                </c:pt>
              </c:numCache>
            </c:numRef>
          </c:val>
          <c:smooth val="0"/>
          <c:extLst>
            <c:ext xmlns:c16="http://schemas.microsoft.com/office/drawing/2014/chart" uri="{C3380CC4-5D6E-409C-BE32-E72D297353CC}">
              <c16:uniqueId val="{00000000-013A-4673-8445-88F47A7C3A72}"/>
            </c:ext>
          </c:extLst>
        </c:ser>
        <c:dLbls>
          <c:showLegendKey val="0"/>
          <c:showVal val="0"/>
          <c:showCatName val="0"/>
          <c:showSerName val="0"/>
          <c:showPercent val="0"/>
          <c:showBubbleSize val="0"/>
        </c:dLbls>
        <c:smooth val="0"/>
        <c:axId val="1110880576"/>
        <c:axId val="1110883200"/>
      </c:lineChart>
      <c:catAx>
        <c:axId val="111088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110883200"/>
        <c:crosses val="autoZero"/>
        <c:auto val="1"/>
        <c:lblAlgn val="ctr"/>
        <c:lblOffset val="100"/>
        <c:noMultiLvlLbl val="0"/>
      </c:catAx>
      <c:valAx>
        <c:axId val="1110883200"/>
        <c:scaling>
          <c:orientation val="minMax"/>
          <c:max val="1"/>
          <c:min val="0.5"/>
        </c:scaling>
        <c:delete val="1"/>
        <c:axPos val="l"/>
        <c:numFmt formatCode="0%" sourceLinked="1"/>
        <c:majorTickMark val="out"/>
        <c:minorTickMark val="none"/>
        <c:tickLblPos val="nextTo"/>
        <c:crossAx val="1110880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w="3175">
      <a:solidFill>
        <a:schemeClr val="bg1">
          <a:lumMod val="50000"/>
        </a:schemeClr>
      </a:solidFill>
    </a:ln>
    <a:effectLst/>
  </c:spPr>
  <c:txPr>
    <a:bodyPr/>
    <a:lstStyle/>
    <a:p>
      <a:pPr>
        <a:defRPr/>
      </a:pPr>
      <a:endParaRPr lang="nb-NO"/>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025460065869481E-2"/>
          <c:y val="5.383589735897587E-2"/>
          <c:w val="0.94316162880347842"/>
          <c:h val="0.84224679927492729"/>
        </c:manualLayout>
      </c:layout>
      <c:lineChart>
        <c:grouping val="standard"/>
        <c:varyColors val="0"/>
        <c:ser>
          <c:idx val="0"/>
          <c:order val="0"/>
          <c:tx>
            <c:strRef>
              <c:f>'Ark1'!$B$1</c:f>
              <c:strCache>
                <c:ptCount val="1"/>
                <c:pt idx="0">
                  <c:v>Serie 1</c:v>
                </c:pt>
              </c:strCache>
            </c:strRef>
          </c:tx>
          <c:spPr>
            <a:ln w="28575" cap="rnd">
              <a:solidFill>
                <a:schemeClr val="accent1">
                  <a:lumMod val="50000"/>
                </a:schemeClr>
              </a:solidFill>
              <a:round/>
            </a:ln>
            <a:effectLst/>
          </c:spPr>
          <c:marker>
            <c:symbol val="none"/>
          </c:marker>
          <c:dLbls>
            <c:dLbl>
              <c:idx val="8"/>
              <c:spPr>
                <a:noFill/>
                <a:ln w="19050">
                  <a:solidFill>
                    <a:srgbClr val="00B050"/>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7ED-40AE-BD47-FE7F6725F84A}"/>
                </c:ext>
              </c:extLst>
            </c:dLbl>
            <c:dLbl>
              <c:idx val="9"/>
              <c:spPr>
                <a:noFill/>
                <a:ln w="19050">
                  <a:solidFill>
                    <a:srgbClr val="00B050"/>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7ED-40AE-BD47-FE7F6725F84A}"/>
                </c:ext>
              </c:extLst>
            </c:dLbl>
            <c:spPr>
              <a:noFill/>
              <a:ln w="19050">
                <a:solidFill>
                  <a:schemeClr val="accent2"/>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'Ark1'!$A$2:$A$12</c:f>
              <c:numCache>
                <c:formatCode>General</c:formatCode>
                <c:ptCount val="11"/>
                <c:pt idx="0">
                  <c:v>1999</c:v>
                </c:pt>
                <c:pt idx="1">
                  <c:v>2002</c:v>
                </c:pt>
                <c:pt idx="2">
                  <c:v>2005</c:v>
                </c:pt>
                <c:pt idx="3">
                  <c:v>2007</c:v>
                </c:pt>
                <c:pt idx="4">
                  <c:v>2009</c:v>
                </c:pt>
                <c:pt idx="5">
                  <c:v>2011</c:v>
                </c:pt>
                <c:pt idx="6">
                  <c:v>2013</c:v>
                </c:pt>
                <c:pt idx="7">
                  <c:v>2015</c:v>
                </c:pt>
                <c:pt idx="8">
                  <c:v>2017</c:v>
                </c:pt>
                <c:pt idx="9">
                  <c:v>2019</c:v>
                </c:pt>
                <c:pt idx="10">
                  <c:v>2021</c:v>
                </c:pt>
              </c:numCache>
            </c:numRef>
          </c:cat>
          <c:val>
            <c:numRef>
              <c:f>'Ark1'!$B$2:$B$12</c:f>
              <c:numCache>
                <c:formatCode>0%</c:formatCode>
                <c:ptCount val="11"/>
                <c:pt idx="0">
                  <c:v>0.68</c:v>
                </c:pt>
                <c:pt idx="1">
                  <c:v>0.71</c:v>
                </c:pt>
                <c:pt idx="2">
                  <c:v>0.81</c:v>
                </c:pt>
                <c:pt idx="3">
                  <c:v>0.81</c:v>
                </c:pt>
                <c:pt idx="4">
                  <c:v>0.79</c:v>
                </c:pt>
                <c:pt idx="5">
                  <c:v>0.81</c:v>
                </c:pt>
                <c:pt idx="6">
                  <c:v>0.85</c:v>
                </c:pt>
                <c:pt idx="7">
                  <c:v>0.8</c:v>
                </c:pt>
                <c:pt idx="8">
                  <c:v>0.7</c:v>
                </c:pt>
                <c:pt idx="9">
                  <c:v>0.68</c:v>
                </c:pt>
              </c:numCache>
            </c:numRef>
          </c:val>
          <c:smooth val="0"/>
          <c:extLst>
            <c:ext xmlns:c16="http://schemas.microsoft.com/office/drawing/2014/chart" uri="{C3380CC4-5D6E-409C-BE32-E72D297353CC}">
              <c16:uniqueId val="{00000000-013A-4673-8445-88F47A7C3A72}"/>
            </c:ext>
          </c:extLst>
        </c:ser>
        <c:dLbls>
          <c:showLegendKey val="0"/>
          <c:showVal val="0"/>
          <c:showCatName val="0"/>
          <c:showSerName val="0"/>
          <c:showPercent val="0"/>
          <c:showBubbleSize val="0"/>
        </c:dLbls>
        <c:smooth val="0"/>
        <c:axId val="1110880576"/>
        <c:axId val="1110883200"/>
      </c:lineChart>
      <c:catAx>
        <c:axId val="111088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110883200"/>
        <c:crosses val="autoZero"/>
        <c:auto val="1"/>
        <c:lblAlgn val="ctr"/>
        <c:lblOffset val="100"/>
        <c:noMultiLvlLbl val="0"/>
      </c:catAx>
      <c:valAx>
        <c:axId val="1110883200"/>
        <c:scaling>
          <c:orientation val="minMax"/>
          <c:max val="1"/>
          <c:min val="0.5"/>
        </c:scaling>
        <c:delete val="1"/>
        <c:axPos val="l"/>
        <c:numFmt formatCode="0%" sourceLinked="1"/>
        <c:majorTickMark val="out"/>
        <c:minorTickMark val="none"/>
        <c:tickLblPos val="nextTo"/>
        <c:crossAx val="1110880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w="3175">
      <a:solidFill>
        <a:schemeClr val="bg1">
          <a:lumMod val="50000"/>
        </a:schemeClr>
      </a:solidFill>
    </a:ln>
    <a:effectLst/>
  </c:spPr>
  <c:txPr>
    <a:bodyPr/>
    <a:lstStyle/>
    <a:p>
      <a:pPr>
        <a:defRPr/>
      </a:pPr>
      <a:endParaRPr lang="nb-NO"/>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682654665217236E-3"/>
          <c:y val="7.8575571706502895E-2"/>
          <c:w val="0.98223800900108704"/>
          <c:h val="0.83080594404239327"/>
        </c:manualLayout>
      </c:layout>
      <c:lineChart>
        <c:grouping val="standard"/>
        <c:varyColors val="0"/>
        <c:ser>
          <c:idx val="0"/>
          <c:order val="0"/>
          <c:tx>
            <c:strRef>
              <c:f>'Ark1'!$B$1</c:f>
              <c:strCache>
                <c:ptCount val="1"/>
                <c:pt idx="0">
                  <c:v>Serie 1</c:v>
                </c:pt>
              </c:strCache>
            </c:strRef>
          </c:tx>
          <c:spPr>
            <a:ln w="28575" cap="rnd">
              <a:solidFill>
                <a:schemeClr val="accent1">
                  <a:lumMod val="50000"/>
                </a:schemeClr>
              </a:solidFill>
              <a:round/>
            </a:ln>
            <a:effectLst/>
          </c:spPr>
          <c:marker>
            <c:symbol val="none"/>
          </c:marker>
          <c:dLbls>
            <c:dLbl>
              <c:idx val="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B98-432D-877A-9761BE85BC34}"/>
                </c:ext>
              </c:extLst>
            </c:dLbl>
            <c:dLbl>
              <c:idx val="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B98-432D-877A-9761BE85BC34}"/>
                </c:ext>
              </c:extLst>
            </c:dLbl>
            <c:dLbl>
              <c:idx val="2"/>
              <c:spPr>
                <a:noFill/>
                <a:ln w="19050">
                  <a:solidFill>
                    <a:srgbClr val="00B050"/>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extLst>
                <c:ext xmlns:c16="http://schemas.microsoft.com/office/drawing/2014/chart" uri="{C3380CC4-5D6E-409C-BE32-E72D297353CC}">
                  <c16:uniqueId val="{00000007-76DC-4D03-813D-79003FB718F3}"/>
                </c:ext>
              </c:extLst>
            </c:dLbl>
            <c:dLbl>
              <c:idx val="3"/>
              <c:spPr>
                <a:noFill/>
                <a:ln w="19050">
                  <a:solidFill>
                    <a:srgbClr val="00B050"/>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extLst>
                <c:ext xmlns:c16="http://schemas.microsoft.com/office/drawing/2014/chart" uri="{C3380CC4-5D6E-409C-BE32-E72D297353CC}">
                  <c16:uniqueId val="{00000005-76DC-4D03-813D-79003FB718F3}"/>
                </c:ext>
              </c:extLst>
            </c:dLbl>
            <c:dLbl>
              <c:idx val="4"/>
              <c:spPr>
                <a:noFill/>
                <a:ln w="19050">
                  <a:solidFill>
                    <a:srgbClr val="00B050"/>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extLst>
                <c:ext xmlns:c16="http://schemas.microsoft.com/office/drawing/2014/chart" uri="{C3380CC4-5D6E-409C-BE32-E72D297353CC}">
                  <c16:uniqueId val="{00000001-8196-40B4-B1EB-3F12FF1376EF}"/>
                </c:ext>
              </c:extLst>
            </c:dLbl>
            <c:spPr>
              <a:noFill/>
              <a:ln w="19050">
                <a:solidFill>
                  <a:schemeClr val="accent2"/>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'Ark1'!$A$2:$A$6</c:f>
              <c:numCache>
                <c:formatCode>General</c:formatCode>
                <c:ptCount val="5"/>
                <c:pt idx="0">
                  <c:v>2013</c:v>
                </c:pt>
                <c:pt idx="1">
                  <c:v>2015</c:v>
                </c:pt>
                <c:pt idx="2">
                  <c:v>2017</c:v>
                </c:pt>
                <c:pt idx="3">
                  <c:v>2019</c:v>
                </c:pt>
                <c:pt idx="4">
                  <c:v>2021</c:v>
                </c:pt>
              </c:numCache>
            </c:numRef>
          </c:cat>
          <c:val>
            <c:numRef>
              <c:f>'Ark1'!$B$2:$B$6</c:f>
              <c:numCache>
                <c:formatCode>General</c:formatCode>
                <c:ptCount val="5"/>
                <c:pt idx="0">
                  <c:v>10.8</c:v>
                </c:pt>
                <c:pt idx="1">
                  <c:v>9.4</c:v>
                </c:pt>
                <c:pt idx="2">
                  <c:v>7.4</c:v>
                </c:pt>
                <c:pt idx="3">
                  <c:v>6.8</c:v>
                </c:pt>
                <c:pt idx="4">
                  <c:v>6.9</c:v>
                </c:pt>
              </c:numCache>
            </c:numRef>
          </c:val>
          <c:smooth val="0"/>
          <c:extLst>
            <c:ext xmlns:c16="http://schemas.microsoft.com/office/drawing/2014/chart" uri="{C3380CC4-5D6E-409C-BE32-E72D297353CC}">
              <c16:uniqueId val="{00000003-76DC-4D03-813D-79003FB718F3}"/>
            </c:ext>
          </c:extLst>
        </c:ser>
        <c:dLbls>
          <c:showLegendKey val="0"/>
          <c:showVal val="0"/>
          <c:showCatName val="0"/>
          <c:showSerName val="0"/>
          <c:showPercent val="0"/>
          <c:showBubbleSize val="0"/>
        </c:dLbls>
        <c:smooth val="0"/>
        <c:axId val="1110880576"/>
        <c:axId val="1110883200"/>
      </c:lineChart>
      <c:catAx>
        <c:axId val="111088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110883200"/>
        <c:crosses val="autoZero"/>
        <c:auto val="1"/>
        <c:lblAlgn val="ctr"/>
        <c:lblOffset val="100"/>
        <c:noMultiLvlLbl val="0"/>
      </c:catAx>
      <c:valAx>
        <c:axId val="1110883200"/>
        <c:scaling>
          <c:orientation val="minMax"/>
          <c:max val="20"/>
          <c:min val="0"/>
        </c:scaling>
        <c:delete val="1"/>
        <c:axPos val="l"/>
        <c:numFmt formatCode="General" sourceLinked="1"/>
        <c:majorTickMark val="out"/>
        <c:minorTickMark val="none"/>
        <c:tickLblPos val="nextTo"/>
        <c:crossAx val="1110880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w="3175">
      <a:solidFill>
        <a:schemeClr val="bg1">
          <a:lumMod val="50000"/>
        </a:schemeClr>
      </a:solidFill>
    </a:ln>
    <a:effectLst/>
  </c:spPr>
  <c:txPr>
    <a:bodyPr/>
    <a:lstStyle/>
    <a:p>
      <a:pPr>
        <a:defRPr/>
      </a:pPr>
      <a:endParaRPr lang="nb-NO"/>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047963995651718E-3"/>
          <c:y val="7.5936653033383886E-2"/>
          <c:w val="0.98223800900108704"/>
          <c:h val="0.83080594404239327"/>
        </c:manualLayout>
      </c:layout>
      <c:lineChart>
        <c:grouping val="standard"/>
        <c:varyColors val="0"/>
        <c:ser>
          <c:idx val="0"/>
          <c:order val="0"/>
          <c:tx>
            <c:strRef>
              <c:f>'Ark1'!$B$1</c:f>
              <c:strCache>
                <c:ptCount val="1"/>
                <c:pt idx="0">
                  <c:v>Serie 1</c:v>
                </c:pt>
              </c:strCache>
            </c:strRef>
          </c:tx>
          <c:spPr>
            <a:ln w="28575" cap="rnd">
              <a:solidFill>
                <a:schemeClr val="accent1">
                  <a:lumMod val="50000"/>
                </a:schemeClr>
              </a:solidFill>
              <a:round/>
            </a:ln>
            <a:effectLst/>
          </c:spPr>
          <c:marker>
            <c:symbol val="none"/>
          </c:marker>
          <c:dLbls>
            <c:dLbl>
              <c:idx val="2"/>
              <c:spPr>
                <a:noFill/>
                <a:ln w="19050">
                  <a:solidFill>
                    <a:srgbClr val="00B050"/>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6DC-4D03-813D-79003FB718F3}"/>
                </c:ext>
              </c:extLst>
            </c:dLbl>
            <c:dLbl>
              <c:idx val="3"/>
              <c:spPr>
                <a:noFill/>
                <a:ln w="19050">
                  <a:solidFill>
                    <a:srgbClr val="00B050"/>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6DC-4D03-813D-79003FB718F3}"/>
                </c:ext>
              </c:extLst>
            </c:dLbl>
            <c:dLbl>
              <c:idx val="4"/>
              <c:spPr>
                <a:noFill/>
                <a:ln w="19050">
                  <a:solidFill>
                    <a:srgbClr val="00B050"/>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196-40B4-B1EB-3F12FF1376EF}"/>
                </c:ext>
              </c:extLst>
            </c:dLbl>
            <c:dLbl>
              <c:idx val="6"/>
              <c:layout>
                <c:manualLayout>
                  <c:x val="-2.8584964180917206E-2"/>
                  <c:y val="-0.1020002407139947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6DC-4D03-813D-79003FB718F3}"/>
                </c:ext>
              </c:extLst>
            </c:dLbl>
            <c:spPr>
              <a:noFill/>
              <a:ln w="19050">
                <a:solidFill>
                  <a:schemeClr val="accent2"/>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'Ark1'!$A$2:$A$6</c:f>
              <c:numCache>
                <c:formatCode>General</c:formatCode>
                <c:ptCount val="5"/>
                <c:pt idx="0">
                  <c:v>2013</c:v>
                </c:pt>
                <c:pt idx="1">
                  <c:v>2015</c:v>
                </c:pt>
                <c:pt idx="2">
                  <c:v>2017</c:v>
                </c:pt>
                <c:pt idx="3">
                  <c:v>2019</c:v>
                </c:pt>
                <c:pt idx="4">
                  <c:v>2021</c:v>
                </c:pt>
              </c:numCache>
            </c:numRef>
          </c:cat>
          <c:val>
            <c:numRef>
              <c:f>'Ark1'!$B$2:$B$6</c:f>
              <c:numCache>
                <c:formatCode>General</c:formatCode>
                <c:ptCount val="5"/>
                <c:pt idx="0">
                  <c:v>10.8</c:v>
                </c:pt>
                <c:pt idx="1">
                  <c:v>9.4</c:v>
                </c:pt>
                <c:pt idx="2">
                  <c:v>7.2</c:v>
                </c:pt>
                <c:pt idx="3">
                  <c:v>6.8</c:v>
                </c:pt>
              </c:numCache>
            </c:numRef>
          </c:val>
          <c:smooth val="0"/>
          <c:extLst>
            <c:ext xmlns:c16="http://schemas.microsoft.com/office/drawing/2014/chart" uri="{C3380CC4-5D6E-409C-BE32-E72D297353CC}">
              <c16:uniqueId val="{00000003-76DC-4D03-813D-79003FB718F3}"/>
            </c:ext>
          </c:extLst>
        </c:ser>
        <c:dLbls>
          <c:showLegendKey val="0"/>
          <c:showVal val="0"/>
          <c:showCatName val="0"/>
          <c:showSerName val="0"/>
          <c:showPercent val="0"/>
          <c:showBubbleSize val="0"/>
        </c:dLbls>
        <c:smooth val="0"/>
        <c:axId val="1110880576"/>
        <c:axId val="1110883200"/>
      </c:lineChart>
      <c:catAx>
        <c:axId val="111088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110883200"/>
        <c:crosses val="autoZero"/>
        <c:auto val="1"/>
        <c:lblAlgn val="ctr"/>
        <c:lblOffset val="100"/>
        <c:noMultiLvlLbl val="0"/>
      </c:catAx>
      <c:valAx>
        <c:axId val="1110883200"/>
        <c:scaling>
          <c:orientation val="minMax"/>
          <c:max val="20"/>
          <c:min val="0"/>
        </c:scaling>
        <c:delete val="1"/>
        <c:axPos val="l"/>
        <c:numFmt formatCode="General" sourceLinked="1"/>
        <c:majorTickMark val="out"/>
        <c:minorTickMark val="none"/>
        <c:tickLblPos val="nextTo"/>
        <c:crossAx val="1110880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w="3175">
      <a:solidFill>
        <a:schemeClr val="bg1">
          <a:lumMod val="50000"/>
        </a:schemeClr>
      </a:solidFill>
    </a:ln>
    <a:effectLst/>
  </c:spPr>
  <c:txPr>
    <a:bodyPr/>
    <a:lstStyle/>
    <a:p>
      <a:pPr>
        <a:defRPr/>
      </a:pPr>
      <a:endParaRPr lang="nb-NO"/>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047963995651718E-3"/>
          <c:y val="8.0038264482240995E-2"/>
          <c:w val="0.98223800900108704"/>
          <c:h val="0.80619627534925065"/>
        </c:manualLayout>
      </c:layout>
      <c:lineChart>
        <c:grouping val="standard"/>
        <c:varyColors val="0"/>
        <c:ser>
          <c:idx val="0"/>
          <c:order val="0"/>
          <c:tx>
            <c:strRef>
              <c:f>'Ark1'!$B$1</c:f>
              <c:strCache>
                <c:ptCount val="1"/>
                <c:pt idx="0">
                  <c:v>Serie 1</c:v>
                </c:pt>
              </c:strCache>
            </c:strRef>
          </c:tx>
          <c:spPr>
            <a:ln w="28575" cap="rnd">
              <a:solidFill>
                <a:schemeClr val="accent1">
                  <a:lumMod val="50000"/>
                </a:schemeClr>
              </a:solidFill>
              <a:round/>
            </a:ln>
            <a:effectLst/>
          </c:spPr>
          <c:marker>
            <c:symbol val="none"/>
          </c:marker>
          <c:dLbls>
            <c:dLbl>
              <c:idx val="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31C-4D44-9F69-96240E076091}"/>
                </c:ext>
              </c:extLst>
            </c:dLbl>
            <c:dLbl>
              <c:idx val="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31C-4D44-9F69-96240E076091}"/>
                </c:ext>
              </c:extLst>
            </c:dLbl>
            <c:dLbl>
              <c:idx val="2"/>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31C-4D44-9F69-96240E076091}"/>
                </c:ext>
              </c:extLst>
            </c:dLbl>
            <c:dLbl>
              <c:idx val="3"/>
              <c:spPr>
                <a:noFill/>
                <a:ln w="19050">
                  <a:solidFill>
                    <a:srgbClr val="00B050"/>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extLst>
                <c:ext xmlns:c16="http://schemas.microsoft.com/office/drawing/2014/chart" uri="{C3380CC4-5D6E-409C-BE32-E72D297353CC}">
                  <c16:uniqueId val="{00000005-76DC-4D03-813D-79003FB718F3}"/>
                </c:ext>
              </c:extLst>
            </c:dLbl>
            <c:dLbl>
              <c:idx val="4"/>
              <c:spPr>
                <a:noFill/>
                <a:ln w="19050">
                  <a:solidFill>
                    <a:srgbClr val="00B050"/>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extLst>
                <c:ext xmlns:c16="http://schemas.microsoft.com/office/drawing/2014/chart" uri="{C3380CC4-5D6E-409C-BE32-E72D297353CC}">
                  <c16:uniqueId val="{00000001-8196-40B4-B1EB-3F12FF1376EF}"/>
                </c:ext>
              </c:extLst>
            </c:dLbl>
            <c:dLbl>
              <c:idx val="5"/>
              <c:spPr>
                <a:noFill/>
                <a:ln w="19050">
                  <a:solidFill>
                    <a:srgbClr val="00B050"/>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extLst>
                <c:ext xmlns:c16="http://schemas.microsoft.com/office/drawing/2014/chart" uri="{C3380CC4-5D6E-409C-BE32-E72D297353CC}">
                  <c16:uniqueId val="{00000001-031C-4D44-9F69-96240E076091}"/>
                </c:ext>
              </c:extLst>
            </c:dLbl>
            <c:spPr>
              <a:noFill/>
              <a:ln w="19050">
                <a:solidFill>
                  <a:schemeClr val="accent2"/>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'Ark1'!$A$2:$A$7</c:f>
              <c:numCache>
                <c:formatCode>General</c:formatCode>
                <c:ptCount val="6"/>
                <c:pt idx="0">
                  <c:v>2011</c:v>
                </c:pt>
                <c:pt idx="1">
                  <c:v>2013</c:v>
                </c:pt>
                <c:pt idx="2">
                  <c:v>2015</c:v>
                </c:pt>
                <c:pt idx="3">
                  <c:v>2017</c:v>
                </c:pt>
                <c:pt idx="4">
                  <c:v>2019</c:v>
                </c:pt>
                <c:pt idx="5">
                  <c:v>2021</c:v>
                </c:pt>
              </c:numCache>
            </c:numRef>
          </c:cat>
          <c:val>
            <c:numRef>
              <c:f>'Ark1'!$B$2:$B$7</c:f>
              <c:numCache>
                <c:formatCode>General</c:formatCode>
                <c:ptCount val="6"/>
                <c:pt idx="0">
                  <c:v>11.3</c:v>
                </c:pt>
                <c:pt idx="1">
                  <c:v>12.5</c:v>
                </c:pt>
                <c:pt idx="2">
                  <c:v>11.6</c:v>
                </c:pt>
                <c:pt idx="3">
                  <c:v>9.5</c:v>
                </c:pt>
                <c:pt idx="4">
                  <c:v>9.4</c:v>
                </c:pt>
                <c:pt idx="5">
                  <c:v>9.6</c:v>
                </c:pt>
              </c:numCache>
            </c:numRef>
          </c:val>
          <c:smooth val="0"/>
          <c:extLst>
            <c:ext xmlns:c16="http://schemas.microsoft.com/office/drawing/2014/chart" uri="{C3380CC4-5D6E-409C-BE32-E72D297353CC}">
              <c16:uniqueId val="{00000003-76DC-4D03-813D-79003FB718F3}"/>
            </c:ext>
          </c:extLst>
        </c:ser>
        <c:dLbls>
          <c:showLegendKey val="0"/>
          <c:showVal val="0"/>
          <c:showCatName val="0"/>
          <c:showSerName val="0"/>
          <c:showPercent val="0"/>
          <c:showBubbleSize val="0"/>
        </c:dLbls>
        <c:smooth val="0"/>
        <c:axId val="1110880576"/>
        <c:axId val="1110883200"/>
      </c:lineChart>
      <c:catAx>
        <c:axId val="111088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110883200"/>
        <c:crosses val="autoZero"/>
        <c:auto val="1"/>
        <c:lblAlgn val="ctr"/>
        <c:lblOffset val="100"/>
        <c:noMultiLvlLbl val="0"/>
      </c:catAx>
      <c:valAx>
        <c:axId val="1110883200"/>
        <c:scaling>
          <c:orientation val="minMax"/>
          <c:max val="20"/>
          <c:min val="0"/>
        </c:scaling>
        <c:delete val="1"/>
        <c:axPos val="l"/>
        <c:numFmt formatCode="General" sourceLinked="1"/>
        <c:majorTickMark val="out"/>
        <c:minorTickMark val="none"/>
        <c:tickLblPos val="nextTo"/>
        <c:crossAx val="1110880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w="3175">
      <a:solidFill>
        <a:schemeClr val="bg1">
          <a:lumMod val="50000"/>
        </a:schemeClr>
      </a:solidFill>
    </a:ln>
    <a:effectLst/>
  </c:spPr>
  <c:txPr>
    <a:bodyPr/>
    <a:lstStyle/>
    <a:p>
      <a:pPr>
        <a:defRPr/>
      </a:pPr>
      <a:endParaRPr lang="nb-NO"/>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047963995651718E-3"/>
          <c:y val="7.593677862953499E-2"/>
          <c:w val="0.98223800900108704"/>
          <c:h val="0.80619627534925065"/>
        </c:manualLayout>
      </c:layout>
      <c:lineChart>
        <c:grouping val="standard"/>
        <c:varyColors val="0"/>
        <c:ser>
          <c:idx val="0"/>
          <c:order val="0"/>
          <c:tx>
            <c:strRef>
              <c:f>'Ark1'!$B$1</c:f>
              <c:strCache>
                <c:ptCount val="1"/>
                <c:pt idx="0">
                  <c:v>Serie 1</c:v>
                </c:pt>
              </c:strCache>
            </c:strRef>
          </c:tx>
          <c:spPr>
            <a:ln w="28575" cap="rnd">
              <a:solidFill>
                <a:schemeClr val="accent1">
                  <a:lumMod val="50000"/>
                </a:schemeClr>
              </a:solidFill>
              <a:round/>
            </a:ln>
            <a:effectLst/>
          </c:spPr>
          <c:marker>
            <c:symbol val="none"/>
          </c:marker>
          <c:dLbls>
            <c:dLbl>
              <c:idx val="3"/>
              <c:spPr>
                <a:noFill/>
                <a:ln w="19050">
                  <a:solidFill>
                    <a:srgbClr val="00B050"/>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6DC-4D03-813D-79003FB718F3}"/>
                </c:ext>
              </c:extLst>
            </c:dLbl>
            <c:dLbl>
              <c:idx val="4"/>
              <c:spPr>
                <a:noFill/>
                <a:ln w="19050">
                  <a:solidFill>
                    <a:srgbClr val="00B050"/>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196-40B4-B1EB-3F12FF1376EF}"/>
                </c:ext>
              </c:extLst>
            </c:dLbl>
            <c:dLbl>
              <c:idx val="6"/>
              <c:layout>
                <c:manualLayout>
                  <c:x val="-2.8584964180917206E-2"/>
                  <c:y val="-0.1020002407139947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6DC-4D03-813D-79003FB718F3}"/>
                </c:ext>
              </c:extLst>
            </c:dLbl>
            <c:spPr>
              <a:noFill/>
              <a:ln w="19050">
                <a:solidFill>
                  <a:schemeClr val="accent2"/>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'Ark1'!$A$2:$A$7</c:f>
              <c:numCache>
                <c:formatCode>General</c:formatCode>
                <c:ptCount val="6"/>
                <c:pt idx="0">
                  <c:v>2011</c:v>
                </c:pt>
                <c:pt idx="1">
                  <c:v>2013</c:v>
                </c:pt>
                <c:pt idx="2">
                  <c:v>2015</c:v>
                </c:pt>
                <c:pt idx="3">
                  <c:v>2017</c:v>
                </c:pt>
                <c:pt idx="4">
                  <c:v>2019</c:v>
                </c:pt>
                <c:pt idx="5">
                  <c:v>2021</c:v>
                </c:pt>
              </c:numCache>
            </c:numRef>
          </c:cat>
          <c:val>
            <c:numRef>
              <c:f>'Ark1'!$B$2:$B$7</c:f>
              <c:numCache>
                <c:formatCode>General</c:formatCode>
                <c:ptCount val="6"/>
                <c:pt idx="0">
                  <c:v>11.3</c:v>
                </c:pt>
                <c:pt idx="1">
                  <c:v>12.6</c:v>
                </c:pt>
                <c:pt idx="2">
                  <c:v>11.7</c:v>
                </c:pt>
                <c:pt idx="3">
                  <c:v>9.8000000000000007</c:v>
                </c:pt>
                <c:pt idx="4">
                  <c:v>9.6999999999999993</c:v>
                </c:pt>
              </c:numCache>
            </c:numRef>
          </c:val>
          <c:smooth val="0"/>
          <c:extLst>
            <c:ext xmlns:c16="http://schemas.microsoft.com/office/drawing/2014/chart" uri="{C3380CC4-5D6E-409C-BE32-E72D297353CC}">
              <c16:uniqueId val="{00000003-76DC-4D03-813D-79003FB718F3}"/>
            </c:ext>
          </c:extLst>
        </c:ser>
        <c:dLbls>
          <c:showLegendKey val="0"/>
          <c:showVal val="0"/>
          <c:showCatName val="0"/>
          <c:showSerName val="0"/>
          <c:showPercent val="0"/>
          <c:showBubbleSize val="0"/>
        </c:dLbls>
        <c:smooth val="0"/>
        <c:axId val="1110880576"/>
        <c:axId val="1110883200"/>
      </c:lineChart>
      <c:catAx>
        <c:axId val="111088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110883200"/>
        <c:crosses val="autoZero"/>
        <c:auto val="1"/>
        <c:lblAlgn val="ctr"/>
        <c:lblOffset val="100"/>
        <c:noMultiLvlLbl val="0"/>
      </c:catAx>
      <c:valAx>
        <c:axId val="1110883200"/>
        <c:scaling>
          <c:orientation val="minMax"/>
          <c:max val="20"/>
          <c:min val="0"/>
        </c:scaling>
        <c:delete val="1"/>
        <c:axPos val="l"/>
        <c:numFmt formatCode="General" sourceLinked="1"/>
        <c:majorTickMark val="out"/>
        <c:minorTickMark val="none"/>
        <c:tickLblPos val="nextTo"/>
        <c:crossAx val="1110880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w="3175">
      <a:solidFill>
        <a:schemeClr val="bg1">
          <a:lumMod val="50000"/>
        </a:schemeClr>
      </a:solidFill>
    </a:ln>
    <a:effectLst/>
  </c:spPr>
  <c:txPr>
    <a:bodyPr/>
    <a:lstStyle/>
    <a:p>
      <a:pPr>
        <a:defRPr/>
      </a:pPr>
      <a:endParaRPr lang="nb-NO"/>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60359739570382831"/>
          <c:h val="0.95587918578499098"/>
        </c:manualLayout>
      </c:layout>
      <c:barChart>
        <c:barDir val="bar"/>
        <c:grouping val="clustered"/>
        <c:varyColors val="0"/>
        <c:ser>
          <c:idx val="0"/>
          <c:order val="0"/>
          <c:tx>
            <c:strRef>
              <c:f>'Ark1'!$B$1</c:f>
              <c:strCache>
                <c:ptCount val="1"/>
                <c:pt idx="0">
                  <c:v>Hvor mange bøker vil du anslå at du kjøpte i 2021</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FA2C-47E4-A54B-51E70AA3DCF9}"/>
              </c:ext>
            </c:extLst>
          </c:dPt>
          <c:dPt>
            <c:idx val="1"/>
            <c:invertIfNegative val="0"/>
            <c:bubble3D val="0"/>
            <c:spPr>
              <a:solidFill>
                <a:srgbClr val="C00000"/>
              </a:solidFill>
              <a:ln>
                <a:noFill/>
              </a:ln>
              <a:effectLst/>
            </c:spPr>
            <c:extLst>
              <c:ext xmlns:c16="http://schemas.microsoft.com/office/drawing/2014/chart" uri="{C3380CC4-5D6E-409C-BE32-E72D297353CC}">
                <c16:uniqueId val="{0000001F-6493-4624-9117-CED00E1066B5}"/>
              </c:ext>
            </c:extLst>
          </c:dPt>
          <c:dPt>
            <c:idx val="2"/>
            <c:invertIfNegative val="0"/>
            <c:bubble3D val="0"/>
            <c:spPr>
              <a:solidFill>
                <a:srgbClr val="00B050"/>
              </a:solidFill>
              <a:ln>
                <a:noFill/>
              </a:ln>
              <a:effectLst/>
            </c:spPr>
            <c:extLst>
              <c:ext xmlns:c16="http://schemas.microsoft.com/office/drawing/2014/chart" uri="{C3380CC4-5D6E-409C-BE32-E72D297353CC}">
                <c16:uniqueId val="{00000003-FA2C-47E4-A54B-51E70AA3DCF9}"/>
              </c:ext>
            </c:extLst>
          </c:dPt>
          <c:dPt>
            <c:idx val="3"/>
            <c:invertIfNegative val="0"/>
            <c:bubble3D val="0"/>
            <c:extLst>
              <c:ext xmlns:c16="http://schemas.microsoft.com/office/drawing/2014/chart" uri="{C3380CC4-5D6E-409C-BE32-E72D297353CC}">
                <c16:uniqueId val="{00000005-FA2C-47E4-A54B-51E70AA3DCF9}"/>
              </c:ext>
            </c:extLst>
          </c:dPt>
          <c:dPt>
            <c:idx val="4"/>
            <c:invertIfNegative val="0"/>
            <c:bubble3D val="0"/>
            <c:spPr>
              <a:solidFill>
                <a:srgbClr val="C00000"/>
              </a:solidFill>
              <a:ln>
                <a:noFill/>
              </a:ln>
              <a:effectLst/>
            </c:spPr>
            <c:extLst>
              <c:ext xmlns:c16="http://schemas.microsoft.com/office/drawing/2014/chart" uri="{C3380CC4-5D6E-409C-BE32-E72D297353CC}">
                <c16:uniqueId val="{00000007-FA2C-47E4-A54B-51E70AA3DCF9}"/>
              </c:ext>
            </c:extLst>
          </c:dPt>
          <c:dPt>
            <c:idx val="5"/>
            <c:invertIfNegative val="0"/>
            <c:bubble3D val="0"/>
            <c:spPr>
              <a:solidFill>
                <a:srgbClr val="C00000"/>
              </a:solidFill>
              <a:ln>
                <a:noFill/>
              </a:ln>
              <a:effectLst/>
            </c:spPr>
            <c:extLst>
              <c:ext xmlns:c16="http://schemas.microsoft.com/office/drawing/2014/chart" uri="{C3380CC4-5D6E-409C-BE32-E72D297353CC}">
                <c16:uniqueId val="{00000009-FA2C-47E4-A54B-51E70AA3DCF9}"/>
              </c:ext>
            </c:extLst>
          </c:dPt>
          <c:dPt>
            <c:idx val="6"/>
            <c:invertIfNegative val="0"/>
            <c:bubble3D val="0"/>
            <c:extLst>
              <c:ext xmlns:c16="http://schemas.microsoft.com/office/drawing/2014/chart" uri="{C3380CC4-5D6E-409C-BE32-E72D297353CC}">
                <c16:uniqueId val="{0000000B-FA2C-47E4-A54B-51E70AA3DCF9}"/>
              </c:ext>
            </c:extLst>
          </c:dPt>
          <c:dPt>
            <c:idx val="7"/>
            <c:invertIfNegative val="0"/>
            <c:bubble3D val="0"/>
            <c:extLst>
              <c:ext xmlns:c16="http://schemas.microsoft.com/office/drawing/2014/chart" uri="{C3380CC4-5D6E-409C-BE32-E72D297353CC}">
                <c16:uniqueId val="{0000000D-FA2C-47E4-A54B-51E70AA3DCF9}"/>
              </c:ext>
            </c:extLst>
          </c:dPt>
          <c:dPt>
            <c:idx val="8"/>
            <c:invertIfNegative val="0"/>
            <c:bubble3D val="0"/>
            <c:extLst>
              <c:ext xmlns:c16="http://schemas.microsoft.com/office/drawing/2014/chart" uri="{C3380CC4-5D6E-409C-BE32-E72D297353CC}">
                <c16:uniqueId val="{0000000F-FA2C-47E4-A54B-51E70AA3DCF9}"/>
              </c:ext>
            </c:extLst>
          </c:dPt>
          <c:dPt>
            <c:idx val="10"/>
            <c:invertIfNegative val="0"/>
            <c:bubble3D val="0"/>
            <c:spPr>
              <a:solidFill>
                <a:srgbClr val="00B050"/>
              </a:solidFill>
              <a:ln>
                <a:noFill/>
              </a:ln>
              <a:effectLst/>
            </c:spPr>
            <c:extLst>
              <c:ext xmlns:c16="http://schemas.microsoft.com/office/drawing/2014/chart" uri="{C3380CC4-5D6E-409C-BE32-E72D297353CC}">
                <c16:uniqueId val="{0000001E-6493-4624-9117-CED00E1066B5}"/>
              </c:ext>
            </c:extLst>
          </c:dPt>
          <c:dPt>
            <c:idx val="11"/>
            <c:invertIfNegative val="0"/>
            <c:bubble3D val="0"/>
            <c:extLst>
              <c:ext xmlns:c16="http://schemas.microsoft.com/office/drawing/2014/chart" uri="{C3380CC4-5D6E-409C-BE32-E72D297353CC}">
                <c16:uniqueId val="{00000011-FA2C-47E4-A54B-51E70AA3DCF9}"/>
              </c:ext>
            </c:extLst>
          </c:dPt>
          <c:dPt>
            <c:idx val="12"/>
            <c:invertIfNegative val="0"/>
            <c:bubble3D val="0"/>
            <c:extLst>
              <c:ext xmlns:c16="http://schemas.microsoft.com/office/drawing/2014/chart" uri="{C3380CC4-5D6E-409C-BE32-E72D297353CC}">
                <c16:uniqueId val="{00000013-FA2C-47E4-A54B-51E70AA3DCF9}"/>
              </c:ext>
            </c:extLst>
          </c:dPt>
          <c:dPt>
            <c:idx val="13"/>
            <c:invertIfNegative val="0"/>
            <c:bubble3D val="0"/>
            <c:extLst>
              <c:ext xmlns:c16="http://schemas.microsoft.com/office/drawing/2014/chart" uri="{C3380CC4-5D6E-409C-BE32-E72D297353CC}">
                <c16:uniqueId val="{00000015-FA2C-47E4-A54B-51E70AA3DCF9}"/>
              </c:ext>
            </c:extLst>
          </c:dPt>
          <c:dPt>
            <c:idx val="14"/>
            <c:invertIfNegative val="0"/>
            <c:bubble3D val="0"/>
            <c:extLst>
              <c:ext xmlns:c16="http://schemas.microsoft.com/office/drawing/2014/chart" uri="{C3380CC4-5D6E-409C-BE32-E72D297353CC}">
                <c16:uniqueId val="{00000017-FA2C-47E4-A54B-51E70AA3DCF9}"/>
              </c:ext>
            </c:extLst>
          </c:dPt>
          <c:dPt>
            <c:idx val="15"/>
            <c:invertIfNegative val="0"/>
            <c:bubble3D val="0"/>
            <c:extLst>
              <c:ext xmlns:c16="http://schemas.microsoft.com/office/drawing/2014/chart" uri="{C3380CC4-5D6E-409C-BE32-E72D297353CC}">
                <c16:uniqueId val="{00000019-FA2C-47E4-A54B-51E70AA3DCF9}"/>
              </c:ext>
            </c:extLst>
          </c:dPt>
          <c:dPt>
            <c:idx val="17"/>
            <c:invertIfNegative val="0"/>
            <c:bubble3D val="0"/>
            <c:extLst>
              <c:ext xmlns:c16="http://schemas.microsoft.com/office/drawing/2014/chart" uri="{C3380CC4-5D6E-409C-BE32-E72D297353CC}">
                <c16:uniqueId val="{0000001B-FA2C-47E4-A54B-51E70AA3DCF9}"/>
              </c:ext>
            </c:extLst>
          </c:dPt>
          <c:dPt>
            <c:idx val="20"/>
            <c:invertIfNegative val="0"/>
            <c:bubble3D val="0"/>
            <c:extLst>
              <c:ext xmlns:c16="http://schemas.microsoft.com/office/drawing/2014/chart" uri="{C3380CC4-5D6E-409C-BE32-E72D297353CC}">
                <c16:uniqueId val="{0000001D-FA2C-47E4-A54B-51E70AA3DCF9}"/>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'Ark1'!$A$2:$A$29</c:f>
              <c:strCache>
                <c:ptCount val="28"/>
                <c:pt idx="0">
                  <c:v>Total</c:v>
                </c:pt>
                <c:pt idx="1">
                  <c:v>Mann</c:v>
                </c:pt>
                <c:pt idx="2">
                  <c:v>Kvinne</c:v>
                </c:pt>
                <c:pt idx="3">
                  <c:v>16-19</c:v>
                </c:pt>
                <c:pt idx="4">
                  <c:v>20-24</c:v>
                </c:pt>
                <c:pt idx="5">
                  <c:v>25-29</c:v>
                </c:pt>
                <c:pt idx="6">
                  <c:v>30-39</c:v>
                </c:pt>
                <c:pt idx="7">
                  <c:v>40-49</c:v>
                </c:pt>
                <c:pt idx="8">
                  <c:v>50-59</c:v>
                </c:pt>
                <c:pt idx="9">
                  <c:v>60-69</c:v>
                </c:pt>
                <c:pt idx="10">
                  <c:v>70+</c:v>
                </c:pt>
                <c:pt idx="11">
                  <c:v>Har barn</c:v>
                </c:pt>
                <c:pt idx="12">
                  <c:v>Ikke barn</c:v>
                </c:pt>
                <c:pt idx="13">
                  <c:v>SINK</c:v>
                </c:pt>
                <c:pt idx="14">
                  <c:v>DINK</c:v>
                </c:pt>
                <c:pt idx="15">
                  <c:v>FWSK</c:v>
                </c:pt>
                <c:pt idx="16">
                  <c:v>FWLK</c:v>
                </c:pt>
                <c:pt idx="17">
                  <c:v>EMPTY</c:v>
                </c:pt>
                <c:pt idx="18">
                  <c:v>OS</c:v>
                </c:pt>
                <c:pt idx="19">
                  <c:v>Lav utdannelse</c:v>
                </c:pt>
                <c:pt idx="20">
                  <c:v>Medium utdannelse</c:v>
                </c:pt>
                <c:pt idx="21">
                  <c:v>Høy utdannelse</c:v>
                </c:pt>
                <c:pt idx="22">
                  <c:v>HH-inntekt, u/500</c:v>
                </c:pt>
                <c:pt idx="23">
                  <c:v>HH-inntekt, 500-999</c:v>
                </c:pt>
                <c:pt idx="24">
                  <c:v>HH-inntekt, 1+ million</c:v>
                </c:pt>
                <c:pt idx="25">
                  <c:v>Stor by</c:v>
                </c:pt>
                <c:pt idx="26">
                  <c:v>Liten by</c:v>
                </c:pt>
                <c:pt idx="27">
                  <c:v>Ikke by</c:v>
                </c:pt>
              </c:strCache>
            </c:strRef>
          </c:cat>
          <c:val>
            <c:numRef>
              <c:f>'Ark1'!$B$2:$B$29</c:f>
              <c:numCache>
                <c:formatCode>0.0</c:formatCode>
                <c:ptCount val="28"/>
                <c:pt idx="0">
                  <c:v>9.6</c:v>
                </c:pt>
                <c:pt idx="1">
                  <c:v>8.8000000000000007</c:v>
                </c:pt>
                <c:pt idx="2">
                  <c:v>10.3</c:v>
                </c:pt>
                <c:pt idx="3">
                  <c:v>8.6999999999999993</c:v>
                </c:pt>
                <c:pt idx="4">
                  <c:v>7.6</c:v>
                </c:pt>
                <c:pt idx="5">
                  <c:v>7.2</c:v>
                </c:pt>
                <c:pt idx="6">
                  <c:v>8.6999999999999993</c:v>
                </c:pt>
                <c:pt idx="7">
                  <c:v>9.3000000000000007</c:v>
                </c:pt>
                <c:pt idx="8">
                  <c:v>10.3</c:v>
                </c:pt>
                <c:pt idx="9">
                  <c:v>10.3</c:v>
                </c:pt>
                <c:pt idx="10">
                  <c:v>12.4</c:v>
                </c:pt>
                <c:pt idx="11">
                  <c:v>8.5</c:v>
                </c:pt>
                <c:pt idx="12">
                  <c:v>10.1</c:v>
                </c:pt>
                <c:pt idx="13">
                  <c:v>7</c:v>
                </c:pt>
                <c:pt idx="14">
                  <c:v>8.5</c:v>
                </c:pt>
                <c:pt idx="15">
                  <c:v>9.3000000000000007</c:v>
                </c:pt>
                <c:pt idx="16">
                  <c:v>8</c:v>
                </c:pt>
                <c:pt idx="17">
                  <c:v>10.7</c:v>
                </c:pt>
                <c:pt idx="18">
                  <c:v>12.5</c:v>
                </c:pt>
                <c:pt idx="19">
                  <c:v>8.6</c:v>
                </c:pt>
                <c:pt idx="20">
                  <c:v>9.8000000000000007</c:v>
                </c:pt>
                <c:pt idx="21">
                  <c:v>10.9</c:v>
                </c:pt>
                <c:pt idx="22">
                  <c:v>9</c:v>
                </c:pt>
                <c:pt idx="23">
                  <c:v>10.199999999999999</c:v>
                </c:pt>
                <c:pt idx="24">
                  <c:v>9.1</c:v>
                </c:pt>
                <c:pt idx="25">
                  <c:v>9.1</c:v>
                </c:pt>
                <c:pt idx="26">
                  <c:v>10.6</c:v>
                </c:pt>
                <c:pt idx="27">
                  <c:v>9.4</c:v>
                </c:pt>
              </c:numCache>
            </c:numRef>
          </c:val>
          <c:extLst>
            <c:ext xmlns:c16="http://schemas.microsoft.com/office/drawing/2014/chart" uri="{C3380CC4-5D6E-409C-BE32-E72D297353CC}">
              <c16:uniqueId val="{0000001E-FA2C-47E4-A54B-51E70AA3DCF9}"/>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40"/>
          <c:min val="0"/>
        </c:scaling>
        <c:delete val="1"/>
        <c:axPos val="t"/>
        <c:numFmt formatCode="0.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60359739570382831"/>
          <c:h val="0.95587918578499098"/>
        </c:manualLayout>
      </c:layout>
      <c:barChart>
        <c:barDir val="bar"/>
        <c:grouping val="clustered"/>
        <c:varyColors val="0"/>
        <c:ser>
          <c:idx val="0"/>
          <c:order val="0"/>
          <c:tx>
            <c:strRef>
              <c:f>'Ark1'!$B$1</c:f>
              <c:strCache>
                <c:ptCount val="1"/>
                <c:pt idx="0">
                  <c:v>Hvor mange bøker vil du anslå at du kjøpte i 2021</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D91A-474E-94A9-66ABFE9CB203}"/>
              </c:ext>
            </c:extLst>
          </c:dPt>
          <c:dPt>
            <c:idx val="2"/>
            <c:invertIfNegative val="0"/>
            <c:bubble3D val="0"/>
            <c:extLst>
              <c:ext xmlns:c16="http://schemas.microsoft.com/office/drawing/2014/chart" uri="{C3380CC4-5D6E-409C-BE32-E72D297353CC}">
                <c16:uniqueId val="{00000003-D91A-474E-94A9-66ABFE9CB203}"/>
              </c:ext>
            </c:extLst>
          </c:dPt>
          <c:dPt>
            <c:idx val="3"/>
            <c:invertIfNegative val="0"/>
            <c:bubble3D val="0"/>
            <c:extLst>
              <c:ext xmlns:c16="http://schemas.microsoft.com/office/drawing/2014/chart" uri="{C3380CC4-5D6E-409C-BE32-E72D297353CC}">
                <c16:uniqueId val="{00000005-D91A-474E-94A9-66ABFE9CB203}"/>
              </c:ext>
            </c:extLst>
          </c:dPt>
          <c:dPt>
            <c:idx val="4"/>
            <c:invertIfNegative val="0"/>
            <c:bubble3D val="0"/>
            <c:extLst>
              <c:ext xmlns:c16="http://schemas.microsoft.com/office/drawing/2014/chart" uri="{C3380CC4-5D6E-409C-BE32-E72D297353CC}">
                <c16:uniqueId val="{00000007-D91A-474E-94A9-66ABFE9CB203}"/>
              </c:ext>
            </c:extLst>
          </c:dPt>
          <c:dPt>
            <c:idx val="5"/>
            <c:invertIfNegative val="0"/>
            <c:bubble3D val="0"/>
            <c:spPr>
              <a:solidFill>
                <a:srgbClr val="00B050"/>
              </a:solidFill>
              <a:ln>
                <a:noFill/>
              </a:ln>
              <a:effectLst/>
            </c:spPr>
            <c:extLst>
              <c:ext xmlns:c16="http://schemas.microsoft.com/office/drawing/2014/chart" uri="{C3380CC4-5D6E-409C-BE32-E72D297353CC}">
                <c16:uniqueId val="{00000009-D91A-474E-94A9-66ABFE9CB203}"/>
              </c:ext>
            </c:extLst>
          </c:dPt>
          <c:dPt>
            <c:idx val="6"/>
            <c:invertIfNegative val="0"/>
            <c:bubble3D val="0"/>
            <c:spPr>
              <a:solidFill>
                <a:srgbClr val="C00000"/>
              </a:solidFill>
              <a:ln>
                <a:noFill/>
              </a:ln>
              <a:effectLst/>
            </c:spPr>
            <c:extLst>
              <c:ext xmlns:c16="http://schemas.microsoft.com/office/drawing/2014/chart" uri="{C3380CC4-5D6E-409C-BE32-E72D297353CC}">
                <c16:uniqueId val="{0000000B-D91A-474E-94A9-66ABFE9CB203}"/>
              </c:ext>
            </c:extLst>
          </c:dPt>
          <c:dPt>
            <c:idx val="7"/>
            <c:invertIfNegative val="0"/>
            <c:bubble3D val="0"/>
            <c:extLst>
              <c:ext xmlns:c16="http://schemas.microsoft.com/office/drawing/2014/chart" uri="{C3380CC4-5D6E-409C-BE32-E72D297353CC}">
                <c16:uniqueId val="{0000000D-D91A-474E-94A9-66ABFE9CB203}"/>
              </c:ext>
            </c:extLst>
          </c:dPt>
          <c:dPt>
            <c:idx val="8"/>
            <c:invertIfNegative val="0"/>
            <c:bubble3D val="0"/>
            <c:extLst>
              <c:ext xmlns:c16="http://schemas.microsoft.com/office/drawing/2014/chart" uri="{C3380CC4-5D6E-409C-BE32-E72D297353CC}">
                <c16:uniqueId val="{0000000F-D91A-474E-94A9-66ABFE9CB203}"/>
              </c:ext>
            </c:extLst>
          </c:dPt>
          <c:dPt>
            <c:idx val="11"/>
            <c:invertIfNegative val="0"/>
            <c:bubble3D val="0"/>
            <c:spPr>
              <a:solidFill>
                <a:srgbClr val="C00000"/>
              </a:solidFill>
              <a:ln>
                <a:noFill/>
              </a:ln>
              <a:effectLst/>
            </c:spPr>
            <c:extLst>
              <c:ext xmlns:c16="http://schemas.microsoft.com/office/drawing/2014/chart" uri="{C3380CC4-5D6E-409C-BE32-E72D297353CC}">
                <c16:uniqueId val="{00000011-D91A-474E-94A9-66ABFE9CB203}"/>
              </c:ext>
            </c:extLst>
          </c:dPt>
          <c:dPt>
            <c:idx val="12"/>
            <c:invertIfNegative val="0"/>
            <c:bubble3D val="0"/>
            <c:spPr>
              <a:solidFill>
                <a:srgbClr val="C00000"/>
              </a:solidFill>
              <a:ln>
                <a:noFill/>
              </a:ln>
              <a:effectLst/>
            </c:spPr>
            <c:extLst>
              <c:ext xmlns:c16="http://schemas.microsoft.com/office/drawing/2014/chart" uri="{C3380CC4-5D6E-409C-BE32-E72D297353CC}">
                <c16:uniqueId val="{00000013-D91A-474E-94A9-66ABFE9CB203}"/>
              </c:ext>
            </c:extLst>
          </c:dPt>
          <c:dPt>
            <c:idx val="13"/>
            <c:invertIfNegative val="0"/>
            <c:bubble3D val="0"/>
            <c:extLst>
              <c:ext xmlns:c16="http://schemas.microsoft.com/office/drawing/2014/chart" uri="{C3380CC4-5D6E-409C-BE32-E72D297353CC}">
                <c16:uniqueId val="{00000015-D91A-474E-94A9-66ABFE9CB203}"/>
              </c:ext>
            </c:extLst>
          </c:dPt>
          <c:dPt>
            <c:idx val="14"/>
            <c:invertIfNegative val="0"/>
            <c:bubble3D val="0"/>
            <c:extLst>
              <c:ext xmlns:c16="http://schemas.microsoft.com/office/drawing/2014/chart" uri="{C3380CC4-5D6E-409C-BE32-E72D297353CC}">
                <c16:uniqueId val="{00000017-D91A-474E-94A9-66ABFE9CB203}"/>
              </c:ext>
            </c:extLst>
          </c:dPt>
          <c:dPt>
            <c:idx val="15"/>
            <c:invertIfNegative val="0"/>
            <c:bubble3D val="0"/>
            <c:spPr>
              <a:solidFill>
                <a:srgbClr val="00B050"/>
              </a:solidFill>
              <a:ln>
                <a:noFill/>
              </a:ln>
              <a:effectLst/>
            </c:spPr>
            <c:extLst>
              <c:ext xmlns:c16="http://schemas.microsoft.com/office/drawing/2014/chart" uri="{C3380CC4-5D6E-409C-BE32-E72D297353CC}">
                <c16:uniqueId val="{00000019-D91A-474E-94A9-66ABFE9CB203}"/>
              </c:ext>
            </c:extLst>
          </c:dPt>
          <c:dPt>
            <c:idx val="17"/>
            <c:invertIfNegative val="0"/>
            <c:bubble3D val="0"/>
            <c:extLst>
              <c:ext xmlns:c16="http://schemas.microsoft.com/office/drawing/2014/chart" uri="{C3380CC4-5D6E-409C-BE32-E72D297353CC}">
                <c16:uniqueId val="{0000001B-D91A-474E-94A9-66ABFE9CB203}"/>
              </c:ext>
            </c:extLst>
          </c:dPt>
          <c:dPt>
            <c:idx val="20"/>
            <c:invertIfNegative val="0"/>
            <c:bubble3D val="0"/>
            <c:extLst>
              <c:ext xmlns:c16="http://schemas.microsoft.com/office/drawing/2014/chart" uri="{C3380CC4-5D6E-409C-BE32-E72D297353CC}">
                <c16:uniqueId val="{0000001D-D91A-474E-94A9-66ABFE9CB203}"/>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'Ark1'!$A$2:$A$28</c:f>
              <c:strCache>
                <c:ptCount val="27"/>
                <c:pt idx="0">
                  <c:v>Total</c:v>
                </c:pt>
                <c:pt idx="1">
                  <c:v>Oslo og omegn</c:v>
                </c:pt>
                <c:pt idx="2">
                  <c:v>Øvrig Østland</c:v>
                </c:pt>
                <c:pt idx="3">
                  <c:v>Sør-/Vestlandet</c:v>
                </c:pt>
                <c:pt idx="4">
                  <c:v>Midt-/ Nord Norge</c:v>
                </c:pt>
                <c:pt idx="5">
                  <c:v>De bokinteresserte</c:v>
                </c:pt>
                <c:pt idx="6">
                  <c:v>Mobiltidstyvene</c:v>
                </c:pt>
                <c:pt idx="7">
                  <c:v>De tilbudsbevisste</c:v>
                </c:pt>
                <c:pt idx="8">
                  <c:v>De moderne</c:v>
                </c:pt>
                <c:pt idx="9">
                  <c:v>De barneorienterte</c:v>
                </c:pt>
                <c:pt idx="10">
                  <c:v>Opplever barrierer</c:v>
                </c:pt>
                <c:pt idx="11">
                  <c:v>Ikke-leser</c:v>
                </c:pt>
                <c:pt idx="12">
                  <c:v>Småleser (1-4)</c:v>
                </c:pt>
                <c:pt idx="13">
                  <c:v>Mediumleser (5-12)</c:v>
                </c:pt>
                <c:pt idx="14">
                  <c:v>Storleser (13-24)</c:v>
                </c:pt>
                <c:pt idx="15">
                  <c:v>Superleser (25+)</c:v>
                </c:pt>
                <c:pt idx="16">
                  <c:v>Bibliotek siste år</c:v>
                </c:pt>
                <c:pt idx="17">
                  <c:v>Ikke besøkt bibliotek</c:v>
                </c:pt>
                <c:pt idx="18">
                  <c:v>Norsk tekst</c:v>
                </c:pt>
                <c:pt idx="19">
                  <c:v>Engelsk tekst</c:v>
                </c:pt>
                <c:pt idx="20">
                  <c:v>Annet språk</c:v>
                </c:pt>
                <c:pt idx="21">
                  <c:v>Papirbok, lest</c:v>
                </c:pt>
                <c:pt idx="22">
                  <c:v>Lydbok, lest</c:v>
                </c:pt>
                <c:pt idx="23">
                  <c:v>E-bok lest</c:v>
                </c:pt>
                <c:pt idx="24">
                  <c:v>Papirbok, kjøpt</c:v>
                </c:pt>
                <c:pt idx="25">
                  <c:v>Lydbok, kjøpt</c:v>
                </c:pt>
                <c:pt idx="26">
                  <c:v>E-bok kjøpt</c:v>
                </c:pt>
              </c:strCache>
            </c:strRef>
          </c:cat>
          <c:val>
            <c:numRef>
              <c:f>'Ark1'!$B$2:$B$28</c:f>
              <c:numCache>
                <c:formatCode>0.0</c:formatCode>
                <c:ptCount val="27"/>
                <c:pt idx="0">
                  <c:v>9.6</c:v>
                </c:pt>
                <c:pt idx="1">
                  <c:v>10.199999999999999</c:v>
                </c:pt>
                <c:pt idx="2">
                  <c:v>10.3</c:v>
                </c:pt>
                <c:pt idx="3">
                  <c:v>9.4</c:v>
                </c:pt>
                <c:pt idx="4">
                  <c:v>8.6999999999999993</c:v>
                </c:pt>
                <c:pt idx="5">
                  <c:v>13</c:v>
                </c:pt>
                <c:pt idx="6">
                  <c:v>5.6</c:v>
                </c:pt>
                <c:pt idx="7">
                  <c:v>8.8000000000000007</c:v>
                </c:pt>
                <c:pt idx="8">
                  <c:v>10.7</c:v>
                </c:pt>
                <c:pt idx="9">
                  <c:v>7.2</c:v>
                </c:pt>
                <c:pt idx="10">
                  <c:v>10.3</c:v>
                </c:pt>
                <c:pt idx="11">
                  <c:v>3.5</c:v>
                </c:pt>
                <c:pt idx="12">
                  <c:v>3.8</c:v>
                </c:pt>
                <c:pt idx="13">
                  <c:v>8.8000000000000007</c:v>
                </c:pt>
                <c:pt idx="14">
                  <c:v>13.1</c:v>
                </c:pt>
                <c:pt idx="15">
                  <c:v>22.2</c:v>
                </c:pt>
                <c:pt idx="16">
                  <c:v>10.199999999999999</c:v>
                </c:pt>
                <c:pt idx="17">
                  <c:v>9.3000000000000007</c:v>
                </c:pt>
                <c:pt idx="18">
                  <c:v>10.199999999999999</c:v>
                </c:pt>
                <c:pt idx="19">
                  <c:v>11.7</c:v>
                </c:pt>
                <c:pt idx="20">
                  <c:v>13.6</c:v>
                </c:pt>
                <c:pt idx="21">
                  <c:v>10.199999999999999</c:v>
                </c:pt>
                <c:pt idx="22">
                  <c:v>10.4</c:v>
                </c:pt>
                <c:pt idx="23">
                  <c:v>13.4</c:v>
                </c:pt>
                <c:pt idx="24">
                  <c:v>9.5</c:v>
                </c:pt>
                <c:pt idx="25">
                  <c:v>17.399999999999999</c:v>
                </c:pt>
                <c:pt idx="26">
                  <c:v>18.7</c:v>
                </c:pt>
              </c:numCache>
            </c:numRef>
          </c:val>
          <c:extLst>
            <c:ext xmlns:c16="http://schemas.microsoft.com/office/drawing/2014/chart" uri="{C3380CC4-5D6E-409C-BE32-E72D297353CC}">
              <c16:uniqueId val="{0000001E-D91A-474E-94A9-66ABFE9CB203}"/>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40"/>
          <c:min val="0"/>
        </c:scaling>
        <c:delete val="1"/>
        <c:axPos val="t"/>
        <c:numFmt formatCode="0.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047963995651718E-3"/>
          <c:y val="7.593677862953499E-2"/>
          <c:w val="0.98223800900108704"/>
          <c:h val="0.72006235418286857"/>
        </c:manualLayout>
      </c:layout>
      <c:lineChart>
        <c:grouping val="standard"/>
        <c:varyColors val="0"/>
        <c:ser>
          <c:idx val="0"/>
          <c:order val="0"/>
          <c:tx>
            <c:strRef>
              <c:f>'Ark1'!$B$1</c:f>
              <c:strCache>
                <c:ptCount val="1"/>
                <c:pt idx="0">
                  <c:v>Serie 1</c:v>
                </c:pt>
              </c:strCache>
            </c:strRef>
          </c:tx>
          <c:spPr>
            <a:ln w="28575" cap="rnd">
              <a:solidFill>
                <a:schemeClr val="accent1">
                  <a:lumMod val="50000"/>
                </a:schemeClr>
              </a:solidFill>
              <a:round/>
            </a:ln>
            <a:effectLst/>
          </c:spPr>
          <c:marker>
            <c:symbol val="none"/>
          </c:marker>
          <c:dLbls>
            <c:dLbl>
              <c:idx val="2"/>
              <c:spPr>
                <a:noFill/>
                <a:ln w="19050">
                  <a:solidFill>
                    <a:srgbClr val="00B050"/>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6DC-4D03-813D-79003FB718F3}"/>
                </c:ext>
              </c:extLst>
            </c:dLbl>
            <c:dLbl>
              <c:idx val="3"/>
              <c:spPr>
                <a:noFill/>
                <a:ln w="19050">
                  <a:solidFill>
                    <a:srgbClr val="00B050"/>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6DC-4D03-813D-79003FB718F3}"/>
                </c:ext>
              </c:extLst>
            </c:dLbl>
            <c:dLbl>
              <c:idx val="6"/>
              <c:layout>
                <c:manualLayout>
                  <c:x val="-2.8584964180917206E-2"/>
                  <c:y val="-0.1020002407139947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6DC-4D03-813D-79003FB718F3}"/>
                </c:ext>
              </c:extLst>
            </c:dLbl>
            <c:spPr>
              <a:noFill/>
              <a:ln w="19050">
                <a:solidFill>
                  <a:schemeClr val="accent2"/>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'Ark1'!$A$2:$A$6</c:f>
              <c:numCache>
                <c:formatCode>General</c:formatCode>
                <c:ptCount val="5"/>
                <c:pt idx="0">
                  <c:v>2013</c:v>
                </c:pt>
                <c:pt idx="1">
                  <c:v>2015</c:v>
                </c:pt>
                <c:pt idx="2">
                  <c:v>2017</c:v>
                </c:pt>
                <c:pt idx="3">
                  <c:v>2019</c:v>
                </c:pt>
                <c:pt idx="4">
                  <c:v>2021</c:v>
                </c:pt>
              </c:numCache>
            </c:numRef>
          </c:cat>
          <c:val>
            <c:numRef>
              <c:f>'Ark1'!$B$2:$B$6</c:f>
              <c:numCache>
                <c:formatCode>General</c:formatCode>
                <c:ptCount val="5"/>
                <c:pt idx="0">
                  <c:v>16.899999999999999</c:v>
                </c:pt>
                <c:pt idx="1">
                  <c:v>15.2</c:v>
                </c:pt>
                <c:pt idx="2">
                  <c:v>13.3</c:v>
                </c:pt>
                <c:pt idx="3">
                  <c:v>13.2</c:v>
                </c:pt>
              </c:numCache>
            </c:numRef>
          </c:val>
          <c:smooth val="0"/>
          <c:extLst>
            <c:ext xmlns:c16="http://schemas.microsoft.com/office/drawing/2014/chart" uri="{C3380CC4-5D6E-409C-BE32-E72D297353CC}">
              <c16:uniqueId val="{00000003-76DC-4D03-813D-79003FB718F3}"/>
            </c:ext>
          </c:extLst>
        </c:ser>
        <c:dLbls>
          <c:showLegendKey val="0"/>
          <c:showVal val="0"/>
          <c:showCatName val="0"/>
          <c:showSerName val="0"/>
          <c:showPercent val="0"/>
          <c:showBubbleSize val="0"/>
        </c:dLbls>
        <c:smooth val="0"/>
        <c:axId val="1110880576"/>
        <c:axId val="1110883200"/>
      </c:lineChart>
      <c:catAx>
        <c:axId val="111088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110883200"/>
        <c:crosses val="autoZero"/>
        <c:auto val="1"/>
        <c:lblAlgn val="ctr"/>
        <c:lblOffset val="100"/>
        <c:noMultiLvlLbl val="0"/>
      </c:catAx>
      <c:valAx>
        <c:axId val="1110883200"/>
        <c:scaling>
          <c:orientation val="minMax"/>
          <c:max val="25"/>
          <c:min val="1"/>
        </c:scaling>
        <c:delete val="1"/>
        <c:axPos val="l"/>
        <c:numFmt formatCode="General" sourceLinked="1"/>
        <c:majorTickMark val="out"/>
        <c:minorTickMark val="none"/>
        <c:tickLblPos val="nextTo"/>
        <c:crossAx val="1110880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w="3175">
      <a:solidFill>
        <a:schemeClr val="bg1">
          <a:lumMod val="50000"/>
        </a:schemeClr>
      </a:solidFill>
    </a:ln>
    <a:effectLst/>
  </c:spPr>
  <c:txPr>
    <a:bodyPr/>
    <a:lstStyle/>
    <a:p>
      <a:pPr>
        <a:defRPr/>
      </a:pPr>
      <a:endParaRPr lang="nb-NO"/>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283969574688428E-2"/>
          <c:y val="0.15679276988452698"/>
          <c:w val="0.96608774386257945"/>
          <c:h val="0.75148714465911925"/>
        </c:manualLayout>
      </c:layout>
      <c:lineChart>
        <c:grouping val="standard"/>
        <c:varyColors val="0"/>
        <c:ser>
          <c:idx val="0"/>
          <c:order val="0"/>
          <c:tx>
            <c:strRef>
              <c:f>'Ark1'!$B$1</c:f>
              <c:strCache>
                <c:ptCount val="1"/>
                <c:pt idx="0">
                  <c:v>Menn</c:v>
                </c:pt>
              </c:strCache>
            </c:strRef>
          </c:tx>
          <c:spPr>
            <a:ln w="28575" cap="rnd">
              <a:solidFill>
                <a:srgbClr val="002060"/>
              </a:solidFill>
              <a:round/>
            </a:ln>
            <a:effectLst/>
          </c:spPr>
          <c:marker>
            <c:symbol val="none"/>
          </c:marker>
          <c:dLbls>
            <c:dLbl>
              <c:idx val="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FA1-481F-94B6-CDAB56841348}"/>
                </c:ext>
              </c:extLst>
            </c:dLbl>
            <c:dLbl>
              <c:idx val="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FA1-481F-94B6-CDAB56841348}"/>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2">
                        <a:lumMod val="50000"/>
                      </a:schemeClr>
                    </a:solidFill>
                    <a:latin typeface="+mn-lt"/>
                    <a:ea typeface="+mn-ea"/>
                    <a:cs typeface="+mn-cs"/>
                  </a:defRPr>
                </a:pPr>
                <a:endParaRPr lang="nb-NO"/>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'Ark1'!$A$2:$A$10</c:f>
              <c:strCache>
                <c:ptCount val="9"/>
                <c:pt idx="0">
                  <c:v>Total</c:v>
                </c:pt>
                <c:pt idx="1">
                  <c:v> 16-19 år</c:v>
                </c:pt>
                <c:pt idx="2">
                  <c:v> 20-24 år</c:v>
                </c:pt>
                <c:pt idx="3">
                  <c:v> 25-29 år</c:v>
                </c:pt>
                <c:pt idx="4">
                  <c:v> 30-39 år</c:v>
                </c:pt>
                <c:pt idx="5">
                  <c:v> 40-49 år</c:v>
                </c:pt>
                <c:pt idx="6">
                  <c:v> 50-59 år</c:v>
                </c:pt>
                <c:pt idx="7">
                  <c:v> 60-69 år</c:v>
                </c:pt>
                <c:pt idx="8">
                  <c:v> 70+ år</c:v>
                </c:pt>
              </c:strCache>
            </c:strRef>
          </c:cat>
          <c:val>
            <c:numRef>
              <c:f>'Ark1'!$B$2:$B$10</c:f>
              <c:numCache>
                <c:formatCode>General</c:formatCode>
                <c:ptCount val="9"/>
                <c:pt idx="0">
                  <c:v>8.8000000000000007</c:v>
                </c:pt>
                <c:pt idx="1">
                  <c:v>13.5</c:v>
                </c:pt>
                <c:pt idx="2">
                  <c:v>6</c:v>
                </c:pt>
                <c:pt idx="3">
                  <c:v>5.0999999999999996</c:v>
                </c:pt>
                <c:pt idx="4">
                  <c:v>7.1</c:v>
                </c:pt>
                <c:pt idx="5">
                  <c:v>7.2</c:v>
                </c:pt>
                <c:pt idx="6">
                  <c:v>9.8000000000000007</c:v>
                </c:pt>
                <c:pt idx="7">
                  <c:v>8.6</c:v>
                </c:pt>
                <c:pt idx="8">
                  <c:v>12.9</c:v>
                </c:pt>
              </c:numCache>
            </c:numRef>
          </c:val>
          <c:smooth val="0"/>
          <c:extLst>
            <c:ext xmlns:c16="http://schemas.microsoft.com/office/drawing/2014/chart" uri="{C3380CC4-5D6E-409C-BE32-E72D297353CC}">
              <c16:uniqueId val="{00000003-0EB6-442E-AFC8-CEBDDEBA7EB5}"/>
            </c:ext>
          </c:extLst>
        </c:ser>
        <c:ser>
          <c:idx val="1"/>
          <c:order val="1"/>
          <c:tx>
            <c:strRef>
              <c:f>'Ark1'!$C$1</c:f>
              <c:strCache>
                <c:ptCount val="1"/>
                <c:pt idx="0">
                  <c:v>Kvinner</c:v>
                </c:pt>
              </c:strCache>
            </c:strRef>
          </c:tx>
          <c:spPr>
            <a:ln w="28575" cap="rnd">
              <a:solidFill>
                <a:srgbClr val="C00000"/>
              </a:solidFill>
              <a:round/>
            </a:ln>
            <a:effectLst/>
          </c:spPr>
          <c:marker>
            <c:symbol val="none"/>
          </c:marker>
          <c:dLbls>
            <c:dLbl>
              <c:idx val="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FA1-481F-94B6-CDAB56841348}"/>
                </c:ext>
              </c:extLst>
            </c:dLbl>
            <c:dLbl>
              <c:idx val="8"/>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FA1-481F-94B6-CDAB56841348}"/>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C00000"/>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'Ark1'!$A$2:$A$10</c:f>
              <c:strCache>
                <c:ptCount val="9"/>
                <c:pt idx="0">
                  <c:v>Total</c:v>
                </c:pt>
                <c:pt idx="1">
                  <c:v> 16-19 år</c:v>
                </c:pt>
                <c:pt idx="2">
                  <c:v> 20-24 år</c:v>
                </c:pt>
                <c:pt idx="3">
                  <c:v> 25-29 år</c:v>
                </c:pt>
                <c:pt idx="4">
                  <c:v> 30-39 år</c:v>
                </c:pt>
                <c:pt idx="5">
                  <c:v> 40-49 år</c:v>
                </c:pt>
                <c:pt idx="6">
                  <c:v> 50-59 år</c:v>
                </c:pt>
                <c:pt idx="7">
                  <c:v> 60-69 år</c:v>
                </c:pt>
                <c:pt idx="8">
                  <c:v> 70+ år</c:v>
                </c:pt>
              </c:strCache>
            </c:strRef>
          </c:cat>
          <c:val>
            <c:numRef>
              <c:f>'Ark1'!$C$2:$C$10</c:f>
              <c:numCache>
                <c:formatCode>General</c:formatCode>
                <c:ptCount val="9"/>
                <c:pt idx="0">
                  <c:v>10.3</c:v>
                </c:pt>
                <c:pt idx="1">
                  <c:v>4.5</c:v>
                </c:pt>
                <c:pt idx="2">
                  <c:v>9</c:v>
                </c:pt>
                <c:pt idx="3">
                  <c:v>8.3000000000000007</c:v>
                </c:pt>
                <c:pt idx="4">
                  <c:v>9.9</c:v>
                </c:pt>
                <c:pt idx="5">
                  <c:v>11</c:v>
                </c:pt>
                <c:pt idx="6">
                  <c:v>10.8</c:v>
                </c:pt>
                <c:pt idx="7">
                  <c:v>11.9</c:v>
                </c:pt>
                <c:pt idx="8">
                  <c:v>11.8</c:v>
                </c:pt>
              </c:numCache>
            </c:numRef>
          </c:val>
          <c:smooth val="0"/>
          <c:extLst>
            <c:ext xmlns:c16="http://schemas.microsoft.com/office/drawing/2014/chart" uri="{C3380CC4-5D6E-409C-BE32-E72D297353CC}">
              <c16:uniqueId val="{00000009-0EB6-442E-AFC8-CEBDDEBA7EB5}"/>
            </c:ext>
          </c:extLst>
        </c:ser>
        <c:dLbls>
          <c:showLegendKey val="0"/>
          <c:showVal val="0"/>
          <c:showCatName val="0"/>
          <c:showSerName val="0"/>
          <c:showPercent val="0"/>
          <c:showBubbleSize val="0"/>
        </c:dLbls>
        <c:smooth val="0"/>
        <c:axId val="1110880576"/>
        <c:axId val="1110883200"/>
      </c:lineChart>
      <c:catAx>
        <c:axId val="111088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110883200"/>
        <c:crosses val="autoZero"/>
        <c:auto val="1"/>
        <c:lblAlgn val="ctr"/>
        <c:lblOffset val="100"/>
        <c:noMultiLvlLbl val="0"/>
      </c:catAx>
      <c:valAx>
        <c:axId val="1110883200"/>
        <c:scaling>
          <c:orientation val="minMax"/>
          <c:max val="30"/>
          <c:min val="0"/>
        </c:scaling>
        <c:delete val="1"/>
        <c:axPos val="l"/>
        <c:numFmt formatCode="General" sourceLinked="1"/>
        <c:majorTickMark val="out"/>
        <c:minorTickMark val="none"/>
        <c:tickLblPos val="nextTo"/>
        <c:crossAx val="1110880576"/>
        <c:crosses val="autoZero"/>
        <c:crossBetween val="between"/>
      </c:valAx>
      <c:spPr>
        <a:noFill/>
        <a:ln>
          <a:noFill/>
        </a:ln>
        <a:effectLst/>
      </c:spPr>
    </c:plotArea>
    <c:legend>
      <c:legendPos val="r"/>
      <c:layout>
        <c:manualLayout>
          <c:xMode val="edge"/>
          <c:yMode val="edge"/>
          <c:x val="0.8605677179869482"/>
          <c:y val="3.6124614509431843E-2"/>
          <c:w val="0.12048615828087798"/>
          <c:h val="0.1670902553691056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w="3175">
      <a:solidFill>
        <a:schemeClr val="bg1">
          <a:lumMod val="50000"/>
        </a:schemeClr>
      </a:solidFill>
    </a:ln>
    <a:effectLst/>
  </c:spPr>
  <c:txPr>
    <a:bodyPr/>
    <a:lstStyle/>
    <a:p>
      <a:pPr>
        <a:defRPr/>
      </a:pPr>
      <a:endParaRPr lang="nb-NO"/>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60359739570382831"/>
          <c:h val="0.95587918578499098"/>
        </c:manualLayout>
      </c:layout>
      <c:barChart>
        <c:barDir val="bar"/>
        <c:grouping val="clustered"/>
        <c:varyColors val="0"/>
        <c:ser>
          <c:idx val="0"/>
          <c:order val="0"/>
          <c:tx>
            <c:strRef>
              <c:f>'Ark1'!$B$1</c:f>
              <c:strCache>
                <c:ptCount val="1"/>
                <c:pt idx="0">
                  <c:v>Kjøpte bok</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FA2C-47E4-A54B-51E70AA3DCF9}"/>
              </c:ext>
            </c:extLst>
          </c:dPt>
          <c:dPt>
            <c:idx val="1"/>
            <c:invertIfNegative val="0"/>
            <c:bubble3D val="0"/>
            <c:spPr>
              <a:solidFill>
                <a:srgbClr val="C00000"/>
              </a:solidFill>
              <a:ln>
                <a:noFill/>
              </a:ln>
              <a:effectLst/>
            </c:spPr>
            <c:extLst>
              <c:ext xmlns:c16="http://schemas.microsoft.com/office/drawing/2014/chart" uri="{C3380CC4-5D6E-409C-BE32-E72D297353CC}">
                <c16:uniqueId val="{00000002-B934-4FA6-A2E4-9629728D8991}"/>
              </c:ext>
            </c:extLst>
          </c:dPt>
          <c:dPt>
            <c:idx val="2"/>
            <c:invertIfNegative val="0"/>
            <c:bubble3D val="0"/>
            <c:spPr>
              <a:solidFill>
                <a:srgbClr val="00B050"/>
              </a:solidFill>
              <a:ln>
                <a:noFill/>
              </a:ln>
              <a:effectLst/>
            </c:spPr>
            <c:extLst>
              <c:ext xmlns:c16="http://schemas.microsoft.com/office/drawing/2014/chart" uri="{C3380CC4-5D6E-409C-BE32-E72D297353CC}">
                <c16:uniqueId val="{00000003-FA2C-47E4-A54B-51E70AA3DCF9}"/>
              </c:ext>
            </c:extLst>
          </c:dPt>
          <c:dPt>
            <c:idx val="3"/>
            <c:invertIfNegative val="0"/>
            <c:bubble3D val="0"/>
            <c:extLst>
              <c:ext xmlns:c16="http://schemas.microsoft.com/office/drawing/2014/chart" uri="{C3380CC4-5D6E-409C-BE32-E72D297353CC}">
                <c16:uniqueId val="{00000005-FA2C-47E4-A54B-51E70AA3DCF9}"/>
              </c:ext>
            </c:extLst>
          </c:dPt>
          <c:dPt>
            <c:idx val="4"/>
            <c:invertIfNegative val="0"/>
            <c:bubble3D val="0"/>
            <c:extLst>
              <c:ext xmlns:c16="http://schemas.microsoft.com/office/drawing/2014/chart" uri="{C3380CC4-5D6E-409C-BE32-E72D297353CC}">
                <c16:uniqueId val="{00000007-FA2C-47E4-A54B-51E70AA3DCF9}"/>
              </c:ext>
            </c:extLst>
          </c:dPt>
          <c:dPt>
            <c:idx val="5"/>
            <c:invertIfNegative val="0"/>
            <c:bubble3D val="0"/>
            <c:extLst>
              <c:ext xmlns:c16="http://schemas.microsoft.com/office/drawing/2014/chart" uri="{C3380CC4-5D6E-409C-BE32-E72D297353CC}">
                <c16:uniqueId val="{00000009-FA2C-47E4-A54B-51E70AA3DCF9}"/>
              </c:ext>
            </c:extLst>
          </c:dPt>
          <c:dPt>
            <c:idx val="6"/>
            <c:invertIfNegative val="0"/>
            <c:bubble3D val="0"/>
            <c:extLst>
              <c:ext xmlns:c16="http://schemas.microsoft.com/office/drawing/2014/chart" uri="{C3380CC4-5D6E-409C-BE32-E72D297353CC}">
                <c16:uniqueId val="{0000000B-FA2C-47E4-A54B-51E70AA3DCF9}"/>
              </c:ext>
            </c:extLst>
          </c:dPt>
          <c:dPt>
            <c:idx val="7"/>
            <c:invertIfNegative val="0"/>
            <c:bubble3D val="0"/>
            <c:extLst>
              <c:ext xmlns:c16="http://schemas.microsoft.com/office/drawing/2014/chart" uri="{C3380CC4-5D6E-409C-BE32-E72D297353CC}">
                <c16:uniqueId val="{0000000D-FA2C-47E4-A54B-51E70AA3DCF9}"/>
              </c:ext>
            </c:extLst>
          </c:dPt>
          <c:dPt>
            <c:idx val="8"/>
            <c:invertIfNegative val="0"/>
            <c:bubble3D val="0"/>
            <c:extLst>
              <c:ext xmlns:c16="http://schemas.microsoft.com/office/drawing/2014/chart" uri="{C3380CC4-5D6E-409C-BE32-E72D297353CC}">
                <c16:uniqueId val="{0000000F-FA2C-47E4-A54B-51E70AA3DCF9}"/>
              </c:ext>
            </c:extLst>
          </c:dPt>
          <c:dPt>
            <c:idx val="9"/>
            <c:invertIfNegative val="0"/>
            <c:bubble3D val="0"/>
            <c:spPr>
              <a:solidFill>
                <a:srgbClr val="00B050"/>
              </a:solidFill>
              <a:ln>
                <a:noFill/>
              </a:ln>
              <a:effectLst/>
            </c:spPr>
            <c:extLst>
              <c:ext xmlns:c16="http://schemas.microsoft.com/office/drawing/2014/chart" uri="{C3380CC4-5D6E-409C-BE32-E72D297353CC}">
                <c16:uniqueId val="{00000001-318E-4D70-97C0-2E259BF3CA29}"/>
              </c:ext>
            </c:extLst>
          </c:dPt>
          <c:dPt>
            <c:idx val="11"/>
            <c:invertIfNegative val="0"/>
            <c:bubble3D val="0"/>
            <c:extLst>
              <c:ext xmlns:c16="http://schemas.microsoft.com/office/drawing/2014/chart" uri="{C3380CC4-5D6E-409C-BE32-E72D297353CC}">
                <c16:uniqueId val="{00000011-FA2C-47E4-A54B-51E70AA3DCF9}"/>
              </c:ext>
            </c:extLst>
          </c:dPt>
          <c:dPt>
            <c:idx val="12"/>
            <c:invertIfNegative val="0"/>
            <c:bubble3D val="0"/>
            <c:extLst>
              <c:ext xmlns:c16="http://schemas.microsoft.com/office/drawing/2014/chart" uri="{C3380CC4-5D6E-409C-BE32-E72D297353CC}">
                <c16:uniqueId val="{00000013-FA2C-47E4-A54B-51E70AA3DCF9}"/>
              </c:ext>
            </c:extLst>
          </c:dPt>
          <c:dPt>
            <c:idx val="13"/>
            <c:invertIfNegative val="0"/>
            <c:bubble3D val="0"/>
            <c:extLst>
              <c:ext xmlns:c16="http://schemas.microsoft.com/office/drawing/2014/chart" uri="{C3380CC4-5D6E-409C-BE32-E72D297353CC}">
                <c16:uniqueId val="{00000015-FA2C-47E4-A54B-51E70AA3DCF9}"/>
              </c:ext>
            </c:extLst>
          </c:dPt>
          <c:dPt>
            <c:idx val="14"/>
            <c:invertIfNegative val="0"/>
            <c:bubble3D val="0"/>
            <c:extLst>
              <c:ext xmlns:c16="http://schemas.microsoft.com/office/drawing/2014/chart" uri="{C3380CC4-5D6E-409C-BE32-E72D297353CC}">
                <c16:uniqueId val="{00000017-FA2C-47E4-A54B-51E70AA3DCF9}"/>
              </c:ext>
            </c:extLst>
          </c:dPt>
          <c:dPt>
            <c:idx val="15"/>
            <c:invertIfNegative val="0"/>
            <c:bubble3D val="0"/>
            <c:extLst>
              <c:ext xmlns:c16="http://schemas.microsoft.com/office/drawing/2014/chart" uri="{C3380CC4-5D6E-409C-BE32-E72D297353CC}">
                <c16:uniqueId val="{00000019-FA2C-47E4-A54B-51E70AA3DCF9}"/>
              </c:ext>
            </c:extLst>
          </c:dPt>
          <c:dPt>
            <c:idx val="16"/>
            <c:invertIfNegative val="0"/>
            <c:bubble3D val="0"/>
            <c:spPr>
              <a:solidFill>
                <a:srgbClr val="C00000"/>
              </a:solidFill>
              <a:ln>
                <a:noFill/>
              </a:ln>
              <a:effectLst/>
            </c:spPr>
            <c:extLst>
              <c:ext xmlns:c16="http://schemas.microsoft.com/office/drawing/2014/chart" uri="{C3380CC4-5D6E-409C-BE32-E72D297353CC}">
                <c16:uniqueId val="{00000002-318E-4D70-97C0-2E259BF3CA29}"/>
              </c:ext>
            </c:extLst>
          </c:dPt>
          <c:dPt>
            <c:idx val="17"/>
            <c:invertIfNegative val="0"/>
            <c:bubble3D val="0"/>
            <c:extLst>
              <c:ext xmlns:c16="http://schemas.microsoft.com/office/drawing/2014/chart" uri="{C3380CC4-5D6E-409C-BE32-E72D297353CC}">
                <c16:uniqueId val="{0000001B-FA2C-47E4-A54B-51E70AA3DCF9}"/>
              </c:ext>
            </c:extLst>
          </c:dPt>
          <c:dPt>
            <c:idx val="20"/>
            <c:invertIfNegative val="0"/>
            <c:bubble3D val="0"/>
            <c:extLst>
              <c:ext xmlns:c16="http://schemas.microsoft.com/office/drawing/2014/chart" uri="{C3380CC4-5D6E-409C-BE32-E72D297353CC}">
                <c16:uniqueId val="{0000001D-FA2C-47E4-A54B-51E70AA3DCF9}"/>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'Ark1'!$A$2:$A$20</c:f>
              <c:strCache>
                <c:ptCount val="19"/>
                <c:pt idx="0">
                  <c:v>Total</c:v>
                </c:pt>
                <c:pt idx="1">
                  <c:v>Mann</c:v>
                </c:pt>
                <c:pt idx="2">
                  <c:v>Kvinne</c:v>
                </c:pt>
                <c:pt idx="3">
                  <c:v>16-19</c:v>
                </c:pt>
                <c:pt idx="4">
                  <c:v>20-24</c:v>
                </c:pt>
                <c:pt idx="5">
                  <c:v>25-29</c:v>
                </c:pt>
                <c:pt idx="6">
                  <c:v>30-39</c:v>
                </c:pt>
                <c:pt idx="7">
                  <c:v>40-49</c:v>
                </c:pt>
                <c:pt idx="8">
                  <c:v>50-59</c:v>
                </c:pt>
                <c:pt idx="9">
                  <c:v>60-69</c:v>
                </c:pt>
                <c:pt idx="10">
                  <c:v>70+</c:v>
                </c:pt>
                <c:pt idx="11">
                  <c:v>Har barn</c:v>
                </c:pt>
                <c:pt idx="12">
                  <c:v>Ikke barn</c:v>
                </c:pt>
                <c:pt idx="13">
                  <c:v>SINK</c:v>
                </c:pt>
                <c:pt idx="14">
                  <c:v>DINK</c:v>
                </c:pt>
                <c:pt idx="15">
                  <c:v>FWSK</c:v>
                </c:pt>
                <c:pt idx="16">
                  <c:v>FWLK</c:v>
                </c:pt>
                <c:pt idx="17">
                  <c:v>EMPTY</c:v>
                </c:pt>
                <c:pt idx="18">
                  <c:v>OS</c:v>
                </c:pt>
              </c:strCache>
            </c:strRef>
          </c:cat>
          <c:val>
            <c:numRef>
              <c:f>'Ark1'!$B$2:$B$20</c:f>
              <c:numCache>
                <c:formatCode>0%</c:formatCode>
                <c:ptCount val="19"/>
                <c:pt idx="0">
                  <c:v>0.71419774443578499</c:v>
                </c:pt>
                <c:pt idx="1">
                  <c:v>0.66244178437980805</c:v>
                </c:pt>
                <c:pt idx="2">
                  <c:v>0.76636902434680709</c:v>
                </c:pt>
                <c:pt idx="3">
                  <c:v>0.459141320926367</c:v>
                </c:pt>
                <c:pt idx="4">
                  <c:v>0.64358085202342907</c:v>
                </c:pt>
                <c:pt idx="5">
                  <c:v>0.71266527422677495</c:v>
                </c:pt>
                <c:pt idx="6">
                  <c:v>0.75743308825037103</c:v>
                </c:pt>
                <c:pt idx="7">
                  <c:v>0.72219704957906405</c:v>
                </c:pt>
                <c:pt idx="8">
                  <c:v>0.73372071142334405</c:v>
                </c:pt>
                <c:pt idx="9">
                  <c:v>0.77189950219835002</c:v>
                </c:pt>
                <c:pt idx="10">
                  <c:v>0.72474460983756506</c:v>
                </c:pt>
                <c:pt idx="11">
                  <c:v>0.68911200139039097</c:v>
                </c:pt>
                <c:pt idx="12">
                  <c:v>0.72482928748400199</c:v>
                </c:pt>
                <c:pt idx="13">
                  <c:v>0.65646315621902895</c:v>
                </c:pt>
                <c:pt idx="14">
                  <c:v>0.72616059655412601</c:v>
                </c:pt>
                <c:pt idx="15">
                  <c:v>0.74614653323319002</c:v>
                </c:pt>
                <c:pt idx="16">
                  <c:v>0.65912949552004407</c:v>
                </c:pt>
                <c:pt idx="17">
                  <c:v>0.73122932024461096</c:v>
                </c:pt>
                <c:pt idx="18">
                  <c:v>0.757585965000101</c:v>
                </c:pt>
              </c:numCache>
            </c:numRef>
          </c:val>
          <c:extLst>
            <c:ext xmlns:c16="http://schemas.microsoft.com/office/drawing/2014/chart" uri="{C3380CC4-5D6E-409C-BE32-E72D297353CC}">
              <c16:uniqueId val="{0000001E-FA2C-47E4-A54B-51E70AA3DCF9}"/>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1"/>
          <c:min val="0"/>
        </c:scaling>
        <c:delete val="1"/>
        <c:axPos val="t"/>
        <c:numFmt formatCode="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57375035252493312"/>
          <c:h val="0.95587918578499098"/>
        </c:manualLayout>
      </c:layout>
      <c:barChart>
        <c:barDir val="bar"/>
        <c:grouping val="clustered"/>
        <c:varyColors val="0"/>
        <c:ser>
          <c:idx val="0"/>
          <c:order val="0"/>
          <c:tx>
            <c:strRef>
              <c:f>'Ark1'!$B$1</c:f>
              <c:strCache>
                <c:ptCount val="1"/>
                <c:pt idx="0">
                  <c:v>Kjøpte bok</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179F-4366-B7B0-F1C8C06703C5}"/>
              </c:ext>
            </c:extLst>
          </c:dPt>
          <c:dPt>
            <c:idx val="1"/>
            <c:invertIfNegative val="0"/>
            <c:bubble3D val="0"/>
            <c:spPr>
              <a:solidFill>
                <a:srgbClr val="C00000"/>
              </a:solidFill>
              <a:ln>
                <a:noFill/>
              </a:ln>
              <a:effectLst/>
            </c:spPr>
            <c:extLst>
              <c:ext xmlns:c16="http://schemas.microsoft.com/office/drawing/2014/chart" uri="{C3380CC4-5D6E-409C-BE32-E72D297353CC}">
                <c16:uniqueId val="{00000023-179F-4366-B7B0-F1C8C06703C5}"/>
              </c:ext>
            </c:extLst>
          </c:dPt>
          <c:dPt>
            <c:idx val="2"/>
            <c:invertIfNegative val="0"/>
            <c:bubble3D val="0"/>
            <c:spPr>
              <a:solidFill>
                <a:srgbClr val="00B050"/>
              </a:solidFill>
              <a:ln>
                <a:noFill/>
              </a:ln>
              <a:effectLst/>
            </c:spPr>
            <c:extLst>
              <c:ext xmlns:c16="http://schemas.microsoft.com/office/drawing/2014/chart" uri="{C3380CC4-5D6E-409C-BE32-E72D297353CC}">
                <c16:uniqueId val="{00000003-179F-4366-B7B0-F1C8C06703C5}"/>
              </c:ext>
            </c:extLst>
          </c:dPt>
          <c:dPt>
            <c:idx val="3"/>
            <c:invertIfNegative val="0"/>
            <c:bubble3D val="0"/>
            <c:spPr>
              <a:solidFill>
                <a:srgbClr val="00B050"/>
              </a:solidFill>
              <a:ln>
                <a:noFill/>
              </a:ln>
              <a:effectLst/>
            </c:spPr>
            <c:extLst>
              <c:ext xmlns:c16="http://schemas.microsoft.com/office/drawing/2014/chart" uri="{C3380CC4-5D6E-409C-BE32-E72D297353CC}">
                <c16:uniqueId val="{00000005-179F-4366-B7B0-F1C8C06703C5}"/>
              </c:ext>
            </c:extLst>
          </c:dPt>
          <c:dPt>
            <c:idx val="4"/>
            <c:invertIfNegative val="0"/>
            <c:bubble3D val="0"/>
            <c:extLst>
              <c:ext xmlns:c16="http://schemas.microsoft.com/office/drawing/2014/chart" uri="{C3380CC4-5D6E-409C-BE32-E72D297353CC}">
                <c16:uniqueId val="{00000007-179F-4366-B7B0-F1C8C06703C5}"/>
              </c:ext>
            </c:extLst>
          </c:dPt>
          <c:dPt>
            <c:idx val="5"/>
            <c:invertIfNegative val="0"/>
            <c:bubble3D val="0"/>
            <c:extLst>
              <c:ext xmlns:c16="http://schemas.microsoft.com/office/drawing/2014/chart" uri="{C3380CC4-5D6E-409C-BE32-E72D297353CC}">
                <c16:uniqueId val="{00000009-179F-4366-B7B0-F1C8C06703C5}"/>
              </c:ext>
            </c:extLst>
          </c:dPt>
          <c:dPt>
            <c:idx val="6"/>
            <c:invertIfNegative val="0"/>
            <c:bubble3D val="0"/>
            <c:extLst>
              <c:ext xmlns:c16="http://schemas.microsoft.com/office/drawing/2014/chart" uri="{C3380CC4-5D6E-409C-BE32-E72D297353CC}">
                <c16:uniqueId val="{0000000B-179F-4366-B7B0-F1C8C06703C5}"/>
              </c:ext>
            </c:extLst>
          </c:dPt>
          <c:dPt>
            <c:idx val="7"/>
            <c:invertIfNegative val="0"/>
            <c:bubble3D val="0"/>
            <c:extLst>
              <c:ext xmlns:c16="http://schemas.microsoft.com/office/drawing/2014/chart" uri="{C3380CC4-5D6E-409C-BE32-E72D297353CC}">
                <c16:uniqueId val="{0000000D-179F-4366-B7B0-F1C8C06703C5}"/>
              </c:ext>
            </c:extLst>
          </c:dPt>
          <c:dPt>
            <c:idx val="8"/>
            <c:invertIfNegative val="0"/>
            <c:bubble3D val="0"/>
            <c:extLst>
              <c:ext xmlns:c16="http://schemas.microsoft.com/office/drawing/2014/chart" uri="{C3380CC4-5D6E-409C-BE32-E72D297353CC}">
                <c16:uniqueId val="{0000000F-179F-4366-B7B0-F1C8C06703C5}"/>
              </c:ext>
            </c:extLst>
          </c:dPt>
          <c:dPt>
            <c:idx val="9"/>
            <c:invertIfNegative val="0"/>
            <c:bubble3D val="0"/>
            <c:spPr>
              <a:solidFill>
                <a:srgbClr val="C00000"/>
              </a:solidFill>
              <a:ln>
                <a:noFill/>
              </a:ln>
              <a:effectLst/>
            </c:spPr>
            <c:extLst>
              <c:ext xmlns:c16="http://schemas.microsoft.com/office/drawing/2014/chart" uri="{C3380CC4-5D6E-409C-BE32-E72D297353CC}">
                <c16:uniqueId val="{00000001-1DFF-4C65-B51D-CF5925BB8649}"/>
              </c:ext>
            </c:extLst>
          </c:dPt>
          <c:dPt>
            <c:idx val="10"/>
            <c:invertIfNegative val="0"/>
            <c:bubble3D val="0"/>
            <c:spPr>
              <a:solidFill>
                <a:srgbClr val="00B050"/>
              </a:solidFill>
              <a:ln>
                <a:noFill/>
              </a:ln>
              <a:effectLst/>
            </c:spPr>
            <c:extLst>
              <c:ext xmlns:c16="http://schemas.microsoft.com/office/drawing/2014/chart" uri="{C3380CC4-5D6E-409C-BE32-E72D297353CC}">
                <c16:uniqueId val="{00000022-179F-4366-B7B0-F1C8C06703C5}"/>
              </c:ext>
            </c:extLst>
          </c:dPt>
          <c:dPt>
            <c:idx val="11"/>
            <c:invertIfNegative val="0"/>
            <c:bubble3D val="0"/>
            <c:extLst>
              <c:ext xmlns:c16="http://schemas.microsoft.com/office/drawing/2014/chart" uri="{C3380CC4-5D6E-409C-BE32-E72D297353CC}">
                <c16:uniqueId val="{00000011-179F-4366-B7B0-F1C8C06703C5}"/>
              </c:ext>
            </c:extLst>
          </c:dPt>
          <c:dPt>
            <c:idx val="12"/>
            <c:invertIfNegative val="0"/>
            <c:bubble3D val="0"/>
            <c:extLst>
              <c:ext xmlns:c16="http://schemas.microsoft.com/office/drawing/2014/chart" uri="{C3380CC4-5D6E-409C-BE32-E72D297353CC}">
                <c16:uniqueId val="{00000013-179F-4366-B7B0-F1C8C06703C5}"/>
              </c:ext>
            </c:extLst>
          </c:dPt>
          <c:dPt>
            <c:idx val="13"/>
            <c:invertIfNegative val="0"/>
            <c:bubble3D val="0"/>
            <c:extLst>
              <c:ext xmlns:c16="http://schemas.microsoft.com/office/drawing/2014/chart" uri="{C3380CC4-5D6E-409C-BE32-E72D297353CC}">
                <c16:uniqueId val="{00000015-179F-4366-B7B0-F1C8C06703C5}"/>
              </c:ext>
            </c:extLst>
          </c:dPt>
          <c:dPt>
            <c:idx val="14"/>
            <c:invertIfNegative val="0"/>
            <c:bubble3D val="0"/>
            <c:spPr>
              <a:solidFill>
                <a:srgbClr val="00B050"/>
              </a:solidFill>
              <a:ln>
                <a:noFill/>
              </a:ln>
              <a:effectLst/>
            </c:spPr>
            <c:extLst>
              <c:ext xmlns:c16="http://schemas.microsoft.com/office/drawing/2014/chart" uri="{C3380CC4-5D6E-409C-BE32-E72D297353CC}">
                <c16:uniqueId val="{00000017-179F-4366-B7B0-F1C8C06703C5}"/>
              </c:ext>
            </c:extLst>
          </c:dPt>
          <c:dPt>
            <c:idx val="15"/>
            <c:invertIfNegative val="0"/>
            <c:bubble3D val="0"/>
            <c:extLst>
              <c:ext xmlns:c16="http://schemas.microsoft.com/office/drawing/2014/chart" uri="{C3380CC4-5D6E-409C-BE32-E72D297353CC}">
                <c16:uniqueId val="{00000019-179F-4366-B7B0-F1C8C06703C5}"/>
              </c:ext>
            </c:extLst>
          </c:dPt>
          <c:dPt>
            <c:idx val="17"/>
            <c:invertIfNegative val="0"/>
            <c:bubble3D val="0"/>
            <c:spPr>
              <a:solidFill>
                <a:srgbClr val="C00000"/>
              </a:solidFill>
              <a:ln>
                <a:noFill/>
              </a:ln>
              <a:effectLst/>
            </c:spPr>
            <c:extLst>
              <c:ext xmlns:c16="http://schemas.microsoft.com/office/drawing/2014/chart" uri="{C3380CC4-5D6E-409C-BE32-E72D297353CC}">
                <c16:uniqueId val="{0000001B-179F-4366-B7B0-F1C8C06703C5}"/>
              </c:ext>
            </c:extLst>
          </c:dPt>
          <c:dPt>
            <c:idx val="20"/>
            <c:invertIfNegative val="0"/>
            <c:bubble3D val="0"/>
            <c:extLst>
              <c:ext xmlns:c16="http://schemas.microsoft.com/office/drawing/2014/chart" uri="{C3380CC4-5D6E-409C-BE32-E72D297353CC}">
                <c16:uniqueId val="{0000001D-179F-4366-B7B0-F1C8C06703C5}"/>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'Ark1'!$A$2:$A$21</c:f>
              <c:strCache>
                <c:ptCount val="20"/>
                <c:pt idx="0">
                  <c:v>Total</c:v>
                </c:pt>
                <c:pt idx="1">
                  <c:v>Lav utdannelse</c:v>
                </c:pt>
                <c:pt idx="2">
                  <c:v>Medium utdannelse</c:v>
                </c:pt>
                <c:pt idx="3">
                  <c:v>Høy utdannelse</c:v>
                </c:pt>
                <c:pt idx="4">
                  <c:v>HH-inntekt, u/500</c:v>
                </c:pt>
                <c:pt idx="5">
                  <c:v>HH-inntekt, 500-999</c:v>
                </c:pt>
                <c:pt idx="6">
                  <c:v>HH-inntekt, 1+ million</c:v>
                </c:pt>
                <c:pt idx="7">
                  <c:v>Stor by</c:v>
                </c:pt>
                <c:pt idx="8">
                  <c:v>Liten by</c:v>
                </c:pt>
                <c:pt idx="9">
                  <c:v>Ikke by</c:v>
                </c:pt>
                <c:pt idx="10">
                  <c:v>Oslo og omegn</c:v>
                </c:pt>
                <c:pt idx="11">
                  <c:v>Øvrig Østland</c:v>
                </c:pt>
                <c:pt idx="12">
                  <c:v>Sør-/Vestlandet</c:v>
                </c:pt>
                <c:pt idx="13">
                  <c:v>Midt-/ Nord Norge</c:v>
                </c:pt>
                <c:pt idx="14">
                  <c:v>De bokinteresserte</c:v>
                </c:pt>
                <c:pt idx="15">
                  <c:v>Mobiltidstyvene</c:v>
                </c:pt>
                <c:pt idx="16">
                  <c:v>De tilbudsbevisste</c:v>
                </c:pt>
                <c:pt idx="17">
                  <c:v>De moderne</c:v>
                </c:pt>
                <c:pt idx="18">
                  <c:v>De barneorienterte</c:v>
                </c:pt>
                <c:pt idx="19">
                  <c:v>Opplever barrierer</c:v>
                </c:pt>
              </c:strCache>
            </c:strRef>
          </c:cat>
          <c:val>
            <c:numRef>
              <c:f>'Ark1'!$B$2:$B$21</c:f>
              <c:numCache>
                <c:formatCode>0%</c:formatCode>
                <c:ptCount val="20"/>
                <c:pt idx="0">
                  <c:v>0.71419774443578499</c:v>
                </c:pt>
                <c:pt idx="1">
                  <c:v>0.61047524745553905</c:v>
                </c:pt>
                <c:pt idx="2">
                  <c:v>0.78438670997568294</c:v>
                </c:pt>
                <c:pt idx="3">
                  <c:v>0.83478644463561802</c:v>
                </c:pt>
                <c:pt idx="4">
                  <c:v>0.68567312621288101</c:v>
                </c:pt>
                <c:pt idx="5">
                  <c:v>0.73419477382147802</c:v>
                </c:pt>
                <c:pt idx="6">
                  <c:v>0.73899113144459605</c:v>
                </c:pt>
                <c:pt idx="7">
                  <c:v>0.73583100400868207</c:v>
                </c:pt>
                <c:pt idx="8">
                  <c:v>0.72036887998105703</c:v>
                </c:pt>
                <c:pt idx="9">
                  <c:v>0.67397675104291499</c:v>
                </c:pt>
                <c:pt idx="10">
                  <c:v>0.75479559693259302</c:v>
                </c:pt>
                <c:pt idx="11">
                  <c:v>0.72044218819352002</c:v>
                </c:pt>
                <c:pt idx="12">
                  <c:v>0.68485385290811907</c:v>
                </c:pt>
                <c:pt idx="13">
                  <c:v>0.69684719107177795</c:v>
                </c:pt>
                <c:pt idx="14">
                  <c:v>0.92672634235748408</c:v>
                </c:pt>
                <c:pt idx="15">
                  <c:v>0.66204974358192403</c:v>
                </c:pt>
                <c:pt idx="16">
                  <c:v>0.760698966430845</c:v>
                </c:pt>
                <c:pt idx="17">
                  <c:v>0.66010355492554595</c:v>
                </c:pt>
                <c:pt idx="18">
                  <c:v>0.68585936990625396</c:v>
                </c:pt>
                <c:pt idx="19">
                  <c:v>0.65951755148515201</c:v>
                </c:pt>
              </c:numCache>
            </c:numRef>
          </c:val>
          <c:extLst>
            <c:ext xmlns:c16="http://schemas.microsoft.com/office/drawing/2014/chart" uri="{C3380CC4-5D6E-409C-BE32-E72D297353CC}">
              <c16:uniqueId val="{0000001E-179F-4366-B7B0-F1C8C06703C5}"/>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1"/>
          <c:min val="0"/>
        </c:scaling>
        <c:delete val="1"/>
        <c:axPos val="t"/>
        <c:numFmt formatCode="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60359739570382831"/>
          <c:h val="0.95587918578499098"/>
        </c:manualLayout>
      </c:layout>
      <c:barChart>
        <c:barDir val="bar"/>
        <c:grouping val="clustered"/>
        <c:varyColors val="0"/>
        <c:ser>
          <c:idx val="0"/>
          <c:order val="0"/>
          <c:tx>
            <c:strRef>
              <c:f>'Ark1'!$B$1</c:f>
              <c:strCache>
                <c:ptCount val="1"/>
                <c:pt idx="0">
                  <c:v>Ja</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FA2C-47E4-A54B-51E70AA3DCF9}"/>
              </c:ext>
            </c:extLst>
          </c:dPt>
          <c:dPt>
            <c:idx val="2"/>
            <c:invertIfNegative val="0"/>
            <c:bubble3D val="0"/>
            <c:extLst>
              <c:ext xmlns:c16="http://schemas.microsoft.com/office/drawing/2014/chart" uri="{C3380CC4-5D6E-409C-BE32-E72D297353CC}">
                <c16:uniqueId val="{00000003-FA2C-47E4-A54B-51E70AA3DCF9}"/>
              </c:ext>
            </c:extLst>
          </c:dPt>
          <c:dPt>
            <c:idx val="3"/>
            <c:invertIfNegative val="0"/>
            <c:bubble3D val="0"/>
            <c:extLst>
              <c:ext xmlns:c16="http://schemas.microsoft.com/office/drawing/2014/chart" uri="{C3380CC4-5D6E-409C-BE32-E72D297353CC}">
                <c16:uniqueId val="{00000005-FA2C-47E4-A54B-51E70AA3DCF9}"/>
              </c:ext>
            </c:extLst>
          </c:dPt>
          <c:dPt>
            <c:idx val="4"/>
            <c:invertIfNegative val="0"/>
            <c:bubble3D val="0"/>
            <c:extLst>
              <c:ext xmlns:c16="http://schemas.microsoft.com/office/drawing/2014/chart" uri="{C3380CC4-5D6E-409C-BE32-E72D297353CC}">
                <c16:uniqueId val="{00000007-FA2C-47E4-A54B-51E70AA3DCF9}"/>
              </c:ext>
            </c:extLst>
          </c:dPt>
          <c:dPt>
            <c:idx val="5"/>
            <c:invertIfNegative val="0"/>
            <c:bubble3D val="0"/>
            <c:extLst>
              <c:ext xmlns:c16="http://schemas.microsoft.com/office/drawing/2014/chart" uri="{C3380CC4-5D6E-409C-BE32-E72D297353CC}">
                <c16:uniqueId val="{00000009-FA2C-47E4-A54B-51E70AA3DCF9}"/>
              </c:ext>
            </c:extLst>
          </c:dPt>
          <c:dPt>
            <c:idx val="6"/>
            <c:invertIfNegative val="0"/>
            <c:bubble3D val="0"/>
            <c:extLst>
              <c:ext xmlns:c16="http://schemas.microsoft.com/office/drawing/2014/chart" uri="{C3380CC4-5D6E-409C-BE32-E72D297353CC}">
                <c16:uniqueId val="{0000000B-FA2C-47E4-A54B-51E70AA3DCF9}"/>
              </c:ext>
            </c:extLst>
          </c:dPt>
          <c:dPt>
            <c:idx val="7"/>
            <c:invertIfNegative val="0"/>
            <c:bubble3D val="0"/>
            <c:spPr>
              <a:solidFill>
                <a:srgbClr val="00B050"/>
              </a:solidFill>
              <a:ln>
                <a:noFill/>
              </a:ln>
              <a:effectLst/>
            </c:spPr>
            <c:extLst>
              <c:ext xmlns:c16="http://schemas.microsoft.com/office/drawing/2014/chart" uri="{C3380CC4-5D6E-409C-BE32-E72D297353CC}">
                <c16:uniqueId val="{0000000D-FA2C-47E4-A54B-51E70AA3DCF9}"/>
              </c:ext>
            </c:extLst>
          </c:dPt>
          <c:dPt>
            <c:idx val="8"/>
            <c:invertIfNegative val="0"/>
            <c:bubble3D val="0"/>
            <c:extLst>
              <c:ext xmlns:c16="http://schemas.microsoft.com/office/drawing/2014/chart" uri="{C3380CC4-5D6E-409C-BE32-E72D297353CC}">
                <c16:uniqueId val="{0000000F-FA2C-47E4-A54B-51E70AA3DCF9}"/>
              </c:ext>
            </c:extLst>
          </c:dPt>
          <c:dPt>
            <c:idx val="11"/>
            <c:invertIfNegative val="0"/>
            <c:bubble3D val="0"/>
            <c:extLst>
              <c:ext xmlns:c16="http://schemas.microsoft.com/office/drawing/2014/chart" uri="{C3380CC4-5D6E-409C-BE32-E72D297353CC}">
                <c16:uniqueId val="{00000011-FA2C-47E4-A54B-51E70AA3DCF9}"/>
              </c:ext>
            </c:extLst>
          </c:dPt>
          <c:dPt>
            <c:idx val="12"/>
            <c:invertIfNegative val="0"/>
            <c:bubble3D val="0"/>
            <c:extLst>
              <c:ext xmlns:c16="http://schemas.microsoft.com/office/drawing/2014/chart" uri="{C3380CC4-5D6E-409C-BE32-E72D297353CC}">
                <c16:uniqueId val="{00000013-FA2C-47E4-A54B-51E70AA3DCF9}"/>
              </c:ext>
            </c:extLst>
          </c:dPt>
          <c:dPt>
            <c:idx val="13"/>
            <c:invertIfNegative val="0"/>
            <c:bubble3D val="0"/>
            <c:extLst>
              <c:ext xmlns:c16="http://schemas.microsoft.com/office/drawing/2014/chart" uri="{C3380CC4-5D6E-409C-BE32-E72D297353CC}">
                <c16:uniqueId val="{00000015-FA2C-47E4-A54B-51E70AA3DCF9}"/>
              </c:ext>
            </c:extLst>
          </c:dPt>
          <c:dPt>
            <c:idx val="14"/>
            <c:invertIfNegative val="0"/>
            <c:bubble3D val="0"/>
            <c:extLst>
              <c:ext xmlns:c16="http://schemas.microsoft.com/office/drawing/2014/chart" uri="{C3380CC4-5D6E-409C-BE32-E72D297353CC}">
                <c16:uniqueId val="{00000017-FA2C-47E4-A54B-51E70AA3DCF9}"/>
              </c:ext>
            </c:extLst>
          </c:dPt>
          <c:dPt>
            <c:idx val="15"/>
            <c:invertIfNegative val="0"/>
            <c:bubble3D val="0"/>
            <c:extLst>
              <c:ext xmlns:c16="http://schemas.microsoft.com/office/drawing/2014/chart" uri="{C3380CC4-5D6E-409C-BE32-E72D297353CC}">
                <c16:uniqueId val="{00000019-FA2C-47E4-A54B-51E70AA3DCF9}"/>
              </c:ext>
            </c:extLst>
          </c:dPt>
          <c:dPt>
            <c:idx val="17"/>
            <c:invertIfNegative val="0"/>
            <c:bubble3D val="0"/>
            <c:extLst>
              <c:ext xmlns:c16="http://schemas.microsoft.com/office/drawing/2014/chart" uri="{C3380CC4-5D6E-409C-BE32-E72D297353CC}">
                <c16:uniqueId val="{0000001B-FA2C-47E4-A54B-51E70AA3DCF9}"/>
              </c:ext>
            </c:extLst>
          </c:dPt>
          <c:dPt>
            <c:idx val="20"/>
            <c:invertIfNegative val="0"/>
            <c:bubble3D val="0"/>
            <c:extLst>
              <c:ext xmlns:c16="http://schemas.microsoft.com/office/drawing/2014/chart" uri="{C3380CC4-5D6E-409C-BE32-E72D297353CC}">
                <c16:uniqueId val="{0000001D-FA2C-47E4-A54B-51E70AA3DCF9}"/>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'Ark1'!$A$2:$A$20</c:f>
              <c:strCache>
                <c:ptCount val="19"/>
                <c:pt idx="0">
                  <c:v>Total</c:v>
                </c:pt>
                <c:pt idx="1">
                  <c:v>Mann</c:v>
                </c:pt>
                <c:pt idx="2">
                  <c:v>Kvinne</c:v>
                </c:pt>
                <c:pt idx="3">
                  <c:v>16-19</c:v>
                </c:pt>
                <c:pt idx="4">
                  <c:v>20-24</c:v>
                </c:pt>
                <c:pt idx="5">
                  <c:v>25-29</c:v>
                </c:pt>
                <c:pt idx="6">
                  <c:v>30-39</c:v>
                </c:pt>
                <c:pt idx="7">
                  <c:v>40-49</c:v>
                </c:pt>
                <c:pt idx="8">
                  <c:v>50-59</c:v>
                </c:pt>
                <c:pt idx="9">
                  <c:v>60-69</c:v>
                </c:pt>
                <c:pt idx="10">
                  <c:v>70+</c:v>
                </c:pt>
                <c:pt idx="11">
                  <c:v>Har barn</c:v>
                </c:pt>
                <c:pt idx="12">
                  <c:v>Ikke barn</c:v>
                </c:pt>
                <c:pt idx="13">
                  <c:v>SINK</c:v>
                </c:pt>
                <c:pt idx="14">
                  <c:v>DINK</c:v>
                </c:pt>
                <c:pt idx="15">
                  <c:v>FWSK</c:v>
                </c:pt>
                <c:pt idx="16">
                  <c:v>FWLK</c:v>
                </c:pt>
                <c:pt idx="17">
                  <c:v>EMPTY</c:v>
                </c:pt>
                <c:pt idx="18">
                  <c:v>OS</c:v>
                </c:pt>
              </c:strCache>
            </c:strRef>
          </c:cat>
          <c:val>
            <c:numRef>
              <c:f>'Ark1'!$B$2:$B$20</c:f>
              <c:numCache>
                <c:formatCode>0%</c:formatCode>
                <c:ptCount val="19"/>
                <c:pt idx="0">
                  <c:v>6.35207937784419E-2</c:v>
                </c:pt>
                <c:pt idx="1">
                  <c:v>6.5529708602924702E-2</c:v>
                </c:pt>
                <c:pt idx="2">
                  <c:v>6.1770373155371698E-2</c:v>
                </c:pt>
                <c:pt idx="3">
                  <c:v>5.8419303349202902E-2</c:v>
                </c:pt>
                <c:pt idx="4">
                  <c:v>4.3416152758027904E-2</c:v>
                </c:pt>
                <c:pt idx="5">
                  <c:v>6.2518254548376603E-2</c:v>
                </c:pt>
                <c:pt idx="6">
                  <c:v>6.3066907865521799E-2</c:v>
                </c:pt>
                <c:pt idx="7">
                  <c:v>0.101285706788882</c:v>
                </c:pt>
                <c:pt idx="8">
                  <c:v>5.3467944114158998E-2</c:v>
                </c:pt>
                <c:pt idx="9">
                  <c:v>5.2892646132085004E-2</c:v>
                </c:pt>
                <c:pt idx="10">
                  <c:v>5.3936733449724904E-2</c:v>
                </c:pt>
                <c:pt idx="11">
                  <c:v>7.9577801535978501E-2</c:v>
                </c:pt>
                <c:pt idx="12">
                  <c:v>5.7051035869584099E-2</c:v>
                </c:pt>
                <c:pt idx="13">
                  <c:v>4.3121357881024301E-2</c:v>
                </c:pt>
                <c:pt idx="14">
                  <c:v>5.4428083289849702E-2</c:v>
                </c:pt>
                <c:pt idx="15">
                  <c:v>8.24046847688336E-2</c:v>
                </c:pt>
                <c:pt idx="16">
                  <c:v>7.4822152722907903E-2</c:v>
                </c:pt>
                <c:pt idx="17">
                  <c:v>5.1506227044790902E-2</c:v>
                </c:pt>
                <c:pt idx="18">
                  <c:v>8.0884927246422503E-2</c:v>
                </c:pt>
              </c:numCache>
            </c:numRef>
          </c:val>
          <c:extLst>
            <c:ext xmlns:c16="http://schemas.microsoft.com/office/drawing/2014/chart" uri="{C3380CC4-5D6E-409C-BE32-E72D297353CC}">
              <c16:uniqueId val="{0000001E-FA2C-47E4-A54B-51E70AA3DCF9}"/>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0.30000000000000004"/>
          <c:min val="0"/>
        </c:scaling>
        <c:delete val="1"/>
        <c:axPos val="t"/>
        <c:numFmt formatCode="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60359739570382831"/>
          <c:h val="0.95587918578499098"/>
        </c:manualLayout>
      </c:layout>
      <c:barChart>
        <c:barDir val="bar"/>
        <c:grouping val="clustered"/>
        <c:varyColors val="0"/>
        <c:ser>
          <c:idx val="0"/>
          <c:order val="0"/>
          <c:tx>
            <c:strRef>
              <c:f>'Ark1'!$B$1</c:f>
              <c:strCache>
                <c:ptCount val="1"/>
                <c:pt idx="0">
                  <c:v>Ja</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B727-4A32-B7E0-60D0180C18CE}"/>
              </c:ext>
            </c:extLst>
          </c:dPt>
          <c:dPt>
            <c:idx val="2"/>
            <c:invertIfNegative val="0"/>
            <c:bubble3D val="0"/>
            <c:extLst>
              <c:ext xmlns:c16="http://schemas.microsoft.com/office/drawing/2014/chart" uri="{C3380CC4-5D6E-409C-BE32-E72D297353CC}">
                <c16:uniqueId val="{00000003-B727-4A32-B7E0-60D0180C18CE}"/>
              </c:ext>
            </c:extLst>
          </c:dPt>
          <c:dPt>
            <c:idx val="3"/>
            <c:invertIfNegative val="0"/>
            <c:bubble3D val="0"/>
            <c:extLst>
              <c:ext xmlns:c16="http://schemas.microsoft.com/office/drawing/2014/chart" uri="{C3380CC4-5D6E-409C-BE32-E72D297353CC}">
                <c16:uniqueId val="{00000005-B727-4A32-B7E0-60D0180C18CE}"/>
              </c:ext>
            </c:extLst>
          </c:dPt>
          <c:dPt>
            <c:idx val="4"/>
            <c:invertIfNegative val="0"/>
            <c:bubble3D val="0"/>
            <c:extLst>
              <c:ext xmlns:c16="http://schemas.microsoft.com/office/drawing/2014/chart" uri="{C3380CC4-5D6E-409C-BE32-E72D297353CC}">
                <c16:uniqueId val="{00000007-B727-4A32-B7E0-60D0180C18CE}"/>
              </c:ext>
            </c:extLst>
          </c:dPt>
          <c:dPt>
            <c:idx val="5"/>
            <c:invertIfNegative val="0"/>
            <c:bubble3D val="0"/>
            <c:extLst>
              <c:ext xmlns:c16="http://schemas.microsoft.com/office/drawing/2014/chart" uri="{C3380CC4-5D6E-409C-BE32-E72D297353CC}">
                <c16:uniqueId val="{00000009-B727-4A32-B7E0-60D0180C18CE}"/>
              </c:ext>
            </c:extLst>
          </c:dPt>
          <c:dPt>
            <c:idx val="6"/>
            <c:invertIfNegative val="0"/>
            <c:bubble3D val="0"/>
            <c:extLst>
              <c:ext xmlns:c16="http://schemas.microsoft.com/office/drawing/2014/chart" uri="{C3380CC4-5D6E-409C-BE32-E72D297353CC}">
                <c16:uniqueId val="{0000000B-B727-4A32-B7E0-60D0180C18CE}"/>
              </c:ext>
            </c:extLst>
          </c:dPt>
          <c:dPt>
            <c:idx val="7"/>
            <c:invertIfNegative val="0"/>
            <c:bubble3D val="0"/>
            <c:extLst>
              <c:ext xmlns:c16="http://schemas.microsoft.com/office/drawing/2014/chart" uri="{C3380CC4-5D6E-409C-BE32-E72D297353CC}">
                <c16:uniqueId val="{0000000D-B727-4A32-B7E0-60D0180C18CE}"/>
              </c:ext>
            </c:extLst>
          </c:dPt>
          <c:dPt>
            <c:idx val="8"/>
            <c:invertIfNegative val="0"/>
            <c:bubble3D val="0"/>
            <c:extLst>
              <c:ext xmlns:c16="http://schemas.microsoft.com/office/drawing/2014/chart" uri="{C3380CC4-5D6E-409C-BE32-E72D297353CC}">
                <c16:uniqueId val="{0000000F-B727-4A32-B7E0-60D0180C18CE}"/>
              </c:ext>
            </c:extLst>
          </c:dPt>
          <c:dPt>
            <c:idx val="11"/>
            <c:invertIfNegative val="0"/>
            <c:bubble3D val="0"/>
            <c:extLst>
              <c:ext xmlns:c16="http://schemas.microsoft.com/office/drawing/2014/chart" uri="{C3380CC4-5D6E-409C-BE32-E72D297353CC}">
                <c16:uniqueId val="{00000011-B727-4A32-B7E0-60D0180C18CE}"/>
              </c:ext>
            </c:extLst>
          </c:dPt>
          <c:dPt>
            <c:idx val="12"/>
            <c:invertIfNegative val="0"/>
            <c:bubble3D val="0"/>
            <c:extLst>
              <c:ext xmlns:c16="http://schemas.microsoft.com/office/drawing/2014/chart" uri="{C3380CC4-5D6E-409C-BE32-E72D297353CC}">
                <c16:uniqueId val="{00000013-B727-4A32-B7E0-60D0180C18CE}"/>
              </c:ext>
            </c:extLst>
          </c:dPt>
          <c:dPt>
            <c:idx val="13"/>
            <c:invertIfNegative val="0"/>
            <c:bubble3D val="0"/>
            <c:extLst>
              <c:ext xmlns:c16="http://schemas.microsoft.com/office/drawing/2014/chart" uri="{C3380CC4-5D6E-409C-BE32-E72D297353CC}">
                <c16:uniqueId val="{00000015-B727-4A32-B7E0-60D0180C18CE}"/>
              </c:ext>
            </c:extLst>
          </c:dPt>
          <c:dPt>
            <c:idx val="14"/>
            <c:invertIfNegative val="0"/>
            <c:bubble3D val="0"/>
            <c:extLst>
              <c:ext xmlns:c16="http://schemas.microsoft.com/office/drawing/2014/chart" uri="{C3380CC4-5D6E-409C-BE32-E72D297353CC}">
                <c16:uniqueId val="{00000017-B727-4A32-B7E0-60D0180C18CE}"/>
              </c:ext>
            </c:extLst>
          </c:dPt>
          <c:dPt>
            <c:idx val="15"/>
            <c:invertIfNegative val="0"/>
            <c:bubble3D val="0"/>
            <c:extLst>
              <c:ext xmlns:c16="http://schemas.microsoft.com/office/drawing/2014/chart" uri="{C3380CC4-5D6E-409C-BE32-E72D297353CC}">
                <c16:uniqueId val="{00000019-B727-4A32-B7E0-60D0180C18CE}"/>
              </c:ext>
            </c:extLst>
          </c:dPt>
          <c:dPt>
            <c:idx val="16"/>
            <c:invertIfNegative val="0"/>
            <c:bubble3D val="0"/>
            <c:spPr>
              <a:solidFill>
                <a:srgbClr val="C00000"/>
              </a:solidFill>
              <a:ln>
                <a:noFill/>
              </a:ln>
              <a:effectLst/>
            </c:spPr>
            <c:extLst>
              <c:ext xmlns:c16="http://schemas.microsoft.com/office/drawing/2014/chart" uri="{C3380CC4-5D6E-409C-BE32-E72D297353CC}">
                <c16:uniqueId val="{00000020-B727-4A32-B7E0-60D0180C18CE}"/>
              </c:ext>
            </c:extLst>
          </c:dPt>
          <c:dPt>
            <c:idx val="17"/>
            <c:invertIfNegative val="0"/>
            <c:bubble3D val="0"/>
            <c:spPr>
              <a:solidFill>
                <a:srgbClr val="00B050"/>
              </a:solidFill>
              <a:ln>
                <a:noFill/>
              </a:ln>
              <a:effectLst/>
            </c:spPr>
            <c:extLst>
              <c:ext xmlns:c16="http://schemas.microsoft.com/office/drawing/2014/chart" uri="{C3380CC4-5D6E-409C-BE32-E72D297353CC}">
                <c16:uniqueId val="{0000001B-B727-4A32-B7E0-60D0180C18CE}"/>
              </c:ext>
            </c:extLst>
          </c:dPt>
          <c:dPt>
            <c:idx val="20"/>
            <c:invertIfNegative val="0"/>
            <c:bubble3D val="0"/>
            <c:extLst>
              <c:ext xmlns:c16="http://schemas.microsoft.com/office/drawing/2014/chart" uri="{C3380CC4-5D6E-409C-BE32-E72D297353CC}">
                <c16:uniqueId val="{0000001D-B727-4A32-B7E0-60D0180C18CE}"/>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'Ark1'!$A$2:$A$21</c:f>
              <c:strCache>
                <c:ptCount val="20"/>
                <c:pt idx="0">
                  <c:v>Total</c:v>
                </c:pt>
                <c:pt idx="1">
                  <c:v>Lav utdannelse</c:v>
                </c:pt>
                <c:pt idx="2">
                  <c:v>Medium utdannelse</c:v>
                </c:pt>
                <c:pt idx="3">
                  <c:v>Høy utdannelse</c:v>
                </c:pt>
                <c:pt idx="4">
                  <c:v>HH-inntekt, u/500</c:v>
                </c:pt>
                <c:pt idx="5">
                  <c:v>HH-inntekt, 500-999</c:v>
                </c:pt>
                <c:pt idx="6">
                  <c:v>HH-inntekt, 1+ million</c:v>
                </c:pt>
                <c:pt idx="7">
                  <c:v>Stor by</c:v>
                </c:pt>
                <c:pt idx="8">
                  <c:v>Liten by</c:v>
                </c:pt>
                <c:pt idx="9">
                  <c:v>Ikke by</c:v>
                </c:pt>
                <c:pt idx="10">
                  <c:v>Oslo og omegn</c:v>
                </c:pt>
                <c:pt idx="11">
                  <c:v>Øvrig Østland</c:v>
                </c:pt>
                <c:pt idx="12">
                  <c:v>Sør-/Vestlandet</c:v>
                </c:pt>
                <c:pt idx="13">
                  <c:v>Midt-/ Nord Norge</c:v>
                </c:pt>
                <c:pt idx="14">
                  <c:v>De bokinteresserte</c:v>
                </c:pt>
                <c:pt idx="15">
                  <c:v>Mobiltidstyvene</c:v>
                </c:pt>
                <c:pt idx="16">
                  <c:v>De tilbudsbevisste</c:v>
                </c:pt>
                <c:pt idx="17">
                  <c:v>De moderne</c:v>
                </c:pt>
                <c:pt idx="18">
                  <c:v>De barneorienterte</c:v>
                </c:pt>
                <c:pt idx="19">
                  <c:v>Opplever barrierer</c:v>
                </c:pt>
              </c:strCache>
            </c:strRef>
          </c:cat>
          <c:val>
            <c:numRef>
              <c:f>'Ark1'!$B$2:$B$21</c:f>
              <c:numCache>
                <c:formatCode>0%</c:formatCode>
                <c:ptCount val="20"/>
                <c:pt idx="0">
                  <c:v>6.35207937784419E-2</c:v>
                </c:pt>
                <c:pt idx="1">
                  <c:v>6.1641023258522595E-2</c:v>
                </c:pt>
                <c:pt idx="2">
                  <c:v>7.5970751255562297E-2</c:v>
                </c:pt>
                <c:pt idx="3">
                  <c:v>5.20565075380163E-2</c:v>
                </c:pt>
                <c:pt idx="4">
                  <c:v>6.2227261152108901E-2</c:v>
                </c:pt>
                <c:pt idx="5">
                  <c:v>6.7540297671507002E-2</c:v>
                </c:pt>
                <c:pt idx="6">
                  <c:v>7.0903099956916696E-2</c:v>
                </c:pt>
                <c:pt idx="7">
                  <c:v>5.6465443721850903E-2</c:v>
                </c:pt>
                <c:pt idx="8">
                  <c:v>7.0762030878907908E-2</c:v>
                </c:pt>
                <c:pt idx="9">
                  <c:v>6.7364984245726692E-2</c:v>
                </c:pt>
                <c:pt idx="10">
                  <c:v>6.6826342370204295E-2</c:v>
                </c:pt>
                <c:pt idx="11">
                  <c:v>5.7499855605398498E-2</c:v>
                </c:pt>
                <c:pt idx="12">
                  <c:v>6.3264135812153302E-2</c:v>
                </c:pt>
                <c:pt idx="13">
                  <c:v>6.7857917811043708E-2</c:v>
                </c:pt>
                <c:pt idx="14">
                  <c:v>4.6976307134707102E-2</c:v>
                </c:pt>
                <c:pt idx="15">
                  <c:v>6.55892505333181E-2</c:v>
                </c:pt>
                <c:pt idx="16">
                  <c:v>2.4721927463025997E-2</c:v>
                </c:pt>
                <c:pt idx="17">
                  <c:v>9.2771183338686905E-2</c:v>
                </c:pt>
                <c:pt idx="18">
                  <c:v>8.0830756272441504E-2</c:v>
                </c:pt>
                <c:pt idx="19">
                  <c:v>4.8008150484154702E-2</c:v>
                </c:pt>
              </c:numCache>
            </c:numRef>
          </c:val>
          <c:extLst>
            <c:ext xmlns:c16="http://schemas.microsoft.com/office/drawing/2014/chart" uri="{C3380CC4-5D6E-409C-BE32-E72D297353CC}">
              <c16:uniqueId val="{0000001E-B727-4A32-B7E0-60D0180C18CE}"/>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0.30000000000000004"/>
          <c:min val="0"/>
        </c:scaling>
        <c:delete val="1"/>
        <c:axPos val="t"/>
        <c:numFmt formatCode="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60359739570382831"/>
          <c:h val="0.95587918578499098"/>
        </c:manualLayout>
      </c:layout>
      <c:barChart>
        <c:barDir val="bar"/>
        <c:grouping val="clustered"/>
        <c:varyColors val="0"/>
        <c:ser>
          <c:idx val="0"/>
          <c:order val="0"/>
          <c:tx>
            <c:strRef>
              <c:f>'Ark1'!$B$1</c:f>
              <c:strCache>
                <c:ptCount val="1"/>
                <c:pt idx="0">
                  <c:v>Ja</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FA2C-47E4-A54B-51E70AA3DCF9}"/>
              </c:ext>
            </c:extLst>
          </c:dPt>
          <c:dPt>
            <c:idx val="2"/>
            <c:invertIfNegative val="0"/>
            <c:bubble3D val="0"/>
            <c:extLst>
              <c:ext xmlns:c16="http://schemas.microsoft.com/office/drawing/2014/chart" uri="{C3380CC4-5D6E-409C-BE32-E72D297353CC}">
                <c16:uniqueId val="{00000003-FA2C-47E4-A54B-51E70AA3DCF9}"/>
              </c:ext>
            </c:extLst>
          </c:dPt>
          <c:dPt>
            <c:idx val="3"/>
            <c:invertIfNegative val="0"/>
            <c:bubble3D val="0"/>
            <c:extLst>
              <c:ext xmlns:c16="http://schemas.microsoft.com/office/drawing/2014/chart" uri="{C3380CC4-5D6E-409C-BE32-E72D297353CC}">
                <c16:uniqueId val="{00000005-FA2C-47E4-A54B-51E70AA3DCF9}"/>
              </c:ext>
            </c:extLst>
          </c:dPt>
          <c:dPt>
            <c:idx val="4"/>
            <c:invertIfNegative val="0"/>
            <c:bubble3D val="0"/>
            <c:extLst>
              <c:ext xmlns:c16="http://schemas.microsoft.com/office/drawing/2014/chart" uri="{C3380CC4-5D6E-409C-BE32-E72D297353CC}">
                <c16:uniqueId val="{00000007-FA2C-47E4-A54B-51E70AA3DCF9}"/>
              </c:ext>
            </c:extLst>
          </c:dPt>
          <c:dPt>
            <c:idx val="5"/>
            <c:invertIfNegative val="0"/>
            <c:bubble3D val="0"/>
            <c:extLst>
              <c:ext xmlns:c16="http://schemas.microsoft.com/office/drawing/2014/chart" uri="{C3380CC4-5D6E-409C-BE32-E72D297353CC}">
                <c16:uniqueId val="{00000009-FA2C-47E4-A54B-51E70AA3DCF9}"/>
              </c:ext>
            </c:extLst>
          </c:dPt>
          <c:dPt>
            <c:idx val="6"/>
            <c:invertIfNegative val="0"/>
            <c:bubble3D val="0"/>
            <c:extLst>
              <c:ext xmlns:c16="http://schemas.microsoft.com/office/drawing/2014/chart" uri="{C3380CC4-5D6E-409C-BE32-E72D297353CC}">
                <c16:uniqueId val="{0000000B-FA2C-47E4-A54B-51E70AA3DCF9}"/>
              </c:ext>
            </c:extLst>
          </c:dPt>
          <c:dPt>
            <c:idx val="7"/>
            <c:invertIfNegative val="0"/>
            <c:bubble3D val="0"/>
            <c:extLst>
              <c:ext xmlns:c16="http://schemas.microsoft.com/office/drawing/2014/chart" uri="{C3380CC4-5D6E-409C-BE32-E72D297353CC}">
                <c16:uniqueId val="{0000000D-FA2C-47E4-A54B-51E70AA3DCF9}"/>
              </c:ext>
            </c:extLst>
          </c:dPt>
          <c:dPt>
            <c:idx val="8"/>
            <c:invertIfNegative val="0"/>
            <c:bubble3D val="0"/>
            <c:extLst>
              <c:ext xmlns:c16="http://schemas.microsoft.com/office/drawing/2014/chart" uri="{C3380CC4-5D6E-409C-BE32-E72D297353CC}">
                <c16:uniqueId val="{0000000F-FA2C-47E4-A54B-51E70AA3DCF9}"/>
              </c:ext>
            </c:extLst>
          </c:dPt>
          <c:dPt>
            <c:idx val="11"/>
            <c:invertIfNegative val="0"/>
            <c:bubble3D val="0"/>
            <c:extLst>
              <c:ext xmlns:c16="http://schemas.microsoft.com/office/drawing/2014/chart" uri="{C3380CC4-5D6E-409C-BE32-E72D297353CC}">
                <c16:uniqueId val="{00000011-FA2C-47E4-A54B-51E70AA3DCF9}"/>
              </c:ext>
            </c:extLst>
          </c:dPt>
          <c:dPt>
            <c:idx val="12"/>
            <c:invertIfNegative val="0"/>
            <c:bubble3D val="0"/>
            <c:extLst>
              <c:ext xmlns:c16="http://schemas.microsoft.com/office/drawing/2014/chart" uri="{C3380CC4-5D6E-409C-BE32-E72D297353CC}">
                <c16:uniqueId val="{00000013-FA2C-47E4-A54B-51E70AA3DCF9}"/>
              </c:ext>
            </c:extLst>
          </c:dPt>
          <c:dPt>
            <c:idx val="13"/>
            <c:invertIfNegative val="0"/>
            <c:bubble3D val="0"/>
            <c:extLst>
              <c:ext xmlns:c16="http://schemas.microsoft.com/office/drawing/2014/chart" uri="{C3380CC4-5D6E-409C-BE32-E72D297353CC}">
                <c16:uniqueId val="{00000015-FA2C-47E4-A54B-51E70AA3DCF9}"/>
              </c:ext>
            </c:extLst>
          </c:dPt>
          <c:dPt>
            <c:idx val="14"/>
            <c:invertIfNegative val="0"/>
            <c:bubble3D val="0"/>
            <c:extLst>
              <c:ext xmlns:c16="http://schemas.microsoft.com/office/drawing/2014/chart" uri="{C3380CC4-5D6E-409C-BE32-E72D297353CC}">
                <c16:uniqueId val="{00000017-FA2C-47E4-A54B-51E70AA3DCF9}"/>
              </c:ext>
            </c:extLst>
          </c:dPt>
          <c:dPt>
            <c:idx val="15"/>
            <c:invertIfNegative val="0"/>
            <c:bubble3D val="0"/>
            <c:extLst>
              <c:ext xmlns:c16="http://schemas.microsoft.com/office/drawing/2014/chart" uri="{C3380CC4-5D6E-409C-BE32-E72D297353CC}">
                <c16:uniqueId val="{00000019-FA2C-47E4-A54B-51E70AA3DCF9}"/>
              </c:ext>
            </c:extLst>
          </c:dPt>
          <c:dPt>
            <c:idx val="17"/>
            <c:invertIfNegative val="0"/>
            <c:bubble3D val="0"/>
            <c:extLst>
              <c:ext xmlns:c16="http://schemas.microsoft.com/office/drawing/2014/chart" uri="{C3380CC4-5D6E-409C-BE32-E72D297353CC}">
                <c16:uniqueId val="{0000001B-FA2C-47E4-A54B-51E70AA3DCF9}"/>
              </c:ext>
            </c:extLst>
          </c:dPt>
          <c:dPt>
            <c:idx val="20"/>
            <c:invertIfNegative val="0"/>
            <c:bubble3D val="0"/>
            <c:extLst>
              <c:ext xmlns:c16="http://schemas.microsoft.com/office/drawing/2014/chart" uri="{C3380CC4-5D6E-409C-BE32-E72D297353CC}">
                <c16:uniqueId val="{0000001D-FA2C-47E4-A54B-51E70AA3DCF9}"/>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'Ark1'!$A$2:$A$20</c:f>
              <c:strCache>
                <c:ptCount val="19"/>
                <c:pt idx="0">
                  <c:v>Total</c:v>
                </c:pt>
                <c:pt idx="1">
                  <c:v>Mann</c:v>
                </c:pt>
                <c:pt idx="2">
                  <c:v>Kvinne</c:v>
                </c:pt>
                <c:pt idx="3">
                  <c:v>16-19</c:v>
                </c:pt>
                <c:pt idx="4">
                  <c:v>20-24</c:v>
                </c:pt>
                <c:pt idx="5">
                  <c:v>25-29</c:v>
                </c:pt>
                <c:pt idx="6">
                  <c:v>30-39</c:v>
                </c:pt>
                <c:pt idx="7">
                  <c:v>40-49</c:v>
                </c:pt>
                <c:pt idx="8">
                  <c:v>50-59</c:v>
                </c:pt>
                <c:pt idx="9">
                  <c:v>60-69</c:v>
                </c:pt>
                <c:pt idx="10">
                  <c:v>70+</c:v>
                </c:pt>
                <c:pt idx="11">
                  <c:v>Har barn</c:v>
                </c:pt>
                <c:pt idx="12">
                  <c:v>Ikke barn</c:v>
                </c:pt>
                <c:pt idx="13">
                  <c:v>SINK</c:v>
                </c:pt>
                <c:pt idx="14">
                  <c:v>DINK</c:v>
                </c:pt>
                <c:pt idx="15">
                  <c:v>FWSK</c:v>
                </c:pt>
                <c:pt idx="16">
                  <c:v>FWLK</c:v>
                </c:pt>
                <c:pt idx="17">
                  <c:v>EMPTY</c:v>
                </c:pt>
                <c:pt idx="18">
                  <c:v>OS</c:v>
                </c:pt>
              </c:strCache>
            </c:strRef>
          </c:cat>
          <c:val>
            <c:numRef>
              <c:f>'Ark1'!$B$2:$B$20</c:f>
              <c:numCache>
                <c:formatCode>0%</c:formatCode>
                <c:ptCount val="19"/>
                <c:pt idx="0">
                  <c:v>8.0016934912938306E-2</c:v>
                </c:pt>
                <c:pt idx="1">
                  <c:v>8.2339800875258704E-2</c:v>
                </c:pt>
                <c:pt idx="2">
                  <c:v>7.7992960359353103E-2</c:v>
                </c:pt>
                <c:pt idx="3">
                  <c:v>5.9144837307647101E-2</c:v>
                </c:pt>
                <c:pt idx="4">
                  <c:v>9.3451238392966596E-2</c:v>
                </c:pt>
                <c:pt idx="5">
                  <c:v>9.4031206971421602E-2</c:v>
                </c:pt>
                <c:pt idx="6">
                  <c:v>8.8805272283100797E-2</c:v>
                </c:pt>
                <c:pt idx="7">
                  <c:v>9.2026285561017204E-2</c:v>
                </c:pt>
                <c:pt idx="8">
                  <c:v>7.2161078069118201E-2</c:v>
                </c:pt>
                <c:pt idx="9">
                  <c:v>7.3915229034977298E-2</c:v>
                </c:pt>
                <c:pt idx="10">
                  <c:v>6.1657900889542601E-2</c:v>
                </c:pt>
                <c:pt idx="11">
                  <c:v>7.5997426382433605E-2</c:v>
                </c:pt>
                <c:pt idx="12">
                  <c:v>8.1636492398220697E-2</c:v>
                </c:pt>
                <c:pt idx="13">
                  <c:v>8.4821725623217312E-2</c:v>
                </c:pt>
                <c:pt idx="14">
                  <c:v>8.7459350853503898E-2</c:v>
                </c:pt>
                <c:pt idx="15">
                  <c:v>9.6099426646323191E-2</c:v>
                </c:pt>
                <c:pt idx="16">
                  <c:v>6.5263893974391099E-2</c:v>
                </c:pt>
                <c:pt idx="17">
                  <c:v>9.3447394455337493E-2</c:v>
                </c:pt>
                <c:pt idx="18">
                  <c:v>4.7043076743770999E-2</c:v>
                </c:pt>
              </c:numCache>
            </c:numRef>
          </c:val>
          <c:extLst>
            <c:ext xmlns:c16="http://schemas.microsoft.com/office/drawing/2014/chart" uri="{C3380CC4-5D6E-409C-BE32-E72D297353CC}">
              <c16:uniqueId val="{0000001E-FA2C-47E4-A54B-51E70AA3DCF9}"/>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0.30000000000000004"/>
          <c:min val="0"/>
        </c:scaling>
        <c:delete val="1"/>
        <c:axPos val="t"/>
        <c:numFmt formatCode="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137810084594"/>
          <c:y val="2.5781248414047199E-2"/>
          <c:w val="0.60359739570382831"/>
          <c:h val="0.95587918578499098"/>
        </c:manualLayout>
      </c:layout>
      <c:barChart>
        <c:barDir val="bar"/>
        <c:grouping val="clustered"/>
        <c:varyColors val="0"/>
        <c:ser>
          <c:idx val="0"/>
          <c:order val="0"/>
          <c:tx>
            <c:strRef>
              <c:f>'Ark1'!$B$1</c:f>
              <c:strCache>
                <c:ptCount val="1"/>
                <c:pt idx="0">
                  <c:v>Ja</c:v>
                </c:pt>
              </c:strCache>
            </c:strRef>
          </c:tx>
          <c:spPr>
            <a:solidFill>
              <a:schemeClr val="tx2"/>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B727-4A32-B7E0-60D0180C18CE}"/>
              </c:ext>
            </c:extLst>
          </c:dPt>
          <c:dPt>
            <c:idx val="2"/>
            <c:invertIfNegative val="0"/>
            <c:bubble3D val="0"/>
            <c:extLst>
              <c:ext xmlns:c16="http://schemas.microsoft.com/office/drawing/2014/chart" uri="{C3380CC4-5D6E-409C-BE32-E72D297353CC}">
                <c16:uniqueId val="{00000003-B727-4A32-B7E0-60D0180C18CE}"/>
              </c:ext>
            </c:extLst>
          </c:dPt>
          <c:dPt>
            <c:idx val="3"/>
            <c:invertIfNegative val="0"/>
            <c:bubble3D val="0"/>
            <c:extLst>
              <c:ext xmlns:c16="http://schemas.microsoft.com/office/drawing/2014/chart" uri="{C3380CC4-5D6E-409C-BE32-E72D297353CC}">
                <c16:uniqueId val="{00000005-B727-4A32-B7E0-60D0180C18CE}"/>
              </c:ext>
            </c:extLst>
          </c:dPt>
          <c:dPt>
            <c:idx val="4"/>
            <c:invertIfNegative val="0"/>
            <c:bubble3D val="0"/>
            <c:extLst>
              <c:ext xmlns:c16="http://schemas.microsoft.com/office/drawing/2014/chart" uri="{C3380CC4-5D6E-409C-BE32-E72D297353CC}">
                <c16:uniqueId val="{00000007-B727-4A32-B7E0-60D0180C18CE}"/>
              </c:ext>
            </c:extLst>
          </c:dPt>
          <c:dPt>
            <c:idx val="5"/>
            <c:invertIfNegative val="0"/>
            <c:bubble3D val="0"/>
            <c:extLst>
              <c:ext xmlns:c16="http://schemas.microsoft.com/office/drawing/2014/chart" uri="{C3380CC4-5D6E-409C-BE32-E72D297353CC}">
                <c16:uniqueId val="{00000009-B727-4A32-B7E0-60D0180C18CE}"/>
              </c:ext>
            </c:extLst>
          </c:dPt>
          <c:dPt>
            <c:idx val="6"/>
            <c:invertIfNegative val="0"/>
            <c:bubble3D val="0"/>
            <c:extLst>
              <c:ext xmlns:c16="http://schemas.microsoft.com/office/drawing/2014/chart" uri="{C3380CC4-5D6E-409C-BE32-E72D297353CC}">
                <c16:uniqueId val="{0000000B-B727-4A32-B7E0-60D0180C18CE}"/>
              </c:ext>
            </c:extLst>
          </c:dPt>
          <c:dPt>
            <c:idx val="7"/>
            <c:invertIfNegative val="0"/>
            <c:bubble3D val="0"/>
            <c:extLst>
              <c:ext xmlns:c16="http://schemas.microsoft.com/office/drawing/2014/chart" uri="{C3380CC4-5D6E-409C-BE32-E72D297353CC}">
                <c16:uniqueId val="{0000000D-B727-4A32-B7E0-60D0180C18CE}"/>
              </c:ext>
            </c:extLst>
          </c:dPt>
          <c:dPt>
            <c:idx val="8"/>
            <c:invertIfNegative val="0"/>
            <c:bubble3D val="0"/>
            <c:extLst>
              <c:ext xmlns:c16="http://schemas.microsoft.com/office/drawing/2014/chart" uri="{C3380CC4-5D6E-409C-BE32-E72D297353CC}">
                <c16:uniqueId val="{0000000F-B727-4A32-B7E0-60D0180C18CE}"/>
              </c:ext>
            </c:extLst>
          </c:dPt>
          <c:dPt>
            <c:idx val="11"/>
            <c:invertIfNegative val="0"/>
            <c:bubble3D val="0"/>
            <c:extLst>
              <c:ext xmlns:c16="http://schemas.microsoft.com/office/drawing/2014/chart" uri="{C3380CC4-5D6E-409C-BE32-E72D297353CC}">
                <c16:uniqueId val="{00000011-B727-4A32-B7E0-60D0180C18CE}"/>
              </c:ext>
            </c:extLst>
          </c:dPt>
          <c:dPt>
            <c:idx val="12"/>
            <c:invertIfNegative val="0"/>
            <c:bubble3D val="0"/>
            <c:extLst>
              <c:ext xmlns:c16="http://schemas.microsoft.com/office/drawing/2014/chart" uri="{C3380CC4-5D6E-409C-BE32-E72D297353CC}">
                <c16:uniqueId val="{00000013-B727-4A32-B7E0-60D0180C18CE}"/>
              </c:ext>
            </c:extLst>
          </c:dPt>
          <c:dPt>
            <c:idx val="13"/>
            <c:invertIfNegative val="0"/>
            <c:bubble3D val="0"/>
            <c:extLst>
              <c:ext xmlns:c16="http://schemas.microsoft.com/office/drawing/2014/chart" uri="{C3380CC4-5D6E-409C-BE32-E72D297353CC}">
                <c16:uniqueId val="{00000015-B727-4A32-B7E0-60D0180C18CE}"/>
              </c:ext>
            </c:extLst>
          </c:dPt>
          <c:dPt>
            <c:idx val="14"/>
            <c:invertIfNegative val="0"/>
            <c:bubble3D val="0"/>
            <c:spPr>
              <a:solidFill>
                <a:srgbClr val="C00000"/>
              </a:solidFill>
              <a:ln>
                <a:noFill/>
              </a:ln>
              <a:effectLst/>
            </c:spPr>
            <c:extLst>
              <c:ext xmlns:c16="http://schemas.microsoft.com/office/drawing/2014/chart" uri="{C3380CC4-5D6E-409C-BE32-E72D297353CC}">
                <c16:uniqueId val="{00000017-B727-4A32-B7E0-60D0180C18CE}"/>
              </c:ext>
            </c:extLst>
          </c:dPt>
          <c:dPt>
            <c:idx val="15"/>
            <c:invertIfNegative val="0"/>
            <c:bubble3D val="0"/>
            <c:spPr>
              <a:solidFill>
                <a:srgbClr val="C00000"/>
              </a:solidFill>
              <a:ln>
                <a:noFill/>
              </a:ln>
              <a:effectLst/>
            </c:spPr>
            <c:extLst>
              <c:ext xmlns:c16="http://schemas.microsoft.com/office/drawing/2014/chart" uri="{C3380CC4-5D6E-409C-BE32-E72D297353CC}">
                <c16:uniqueId val="{00000019-B727-4A32-B7E0-60D0180C18CE}"/>
              </c:ext>
            </c:extLst>
          </c:dPt>
          <c:dPt>
            <c:idx val="16"/>
            <c:invertIfNegative val="0"/>
            <c:bubble3D val="0"/>
            <c:spPr>
              <a:solidFill>
                <a:srgbClr val="C00000"/>
              </a:solidFill>
              <a:ln>
                <a:noFill/>
              </a:ln>
              <a:effectLst/>
            </c:spPr>
            <c:extLst>
              <c:ext xmlns:c16="http://schemas.microsoft.com/office/drawing/2014/chart" uri="{C3380CC4-5D6E-409C-BE32-E72D297353CC}">
                <c16:uniqueId val="{00000020-B727-4A32-B7E0-60D0180C18CE}"/>
              </c:ext>
            </c:extLst>
          </c:dPt>
          <c:dPt>
            <c:idx val="17"/>
            <c:invertIfNegative val="0"/>
            <c:bubble3D val="0"/>
            <c:spPr>
              <a:solidFill>
                <a:srgbClr val="00B050"/>
              </a:solidFill>
              <a:ln>
                <a:noFill/>
              </a:ln>
              <a:effectLst/>
            </c:spPr>
            <c:extLst>
              <c:ext xmlns:c16="http://schemas.microsoft.com/office/drawing/2014/chart" uri="{C3380CC4-5D6E-409C-BE32-E72D297353CC}">
                <c16:uniqueId val="{0000001B-B727-4A32-B7E0-60D0180C18CE}"/>
              </c:ext>
            </c:extLst>
          </c:dPt>
          <c:dPt>
            <c:idx val="19"/>
            <c:invertIfNegative val="0"/>
            <c:bubble3D val="0"/>
            <c:spPr>
              <a:solidFill>
                <a:srgbClr val="C00000"/>
              </a:solidFill>
              <a:ln>
                <a:noFill/>
              </a:ln>
              <a:effectLst/>
            </c:spPr>
            <c:extLst>
              <c:ext xmlns:c16="http://schemas.microsoft.com/office/drawing/2014/chart" uri="{C3380CC4-5D6E-409C-BE32-E72D297353CC}">
                <c16:uniqueId val="{00000001-D67C-493F-BCE4-8387511469BA}"/>
              </c:ext>
            </c:extLst>
          </c:dPt>
          <c:dPt>
            <c:idx val="20"/>
            <c:invertIfNegative val="0"/>
            <c:bubble3D val="0"/>
            <c:extLst>
              <c:ext xmlns:c16="http://schemas.microsoft.com/office/drawing/2014/chart" uri="{C3380CC4-5D6E-409C-BE32-E72D297353CC}">
                <c16:uniqueId val="{0000001D-B727-4A32-B7E0-60D0180C18CE}"/>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'Ark1'!$A$2:$A$21</c:f>
              <c:strCache>
                <c:ptCount val="20"/>
                <c:pt idx="0">
                  <c:v>Total</c:v>
                </c:pt>
                <c:pt idx="1">
                  <c:v>Lav utdannelse</c:v>
                </c:pt>
                <c:pt idx="2">
                  <c:v>Medium utdannelse</c:v>
                </c:pt>
                <c:pt idx="3">
                  <c:v>Høy utdannelse</c:v>
                </c:pt>
                <c:pt idx="4">
                  <c:v>HH-inntekt, u/500</c:v>
                </c:pt>
                <c:pt idx="5">
                  <c:v>HH-inntekt, 500-999</c:v>
                </c:pt>
                <c:pt idx="6">
                  <c:v>HH-inntekt, 1+ million</c:v>
                </c:pt>
                <c:pt idx="7">
                  <c:v>Stor by</c:v>
                </c:pt>
                <c:pt idx="8">
                  <c:v>Liten by</c:v>
                </c:pt>
                <c:pt idx="9">
                  <c:v>Ikke by</c:v>
                </c:pt>
                <c:pt idx="10">
                  <c:v>Oslo og omegn</c:v>
                </c:pt>
                <c:pt idx="11">
                  <c:v>Øvrig Østland</c:v>
                </c:pt>
                <c:pt idx="12">
                  <c:v>Sør-/Vestlandet</c:v>
                </c:pt>
                <c:pt idx="13">
                  <c:v>Midt-/ Nord Norge</c:v>
                </c:pt>
                <c:pt idx="14">
                  <c:v>De bokinteresserte</c:v>
                </c:pt>
                <c:pt idx="15">
                  <c:v>Mobiltidstyvene</c:v>
                </c:pt>
                <c:pt idx="16">
                  <c:v>De tilbudsbevisste</c:v>
                </c:pt>
                <c:pt idx="17">
                  <c:v>De moderne</c:v>
                </c:pt>
                <c:pt idx="18">
                  <c:v>De barneorienterte</c:v>
                </c:pt>
                <c:pt idx="19">
                  <c:v>Opplever barrierer</c:v>
                </c:pt>
              </c:strCache>
            </c:strRef>
          </c:cat>
          <c:val>
            <c:numRef>
              <c:f>'Ark1'!$B$2:$B$21</c:f>
              <c:numCache>
                <c:formatCode>0%</c:formatCode>
                <c:ptCount val="20"/>
                <c:pt idx="0">
                  <c:v>8.0016934912938306E-2</c:v>
                </c:pt>
                <c:pt idx="1">
                  <c:v>6.9715040646549598E-2</c:v>
                </c:pt>
                <c:pt idx="2">
                  <c:v>7.2525020167061402E-2</c:v>
                </c:pt>
                <c:pt idx="3">
                  <c:v>0.10349962805255</c:v>
                </c:pt>
                <c:pt idx="4">
                  <c:v>5.9500164707146697E-2</c:v>
                </c:pt>
                <c:pt idx="5">
                  <c:v>8.201733691194929E-2</c:v>
                </c:pt>
                <c:pt idx="6">
                  <c:v>9.1778464893017914E-2</c:v>
                </c:pt>
                <c:pt idx="7">
                  <c:v>9.1586282623588797E-2</c:v>
                </c:pt>
                <c:pt idx="8">
                  <c:v>7.1282921044277095E-2</c:v>
                </c:pt>
                <c:pt idx="9">
                  <c:v>7.0174515296434106E-2</c:v>
                </c:pt>
                <c:pt idx="10">
                  <c:v>8.4947658548953003E-2</c:v>
                </c:pt>
                <c:pt idx="11">
                  <c:v>8.8936623146592203E-2</c:v>
                </c:pt>
                <c:pt idx="12">
                  <c:v>7.4845479765474204E-2</c:v>
                </c:pt>
                <c:pt idx="13">
                  <c:v>6.9879134593137104E-2</c:v>
                </c:pt>
                <c:pt idx="14">
                  <c:v>3.36021806086911E-2</c:v>
                </c:pt>
                <c:pt idx="15">
                  <c:v>3.7997295743723201E-2</c:v>
                </c:pt>
                <c:pt idx="16">
                  <c:v>2.11868787047991E-2</c:v>
                </c:pt>
                <c:pt idx="17">
                  <c:v>0.199839206077674</c:v>
                </c:pt>
                <c:pt idx="18">
                  <c:v>4.3912267872003599E-2</c:v>
                </c:pt>
                <c:pt idx="19">
                  <c:v>2.82827175930641E-2</c:v>
                </c:pt>
              </c:numCache>
            </c:numRef>
          </c:val>
          <c:extLst>
            <c:ext xmlns:c16="http://schemas.microsoft.com/office/drawing/2014/chart" uri="{C3380CC4-5D6E-409C-BE32-E72D297353CC}">
              <c16:uniqueId val="{0000001E-B727-4A32-B7E0-60D0180C18CE}"/>
            </c:ext>
          </c:extLst>
        </c:ser>
        <c:dLbls>
          <c:showLegendKey val="0"/>
          <c:showVal val="0"/>
          <c:showCatName val="0"/>
          <c:showSerName val="0"/>
          <c:showPercent val="0"/>
          <c:showBubbleSize val="0"/>
        </c:dLbls>
        <c:gapWidth val="5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0.30000000000000004"/>
          <c:min val="0"/>
        </c:scaling>
        <c:delete val="1"/>
        <c:axPos val="t"/>
        <c:numFmt formatCode="0%" sourceLinked="1"/>
        <c:majorTickMark val="out"/>
        <c:minorTickMark val="none"/>
        <c:tickLblPos val="nextTo"/>
        <c:crossAx val="1592749712"/>
        <c:crosses val="autoZero"/>
        <c:crossBetween val="between"/>
      </c:valAx>
      <c:spPr>
        <a:noFill/>
        <a:ln>
          <a:noFill/>
        </a:ln>
        <a:effectLst/>
      </c:spPr>
    </c:plotArea>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025460065869481E-2"/>
          <c:y val="6.2118343106510619E-2"/>
          <c:w val="0.72097226807758097"/>
          <c:h val="0.82657367684649119"/>
        </c:manualLayout>
      </c:layout>
      <c:lineChart>
        <c:grouping val="standard"/>
        <c:varyColors val="0"/>
        <c:ser>
          <c:idx val="0"/>
          <c:order val="0"/>
          <c:tx>
            <c:strRef>
              <c:f>'Ark1'!$B$1</c:f>
              <c:strCache>
                <c:ptCount val="1"/>
                <c:pt idx="0">
                  <c:v>Ikke-kjøper</c:v>
                </c:pt>
              </c:strCache>
            </c:strRef>
          </c:tx>
          <c:spPr>
            <a:ln w="28575" cap="rnd">
              <a:solidFill>
                <a:schemeClr val="tx1">
                  <a:lumMod val="50000"/>
                  <a:lumOff val="50000"/>
                </a:schemeClr>
              </a:solidFill>
              <a:round/>
            </a:ln>
            <a:effectLst/>
          </c:spPr>
          <c:marker>
            <c:symbol val="none"/>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EB6-442E-AFC8-CEBDDEBA7EB5}"/>
                </c:ext>
              </c:extLst>
            </c:dLbl>
            <c:dLbl>
              <c:idx val="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512-4769-B50D-2264496B9168}"/>
                </c:ext>
              </c:extLst>
            </c:dLbl>
            <c:dLbl>
              <c:idx val="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512-4769-B50D-2264496B9168}"/>
                </c:ext>
              </c:extLst>
            </c:dLbl>
            <c:dLbl>
              <c:idx val="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512-4769-B50D-2264496B9168}"/>
                </c:ext>
              </c:extLst>
            </c:dLbl>
            <c:dLbl>
              <c:idx val="7"/>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EB6-442E-AFC8-CEBDDEBA7EB5}"/>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endParaRPr lang="nb-NO"/>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'Ark1'!$A$2:$A$9</c:f>
              <c:strCache>
                <c:ptCount val="8"/>
                <c:pt idx="0">
                  <c:v>16-19</c:v>
                </c:pt>
                <c:pt idx="1">
                  <c:v>20-24</c:v>
                </c:pt>
                <c:pt idx="2">
                  <c:v>25-29</c:v>
                </c:pt>
                <c:pt idx="3">
                  <c:v>30-39</c:v>
                </c:pt>
                <c:pt idx="4">
                  <c:v>40-49</c:v>
                </c:pt>
                <c:pt idx="5">
                  <c:v>50-59</c:v>
                </c:pt>
                <c:pt idx="6">
                  <c:v>60-69</c:v>
                </c:pt>
                <c:pt idx="7">
                  <c:v>70+</c:v>
                </c:pt>
              </c:strCache>
            </c:strRef>
          </c:cat>
          <c:val>
            <c:numRef>
              <c:f>'Ark1'!$B$2:$B$9</c:f>
              <c:numCache>
                <c:formatCode>0%</c:formatCode>
                <c:ptCount val="8"/>
                <c:pt idx="0">
                  <c:v>0.11262059951530601</c:v>
                </c:pt>
                <c:pt idx="1">
                  <c:v>9.8539246680158607E-2</c:v>
                </c:pt>
                <c:pt idx="2">
                  <c:v>8.61771460677348E-2</c:v>
                </c:pt>
                <c:pt idx="3">
                  <c:v>0.14066142159863002</c:v>
                </c:pt>
                <c:pt idx="4">
                  <c:v>0.163428548967639</c:v>
                </c:pt>
                <c:pt idx="5">
                  <c:v>0.14863439184879501</c:v>
                </c:pt>
                <c:pt idx="6">
                  <c:v>0.10640816996583601</c:v>
                </c:pt>
                <c:pt idx="7">
                  <c:v>0.143530475355898</c:v>
                </c:pt>
              </c:numCache>
            </c:numRef>
          </c:val>
          <c:smooth val="0"/>
          <c:extLst>
            <c:ext xmlns:c16="http://schemas.microsoft.com/office/drawing/2014/chart" uri="{C3380CC4-5D6E-409C-BE32-E72D297353CC}">
              <c16:uniqueId val="{00000003-0EB6-442E-AFC8-CEBDDEBA7EB5}"/>
            </c:ext>
          </c:extLst>
        </c:ser>
        <c:ser>
          <c:idx val="1"/>
          <c:order val="1"/>
          <c:tx>
            <c:strRef>
              <c:f>'Ark1'!$C$1</c:f>
              <c:strCache>
                <c:ptCount val="1"/>
                <c:pt idx="0">
                  <c:v>Småkjøper (1-4)</c:v>
                </c:pt>
              </c:strCache>
            </c:strRef>
          </c:tx>
          <c:spPr>
            <a:ln w="28575" cap="rnd">
              <a:solidFill>
                <a:schemeClr val="accent2"/>
              </a:solidFill>
              <a:round/>
            </a:ln>
            <a:effectLst/>
          </c:spPr>
          <c:marker>
            <c:symbol val="none"/>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EB6-442E-AFC8-CEBDDEBA7EB5}"/>
                </c:ext>
              </c:extLst>
            </c:dLbl>
            <c:dLbl>
              <c:idx val="4"/>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512-4769-B50D-2264496B9168}"/>
                </c:ext>
              </c:extLst>
            </c:dLbl>
            <c:dLbl>
              <c:idx val="5"/>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512-4769-B50D-2264496B9168}"/>
                </c:ext>
              </c:extLst>
            </c:dLbl>
            <c:dLbl>
              <c:idx val="6"/>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EB6-442E-AFC8-CEBDDEBA7EB5}"/>
                </c:ext>
              </c:extLst>
            </c:dLbl>
            <c:dLbl>
              <c:idx val="7"/>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EB6-442E-AFC8-CEBDDEBA7EB5}"/>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0070C0"/>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'Ark1'!$A$2:$A$9</c:f>
              <c:strCache>
                <c:ptCount val="8"/>
                <c:pt idx="0">
                  <c:v>16-19</c:v>
                </c:pt>
                <c:pt idx="1">
                  <c:v>20-24</c:v>
                </c:pt>
                <c:pt idx="2">
                  <c:v>25-29</c:v>
                </c:pt>
                <c:pt idx="3">
                  <c:v>30-39</c:v>
                </c:pt>
                <c:pt idx="4">
                  <c:v>40-49</c:v>
                </c:pt>
                <c:pt idx="5">
                  <c:v>50-59</c:v>
                </c:pt>
                <c:pt idx="6">
                  <c:v>60-69</c:v>
                </c:pt>
                <c:pt idx="7">
                  <c:v>70+</c:v>
                </c:pt>
              </c:strCache>
            </c:strRef>
          </c:cat>
          <c:val>
            <c:numRef>
              <c:f>'Ark1'!$C$2:$C$9</c:f>
              <c:numCache>
                <c:formatCode>0%</c:formatCode>
                <c:ptCount val="8"/>
                <c:pt idx="0">
                  <c:v>5.9017362363742096E-2</c:v>
                </c:pt>
                <c:pt idx="1">
                  <c:v>7.6178540329926006E-2</c:v>
                </c:pt>
                <c:pt idx="2">
                  <c:v>0.108107160993364</c:v>
                </c:pt>
                <c:pt idx="3">
                  <c:v>0.19046911329012001</c:v>
                </c:pt>
                <c:pt idx="4">
                  <c:v>0.17</c:v>
                </c:pt>
                <c:pt idx="5">
                  <c:v>0.14000000000000001</c:v>
                </c:pt>
                <c:pt idx="6">
                  <c:v>0.14000000000000001</c:v>
                </c:pt>
                <c:pt idx="7">
                  <c:v>0.119001542841463</c:v>
                </c:pt>
              </c:numCache>
            </c:numRef>
          </c:val>
          <c:smooth val="0"/>
          <c:extLst>
            <c:ext xmlns:c16="http://schemas.microsoft.com/office/drawing/2014/chart" uri="{C3380CC4-5D6E-409C-BE32-E72D297353CC}">
              <c16:uniqueId val="{00000009-0EB6-442E-AFC8-CEBDDEBA7EB5}"/>
            </c:ext>
          </c:extLst>
        </c:ser>
        <c:ser>
          <c:idx val="2"/>
          <c:order val="2"/>
          <c:tx>
            <c:strRef>
              <c:f>'Ark1'!$D$1</c:f>
              <c:strCache>
                <c:ptCount val="1"/>
                <c:pt idx="0">
                  <c:v>Mediumkjøper (5-12)</c:v>
                </c:pt>
              </c:strCache>
            </c:strRef>
          </c:tx>
          <c:spPr>
            <a:ln w="28575" cap="rnd">
              <a:solidFill>
                <a:schemeClr val="accent3"/>
              </a:solidFill>
              <a:round/>
            </a:ln>
            <a:effectLst/>
          </c:spPr>
          <c:marker>
            <c:symbol val="none"/>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0EB6-442E-AFC8-CEBDDEBA7EB5}"/>
                </c:ext>
              </c:extLst>
            </c:dLbl>
            <c:dLbl>
              <c:idx val="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512-4769-B50D-2264496B9168}"/>
                </c:ext>
              </c:extLst>
            </c:dLbl>
            <c:dLbl>
              <c:idx val="2"/>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512-4769-B50D-2264496B9168}"/>
                </c:ext>
              </c:extLst>
            </c:dLbl>
            <c:dLbl>
              <c:idx val="3"/>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512-4769-B50D-2264496B9168}"/>
                </c:ext>
              </c:extLst>
            </c:dLbl>
            <c:dLbl>
              <c:idx val="4"/>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512-4769-B50D-2264496B9168}"/>
                </c:ext>
              </c:extLst>
            </c:dLbl>
            <c:dLbl>
              <c:idx val="7"/>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512-4769-B50D-2264496B9168}"/>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accent3"/>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'Ark1'!$A$2:$A$9</c:f>
              <c:strCache>
                <c:ptCount val="8"/>
                <c:pt idx="0">
                  <c:v>16-19</c:v>
                </c:pt>
                <c:pt idx="1">
                  <c:v>20-24</c:v>
                </c:pt>
                <c:pt idx="2">
                  <c:v>25-29</c:v>
                </c:pt>
                <c:pt idx="3">
                  <c:v>30-39</c:v>
                </c:pt>
                <c:pt idx="4">
                  <c:v>40-49</c:v>
                </c:pt>
                <c:pt idx="5">
                  <c:v>50-59</c:v>
                </c:pt>
                <c:pt idx="6">
                  <c:v>60-69</c:v>
                </c:pt>
                <c:pt idx="7">
                  <c:v>70+</c:v>
                </c:pt>
              </c:strCache>
            </c:strRef>
          </c:cat>
          <c:val>
            <c:numRef>
              <c:f>'Ark1'!$D$2:$D$9</c:f>
              <c:numCache>
                <c:formatCode>0%</c:formatCode>
                <c:ptCount val="8"/>
                <c:pt idx="0">
                  <c:v>2.07483906331902E-2</c:v>
                </c:pt>
                <c:pt idx="1">
                  <c:v>7.0000000000000007E-2</c:v>
                </c:pt>
                <c:pt idx="2">
                  <c:v>8.0178881441824001E-2</c:v>
                </c:pt>
                <c:pt idx="3">
                  <c:v>0.18</c:v>
                </c:pt>
                <c:pt idx="4">
                  <c:v>0.17</c:v>
                </c:pt>
                <c:pt idx="5">
                  <c:v>0.177038425029936</c:v>
                </c:pt>
                <c:pt idx="6">
                  <c:v>0.14562076937110102</c:v>
                </c:pt>
                <c:pt idx="7">
                  <c:v>0.16133078734051501</c:v>
                </c:pt>
              </c:numCache>
            </c:numRef>
          </c:val>
          <c:smooth val="0"/>
          <c:extLst>
            <c:ext xmlns:c16="http://schemas.microsoft.com/office/drawing/2014/chart" uri="{C3380CC4-5D6E-409C-BE32-E72D297353CC}">
              <c16:uniqueId val="{0000000A-0EB6-442E-AFC8-CEBDDEBA7EB5}"/>
            </c:ext>
          </c:extLst>
        </c:ser>
        <c:ser>
          <c:idx val="3"/>
          <c:order val="3"/>
          <c:tx>
            <c:strRef>
              <c:f>'Ark1'!$E$1</c:f>
              <c:strCache>
                <c:ptCount val="1"/>
                <c:pt idx="0">
                  <c:v>Storkjøper (13-24)</c:v>
                </c:pt>
              </c:strCache>
            </c:strRef>
          </c:tx>
          <c:spPr>
            <a:ln w="28575" cap="rnd">
              <a:solidFill>
                <a:schemeClr val="accent4"/>
              </a:solidFill>
              <a:round/>
            </a:ln>
            <a:effectLst/>
          </c:spPr>
          <c:marker>
            <c:symbol val="none"/>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0EB6-442E-AFC8-CEBDDEBA7EB5}"/>
                </c:ext>
              </c:extLst>
            </c:dLbl>
            <c:dLbl>
              <c:idx val="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0EB6-442E-AFC8-CEBDDEBA7EB5}"/>
                </c:ext>
              </c:extLst>
            </c:dLbl>
            <c:dLbl>
              <c:idx val="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512-4769-B50D-2264496B9168}"/>
                </c:ext>
              </c:extLst>
            </c:dLbl>
            <c:dLbl>
              <c:idx val="7"/>
              <c:layout>
                <c:manualLayout>
                  <c:x val="-1.1841327332609488E-3"/>
                  <c:y val="-1.63231815140355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0EB6-442E-AFC8-CEBDDEBA7EB5}"/>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accent4"/>
                    </a:solidFill>
                    <a:latin typeface="+mn-lt"/>
                    <a:ea typeface="+mn-ea"/>
                    <a:cs typeface="+mn-cs"/>
                  </a:defRPr>
                </a:pPr>
                <a:endParaRPr lang="nb-NO"/>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'Ark1'!$A$2:$A$9</c:f>
              <c:strCache>
                <c:ptCount val="8"/>
                <c:pt idx="0">
                  <c:v>16-19</c:v>
                </c:pt>
                <c:pt idx="1">
                  <c:v>20-24</c:v>
                </c:pt>
                <c:pt idx="2">
                  <c:v>25-29</c:v>
                </c:pt>
                <c:pt idx="3">
                  <c:v>30-39</c:v>
                </c:pt>
                <c:pt idx="4">
                  <c:v>40-49</c:v>
                </c:pt>
                <c:pt idx="5">
                  <c:v>50-59</c:v>
                </c:pt>
                <c:pt idx="6">
                  <c:v>60-69</c:v>
                </c:pt>
                <c:pt idx="7">
                  <c:v>70+</c:v>
                </c:pt>
              </c:strCache>
            </c:strRef>
          </c:cat>
          <c:val>
            <c:numRef>
              <c:f>'Ark1'!$E$2:$E$9</c:f>
              <c:numCache>
                <c:formatCode>0%</c:formatCode>
                <c:ptCount val="8"/>
                <c:pt idx="0">
                  <c:v>0.03</c:v>
                </c:pt>
                <c:pt idx="1">
                  <c:v>7.0000000000000007E-2</c:v>
                </c:pt>
                <c:pt idx="2">
                  <c:v>3.5758726915771505E-2</c:v>
                </c:pt>
                <c:pt idx="3">
                  <c:v>0.18</c:v>
                </c:pt>
                <c:pt idx="4">
                  <c:v>0.19</c:v>
                </c:pt>
                <c:pt idx="5">
                  <c:v>0.194297936186174</c:v>
                </c:pt>
                <c:pt idx="6">
                  <c:v>0.14000000000000001</c:v>
                </c:pt>
                <c:pt idx="7">
                  <c:v>0.16770107420472102</c:v>
                </c:pt>
              </c:numCache>
            </c:numRef>
          </c:val>
          <c:smooth val="0"/>
          <c:extLst>
            <c:ext xmlns:c16="http://schemas.microsoft.com/office/drawing/2014/chart" uri="{C3380CC4-5D6E-409C-BE32-E72D297353CC}">
              <c16:uniqueId val="{0000000B-0EB6-442E-AFC8-CEBDDEBA7EB5}"/>
            </c:ext>
          </c:extLst>
        </c:ser>
        <c:ser>
          <c:idx val="4"/>
          <c:order val="4"/>
          <c:tx>
            <c:strRef>
              <c:f>'Ark1'!$F$1</c:f>
              <c:strCache>
                <c:ptCount val="1"/>
                <c:pt idx="0">
                  <c:v>Superkjøper (25+)</c:v>
                </c:pt>
              </c:strCache>
            </c:strRef>
          </c:tx>
          <c:spPr>
            <a:ln w="28575" cap="rnd">
              <a:solidFill>
                <a:schemeClr val="accent5"/>
              </a:solidFill>
              <a:round/>
            </a:ln>
            <a:effectLst/>
          </c:spPr>
          <c:marker>
            <c:symbol val="none"/>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0EB6-442E-AFC8-CEBDDEBA7EB5}"/>
                </c:ext>
              </c:extLst>
            </c:dLbl>
            <c:dLbl>
              <c:idx val="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0EB6-442E-AFC8-CEBDDEBA7EB5}"/>
                </c:ext>
              </c:extLst>
            </c:dLbl>
            <c:dLbl>
              <c:idx val="2"/>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0EB6-442E-AFC8-CEBDDEBA7EB5}"/>
                </c:ext>
              </c:extLst>
            </c:dLbl>
            <c:dLbl>
              <c:idx val="3"/>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0EB6-442E-AFC8-CEBDDEBA7EB5}"/>
                </c:ext>
              </c:extLst>
            </c:dLbl>
            <c:dLbl>
              <c:idx val="7"/>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512-4769-B50D-2264496B9168}"/>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accent5"/>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'Ark1'!$A$2:$A$9</c:f>
              <c:strCache>
                <c:ptCount val="8"/>
                <c:pt idx="0">
                  <c:v>16-19</c:v>
                </c:pt>
                <c:pt idx="1">
                  <c:v>20-24</c:v>
                </c:pt>
                <c:pt idx="2">
                  <c:v>25-29</c:v>
                </c:pt>
                <c:pt idx="3">
                  <c:v>30-39</c:v>
                </c:pt>
                <c:pt idx="4">
                  <c:v>40-49</c:v>
                </c:pt>
                <c:pt idx="5">
                  <c:v>50-59</c:v>
                </c:pt>
                <c:pt idx="6">
                  <c:v>60-69</c:v>
                </c:pt>
                <c:pt idx="7">
                  <c:v>70+</c:v>
                </c:pt>
              </c:strCache>
            </c:strRef>
          </c:cat>
          <c:val>
            <c:numRef>
              <c:f>'Ark1'!$F$2:$F$9</c:f>
              <c:numCache>
                <c:formatCode>0%</c:formatCode>
                <c:ptCount val="8"/>
                <c:pt idx="0">
                  <c:v>0.03</c:v>
                </c:pt>
                <c:pt idx="1">
                  <c:v>4.1676931348260095E-2</c:v>
                </c:pt>
                <c:pt idx="2">
                  <c:v>5.8545870344289E-2</c:v>
                </c:pt>
                <c:pt idx="3">
                  <c:v>9.8588199567101603E-2</c:v>
                </c:pt>
                <c:pt idx="4">
                  <c:v>0.17793535032389901</c:v>
                </c:pt>
                <c:pt idx="5">
                  <c:v>0.17</c:v>
                </c:pt>
                <c:pt idx="6">
                  <c:v>0.17</c:v>
                </c:pt>
                <c:pt idx="7">
                  <c:v>0.244823114358624</c:v>
                </c:pt>
              </c:numCache>
            </c:numRef>
          </c:val>
          <c:smooth val="0"/>
          <c:extLst>
            <c:ext xmlns:c16="http://schemas.microsoft.com/office/drawing/2014/chart" uri="{C3380CC4-5D6E-409C-BE32-E72D297353CC}">
              <c16:uniqueId val="{0000000C-0EB6-442E-AFC8-CEBDDEBA7EB5}"/>
            </c:ext>
          </c:extLst>
        </c:ser>
        <c:dLbls>
          <c:showLegendKey val="0"/>
          <c:showVal val="0"/>
          <c:showCatName val="0"/>
          <c:showSerName val="0"/>
          <c:showPercent val="0"/>
          <c:showBubbleSize val="0"/>
        </c:dLbls>
        <c:smooth val="0"/>
        <c:axId val="1110880576"/>
        <c:axId val="1110883200"/>
      </c:lineChart>
      <c:catAx>
        <c:axId val="111088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110883200"/>
        <c:crosses val="autoZero"/>
        <c:auto val="1"/>
        <c:lblAlgn val="ctr"/>
        <c:lblOffset val="100"/>
        <c:noMultiLvlLbl val="0"/>
      </c:catAx>
      <c:valAx>
        <c:axId val="1110883200"/>
        <c:scaling>
          <c:orientation val="minMax"/>
          <c:max val="0.30000000000000004"/>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110880576"/>
        <c:crosses val="autoZero"/>
        <c:crossBetween val="between"/>
      </c:valAx>
      <c:spPr>
        <a:noFill/>
        <a:ln>
          <a:noFill/>
        </a:ln>
        <a:effectLst/>
      </c:spPr>
    </c:plotArea>
    <c:legend>
      <c:legendPos val="r"/>
      <c:layout>
        <c:manualLayout>
          <c:xMode val="edge"/>
          <c:yMode val="edge"/>
          <c:x val="0.78715148852477479"/>
          <c:y val="3.6124614509431843E-2"/>
          <c:w val="0.19390238774305144"/>
          <c:h val="0.9277505139231597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w="3175">
      <a:solidFill>
        <a:schemeClr val="bg1">
          <a:lumMod val="50000"/>
        </a:schemeClr>
      </a:solidFill>
    </a:ln>
    <a:effectLst/>
  </c:spPr>
  <c:txPr>
    <a:bodyPr/>
    <a:lstStyle/>
    <a:p>
      <a:pPr>
        <a:defRPr/>
      </a:pPr>
      <a:endParaRPr lang="nb-NO"/>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11711304147167"/>
          <c:y val="0"/>
          <c:w val="0.45346690673038681"/>
          <c:h val="0.89964123717857525"/>
        </c:manualLayout>
      </c:layout>
      <c:barChart>
        <c:barDir val="bar"/>
        <c:grouping val="clustered"/>
        <c:varyColors val="0"/>
        <c:ser>
          <c:idx val="0"/>
          <c:order val="0"/>
          <c:tx>
            <c:strRef>
              <c:f>'Ark1'!$B$1</c:f>
              <c:strCache>
                <c:ptCount val="1"/>
                <c:pt idx="0">
                  <c:v>Serie 1</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'Ark1'!$A$2:$A$5</c:f>
              <c:strCache>
                <c:ptCount val="4"/>
                <c:pt idx="0">
                  <c:v>Amazon / Kindle</c:v>
                </c:pt>
                <c:pt idx="1">
                  <c:v>Norsk nettsted</c:v>
                </c:pt>
                <c:pt idx="2">
                  <c:v>Annet utenlandsk nettsted</c:v>
                </c:pt>
                <c:pt idx="3">
                  <c:v>Annet sted</c:v>
                </c:pt>
              </c:strCache>
            </c:strRef>
          </c:cat>
          <c:val>
            <c:numRef>
              <c:f>'Ark1'!$B$2:$B$5</c:f>
              <c:numCache>
                <c:formatCode>0%</c:formatCode>
                <c:ptCount val="4"/>
                <c:pt idx="0">
                  <c:v>0.48</c:v>
                </c:pt>
                <c:pt idx="1">
                  <c:v>0.39</c:v>
                </c:pt>
                <c:pt idx="2">
                  <c:v>0.1</c:v>
                </c:pt>
                <c:pt idx="3">
                  <c:v>0.03</c:v>
                </c:pt>
              </c:numCache>
            </c:numRef>
          </c:val>
          <c:extLst>
            <c:ext xmlns:c16="http://schemas.microsoft.com/office/drawing/2014/chart" uri="{C3380CC4-5D6E-409C-BE32-E72D297353CC}">
              <c16:uniqueId val="{00000000-E4AF-4997-84EE-95A617A70A46}"/>
            </c:ext>
          </c:extLst>
        </c:ser>
        <c:dLbls>
          <c:showLegendKey val="0"/>
          <c:showVal val="0"/>
          <c:showCatName val="0"/>
          <c:showSerName val="0"/>
          <c:showPercent val="0"/>
          <c:showBubbleSize val="0"/>
        </c:dLbls>
        <c:gapWidth val="50"/>
        <c:axId val="844137808"/>
        <c:axId val="844136824"/>
      </c:barChart>
      <c:catAx>
        <c:axId val="8441378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844136824"/>
        <c:crosses val="autoZero"/>
        <c:auto val="1"/>
        <c:lblAlgn val="ctr"/>
        <c:lblOffset val="100"/>
        <c:noMultiLvlLbl val="0"/>
      </c:catAx>
      <c:valAx>
        <c:axId val="844136824"/>
        <c:scaling>
          <c:orientation val="minMax"/>
        </c:scaling>
        <c:delete val="1"/>
        <c:axPos val="t"/>
        <c:numFmt formatCode="0%" sourceLinked="1"/>
        <c:majorTickMark val="none"/>
        <c:minorTickMark val="none"/>
        <c:tickLblPos val="nextTo"/>
        <c:crossAx val="844137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047963995651718E-3"/>
          <c:y val="5.1014330639899123E-2"/>
          <c:w val="0.98223800900108704"/>
          <c:h val="0.81965027221706543"/>
        </c:manualLayout>
      </c:layout>
      <c:lineChart>
        <c:grouping val="standard"/>
        <c:varyColors val="0"/>
        <c:ser>
          <c:idx val="0"/>
          <c:order val="0"/>
          <c:tx>
            <c:strRef>
              <c:f>'Ark1'!$B$1</c:f>
              <c:strCache>
                <c:ptCount val="1"/>
                <c:pt idx="0">
                  <c:v>Serie 1</c:v>
                </c:pt>
              </c:strCache>
            </c:strRef>
          </c:tx>
          <c:spPr>
            <a:ln w="28575" cap="rnd">
              <a:solidFill>
                <a:schemeClr val="accent1">
                  <a:lumMod val="50000"/>
                </a:schemeClr>
              </a:solidFill>
              <a:round/>
            </a:ln>
            <a:effectLst/>
          </c:spPr>
          <c:marker>
            <c:symbol val="none"/>
          </c:marker>
          <c:dLbls>
            <c:numFmt formatCode="#,##0.0" sourceLinked="0"/>
            <c:spPr>
              <a:noFill/>
              <a:ln w="19050">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'Ark1'!$A$2:$A$4</c:f>
              <c:numCache>
                <c:formatCode>General</c:formatCode>
                <c:ptCount val="3"/>
                <c:pt idx="0">
                  <c:v>2017</c:v>
                </c:pt>
                <c:pt idx="1">
                  <c:v>2019</c:v>
                </c:pt>
                <c:pt idx="2">
                  <c:v>2021</c:v>
                </c:pt>
              </c:numCache>
            </c:numRef>
          </c:cat>
          <c:val>
            <c:numRef>
              <c:f>'Ark1'!$B$2:$B$4</c:f>
              <c:numCache>
                <c:formatCode>General</c:formatCode>
                <c:ptCount val="3"/>
                <c:pt idx="0">
                  <c:v>2.2000000000000002</c:v>
                </c:pt>
                <c:pt idx="1">
                  <c:v>2.4</c:v>
                </c:pt>
                <c:pt idx="2">
                  <c:v>0.5</c:v>
                </c:pt>
              </c:numCache>
            </c:numRef>
          </c:val>
          <c:smooth val="0"/>
          <c:extLst>
            <c:ext xmlns:c16="http://schemas.microsoft.com/office/drawing/2014/chart" uri="{C3380CC4-5D6E-409C-BE32-E72D297353CC}">
              <c16:uniqueId val="{00000003-76DC-4D03-813D-79003FB718F3}"/>
            </c:ext>
          </c:extLst>
        </c:ser>
        <c:dLbls>
          <c:showLegendKey val="0"/>
          <c:showVal val="0"/>
          <c:showCatName val="0"/>
          <c:showSerName val="0"/>
          <c:showPercent val="0"/>
          <c:showBubbleSize val="0"/>
        </c:dLbls>
        <c:smooth val="0"/>
        <c:axId val="1110880576"/>
        <c:axId val="1110883200"/>
      </c:lineChart>
      <c:catAx>
        <c:axId val="1110880576"/>
        <c:scaling>
          <c:orientation val="minMax"/>
        </c:scaling>
        <c:delete val="1"/>
        <c:axPos val="b"/>
        <c:numFmt formatCode="General" sourceLinked="1"/>
        <c:majorTickMark val="none"/>
        <c:minorTickMark val="none"/>
        <c:tickLblPos val="nextTo"/>
        <c:crossAx val="1110883200"/>
        <c:crosses val="autoZero"/>
        <c:auto val="1"/>
        <c:lblAlgn val="ctr"/>
        <c:lblOffset val="100"/>
        <c:noMultiLvlLbl val="0"/>
      </c:catAx>
      <c:valAx>
        <c:axId val="1110883200"/>
        <c:scaling>
          <c:orientation val="minMax"/>
          <c:max val="5"/>
          <c:min val="0"/>
        </c:scaling>
        <c:delete val="1"/>
        <c:axPos val="l"/>
        <c:numFmt formatCode="General" sourceLinked="1"/>
        <c:majorTickMark val="out"/>
        <c:minorTickMark val="none"/>
        <c:tickLblPos val="nextTo"/>
        <c:crossAx val="1110880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w="3175">
      <a:solidFill>
        <a:schemeClr val="bg1">
          <a:lumMod val="50000"/>
        </a:schemeClr>
      </a:solidFill>
    </a:ln>
    <a:effectLst/>
  </c:spPr>
  <c:txPr>
    <a:bodyPr/>
    <a:lstStyle/>
    <a:p>
      <a:pPr>
        <a:defRPr/>
      </a:pPr>
      <a:endParaRPr lang="nb-N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047963995651718E-3"/>
          <c:y val="7.1037631621177891E-2"/>
          <c:w val="0.98223800900108704"/>
          <c:h val="0.72006235418286857"/>
        </c:manualLayout>
      </c:layout>
      <c:lineChart>
        <c:grouping val="standard"/>
        <c:varyColors val="0"/>
        <c:ser>
          <c:idx val="0"/>
          <c:order val="0"/>
          <c:tx>
            <c:strRef>
              <c:f>'Ark1'!$B$1</c:f>
              <c:strCache>
                <c:ptCount val="1"/>
                <c:pt idx="0">
                  <c:v>Serie 1</c:v>
                </c:pt>
              </c:strCache>
            </c:strRef>
          </c:tx>
          <c:spPr>
            <a:ln w="28575" cap="rnd">
              <a:solidFill>
                <a:schemeClr val="accent1">
                  <a:lumMod val="50000"/>
                </a:schemeClr>
              </a:solidFill>
              <a:round/>
            </a:ln>
            <a:effectLst/>
          </c:spPr>
          <c:marker>
            <c:symbol val="none"/>
          </c:marker>
          <c:dLbls>
            <c:dLbl>
              <c:idx val="0"/>
              <c:numFmt formatCode="#,##0.0" sourceLinked="0"/>
              <c:spPr>
                <a:noFill/>
                <a:ln w="19050">
                  <a:solidFill>
                    <a:schemeClr val="accent2"/>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extLst>
                <c:ext xmlns:c16="http://schemas.microsoft.com/office/drawing/2014/chart" uri="{C3380CC4-5D6E-409C-BE32-E72D297353CC}">
                  <c16:uniqueId val="{00000002-3130-401B-8228-5C42EED50469}"/>
                </c:ext>
              </c:extLst>
            </c:dLbl>
            <c:dLbl>
              <c:idx val="1"/>
              <c:numFmt formatCode="#,##0.0" sourceLinked="0"/>
              <c:spPr>
                <a:noFill/>
                <a:ln w="19050">
                  <a:solidFill>
                    <a:schemeClr val="accent2"/>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extLst>
                <c:ext xmlns:c16="http://schemas.microsoft.com/office/drawing/2014/chart" uri="{C3380CC4-5D6E-409C-BE32-E72D297353CC}">
                  <c16:uniqueId val="{00000003-3130-401B-8228-5C42EED50469}"/>
                </c:ext>
              </c:extLst>
            </c:dLbl>
            <c:numFmt formatCode="#,##0.0" sourceLinked="0"/>
            <c:spPr>
              <a:noFill/>
              <a:ln w="19050">
                <a:solidFill>
                  <a:srgbClr val="00B050"/>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'Ark1'!$A$2:$A$6</c:f>
              <c:numCache>
                <c:formatCode>General</c:formatCode>
                <c:ptCount val="5"/>
                <c:pt idx="0">
                  <c:v>2013</c:v>
                </c:pt>
                <c:pt idx="1">
                  <c:v>2015</c:v>
                </c:pt>
                <c:pt idx="2">
                  <c:v>2017</c:v>
                </c:pt>
                <c:pt idx="3">
                  <c:v>2019</c:v>
                </c:pt>
                <c:pt idx="4">
                  <c:v>2021</c:v>
                </c:pt>
              </c:numCache>
            </c:numRef>
          </c:cat>
          <c:val>
            <c:numRef>
              <c:f>'Ark1'!$B$2:$B$6</c:f>
              <c:numCache>
                <c:formatCode>General</c:formatCode>
                <c:ptCount val="5"/>
                <c:pt idx="0">
                  <c:v>18</c:v>
                </c:pt>
                <c:pt idx="1">
                  <c:v>16.7</c:v>
                </c:pt>
                <c:pt idx="2">
                  <c:v>14.8</c:v>
                </c:pt>
                <c:pt idx="3">
                  <c:v>15.4</c:v>
                </c:pt>
                <c:pt idx="4">
                  <c:v>13.2</c:v>
                </c:pt>
              </c:numCache>
            </c:numRef>
          </c:val>
          <c:smooth val="0"/>
          <c:extLst>
            <c:ext xmlns:c16="http://schemas.microsoft.com/office/drawing/2014/chart" uri="{C3380CC4-5D6E-409C-BE32-E72D297353CC}">
              <c16:uniqueId val="{00000003-76DC-4D03-813D-79003FB718F3}"/>
            </c:ext>
          </c:extLst>
        </c:ser>
        <c:dLbls>
          <c:showLegendKey val="0"/>
          <c:showVal val="0"/>
          <c:showCatName val="0"/>
          <c:showSerName val="0"/>
          <c:showPercent val="0"/>
          <c:showBubbleSize val="0"/>
        </c:dLbls>
        <c:smooth val="0"/>
        <c:axId val="1110880576"/>
        <c:axId val="1110883200"/>
      </c:lineChart>
      <c:catAx>
        <c:axId val="111088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110883200"/>
        <c:crosses val="autoZero"/>
        <c:auto val="1"/>
        <c:lblAlgn val="ctr"/>
        <c:lblOffset val="100"/>
        <c:noMultiLvlLbl val="0"/>
      </c:catAx>
      <c:valAx>
        <c:axId val="1110883200"/>
        <c:scaling>
          <c:orientation val="minMax"/>
          <c:max val="25"/>
          <c:min val="1"/>
        </c:scaling>
        <c:delete val="1"/>
        <c:axPos val="l"/>
        <c:numFmt formatCode="General" sourceLinked="1"/>
        <c:majorTickMark val="out"/>
        <c:minorTickMark val="none"/>
        <c:tickLblPos val="nextTo"/>
        <c:crossAx val="1110880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w="3175">
      <a:solidFill>
        <a:schemeClr val="bg1">
          <a:lumMod val="50000"/>
        </a:schemeClr>
      </a:solidFill>
    </a:ln>
    <a:effectLst/>
  </c:spPr>
  <c:txPr>
    <a:bodyPr/>
    <a:lstStyle/>
    <a:p>
      <a:pPr>
        <a:defRPr/>
      </a:pPr>
      <a:endParaRPr lang="nb-NO"/>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2066366630431E-3"/>
          <c:y val="5.518934303597748E-2"/>
          <c:w val="0.98223800900108704"/>
          <c:h val="0.81965027221706543"/>
        </c:manualLayout>
      </c:layout>
      <c:barChart>
        <c:barDir val="col"/>
        <c:grouping val="clustered"/>
        <c:varyColors val="0"/>
        <c:ser>
          <c:idx val="0"/>
          <c:order val="0"/>
          <c:tx>
            <c:strRef>
              <c:f>'Ark1'!$B$1</c:f>
              <c:strCache>
                <c:ptCount val="1"/>
                <c:pt idx="0">
                  <c:v>Serie 1</c:v>
                </c:pt>
              </c:strCache>
            </c:strRef>
          </c:tx>
          <c:spPr>
            <a:solidFill>
              <a:schemeClr val="accent1">
                <a:lumMod val="50000"/>
              </a:schemeClr>
            </a:solidFill>
            <a:ln>
              <a:solidFill>
                <a:schemeClr val="accent1">
                  <a:lumMod val="50000"/>
                </a:schemeClr>
              </a:solidFill>
            </a:ln>
            <a:effectLst/>
          </c:spPr>
          <c:invertIfNegative val="0"/>
          <c:dLbls>
            <c:numFmt formatCode="0%" sourceLinked="0"/>
            <c:spPr>
              <a:noFill/>
              <a:ln w="19050">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'Ark1'!$A$2:$A$4</c:f>
              <c:numCache>
                <c:formatCode>General</c:formatCode>
                <c:ptCount val="3"/>
                <c:pt idx="0">
                  <c:v>2017</c:v>
                </c:pt>
                <c:pt idx="1">
                  <c:v>2019</c:v>
                </c:pt>
                <c:pt idx="2">
                  <c:v>2021</c:v>
                </c:pt>
              </c:numCache>
            </c:numRef>
          </c:cat>
          <c:val>
            <c:numRef>
              <c:f>'Ark1'!$B$2:$B$4</c:f>
              <c:numCache>
                <c:formatCode>0%</c:formatCode>
                <c:ptCount val="3"/>
                <c:pt idx="0">
                  <c:v>0.2</c:v>
                </c:pt>
                <c:pt idx="1">
                  <c:v>0.25</c:v>
                </c:pt>
                <c:pt idx="2">
                  <c:v>0.08</c:v>
                </c:pt>
              </c:numCache>
            </c:numRef>
          </c:val>
          <c:extLst>
            <c:ext xmlns:c16="http://schemas.microsoft.com/office/drawing/2014/chart" uri="{C3380CC4-5D6E-409C-BE32-E72D297353CC}">
              <c16:uniqueId val="{00000002-6D02-4EC6-8392-4964AF853D91}"/>
            </c:ext>
          </c:extLst>
        </c:ser>
        <c:dLbls>
          <c:showLegendKey val="0"/>
          <c:showVal val="0"/>
          <c:showCatName val="0"/>
          <c:showSerName val="0"/>
          <c:showPercent val="0"/>
          <c:showBubbleSize val="0"/>
        </c:dLbls>
        <c:gapWidth val="150"/>
        <c:axId val="1110880576"/>
        <c:axId val="1110883200"/>
      </c:barChart>
      <c:catAx>
        <c:axId val="111088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110883200"/>
        <c:crosses val="autoZero"/>
        <c:auto val="1"/>
        <c:lblAlgn val="ctr"/>
        <c:lblOffset val="100"/>
        <c:noMultiLvlLbl val="0"/>
      </c:catAx>
      <c:valAx>
        <c:axId val="1110883200"/>
        <c:scaling>
          <c:orientation val="minMax"/>
          <c:max val="0.4"/>
          <c:min val="0"/>
        </c:scaling>
        <c:delete val="1"/>
        <c:axPos val="l"/>
        <c:numFmt formatCode="0%" sourceLinked="1"/>
        <c:majorTickMark val="out"/>
        <c:minorTickMark val="none"/>
        <c:tickLblPos val="nextTo"/>
        <c:crossAx val="1110880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w="3175">
      <a:solidFill>
        <a:schemeClr val="bg1">
          <a:lumMod val="50000"/>
        </a:schemeClr>
      </a:solidFill>
    </a:ln>
    <a:effectLst/>
  </c:spPr>
  <c:txPr>
    <a:bodyPr/>
    <a:lstStyle/>
    <a:p>
      <a:pPr>
        <a:defRPr/>
      </a:pPr>
      <a:endParaRPr lang="nb-NO"/>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500396964182038"/>
          <c:y val="9.6604078027095711E-2"/>
          <c:w val="0.66197057029231021"/>
          <c:h val="0.87540157532810081"/>
        </c:manualLayout>
      </c:layout>
      <c:barChart>
        <c:barDir val="bar"/>
        <c:grouping val="clustered"/>
        <c:varyColors val="0"/>
        <c:ser>
          <c:idx val="0"/>
          <c:order val="0"/>
          <c:tx>
            <c:strRef>
              <c:f>'Ark1'!$B$1</c:f>
              <c:strCache>
                <c:ptCount val="1"/>
                <c:pt idx="0">
                  <c:v>Serie 1</c:v>
                </c:pt>
              </c:strCache>
            </c:strRef>
          </c:tx>
          <c:spPr>
            <a:solidFill>
              <a:schemeClr val="accent1">
                <a:lumMod val="50000"/>
              </a:schemeClr>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0-22E7-3E42-B13C-F5F868FC1099}"/>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1-22E7-3E42-B13C-F5F868FC1099}"/>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'Ark1'!$A$2:$A$10</c:f>
              <c:strCache>
                <c:ptCount val="9"/>
                <c:pt idx="0">
                  <c:v>Norsk fysisk bokhandel</c:v>
                </c:pt>
                <c:pt idx="1">
                  <c:v>Norsk nettbokhandel</c:v>
                </c:pt>
                <c:pt idx="2">
                  <c:v>Bruktboksalg (facebook, nettet, «loppemarked» etc.)</c:v>
                </c:pt>
                <c:pt idx="3">
                  <c:v>Kjøpt i utlandet (fysisk eller annet nettsted enn Amazon)</c:v>
                </c:pt>
                <c:pt idx="4">
                  <c:v>Bokklubb</c:v>
                </c:pt>
                <c:pt idx="5">
                  <c:v>Amazon</c:v>
                </c:pt>
                <c:pt idx="6">
                  <c:v>Dagligvarebutikk, kiosk/bensinstasjon</c:v>
                </c:pt>
                <c:pt idx="7">
                  <c:v>Annet norsk nettsted – som ikke normalt selger bøker</c:v>
                </c:pt>
                <c:pt idx="8">
                  <c:v>Abonnement på en strømmetjeneste</c:v>
                </c:pt>
              </c:strCache>
            </c:strRef>
          </c:cat>
          <c:val>
            <c:numRef>
              <c:f>'Ark1'!$B$2:$B$10</c:f>
              <c:numCache>
                <c:formatCode>0.0</c:formatCode>
                <c:ptCount val="9"/>
                <c:pt idx="0">
                  <c:v>60.5</c:v>
                </c:pt>
                <c:pt idx="1">
                  <c:v>17.3</c:v>
                </c:pt>
                <c:pt idx="2">
                  <c:v>4.8</c:v>
                </c:pt>
                <c:pt idx="3">
                  <c:v>4.5</c:v>
                </c:pt>
                <c:pt idx="4">
                  <c:v>4.4000000000000004</c:v>
                </c:pt>
                <c:pt idx="5">
                  <c:v>3.6</c:v>
                </c:pt>
                <c:pt idx="6">
                  <c:v>3.4</c:v>
                </c:pt>
                <c:pt idx="7">
                  <c:v>0.8</c:v>
                </c:pt>
                <c:pt idx="8">
                  <c:v>0.6</c:v>
                </c:pt>
              </c:numCache>
            </c:numRef>
          </c:val>
          <c:extLst>
            <c:ext xmlns:c16="http://schemas.microsoft.com/office/drawing/2014/chart" uri="{C3380CC4-5D6E-409C-BE32-E72D297353CC}">
              <c16:uniqueId val="{00000000-4CFC-41B4-9484-D31A6E441206}"/>
            </c:ext>
          </c:extLst>
        </c:ser>
        <c:dLbls>
          <c:showLegendKey val="0"/>
          <c:showVal val="0"/>
          <c:showCatName val="0"/>
          <c:showSerName val="0"/>
          <c:showPercent val="0"/>
          <c:showBubbleSize val="0"/>
        </c:dLbls>
        <c:gapWidth val="50"/>
        <c:axId val="753534320"/>
        <c:axId val="753534648"/>
      </c:barChart>
      <c:catAx>
        <c:axId val="7535343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753534648"/>
        <c:crosses val="autoZero"/>
        <c:auto val="1"/>
        <c:lblAlgn val="ctr"/>
        <c:lblOffset val="100"/>
        <c:noMultiLvlLbl val="0"/>
      </c:catAx>
      <c:valAx>
        <c:axId val="753534648"/>
        <c:scaling>
          <c:orientation val="minMax"/>
          <c:max val="80"/>
          <c:min val="0"/>
        </c:scaling>
        <c:delete val="1"/>
        <c:axPos val="t"/>
        <c:numFmt formatCode="0.0" sourceLinked="1"/>
        <c:majorTickMark val="out"/>
        <c:minorTickMark val="none"/>
        <c:tickLblPos val="nextTo"/>
        <c:crossAx val="753534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pPr>
      <a:endParaRPr lang="nb-NO"/>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07587344682785E-2"/>
          <c:y val="3.8581348440304426E-2"/>
          <c:w val="0.81980204209034235"/>
          <c:h val="0.91386785292550043"/>
        </c:manualLayout>
      </c:layout>
      <c:pieChart>
        <c:varyColors val="1"/>
        <c:ser>
          <c:idx val="0"/>
          <c:order val="0"/>
          <c:tx>
            <c:strRef>
              <c:f>'Ark1'!$B$1</c:f>
              <c:strCache>
                <c:ptCount val="1"/>
                <c:pt idx="0">
                  <c:v>Kolonne1</c:v>
                </c:pt>
              </c:strCache>
            </c:strRef>
          </c:tx>
          <c:spPr>
            <a:ln>
              <a:noFill/>
            </a:ln>
          </c:spPr>
          <c:dPt>
            <c:idx val="0"/>
            <c:bubble3D val="0"/>
            <c:spPr>
              <a:solidFill>
                <a:schemeClr val="accent4"/>
              </a:solidFill>
              <a:ln w="19050">
                <a:noFill/>
              </a:ln>
              <a:effectLst/>
            </c:spPr>
            <c:extLst>
              <c:ext xmlns:c16="http://schemas.microsoft.com/office/drawing/2014/chart" uri="{C3380CC4-5D6E-409C-BE32-E72D297353CC}">
                <c16:uniqueId val="{00000002-BB04-42F4-A271-4BBFADBF2EF8}"/>
              </c:ext>
            </c:extLst>
          </c:dPt>
          <c:dPt>
            <c:idx val="1"/>
            <c:bubble3D val="0"/>
            <c:spPr>
              <a:solidFill>
                <a:schemeClr val="accent1">
                  <a:lumMod val="75000"/>
                </a:schemeClr>
              </a:solidFill>
              <a:ln w="19050">
                <a:noFill/>
              </a:ln>
              <a:effectLst/>
            </c:spPr>
            <c:extLst>
              <c:ext xmlns:c16="http://schemas.microsoft.com/office/drawing/2014/chart" uri="{C3380CC4-5D6E-409C-BE32-E72D297353CC}">
                <c16:uniqueId val="{00000003-BB04-42F4-A271-4BBFADBF2EF8}"/>
              </c:ext>
            </c:extLst>
          </c:dPt>
          <c:dPt>
            <c:idx val="2"/>
            <c:bubble3D val="0"/>
            <c:spPr>
              <a:solidFill>
                <a:srgbClr val="C00000"/>
              </a:solidFill>
              <a:ln w="19050">
                <a:noFill/>
              </a:ln>
              <a:effectLst/>
            </c:spPr>
            <c:extLst>
              <c:ext xmlns:c16="http://schemas.microsoft.com/office/drawing/2014/chart" uri="{C3380CC4-5D6E-409C-BE32-E72D297353CC}">
                <c16:uniqueId val="{00000000-2D64-470D-A9FD-8510E18143B4}"/>
              </c:ext>
            </c:extLst>
          </c:dPt>
          <c:dLbls>
            <c:dLbl>
              <c:idx val="0"/>
              <c:layout>
                <c:manualLayout>
                  <c:x val="-0.11475903181906889"/>
                  <c:y val="0.17578003612263615"/>
                </c:manualLayout>
              </c:layout>
              <c:tx>
                <c:rich>
                  <a:bodyPr/>
                  <a:lstStyle/>
                  <a:p>
                    <a:fld id="{86AC93A8-6D3F-4A69-8262-B49E79438E20}" type="CATEGORYNAME">
                      <a:rPr lang="en-US"/>
                      <a:pPr/>
                      <a:t>[KATEGORINAVN]</a:t>
                    </a:fld>
                    <a:endParaRPr lang="en-US" baseline="0" dirty="0"/>
                  </a:p>
                  <a:p>
                    <a:fld id="{A0D24A57-7674-4E4B-894E-3874685EE4DD}" type="VALUE">
                      <a:rPr lang="en-US" sz="1600"/>
                      <a:pPr/>
                      <a:t>[VERDI]</a:t>
                    </a:fld>
                    <a:endParaRPr lang="nb-NO"/>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2-BB04-42F4-A271-4BBFADBF2EF8}"/>
                </c:ext>
              </c:extLst>
            </c:dLbl>
            <c:dLbl>
              <c:idx val="1"/>
              <c:layout>
                <c:manualLayout>
                  <c:x val="-3.9323586084320912E-2"/>
                  <c:y val="-0.10917468816446922"/>
                </c:manualLayout>
              </c:layout>
              <c:tx>
                <c:rich>
                  <a:bodyPr/>
                  <a:lstStyle/>
                  <a:p>
                    <a:fld id="{E7622854-5E2F-4D77-9B3F-80CB9096235B}" type="CATEGORYNAME">
                      <a:rPr lang="en-US"/>
                      <a:pPr/>
                      <a:t>[KATEGORINAVN]</a:t>
                    </a:fld>
                    <a:endParaRPr lang="en-US" baseline="0" dirty="0"/>
                  </a:p>
                  <a:p>
                    <a:fld id="{10630C90-DA7F-4196-9E43-BC5A5B96C234}" type="VALUE">
                      <a:rPr lang="en-US" sz="1600"/>
                      <a:pPr/>
                      <a:t>[VERDI]</a:t>
                    </a:fld>
                    <a:endParaRPr lang="nb-NO"/>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BB04-42F4-A271-4BBFADBF2EF8}"/>
                </c:ext>
              </c:extLst>
            </c:dLbl>
            <c:dLbl>
              <c:idx val="2"/>
              <c:layout>
                <c:manualLayout>
                  <c:x val="0.11082821487311484"/>
                  <c:y val="0.16544115569835527"/>
                </c:manualLayout>
              </c:layout>
              <c:tx>
                <c:rich>
                  <a:bodyPr/>
                  <a:lstStyle/>
                  <a:p>
                    <a:fld id="{8068F127-D835-45FF-B5FB-01D52C120D28}" type="CATEGORYNAME">
                      <a:rPr lang="en-US"/>
                      <a:pPr/>
                      <a:t>[KATEGORINAVN]</a:t>
                    </a:fld>
                    <a:r>
                      <a:rPr lang="en-US" baseline="0" dirty="0"/>
                      <a:t>
</a:t>
                    </a:r>
                    <a:fld id="{3EBAD6C6-A01D-401C-B33D-04BB4D0292AA}" type="VALUE">
                      <a:rPr lang="en-US" sz="1600" baseline="0"/>
                      <a:pPr/>
                      <a:t>[VERDI]</a:t>
                    </a:fld>
                    <a:endParaRPr lang="en-US" baseline="0" dirty="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0-2D64-470D-A9FD-8510E18143B4}"/>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nb-NO"/>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'Ark1'!$A$2:$A$4</c:f>
              <c:strCache>
                <c:ptCount val="3"/>
                <c:pt idx="0">
                  <c:v>Flere</c:v>
                </c:pt>
                <c:pt idx="1">
                  <c:v>Omtrent like mange</c:v>
                </c:pt>
                <c:pt idx="2">
                  <c:v>Færre</c:v>
                </c:pt>
              </c:strCache>
            </c:strRef>
          </c:cat>
          <c:val>
            <c:numRef>
              <c:f>'Ark1'!$B$2:$B$4</c:f>
              <c:numCache>
                <c:formatCode>0%</c:formatCode>
                <c:ptCount val="3"/>
                <c:pt idx="0">
                  <c:v>0.16</c:v>
                </c:pt>
                <c:pt idx="1">
                  <c:v>0.62</c:v>
                </c:pt>
                <c:pt idx="2">
                  <c:v>0.22</c:v>
                </c:pt>
              </c:numCache>
            </c:numRef>
          </c:val>
          <c:extLst>
            <c:ext xmlns:c16="http://schemas.microsoft.com/office/drawing/2014/chart" uri="{C3380CC4-5D6E-409C-BE32-E72D297353CC}">
              <c16:uniqueId val="{00000000-BB04-42F4-A271-4BBFADBF2EF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854058950714877"/>
          <c:y val="1.4359657267909928E-2"/>
          <c:w val="0.60359739570382831"/>
          <c:h val="0.93775575329032745"/>
        </c:manualLayout>
      </c:layout>
      <c:barChart>
        <c:barDir val="bar"/>
        <c:grouping val="percentStacked"/>
        <c:varyColors val="0"/>
        <c:ser>
          <c:idx val="0"/>
          <c:order val="0"/>
          <c:tx>
            <c:strRef>
              <c:f>'Ark1'!$B$1</c:f>
              <c:strCache>
                <c:ptCount val="1"/>
                <c:pt idx="0">
                  <c:v>Flere</c:v>
                </c:pt>
              </c:strCache>
            </c:strRef>
          </c:tx>
          <c:spPr>
            <a:solidFill>
              <a:srgbClr val="00B050"/>
            </a:solidFill>
            <a:ln>
              <a:noFill/>
            </a:ln>
            <a:effectLst/>
          </c:spPr>
          <c:invertIfNegative val="0"/>
          <c:dPt>
            <c:idx val="0"/>
            <c:invertIfNegative val="0"/>
            <c:bubble3D val="0"/>
            <c:extLst>
              <c:ext xmlns:c16="http://schemas.microsoft.com/office/drawing/2014/chart" uri="{C3380CC4-5D6E-409C-BE32-E72D297353CC}">
                <c16:uniqueId val="{00000001-FA2C-47E4-A54B-51E70AA3DCF9}"/>
              </c:ext>
            </c:extLst>
          </c:dPt>
          <c:dPt>
            <c:idx val="2"/>
            <c:invertIfNegative val="0"/>
            <c:bubble3D val="0"/>
            <c:extLst>
              <c:ext xmlns:c16="http://schemas.microsoft.com/office/drawing/2014/chart" uri="{C3380CC4-5D6E-409C-BE32-E72D297353CC}">
                <c16:uniqueId val="{00000003-FA2C-47E4-A54B-51E70AA3DCF9}"/>
              </c:ext>
            </c:extLst>
          </c:dPt>
          <c:dPt>
            <c:idx val="3"/>
            <c:invertIfNegative val="0"/>
            <c:bubble3D val="0"/>
            <c:extLst>
              <c:ext xmlns:c16="http://schemas.microsoft.com/office/drawing/2014/chart" uri="{C3380CC4-5D6E-409C-BE32-E72D297353CC}">
                <c16:uniqueId val="{00000005-FA2C-47E4-A54B-51E70AA3DCF9}"/>
              </c:ext>
            </c:extLst>
          </c:dPt>
          <c:dPt>
            <c:idx val="4"/>
            <c:invertIfNegative val="0"/>
            <c:bubble3D val="0"/>
            <c:extLst>
              <c:ext xmlns:c16="http://schemas.microsoft.com/office/drawing/2014/chart" uri="{C3380CC4-5D6E-409C-BE32-E72D297353CC}">
                <c16:uniqueId val="{00000007-FA2C-47E4-A54B-51E70AA3DCF9}"/>
              </c:ext>
            </c:extLst>
          </c:dPt>
          <c:dPt>
            <c:idx val="5"/>
            <c:invertIfNegative val="0"/>
            <c:bubble3D val="0"/>
            <c:extLst>
              <c:ext xmlns:c16="http://schemas.microsoft.com/office/drawing/2014/chart" uri="{C3380CC4-5D6E-409C-BE32-E72D297353CC}">
                <c16:uniqueId val="{00000009-FA2C-47E4-A54B-51E70AA3DCF9}"/>
              </c:ext>
            </c:extLst>
          </c:dPt>
          <c:dPt>
            <c:idx val="6"/>
            <c:invertIfNegative val="0"/>
            <c:bubble3D val="0"/>
            <c:extLst>
              <c:ext xmlns:c16="http://schemas.microsoft.com/office/drawing/2014/chart" uri="{C3380CC4-5D6E-409C-BE32-E72D297353CC}">
                <c16:uniqueId val="{0000000B-FA2C-47E4-A54B-51E70AA3DCF9}"/>
              </c:ext>
            </c:extLst>
          </c:dPt>
          <c:dPt>
            <c:idx val="7"/>
            <c:invertIfNegative val="0"/>
            <c:bubble3D val="0"/>
            <c:extLst>
              <c:ext xmlns:c16="http://schemas.microsoft.com/office/drawing/2014/chart" uri="{C3380CC4-5D6E-409C-BE32-E72D297353CC}">
                <c16:uniqueId val="{0000000D-FA2C-47E4-A54B-51E70AA3DCF9}"/>
              </c:ext>
            </c:extLst>
          </c:dPt>
          <c:dPt>
            <c:idx val="8"/>
            <c:invertIfNegative val="0"/>
            <c:bubble3D val="0"/>
            <c:extLst>
              <c:ext xmlns:c16="http://schemas.microsoft.com/office/drawing/2014/chart" uri="{C3380CC4-5D6E-409C-BE32-E72D297353CC}">
                <c16:uniqueId val="{0000000F-FA2C-47E4-A54B-51E70AA3DCF9}"/>
              </c:ext>
            </c:extLst>
          </c:dPt>
          <c:dPt>
            <c:idx val="11"/>
            <c:invertIfNegative val="0"/>
            <c:bubble3D val="0"/>
            <c:extLst>
              <c:ext xmlns:c16="http://schemas.microsoft.com/office/drawing/2014/chart" uri="{C3380CC4-5D6E-409C-BE32-E72D297353CC}">
                <c16:uniqueId val="{00000011-FA2C-47E4-A54B-51E70AA3DCF9}"/>
              </c:ext>
            </c:extLst>
          </c:dPt>
          <c:dPt>
            <c:idx val="12"/>
            <c:invertIfNegative val="0"/>
            <c:bubble3D val="0"/>
            <c:extLst>
              <c:ext xmlns:c16="http://schemas.microsoft.com/office/drawing/2014/chart" uri="{C3380CC4-5D6E-409C-BE32-E72D297353CC}">
                <c16:uniqueId val="{00000013-FA2C-47E4-A54B-51E70AA3DCF9}"/>
              </c:ext>
            </c:extLst>
          </c:dPt>
          <c:dPt>
            <c:idx val="13"/>
            <c:invertIfNegative val="0"/>
            <c:bubble3D val="0"/>
            <c:extLst>
              <c:ext xmlns:c16="http://schemas.microsoft.com/office/drawing/2014/chart" uri="{C3380CC4-5D6E-409C-BE32-E72D297353CC}">
                <c16:uniqueId val="{00000015-FA2C-47E4-A54B-51E70AA3DCF9}"/>
              </c:ext>
            </c:extLst>
          </c:dPt>
          <c:dPt>
            <c:idx val="14"/>
            <c:invertIfNegative val="0"/>
            <c:bubble3D val="0"/>
            <c:extLst>
              <c:ext xmlns:c16="http://schemas.microsoft.com/office/drawing/2014/chart" uri="{C3380CC4-5D6E-409C-BE32-E72D297353CC}">
                <c16:uniqueId val="{00000017-FA2C-47E4-A54B-51E70AA3DCF9}"/>
              </c:ext>
            </c:extLst>
          </c:dPt>
          <c:dPt>
            <c:idx val="15"/>
            <c:invertIfNegative val="0"/>
            <c:bubble3D val="0"/>
            <c:extLst>
              <c:ext xmlns:c16="http://schemas.microsoft.com/office/drawing/2014/chart" uri="{C3380CC4-5D6E-409C-BE32-E72D297353CC}">
                <c16:uniqueId val="{00000019-FA2C-47E4-A54B-51E70AA3DCF9}"/>
              </c:ext>
            </c:extLst>
          </c:dPt>
          <c:dPt>
            <c:idx val="17"/>
            <c:invertIfNegative val="0"/>
            <c:bubble3D val="0"/>
            <c:extLst>
              <c:ext xmlns:c16="http://schemas.microsoft.com/office/drawing/2014/chart" uri="{C3380CC4-5D6E-409C-BE32-E72D297353CC}">
                <c16:uniqueId val="{0000001B-FA2C-47E4-A54B-51E70AA3DCF9}"/>
              </c:ext>
            </c:extLst>
          </c:dPt>
          <c:dPt>
            <c:idx val="20"/>
            <c:invertIfNegative val="0"/>
            <c:bubble3D val="0"/>
            <c:extLst>
              <c:ext xmlns:c16="http://schemas.microsoft.com/office/drawing/2014/chart" uri="{C3380CC4-5D6E-409C-BE32-E72D297353CC}">
                <c16:uniqueId val="{0000001D-FA2C-47E4-A54B-51E70AA3DCF9}"/>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'Ark1'!$A$2:$A$29</c:f>
              <c:strCache>
                <c:ptCount val="28"/>
                <c:pt idx="0">
                  <c:v>Total</c:v>
                </c:pt>
                <c:pt idx="1">
                  <c:v>Mann</c:v>
                </c:pt>
                <c:pt idx="2">
                  <c:v>Kvinne</c:v>
                </c:pt>
                <c:pt idx="3">
                  <c:v>16-19</c:v>
                </c:pt>
                <c:pt idx="4">
                  <c:v>20-24</c:v>
                </c:pt>
                <c:pt idx="5">
                  <c:v>25-29</c:v>
                </c:pt>
                <c:pt idx="6">
                  <c:v>30-39</c:v>
                </c:pt>
                <c:pt idx="7">
                  <c:v>40-49</c:v>
                </c:pt>
                <c:pt idx="8">
                  <c:v>50-59</c:v>
                </c:pt>
                <c:pt idx="9">
                  <c:v>60-69</c:v>
                </c:pt>
                <c:pt idx="10">
                  <c:v>70+</c:v>
                </c:pt>
                <c:pt idx="11">
                  <c:v>Har barn</c:v>
                </c:pt>
                <c:pt idx="12">
                  <c:v>Ikke barn</c:v>
                </c:pt>
                <c:pt idx="13">
                  <c:v>SINK</c:v>
                </c:pt>
                <c:pt idx="14">
                  <c:v>DINK</c:v>
                </c:pt>
                <c:pt idx="15">
                  <c:v>FWSK</c:v>
                </c:pt>
                <c:pt idx="16">
                  <c:v>FWLK</c:v>
                </c:pt>
                <c:pt idx="17">
                  <c:v>EMPTY</c:v>
                </c:pt>
                <c:pt idx="18">
                  <c:v>OS</c:v>
                </c:pt>
                <c:pt idx="19">
                  <c:v>Lav utdannelse</c:v>
                </c:pt>
                <c:pt idx="20">
                  <c:v>Medium utdannelse</c:v>
                </c:pt>
                <c:pt idx="21">
                  <c:v>Høy utdannelse</c:v>
                </c:pt>
                <c:pt idx="22">
                  <c:v>HH-inntekt, u/500</c:v>
                </c:pt>
                <c:pt idx="23">
                  <c:v>HH-inntekt, 500-999</c:v>
                </c:pt>
                <c:pt idx="24">
                  <c:v>HH-inntekt, 1+ million</c:v>
                </c:pt>
                <c:pt idx="25">
                  <c:v>Stor by</c:v>
                </c:pt>
                <c:pt idx="26">
                  <c:v>Liten by</c:v>
                </c:pt>
                <c:pt idx="27">
                  <c:v>Ikke by</c:v>
                </c:pt>
              </c:strCache>
            </c:strRef>
          </c:cat>
          <c:val>
            <c:numRef>
              <c:f>'Ark1'!$B$2:$B$29</c:f>
              <c:numCache>
                <c:formatCode>0</c:formatCode>
                <c:ptCount val="28"/>
                <c:pt idx="0">
                  <c:v>16.491250471221999</c:v>
                </c:pt>
                <c:pt idx="1">
                  <c:v>17.588774933174701</c:v>
                </c:pt>
                <c:pt idx="2">
                  <c:v>15.534948377617599</c:v>
                </c:pt>
                <c:pt idx="3">
                  <c:v>30.362905176166599</c:v>
                </c:pt>
                <c:pt idx="4">
                  <c:v>31.462161349367502</c:v>
                </c:pt>
                <c:pt idx="5">
                  <c:v>26.417673339010001</c:v>
                </c:pt>
                <c:pt idx="6">
                  <c:v>20.386028464824001</c:v>
                </c:pt>
                <c:pt idx="7">
                  <c:v>11.902165779402701</c:v>
                </c:pt>
                <c:pt idx="8">
                  <c:v>13.1230590993536</c:v>
                </c:pt>
                <c:pt idx="9">
                  <c:v>10.509961372677999</c:v>
                </c:pt>
                <c:pt idx="10">
                  <c:v>10.300993551855001</c:v>
                </c:pt>
                <c:pt idx="11">
                  <c:v>16.6297253749396</c:v>
                </c:pt>
                <c:pt idx="12">
                  <c:v>16.4354555736276</c:v>
                </c:pt>
                <c:pt idx="13">
                  <c:v>26.988905630581002</c:v>
                </c:pt>
                <c:pt idx="14">
                  <c:v>24.127559803151598</c:v>
                </c:pt>
                <c:pt idx="15">
                  <c:v>18.855514419992399</c:v>
                </c:pt>
                <c:pt idx="16">
                  <c:v>16.087057068052701</c:v>
                </c:pt>
                <c:pt idx="17">
                  <c:v>10.652877592560801</c:v>
                </c:pt>
                <c:pt idx="18">
                  <c:v>14.071029663526998</c:v>
                </c:pt>
                <c:pt idx="19">
                  <c:v>18.435247708877299</c:v>
                </c:pt>
                <c:pt idx="20">
                  <c:v>16.200973223346999</c:v>
                </c:pt>
                <c:pt idx="21">
                  <c:v>14.002308802993598</c:v>
                </c:pt>
                <c:pt idx="22">
                  <c:v>20.527650274829</c:v>
                </c:pt>
                <c:pt idx="23">
                  <c:v>16.307648016994101</c:v>
                </c:pt>
                <c:pt idx="24">
                  <c:v>13.572292800224501</c:v>
                </c:pt>
                <c:pt idx="25">
                  <c:v>15.288956513579699</c:v>
                </c:pt>
                <c:pt idx="26">
                  <c:v>20.721976221363999</c:v>
                </c:pt>
                <c:pt idx="27">
                  <c:v>13.769207043765599</c:v>
                </c:pt>
              </c:numCache>
            </c:numRef>
          </c:val>
          <c:extLst>
            <c:ext xmlns:c16="http://schemas.microsoft.com/office/drawing/2014/chart" uri="{C3380CC4-5D6E-409C-BE32-E72D297353CC}">
              <c16:uniqueId val="{0000001E-FA2C-47E4-A54B-51E70AA3DCF9}"/>
            </c:ext>
          </c:extLst>
        </c:ser>
        <c:ser>
          <c:idx val="1"/>
          <c:order val="1"/>
          <c:tx>
            <c:strRef>
              <c:f>'Ark1'!$C$1</c:f>
              <c:strCache>
                <c:ptCount val="1"/>
                <c:pt idx="0">
                  <c:v>Omtrent like mange</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'Ark1'!$A$2:$A$29</c:f>
              <c:strCache>
                <c:ptCount val="28"/>
                <c:pt idx="0">
                  <c:v>Total</c:v>
                </c:pt>
                <c:pt idx="1">
                  <c:v>Mann</c:v>
                </c:pt>
                <c:pt idx="2">
                  <c:v>Kvinne</c:v>
                </c:pt>
                <c:pt idx="3">
                  <c:v>16-19</c:v>
                </c:pt>
                <c:pt idx="4">
                  <c:v>20-24</c:v>
                </c:pt>
                <c:pt idx="5">
                  <c:v>25-29</c:v>
                </c:pt>
                <c:pt idx="6">
                  <c:v>30-39</c:v>
                </c:pt>
                <c:pt idx="7">
                  <c:v>40-49</c:v>
                </c:pt>
                <c:pt idx="8">
                  <c:v>50-59</c:v>
                </c:pt>
                <c:pt idx="9">
                  <c:v>60-69</c:v>
                </c:pt>
                <c:pt idx="10">
                  <c:v>70+</c:v>
                </c:pt>
                <c:pt idx="11">
                  <c:v>Har barn</c:v>
                </c:pt>
                <c:pt idx="12">
                  <c:v>Ikke barn</c:v>
                </c:pt>
                <c:pt idx="13">
                  <c:v>SINK</c:v>
                </c:pt>
                <c:pt idx="14">
                  <c:v>DINK</c:v>
                </c:pt>
                <c:pt idx="15">
                  <c:v>FWSK</c:v>
                </c:pt>
                <c:pt idx="16">
                  <c:v>FWLK</c:v>
                </c:pt>
                <c:pt idx="17">
                  <c:v>EMPTY</c:v>
                </c:pt>
                <c:pt idx="18">
                  <c:v>OS</c:v>
                </c:pt>
                <c:pt idx="19">
                  <c:v>Lav utdannelse</c:v>
                </c:pt>
                <c:pt idx="20">
                  <c:v>Medium utdannelse</c:v>
                </c:pt>
                <c:pt idx="21">
                  <c:v>Høy utdannelse</c:v>
                </c:pt>
                <c:pt idx="22">
                  <c:v>HH-inntekt, u/500</c:v>
                </c:pt>
                <c:pt idx="23">
                  <c:v>HH-inntekt, 500-999</c:v>
                </c:pt>
                <c:pt idx="24">
                  <c:v>HH-inntekt, 1+ million</c:v>
                </c:pt>
                <c:pt idx="25">
                  <c:v>Stor by</c:v>
                </c:pt>
                <c:pt idx="26">
                  <c:v>Liten by</c:v>
                </c:pt>
                <c:pt idx="27">
                  <c:v>Ikke by</c:v>
                </c:pt>
              </c:strCache>
            </c:strRef>
          </c:cat>
          <c:val>
            <c:numRef>
              <c:f>'Ark1'!$C$2:$C$29</c:f>
              <c:numCache>
                <c:formatCode>0</c:formatCode>
                <c:ptCount val="28"/>
                <c:pt idx="0">
                  <c:v>61.622945458794398</c:v>
                </c:pt>
                <c:pt idx="1">
                  <c:v>62.766151632763901</c:v>
                </c:pt>
                <c:pt idx="2">
                  <c:v>60.626839681212594</c:v>
                </c:pt>
                <c:pt idx="3">
                  <c:v>46.260736175123199</c:v>
                </c:pt>
                <c:pt idx="4">
                  <c:v>49.122209392554403</c:v>
                </c:pt>
                <c:pt idx="5">
                  <c:v>44.9899474423543</c:v>
                </c:pt>
                <c:pt idx="6">
                  <c:v>60.950677441151498</c:v>
                </c:pt>
                <c:pt idx="7">
                  <c:v>61.869648962202298</c:v>
                </c:pt>
                <c:pt idx="8">
                  <c:v>59.675317893364998</c:v>
                </c:pt>
                <c:pt idx="9">
                  <c:v>72.672430952859202</c:v>
                </c:pt>
                <c:pt idx="10">
                  <c:v>72.888642218633905</c:v>
                </c:pt>
                <c:pt idx="11">
                  <c:v>60.218762095473302</c:v>
                </c:pt>
                <c:pt idx="12">
                  <c:v>62.188724996147606</c:v>
                </c:pt>
                <c:pt idx="13">
                  <c:v>51.96838925370659</c:v>
                </c:pt>
                <c:pt idx="14">
                  <c:v>53.0435592990016</c:v>
                </c:pt>
                <c:pt idx="15">
                  <c:v>59.250808793690304</c:v>
                </c:pt>
                <c:pt idx="16">
                  <c:v>60.003289899320798</c:v>
                </c:pt>
                <c:pt idx="17">
                  <c:v>70.113215599516195</c:v>
                </c:pt>
                <c:pt idx="18">
                  <c:v>61.235656801155201</c:v>
                </c:pt>
                <c:pt idx="19">
                  <c:v>59.300300902576893</c:v>
                </c:pt>
                <c:pt idx="20">
                  <c:v>62.866855759972893</c:v>
                </c:pt>
                <c:pt idx="21">
                  <c:v>63.574136186156302</c:v>
                </c:pt>
                <c:pt idx="22">
                  <c:v>55.3446718155867</c:v>
                </c:pt>
                <c:pt idx="23">
                  <c:v>62.288568863452099</c:v>
                </c:pt>
                <c:pt idx="24">
                  <c:v>64.861535028335794</c:v>
                </c:pt>
                <c:pt idx="25">
                  <c:v>63.548275855402906</c:v>
                </c:pt>
                <c:pt idx="26">
                  <c:v>57.800150609104698</c:v>
                </c:pt>
                <c:pt idx="27">
                  <c:v>62.655047326074801</c:v>
                </c:pt>
              </c:numCache>
            </c:numRef>
          </c:val>
          <c:extLst>
            <c:ext xmlns:c16="http://schemas.microsoft.com/office/drawing/2014/chart" uri="{C3380CC4-5D6E-409C-BE32-E72D297353CC}">
              <c16:uniqueId val="{00000001-D998-47A7-B3DD-A4CA6FCF6E3F}"/>
            </c:ext>
          </c:extLst>
        </c:ser>
        <c:ser>
          <c:idx val="2"/>
          <c:order val="2"/>
          <c:tx>
            <c:strRef>
              <c:f>'Ark1'!$D$1</c:f>
              <c:strCache>
                <c:ptCount val="1"/>
                <c:pt idx="0">
                  <c:v>Færre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'Ark1'!$A$2:$A$29</c:f>
              <c:strCache>
                <c:ptCount val="28"/>
                <c:pt idx="0">
                  <c:v>Total</c:v>
                </c:pt>
                <c:pt idx="1">
                  <c:v>Mann</c:v>
                </c:pt>
                <c:pt idx="2">
                  <c:v>Kvinne</c:v>
                </c:pt>
                <c:pt idx="3">
                  <c:v>16-19</c:v>
                </c:pt>
                <c:pt idx="4">
                  <c:v>20-24</c:v>
                </c:pt>
                <c:pt idx="5">
                  <c:v>25-29</c:v>
                </c:pt>
                <c:pt idx="6">
                  <c:v>30-39</c:v>
                </c:pt>
                <c:pt idx="7">
                  <c:v>40-49</c:v>
                </c:pt>
                <c:pt idx="8">
                  <c:v>50-59</c:v>
                </c:pt>
                <c:pt idx="9">
                  <c:v>60-69</c:v>
                </c:pt>
                <c:pt idx="10">
                  <c:v>70+</c:v>
                </c:pt>
                <c:pt idx="11">
                  <c:v>Har barn</c:v>
                </c:pt>
                <c:pt idx="12">
                  <c:v>Ikke barn</c:v>
                </c:pt>
                <c:pt idx="13">
                  <c:v>SINK</c:v>
                </c:pt>
                <c:pt idx="14">
                  <c:v>DINK</c:v>
                </c:pt>
                <c:pt idx="15">
                  <c:v>FWSK</c:v>
                </c:pt>
                <c:pt idx="16">
                  <c:v>FWLK</c:v>
                </c:pt>
                <c:pt idx="17">
                  <c:v>EMPTY</c:v>
                </c:pt>
                <c:pt idx="18">
                  <c:v>OS</c:v>
                </c:pt>
                <c:pt idx="19">
                  <c:v>Lav utdannelse</c:v>
                </c:pt>
                <c:pt idx="20">
                  <c:v>Medium utdannelse</c:v>
                </c:pt>
                <c:pt idx="21">
                  <c:v>Høy utdannelse</c:v>
                </c:pt>
                <c:pt idx="22">
                  <c:v>HH-inntekt, u/500</c:v>
                </c:pt>
                <c:pt idx="23">
                  <c:v>HH-inntekt, 500-999</c:v>
                </c:pt>
                <c:pt idx="24">
                  <c:v>HH-inntekt, 1+ million</c:v>
                </c:pt>
                <c:pt idx="25">
                  <c:v>Stor by</c:v>
                </c:pt>
                <c:pt idx="26">
                  <c:v>Liten by</c:v>
                </c:pt>
                <c:pt idx="27">
                  <c:v>Ikke by</c:v>
                </c:pt>
              </c:strCache>
            </c:strRef>
          </c:cat>
          <c:val>
            <c:numRef>
              <c:f>'Ark1'!$D$2:$D$29</c:f>
              <c:numCache>
                <c:formatCode>0</c:formatCode>
                <c:ptCount val="28"/>
                <c:pt idx="0">
                  <c:v>21.8858040699836</c:v>
                </c:pt>
                <c:pt idx="1">
                  <c:v>19.645073434061501</c:v>
                </c:pt>
                <c:pt idx="2">
                  <c:v>23.8382119411697</c:v>
                </c:pt>
                <c:pt idx="3">
                  <c:v>23.376358648710301</c:v>
                </c:pt>
                <c:pt idx="4">
                  <c:v>19.415629258078098</c:v>
                </c:pt>
                <c:pt idx="5">
                  <c:v>28.592379218635799</c:v>
                </c:pt>
                <c:pt idx="6">
                  <c:v>18.6632940940247</c:v>
                </c:pt>
                <c:pt idx="7">
                  <c:v>26.228185258395005</c:v>
                </c:pt>
                <c:pt idx="8">
                  <c:v>27.201623007281501</c:v>
                </c:pt>
                <c:pt idx="9">
                  <c:v>16.8176076744627</c:v>
                </c:pt>
                <c:pt idx="10">
                  <c:v>16.810364229511201</c:v>
                </c:pt>
                <c:pt idx="11">
                  <c:v>23.151512529587201</c:v>
                </c:pt>
                <c:pt idx="12">
                  <c:v>21.375819430224901</c:v>
                </c:pt>
                <c:pt idx="13">
                  <c:v>21.042705115712401</c:v>
                </c:pt>
                <c:pt idx="14">
                  <c:v>22.828880897846801</c:v>
                </c:pt>
                <c:pt idx="15">
                  <c:v>21.893676786317499</c:v>
                </c:pt>
                <c:pt idx="16">
                  <c:v>23.909653032626402</c:v>
                </c:pt>
                <c:pt idx="17">
                  <c:v>19.233906807922899</c:v>
                </c:pt>
                <c:pt idx="18">
                  <c:v>24.693313535317799</c:v>
                </c:pt>
                <c:pt idx="19">
                  <c:v>22.264451388545801</c:v>
                </c:pt>
                <c:pt idx="20">
                  <c:v>20.932171016680101</c:v>
                </c:pt>
                <c:pt idx="21">
                  <c:v>22.423555010849899</c:v>
                </c:pt>
                <c:pt idx="22">
                  <c:v>24.1276779095843</c:v>
                </c:pt>
                <c:pt idx="23">
                  <c:v>21.4037831195538</c:v>
                </c:pt>
                <c:pt idx="24">
                  <c:v>21.566172171439501</c:v>
                </c:pt>
                <c:pt idx="25">
                  <c:v>21.162767631017399</c:v>
                </c:pt>
                <c:pt idx="26">
                  <c:v>21.4778731695313</c:v>
                </c:pt>
                <c:pt idx="27">
                  <c:v>23.575745630159599</c:v>
                </c:pt>
              </c:numCache>
            </c:numRef>
          </c:val>
          <c:extLst>
            <c:ext xmlns:c16="http://schemas.microsoft.com/office/drawing/2014/chart" uri="{C3380CC4-5D6E-409C-BE32-E72D297353CC}">
              <c16:uniqueId val="{00000002-D998-47A7-B3DD-A4CA6FCF6E3F}"/>
            </c:ext>
          </c:extLst>
        </c:ser>
        <c:dLbls>
          <c:showLegendKey val="0"/>
          <c:showVal val="0"/>
          <c:showCatName val="0"/>
          <c:showSerName val="0"/>
          <c:showPercent val="0"/>
          <c:showBubbleSize val="0"/>
        </c:dLbls>
        <c:gapWidth val="50"/>
        <c:overlap val="10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1"/>
          <c:min val="0"/>
        </c:scaling>
        <c:delete val="1"/>
        <c:axPos val="t"/>
        <c:numFmt formatCode="0%" sourceLinked="1"/>
        <c:majorTickMark val="out"/>
        <c:minorTickMark val="none"/>
        <c:tickLblPos val="nextTo"/>
        <c:crossAx val="1592749712"/>
        <c:crosses val="autoZero"/>
        <c:crossBetween val="between"/>
      </c:valAx>
      <c:spPr>
        <a:noFill/>
        <a:ln>
          <a:noFill/>
        </a:ln>
        <a:effectLst/>
      </c:spPr>
    </c:plotArea>
    <c:legend>
      <c:legendPos val="b"/>
      <c:layout>
        <c:manualLayout>
          <c:xMode val="edge"/>
          <c:yMode val="edge"/>
          <c:x val="0.33884333364668884"/>
          <c:y val="0.95504047479486487"/>
          <c:w val="0.59636386555339993"/>
          <c:h val="3.99499755044853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nb-NO"/>
        </a:p>
      </c:txPr>
    </c:legend>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854058950714877"/>
          <c:y val="1.4359657267909928E-2"/>
          <c:w val="0.60359739570382831"/>
          <c:h val="0.93775575329032745"/>
        </c:manualLayout>
      </c:layout>
      <c:barChart>
        <c:barDir val="bar"/>
        <c:grouping val="percentStacked"/>
        <c:varyColors val="0"/>
        <c:ser>
          <c:idx val="0"/>
          <c:order val="0"/>
          <c:tx>
            <c:strRef>
              <c:f>'Ark1'!$B$1</c:f>
              <c:strCache>
                <c:ptCount val="1"/>
                <c:pt idx="0">
                  <c:v>Flere</c:v>
                </c:pt>
              </c:strCache>
            </c:strRef>
          </c:tx>
          <c:spPr>
            <a:solidFill>
              <a:srgbClr val="00B050"/>
            </a:solidFill>
            <a:ln>
              <a:noFill/>
            </a:ln>
            <a:effectLst/>
          </c:spPr>
          <c:invertIfNegative val="0"/>
          <c:dPt>
            <c:idx val="0"/>
            <c:invertIfNegative val="0"/>
            <c:bubble3D val="0"/>
            <c:extLst>
              <c:ext xmlns:c16="http://schemas.microsoft.com/office/drawing/2014/chart" uri="{C3380CC4-5D6E-409C-BE32-E72D297353CC}">
                <c16:uniqueId val="{00000001-89C6-4EDD-9CD0-18F3B8E25797}"/>
              </c:ext>
            </c:extLst>
          </c:dPt>
          <c:dPt>
            <c:idx val="2"/>
            <c:invertIfNegative val="0"/>
            <c:bubble3D val="0"/>
            <c:extLst>
              <c:ext xmlns:c16="http://schemas.microsoft.com/office/drawing/2014/chart" uri="{C3380CC4-5D6E-409C-BE32-E72D297353CC}">
                <c16:uniqueId val="{00000003-89C6-4EDD-9CD0-18F3B8E25797}"/>
              </c:ext>
            </c:extLst>
          </c:dPt>
          <c:dPt>
            <c:idx val="3"/>
            <c:invertIfNegative val="0"/>
            <c:bubble3D val="0"/>
            <c:extLst>
              <c:ext xmlns:c16="http://schemas.microsoft.com/office/drawing/2014/chart" uri="{C3380CC4-5D6E-409C-BE32-E72D297353CC}">
                <c16:uniqueId val="{00000005-89C6-4EDD-9CD0-18F3B8E25797}"/>
              </c:ext>
            </c:extLst>
          </c:dPt>
          <c:dPt>
            <c:idx val="4"/>
            <c:invertIfNegative val="0"/>
            <c:bubble3D val="0"/>
            <c:extLst>
              <c:ext xmlns:c16="http://schemas.microsoft.com/office/drawing/2014/chart" uri="{C3380CC4-5D6E-409C-BE32-E72D297353CC}">
                <c16:uniqueId val="{00000007-89C6-4EDD-9CD0-18F3B8E25797}"/>
              </c:ext>
            </c:extLst>
          </c:dPt>
          <c:dPt>
            <c:idx val="5"/>
            <c:invertIfNegative val="0"/>
            <c:bubble3D val="0"/>
            <c:extLst>
              <c:ext xmlns:c16="http://schemas.microsoft.com/office/drawing/2014/chart" uri="{C3380CC4-5D6E-409C-BE32-E72D297353CC}">
                <c16:uniqueId val="{00000009-89C6-4EDD-9CD0-18F3B8E25797}"/>
              </c:ext>
            </c:extLst>
          </c:dPt>
          <c:dPt>
            <c:idx val="6"/>
            <c:invertIfNegative val="0"/>
            <c:bubble3D val="0"/>
            <c:extLst>
              <c:ext xmlns:c16="http://schemas.microsoft.com/office/drawing/2014/chart" uri="{C3380CC4-5D6E-409C-BE32-E72D297353CC}">
                <c16:uniqueId val="{0000000B-89C6-4EDD-9CD0-18F3B8E25797}"/>
              </c:ext>
            </c:extLst>
          </c:dPt>
          <c:dPt>
            <c:idx val="7"/>
            <c:invertIfNegative val="0"/>
            <c:bubble3D val="0"/>
            <c:extLst>
              <c:ext xmlns:c16="http://schemas.microsoft.com/office/drawing/2014/chart" uri="{C3380CC4-5D6E-409C-BE32-E72D297353CC}">
                <c16:uniqueId val="{0000000D-89C6-4EDD-9CD0-18F3B8E25797}"/>
              </c:ext>
            </c:extLst>
          </c:dPt>
          <c:dPt>
            <c:idx val="8"/>
            <c:invertIfNegative val="0"/>
            <c:bubble3D val="0"/>
            <c:extLst>
              <c:ext xmlns:c16="http://schemas.microsoft.com/office/drawing/2014/chart" uri="{C3380CC4-5D6E-409C-BE32-E72D297353CC}">
                <c16:uniqueId val="{0000000F-89C6-4EDD-9CD0-18F3B8E25797}"/>
              </c:ext>
            </c:extLst>
          </c:dPt>
          <c:dPt>
            <c:idx val="11"/>
            <c:invertIfNegative val="0"/>
            <c:bubble3D val="0"/>
            <c:extLst>
              <c:ext xmlns:c16="http://schemas.microsoft.com/office/drawing/2014/chart" uri="{C3380CC4-5D6E-409C-BE32-E72D297353CC}">
                <c16:uniqueId val="{00000011-89C6-4EDD-9CD0-18F3B8E25797}"/>
              </c:ext>
            </c:extLst>
          </c:dPt>
          <c:dPt>
            <c:idx val="12"/>
            <c:invertIfNegative val="0"/>
            <c:bubble3D val="0"/>
            <c:extLst>
              <c:ext xmlns:c16="http://schemas.microsoft.com/office/drawing/2014/chart" uri="{C3380CC4-5D6E-409C-BE32-E72D297353CC}">
                <c16:uniqueId val="{00000013-89C6-4EDD-9CD0-18F3B8E25797}"/>
              </c:ext>
            </c:extLst>
          </c:dPt>
          <c:dPt>
            <c:idx val="13"/>
            <c:invertIfNegative val="0"/>
            <c:bubble3D val="0"/>
            <c:extLst>
              <c:ext xmlns:c16="http://schemas.microsoft.com/office/drawing/2014/chart" uri="{C3380CC4-5D6E-409C-BE32-E72D297353CC}">
                <c16:uniqueId val="{00000015-89C6-4EDD-9CD0-18F3B8E25797}"/>
              </c:ext>
            </c:extLst>
          </c:dPt>
          <c:dPt>
            <c:idx val="14"/>
            <c:invertIfNegative val="0"/>
            <c:bubble3D val="0"/>
            <c:extLst>
              <c:ext xmlns:c16="http://schemas.microsoft.com/office/drawing/2014/chart" uri="{C3380CC4-5D6E-409C-BE32-E72D297353CC}">
                <c16:uniqueId val="{00000017-89C6-4EDD-9CD0-18F3B8E25797}"/>
              </c:ext>
            </c:extLst>
          </c:dPt>
          <c:dPt>
            <c:idx val="15"/>
            <c:invertIfNegative val="0"/>
            <c:bubble3D val="0"/>
            <c:extLst>
              <c:ext xmlns:c16="http://schemas.microsoft.com/office/drawing/2014/chart" uri="{C3380CC4-5D6E-409C-BE32-E72D297353CC}">
                <c16:uniqueId val="{00000019-89C6-4EDD-9CD0-18F3B8E25797}"/>
              </c:ext>
            </c:extLst>
          </c:dPt>
          <c:dPt>
            <c:idx val="17"/>
            <c:invertIfNegative val="0"/>
            <c:bubble3D val="0"/>
            <c:extLst>
              <c:ext xmlns:c16="http://schemas.microsoft.com/office/drawing/2014/chart" uri="{C3380CC4-5D6E-409C-BE32-E72D297353CC}">
                <c16:uniqueId val="{0000001B-89C6-4EDD-9CD0-18F3B8E25797}"/>
              </c:ext>
            </c:extLst>
          </c:dPt>
          <c:dPt>
            <c:idx val="20"/>
            <c:invertIfNegative val="0"/>
            <c:bubble3D val="0"/>
            <c:extLst>
              <c:ext xmlns:c16="http://schemas.microsoft.com/office/drawing/2014/chart" uri="{C3380CC4-5D6E-409C-BE32-E72D297353CC}">
                <c16:uniqueId val="{0000001D-89C6-4EDD-9CD0-18F3B8E25797}"/>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'Ark1'!$A$2:$A$32</c:f>
              <c:strCache>
                <c:ptCount val="31"/>
                <c:pt idx="0">
                  <c:v>Total</c:v>
                </c:pt>
                <c:pt idx="1">
                  <c:v>Oslo og omegn</c:v>
                </c:pt>
                <c:pt idx="2">
                  <c:v>Øvrig Østland</c:v>
                </c:pt>
                <c:pt idx="3">
                  <c:v>Sør-/Vestlandet</c:v>
                </c:pt>
                <c:pt idx="4">
                  <c:v>Midt-/ Nord Norge</c:v>
                </c:pt>
                <c:pt idx="5">
                  <c:v>De bokinteresserte</c:v>
                </c:pt>
                <c:pt idx="6">
                  <c:v>Mobiltidstyvene</c:v>
                </c:pt>
                <c:pt idx="7">
                  <c:v>De tilbudsbevisste</c:v>
                </c:pt>
                <c:pt idx="8">
                  <c:v>De moderne</c:v>
                </c:pt>
                <c:pt idx="9">
                  <c:v>De barneorienterte</c:v>
                </c:pt>
                <c:pt idx="10">
                  <c:v>Opplever barrierer</c:v>
                </c:pt>
                <c:pt idx="11">
                  <c:v>Ikke-leser</c:v>
                </c:pt>
                <c:pt idx="12">
                  <c:v>Småleser (1-4)</c:v>
                </c:pt>
                <c:pt idx="13">
                  <c:v>Mediumleser (5-12)</c:v>
                </c:pt>
                <c:pt idx="14">
                  <c:v>Storleser (13-24)</c:v>
                </c:pt>
                <c:pt idx="15">
                  <c:v>Superleser (25+)</c:v>
                </c:pt>
                <c:pt idx="16">
                  <c:v>Småkjøper (1-4)</c:v>
                </c:pt>
                <c:pt idx="17">
                  <c:v>Mediumkjøper (5-12)</c:v>
                </c:pt>
                <c:pt idx="18">
                  <c:v>Storkjøper (13-24)</c:v>
                </c:pt>
                <c:pt idx="19">
                  <c:v>Superkjøper (25+)</c:v>
                </c:pt>
                <c:pt idx="20">
                  <c:v>Bibliotek siste år</c:v>
                </c:pt>
                <c:pt idx="21">
                  <c:v>Ikke besøkt bibliotek</c:v>
                </c:pt>
                <c:pt idx="22">
                  <c:v>Norsk tekst</c:v>
                </c:pt>
                <c:pt idx="23">
                  <c:v>Engelsk tekst</c:v>
                </c:pt>
                <c:pt idx="24">
                  <c:v>Annet språk</c:v>
                </c:pt>
                <c:pt idx="25">
                  <c:v>Papirbok, lest</c:v>
                </c:pt>
                <c:pt idx="26">
                  <c:v>Lydbok, lest</c:v>
                </c:pt>
                <c:pt idx="27">
                  <c:v>E-bok lest</c:v>
                </c:pt>
                <c:pt idx="28">
                  <c:v>Papirbok, kjøpt</c:v>
                </c:pt>
                <c:pt idx="29">
                  <c:v>Lydbok, kjøpt</c:v>
                </c:pt>
                <c:pt idx="30">
                  <c:v>E-bok kjøpt</c:v>
                </c:pt>
              </c:strCache>
            </c:strRef>
          </c:cat>
          <c:val>
            <c:numRef>
              <c:f>'Ark1'!$B$2:$B$32</c:f>
              <c:numCache>
                <c:formatCode>0</c:formatCode>
                <c:ptCount val="31"/>
                <c:pt idx="0">
                  <c:v>16.491250471221999</c:v>
                </c:pt>
                <c:pt idx="1">
                  <c:v>17.885697357083998</c:v>
                </c:pt>
                <c:pt idx="2">
                  <c:v>15.616317415089098</c:v>
                </c:pt>
                <c:pt idx="3">
                  <c:v>18.290391828040399</c:v>
                </c:pt>
                <c:pt idx="4">
                  <c:v>13.9322496766173</c:v>
                </c:pt>
                <c:pt idx="5">
                  <c:v>15.442199700203602</c:v>
                </c:pt>
                <c:pt idx="6">
                  <c:v>22.7549538846574</c:v>
                </c:pt>
                <c:pt idx="7">
                  <c:v>14.449169426996999</c:v>
                </c:pt>
                <c:pt idx="8">
                  <c:v>20.365269259787699</c:v>
                </c:pt>
                <c:pt idx="9">
                  <c:v>9.2537330871251093</c:v>
                </c:pt>
                <c:pt idx="10">
                  <c:v>12.053236597162501</c:v>
                </c:pt>
                <c:pt idx="11">
                  <c:v>16.456384384685101</c:v>
                </c:pt>
                <c:pt idx="12">
                  <c:v>15.195152848610901</c:v>
                </c:pt>
                <c:pt idx="13">
                  <c:v>15.7434422364895</c:v>
                </c:pt>
                <c:pt idx="14">
                  <c:v>19.685986447157902</c:v>
                </c:pt>
                <c:pt idx="15">
                  <c:v>17.660079748533899</c:v>
                </c:pt>
                <c:pt idx="16">
                  <c:v>13.612095051049</c:v>
                </c:pt>
                <c:pt idx="17">
                  <c:v>15.494313596108301</c:v>
                </c:pt>
                <c:pt idx="18">
                  <c:v>22.370911876905399</c:v>
                </c:pt>
                <c:pt idx="19">
                  <c:v>28.156835038432497</c:v>
                </c:pt>
                <c:pt idx="20">
                  <c:v>17.044463060384</c:v>
                </c:pt>
                <c:pt idx="21">
                  <c:v>16.2133785072627</c:v>
                </c:pt>
                <c:pt idx="22">
                  <c:v>15.511900172083202</c:v>
                </c:pt>
                <c:pt idx="23">
                  <c:v>18.818421545788699</c:v>
                </c:pt>
                <c:pt idx="24">
                  <c:v>18.126407444481</c:v>
                </c:pt>
                <c:pt idx="25">
                  <c:v>16.3304913257004</c:v>
                </c:pt>
                <c:pt idx="26">
                  <c:v>18.5186982568943</c:v>
                </c:pt>
                <c:pt idx="27">
                  <c:v>17.365312473208501</c:v>
                </c:pt>
                <c:pt idx="28">
                  <c:v>16.420021978702199</c:v>
                </c:pt>
                <c:pt idx="29">
                  <c:v>32.669735986474201</c:v>
                </c:pt>
                <c:pt idx="30">
                  <c:v>20.495058336898701</c:v>
                </c:pt>
              </c:numCache>
            </c:numRef>
          </c:val>
          <c:extLst>
            <c:ext xmlns:c16="http://schemas.microsoft.com/office/drawing/2014/chart" uri="{C3380CC4-5D6E-409C-BE32-E72D297353CC}">
              <c16:uniqueId val="{0000001E-89C6-4EDD-9CD0-18F3B8E25797}"/>
            </c:ext>
          </c:extLst>
        </c:ser>
        <c:ser>
          <c:idx val="1"/>
          <c:order val="1"/>
          <c:tx>
            <c:strRef>
              <c:f>'Ark1'!$C$1</c:f>
              <c:strCache>
                <c:ptCount val="1"/>
                <c:pt idx="0">
                  <c:v>Omtrent like mange</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'Ark1'!$A$2:$A$32</c:f>
              <c:strCache>
                <c:ptCount val="31"/>
                <c:pt idx="0">
                  <c:v>Total</c:v>
                </c:pt>
                <c:pt idx="1">
                  <c:v>Oslo og omegn</c:v>
                </c:pt>
                <c:pt idx="2">
                  <c:v>Øvrig Østland</c:v>
                </c:pt>
                <c:pt idx="3">
                  <c:v>Sør-/Vestlandet</c:v>
                </c:pt>
                <c:pt idx="4">
                  <c:v>Midt-/ Nord Norge</c:v>
                </c:pt>
                <c:pt idx="5">
                  <c:v>De bokinteresserte</c:v>
                </c:pt>
                <c:pt idx="6">
                  <c:v>Mobiltidstyvene</c:v>
                </c:pt>
                <c:pt idx="7">
                  <c:v>De tilbudsbevisste</c:v>
                </c:pt>
                <c:pt idx="8">
                  <c:v>De moderne</c:v>
                </c:pt>
                <c:pt idx="9">
                  <c:v>De barneorienterte</c:v>
                </c:pt>
                <c:pt idx="10">
                  <c:v>Opplever barrierer</c:v>
                </c:pt>
                <c:pt idx="11">
                  <c:v>Ikke-leser</c:v>
                </c:pt>
                <c:pt idx="12">
                  <c:v>Småleser (1-4)</c:v>
                </c:pt>
                <c:pt idx="13">
                  <c:v>Mediumleser (5-12)</c:v>
                </c:pt>
                <c:pt idx="14">
                  <c:v>Storleser (13-24)</c:v>
                </c:pt>
                <c:pt idx="15">
                  <c:v>Superleser (25+)</c:v>
                </c:pt>
                <c:pt idx="16">
                  <c:v>Småkjøper (1-4)</c:v>
                </c:pt>
                <c:pt idx="17">
                  <c:v>Mediumkjøper (5-12)</c:v>
                </c:pt>
                <c:pt idx="18">
                  <c:v>Storkjøper (13-24)</c:v>
                </c:pt>
                <c:pt idx="19">
                  <c:v>Superkjøper (25+)</c:v>
                </c:pt>
                <c:pt idx="20">
                  <c:v>Bibliotek siste år</c:v>
                </c:pt>
                <c:pt idx="21">
                  <c:v>Ikke besøkt bibliotek</c:v>
                </c:pt>
                <c:pt idx="22">
                  <c:v>Norsk tekst</c:v>
                </c:pt>
                <c:pt idx="23">
                  <c:v>Engelsk tekst</c:v>
                </c:pt>
                <c:pt idx="24">
                  <c:v>Annet språk</c:v>
                </c:pt>
                <c:pt idx="25">
                  <c:v>Papirbok, lest</c:v>
                </c:pt>
                <c:pt idx="26">
                  <c:v>Lydbok, lest</c:v>
                </c:pt>
                <c:pt idx="27">
                  <c:v>E-bok lest</c:v>
                </c:pt>
                <c:pt idx="28">
                  <c:v>Papirbok, kjøpt</c:v>
                </c:pt>
                <c:pt idx="29">
                  <c:v>Lydbok, kjøpt</c:v>
                </c:pt>
                <c:pt idx="30">
                  <c:v>E-bok kjøpt</c:v>
                </c:pt>
              </c:strCache>
            </c:strRef>
          </c:cat>
          <c:val>
            <c:numRef>
              <c:f>'Ark1'!$C$2:$C$32</c:f>
              <c:numCache>
                <c:formatCode>0</c:formatCode>
                <c:ptCount val="31"/>
                <c:pt idx="0">
                  <c:v>61.622945458794398</c:v>
                </c:pt>
                <c:pt idx="1">
                  <c:v>62.847733755003198</c:v>
                </c:pt>
                <c:pt idx="2">
                  <c:v>61.360472184099002</c:v>
                </c:pt>
                <c:pt idx="3">
                  <c:v>60.274097409867501</c:v>
                </c:pt>
                <c:pt idx="4">
                  <c:v>62.107699924833589</c:v>
                </c:pt>
                <c:pt idx="5">
                  <c:v>66.851280100827097</c:v>
                </c:pt>
                <c:pt idx="6">
                  <c:v>53.721423218026601</c:v>
                </c:pt>
                <c:pt idx="7">
                  <c:v>62.478077131388801</c:v>
                </c:pt>
                <c:pt idx="8">
                  <c:v>56.630975146974208</c:v>
                </c:pt>
                <c:pt idx="9">
                  <c:v>69.252012391135494</c:v>
                </c:pt>
                <c:pt idx="10">
                  <c:v>65.515047226597304</c:v>
                </c:pt>
                <c:pt idx="11">
                  <c:v>64.831920224475994</c:v>
                </c:pt>
                <c:pt idx="12">
                  <c:v>56.611116114475102</c:v>
                </c:pt>
                <c:pt idx="13">
                  <c:v>62.812700892987891</c:v>
                </c:pt>
                <c:pt idx="14">
                  <c:v>64.170414873107404</c:v>
                </c:pt>
                <c:pt idx="15">
                  <c:v>64.910687101441098</c:v>
                </c:pt>
                <c:pt idx="16">
                  <c:v>57.22358623188429</c:v>
                </c:pt>
                <c:pt idx="17">
                  <c:v>63.224351080417598</c:v>
                </c:pt>
                <c:pt idx="18">
                  <c:v>72.829292429490394</c:v>
                </c:pt>
                <c:pt idx="19">
                  <c:v>62.513847636489302</c:v>
                </c:pt>
                <c:pt idx="20">
                  <c:v>62.408415441355203</c:v>
                </c:pt>
                <c:pt idx="21">
                  <c:v>61.228413427237008</c:v>
                </c:pt>
                <c:pt idx="22">
                  <c:v>62.306147187513702</c:v>
                </c:pt>
                <c:pt idx="23">
                  <c:v>57.595081958523295</c:v>
                </c:pt>
                <c:pt idx="24">
                  <c:v>56.515952371278502</c:v>
                </c:pt>
                <c:pt idx="25">
                  <c:v>61.700848809343697</c:v>
                </c:pt>
                <c:pt idx="26">
                  <c:v>56.210339511942998</c:v>
                </c:pt>
                <c:pt idx="27">
                  <c:v>58.795653728724098</c:v>
                </c:pt>
                <c:pt idx="28">
                  <c:v>61.825898257720105</c:v>
                </c:pt>
                <c:pt idx="29">
                  <c:v>43.466978800884299</c:v>
                </c:pt>
                <c:pt idx="30">
                  <c:v>60.006888428926111</c:v>
                </c:pt>
              </c:numCache>
            </c:numRef>
          </c:val>
          <c:extLst>
            <c:ext xmlns:c16="http://schemas.microsoft.com/office/drawing/2014/chart" uri="{C3380CC4-5D6E-409C-BE32-E72D297353CC}">
              <c16:uniqueId val="{0000001F-89C6-4EDD-9CD0-18F3B8E25797}"/>
            </c:ext>
          </c:extLst>
        </c:ser>
        <c:ser>
          <c:idx val="2"/>
          <c:order val="2"/>
          <c:tx>
            <c:strRef>
              <c:f>'Ark1'!$D$1</c:f>
              <c:strCache>
                <c:ptCount val="1"/>
                <c:pt idx="0">
                  <c:v>Færre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'Ark1'!$A$2:$A$32</c:f>
              <c:strCache>
                <c:ptCount val="31"/>
                <c:pt idx="0">
                  <c:v>Total</c:v>
                </c:pt>
                <c:pt idx="1">
                  <c:v>Oslo og omegn</c:v>
                </c:pt>
                <c:pt idx="2">
                  <c:v>Øvrig Østland</c:v>
                </c:pt>
                <c:pt idx="3">
                  <c:v>Sør-/Vestlandet</c:v>
                </c:pt>
                <c:pt idx="4">
                  <c:v>Midt-/ Nord Norge</c:v>
                </c:pt>
                <c:pt idx="5">
                  <c:v>De bokinteresserte</c:v>
                </c:pt>
                <c:pt idx="6">
                  <c:v>Mobiltidstyvene</c:v>
                </c:pt>
                <c:pt idx="7">
                  <c:v>De tilbudsbevisste</c:v>
                </c:pt>
                <c:pt idx="8">
                  <c:v>De moderne</c:v>
                </c:pt>
                <c:pt idx="9">
                  <c:v>De barneorienterte</c:v>
                </c:pt>
                <c:pt idx="10">
                  <c:v>Opplever barrierer</c:v>
                </c:pt>
                <c:pt idx="11">
                  <c:v>Ikke-leser</c:v>
                </c:pt>
                <c:pt idx="12">
                  <c:v>Småleser (1-4)</c:v>
                </c:pt>
                <c:pt idx="13">
                  <c:v>Mediumleser (5-12)</c:v>
                </c:pt>
                <c:pt idx="14">
                  <c:v>Storleser (13-24)</c:v>
                </c:pt>
                <c:pt idx="15">
                  <c:v>Superleser (25+)</c:v>
                </c:pt>
                <c:pt idx="16">
                  <c:v>Småkjøper (1-4)</c:v>
                </c:pt>
                <c:pt idx="17">
                  <c:v>Mediumkjøper (5-12)</c:v>
                </c:pt>
                <c:pt idx="18">
                  <c:v>Storkjøper (13-24)</c:v>
                </c:pt>
                <c:pt idx="19">
                  <c:v>Superkjøper (25+)</c:v>
                </c:pt>
                <c:pt idx="20">
                  <c:v>Bibliotek siste år</c:v>
                </c:pt>
                <c:pt idx="21">
                  <c:v>Ikke besøkt bibliotek</c:v>
                </c:pt>
                <c:pt idx="22">
                  <c:v>Norsk tekst</c:v>
                </c:pt>
                <c:pt idx="23">
                  <c:v>Engelsk tekst</c:v>
                </c:pt>
                <c:pt idx="24">
                  <c:v>Annet språk</c:v>
                </c:pt>
                <c:pt idx="25">
                  <c:v>Papirbok, lest</c:v>
                </c:pt>
                <c:pt idx="26">
                  <c:v>Lydbok, lest</c:v>
                </c:pt>
                <c:pt idx="27">
                  <c:v>E-bok lest</c:v>
                </c:pt>
                <c:pt idx="28">
                  <c:v>Papirbok, kjøpt</c:v>
                </c:pt>
                <c:pt idx="29">
                  <c:v>Lydbok, kjøpt</c:v>
                </c:pt>
                <c:pt idx="30">
                  <c:v>E-bok kjøpt</c:v>
                </c:pt>
              </c:strCache>
            </c:strRef>
          </c:cat>
          <c:val>
            <c:numRef>
              <c:f>'Ark1'!$D$2:$D$32</c:f>
              <c:numCache>
                <c:formatCode>0</c:formatCode>
                <c:ptCount val="31"/>
                <c:pt idx="0">
                  <c:v>21.8858040699836</c:v>
                </c:pt>
                <c:pt idx="1">
                  <c:v>19.2665688879129</c:v>
                </c:pt>
                <c:pt idx="2">
                  <c:v>23.023210400811902</c:v>
                </c:pt>
                <c:pt idx="3">
                  <c:v>21.435510762091901</c:v>
                </c:pt>
                <c:pt idx="4">
                  <c:v>23.960050398548901</c:v>
                </c:pt>
                <c:pt idx="5">
                  <c:v>17.7065201989694</c:v>
                </c:pt>
                <c:pt idx="6">
                  <c:v>23.523622897315999</c:v>
                </c:pt>
                <c:pt idx="7">
                  <c:v>23.072753441614299</c:v>
                </c:pt>
                <c:pt idx="8">
                  <c:v>23.0037555932381</c:v>
                </c:pt>
                <c:pt idx="9">
                  <c:v>21.494254521739499</c:v>
                </c:pt>
                <c:pt idx="10">
                  <c:v>22.4317161762403</c:v>
                </c:pt>
                <c:pt idx="11">
                  <c:v>18.711695390838901</c:v>
                </c:pt>
                <c:pt idx="12">
                  <c:v>28.193731036913999</c:v>
                </c:pt>
                <c:pt idx="13">
                  <c:v>21.443856870522499</c:v>
                </c:pt>
                <c:pt idx="14">
                  <c:v>16.1435986797349</c:v>
                </c:pt>
                <c:pt idx="15">
                  <c:v>17.429233150025102</c:v>
                </c:pt>
                <c:pt idx="16">
                  <c:v>29.164318717066802</c:v>
                </c:pt>
                <c:pt idx="17">
                  <c:v>21.281335323474099</c:v>
                </c:pt>
                <c:pt idx="18">
                  <c:v>4.7997956936042501</c:v>
                </c:pt>
                <c:pt idx="19">
                  <c:v>9.3293173250782093</c:v>
                </c:pt>
                <c:pt idx="20">
                  <c:v>20.547121498260701</c:v>
                </c:pt>
                <c:pt idx="21">
                  <c:v>22.558208065500398</c:v>
                </c:pt>
                <c:pt idx="22">
                  <c:v>22.181952640403001</c:v>
                </c:pt>
                <c:pt idx="23">
                  <c:v>23.586496495688099</c:v>
                </c:pt>
                <c:pt idx="24">
                  <c:v>25.357640184240605</c:v>
                </c:pt>
                <c:pt idx="25">
                  <c:v>21.9686598649558</c:v>
                </c:pt>
                <c:pt idx="26">
                  <c:v>25.270962231162596</c:v>
                </c:pt>
                <c:pt idx="27">
                  <c:v>23.839033798067401</c:v>
                </c:pt>
                <c:pt idx="28">
                  <c:v>21.7540797635776</c:v>
                </c:pt>
                <c:pt idx="29">
                  <c:v>23.863285212641401</c:v>
                </c:pt>
                <c:pt idx="30">
                  <c:v>19.498053234175199</c:v>
                </c:pt>
              </c:numCache>
            </c:numRef>
          </c:val>
          <c:extLst>
            <c:ext xmlns:c16="http://schemas.microsoft.com/office/drawing/2014/chart" uri="{C3380CC4-5D6E-409C-BE32-E72D297353CC}">
              <c16:uniqueId val="{00000020-89C6-4EDD-9CD0-18F3B8E25797}"/>
            </c:ext>
          </c:extLst>
        </c:ser>
        <c:dLbls>
          <c:showLegendKey val="0"/>
          <c:showVal val="0"/>
          <c:showCatName val="0"/>
          <c:showSerName val="0"/>
          <c:showPercent val="0"/>
          <c:showBubbleSize val="0"/>
        </c:dLbls>
        <c:gapWidth val="50"/>
        <c:overlap val="100"/>
        <c:axId val="1592749712"/>
        <c:axId val="1369663936"/>
      </c:barChart>
      <c:catAx>
        <c:axId val="1592749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1369663936"/>
        <c:crosses val="autoZero"/>
        <c:auto val="1"/>
        <c:lblAlgn val="ctr"/>
        <c:lblOffset val="100"/>
        <c:noMultiLvlLbl val="0"/>
      </c:catAx>
      <c:valAx>
        <c:axId val="1369663936"/>
        <c:scaling>
          <c:orientation val="minMax"/>
          <c:max val="1"/>
          <c:min val="0"/>
        </c:scaling>
        <c:delete val="1"/>
        <c:axPos val="t"/>
        <c:numFmt formatCode="0%" sourceLinked="1"/>
        <c:majorTickMark val="out"/>
        <c:minorTickMark val="none"/>
        <c:tickLblPos val="nextTo"/>
        <c:crossAx val="1592749712"/>
        <c:crosses val="autoZero"/>
        <c:crossBetween val="between"/>
      </c:valAx>
      <c:spPr>
        <a:noFill/>
        <a:ln>
          <a:noFill/>
        </a:ln>
        <a:effectLst/>
      </c:spPr>
    </c:plotArea>
    <c:legend>
      <c:legendPos val="b"/>
      <c:layout>
        <c:manualLayout>
          <c:xMode val="edge"/>
          <c:yMode val="edge"/>
          <c:x val="0.33884333364668884"/>
          <c:y val="0.95504047479486487"/>
          <c:w val="0.59636386555339993"/>
          <c:h val="3.99499755044853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nb-NO"/>
        </a:p>
      </c:txPr>
    </c:legend>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a:pPr>
      <a:endParaRPr lang="nb-NO"/>
    </a:p>
  </c:txPr>
  <c:externalData r:id="rId3">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631835884051587"/>
          <c:y val="0.11928333888503606"/>
          <c:w val="0.64065618109361466"/>
          <c:h val="0.85020231860948958"/>
        </c:manualLayout>
      </c:layout>
      <c:barChart>
        <c:barDir val="bar"/>
        <c:grouping val="clustered"/>
        <c:varyColors val="0"/>
        <c:ser>
          <c:idx val="0"/>
          <c:order val="0"/>
          <c:tx>
            <c:strRef>
              <c:f>'Ark1'!$B$1</c:f>
              <c:strCache>
                <c:ptCount val="1"/>
                <c:pt idx="0">
                  <c:v>Serie 1</c:v>
                </c:pt>
              </c:strCache>
            </c:strRef>
          </c:tx>
          <c:spPr>
            <a:solidFill>
              <a:schemeClr val="accent1">
                <a:lumMod val="50000"/>
              </a:schemeClr>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0-BB42-6D43-82ED-4C475305378D}"/>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'Ark1'!$A$2:$A$18</c:f>
              <c:strCache>
                <c:ptCount val="17"/>
                <c:pt idx="0">
                  <c:v>Flere bøker jeg hadde lyst til å kjøpe</c:v>
                </c:pt>
                <c:pt idx="1">
                  <c:v>Ga bort flere bøker i gave</c:v>
                </c:pt>
                <c:pt idx="2">
                  <c:v>Flere bøker på kampanje/tilbud – rabattert pris</c:v>
                </c:pt>
                <c:pt idx="3">
                  <c:v>Lett å finne bøker som passet</c:v>
                </c:pt>
                <c:pt idx="4">
                  <c:v>Flere bøker jeg følte jeg ‘måtte’ kjøpe</c:v>
                </c:pt>
                <c:pt idx="5">
                  <c:v>Flere bøker jeg fikk anbefalt</c:v>
                </c:pt>
                <c:pt idx="6">
                  <c:v>Ble enklere å kjøpe bøker på nett – og få de levert på døren / sendt hjem</c:v>
                </c:pt>
                <c:pt idx="7">
                  <c:v>Kjøpte flere til barn</c:v>
                </c:pt>
                <c:pt idx="8">
                  <c:v>Flere bøker med gode omtaler (eksperter, bokanmeldelser, media)</c:v>
                </c:pt>
                <c:pt idx="9">
                  <c:v>Flere av mine favorittforfattere kom med nye bøker</c:v>
                </c:pt>
                <c:pt idx="10">
                  <c:v>Begynte på en ny bok-serie</c:v>
                </c:pt>
                <c:pt idx="11">
                  <c:v>Syns bøker har blitt rimeligere - bedre råd</c:v>
                </c:pt>
                <c:pt idx="12">
                  <c:v>Begynte å abonnere på en strømmetjeneste</c:v>
                </c:pt>
                <c:pt idx="13">
                  <c:v>Større utvalg på utenlandske nettsteder</c:v>
                </c:pt>
                <c:pt idx="14">
                  <c:v>Større utvalg av norske bøker</c:v>
                </c:pt>
                <c:pt idx="15">
                  <c:v>Begynte å kjøpe mer fra Amazon</c:v>
                </c:pt>
                <c:pt idx="16">
                  <c:v>Meldte meg inn i en bokklubb</c:v>
                </c:pt>
              </c:strCache>
            </c:strRef>
          </c:cat>
          <c:val>
            <c:numRef>
              <c:f>'Ark1'!$B$2:$B$18</c:f>
              <c:numCache>
                <c:formatCode>0%</c:formatCode>
                <c:ptCount val="17"/>
                <c:pt idx="0">
                  <c:v>0.44835669085910601</c:v>
                </c:pt>
                <c:pt idx="1">
                  <c:v>0.23268944843644199</c:v>
                </c:pt>
                <c:pt idx="2">
                  <c:v>0.213747209720792</c:v>
                </c:pt>
                <c:pt idx="3">
                  <c:v>0.20693391897470001</c:v>
                </c:pt>
                <c:pt idx="4">
                  <c:v>0.177448933381959</c:v>
                </c:pt>
                <c:pt idx="5">
                  <c:v>0.17470373947508702</c:v>
                </c:pt>
                <c:pt idx="6">
                  <c:v>0.145928496715786</c:v>
                </c:pt>
                <c:pt idx="7">
                  <c:v>0.139380507920987</c:v>
                </c:pt>
                <c:pt idx="8">
                  <c:v>0.13502787273521499</c:v>
                </c:pt>
                <c:pt idx="9">
                  <c:v>0.13441431187807301</c:v>
                </c:pt>
                <c:pt idx="10">
                  <c:v>0.12042344115065699</c:v>
                </c:pt>
                <c:pt idx="11">
                  <c:v>8.6603052976231096E-2</c:v>
                </c:pt>
                <c:pt idx="12">
                  <c:v>5.6076496731816604E-2</c:v>
                </c:pt>
                <c:pt idx="13">
                  <c:v>5.1262989576278298E-2</c:v>
                </c:pt>
                <c:pt idx="14">
                  <c:v>4.5072076368489193E-2</c:v>
                </c:pt>
                <c:pt idx="15">
                  <c:v>3.5745630733347501E-2</c:v>
                </c:pt>
                <c:pt idx="16">
                  <c:v>2.2489349849916098E-2</c:v>
                </c:pt>
              </c:numCache>
            </c:numRef>
          </c:val>
          <c:extLst>
            <c:ext xmlns:c16="http://schemas.microsoft.com/office/drawing/2014/chart" uri="{C3380CC4-5D6E-409C-BE32-E72D297353CC}">
              <c16:uniqueId val="{00000000-4CFC-41B4-9484-D31A6E441206}"/>
            </c:ext>
          </c:extLst>
        </c:ser>
        <c:dLbls>
          <c:showLegendKey val="0"/>
          <c:showVal val="0"/>
          <c:showCatName val="0"/>
          <c:showSerName val="0"/>
          <c:showPercent val="0"/>
          <c:showBubbleSize val="0"/>
        </c:dLbls>
        <c:gapWidth val="50"/>
        <c:axId val="753534320"/>
        <c:axId val="753534648"/>
      </c:barChart>
      <c:catAx>
        <c:axId val="753534320"/>
        <c:scaling>
          <c:orientation val="maxMin"/>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753534648"/>
        <c:crosses val="autoZero"/>
        <c:auto val="1"/>
        <c:lblAlgn val="ctr"/>
        <c:lblOffset val="100"/>
        <c:noMultiLvlLbl val="0"/>
      </c:catAx>
      <c:valAx>
        <c:axId val="753534648"/>
        <c:scaling>
          <c:orientation val="minMax"/>
          <c:max val="0.60000000000000009"/>
        </c:scaling>
        <c:delete val="1"/>
        <c:axPos val="t"/>
        <c:numFmt formatCode="0%" sourceLinked="1"/>
        <c:majorTickMark val="out"/>
        <c:minorTickMark val="none"/>
        <c:tickLblPos val="nextTo"/>
        <c:crossAx val="753534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pPr>
      <a:endParaRPr lang="nb-NO"/>
    </a:p>
  </c:txPr>
  <c:externalData r:id="rId3">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61320024551638"/>
          <c:y val="0.11928337393317524"/>
          <c:w val="0.72236133968861416"/>
          <c:h val="0.850202357654679"/>
        </c:manualLayout>
      </c:layout>
      <c:barChart>
        <c:barDir val="bar"/>
        <c:grouping val="clustered"/>
        <c:varyColors val="0"/>
        <c:ser>
          <c:idx val="0"/>
          <c:order val="0"/>
          <c:tx>
            <c:strRef>
              <c:f>'Ark1'!$B$1</c:f>
              <c:strCache>
                <c:ptCount val="1"/>
                <c:pt idx="0">
                  <c:v>Serie 1</c:v>
                </c:pt>
              </c:strCache>
            </c:strRef>
          </c:tx>
          <c:spPr>
            <a:solidFill>
              <a:schemeClr val="accent1">
                <a:lumMod val="50000"/>
              </a:schemeClr>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0-FFE5-DC44-A935-8CF3F38BB224}"/>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2-7925-BC4A-ACA6-5D05549047B7}"/>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3-7925-BC4A-ACA6-5D05549047B7}"/>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'Ark1'!$A$2:$A$11</c:f>
              <c:strCache>
                <c:ptCount val="10"/>
                <c:pt idx="0">
                  <c:v>Fant flere fristende bøker</c:v>
                </c:pt>
                <c:pt idx="1">
                  <c:v>Fant flere passende tilbudsbøker</c:v>
                </c:pt>
                <c:pt idx="2">
                  <c:v>Kjøpte flere til andre</c:v>
                </c:pt>
                <c:pt idx="3">
                  <c:v>Fant flere jeg ‘måtte’ kjøpe</c:v>
                </c:pt>
                <c:pt idx="4">
                  <c:v>Fikk flere anbefalt</c:v>
                </c:pt>
                <c:pt idx="5">
                  <c:v>Oppdaget bokkjøp på nett</c:v>
                </c:pt>
                <c:pt idx="6">
                  <c:v>Favorittforfatter med ny bok</c:v>
                </c:pt>
                <c:pt idx="7">
                  <c:v>Tok flere kanaler i bruk</c:v>
                </c:pt>
                <c:pt idx="8">
                  <c:v>Hadde mer penger til bøker</c:v>
                </c:pt>
                <c:pt idx="9">
                  <c:v>Annet</c:v>
                </c:pt>
              </c:strCache>
            </c:strRef>
          </c:cat>
          <c:val>
            <c:numRef>
              <c:f>'Ark1'!$B$2:$B$11</c:f>
              <c:numCache>
                <c:formatCode>0%</c:formatCode>
                <c:ptCount val="10"/>
                <c:pt idx="0">
                  <c:v>0.56164663543424198</c:v>
                </c:pt>
                <c:pt idx="1">
                  <c:v>0.33007129488993203</c:v>
                </c:pt>
                <c:pt idx="2">
                  <c:v>0.31882521731115299</c:v>
                </c:pt>
                <c:pt idx="3">
                  <c:v>0.177448933381959</c:v>
                </c:pt>
                <c:pt idx="4">
                  <c:v>0.17470373947508702</c:v>
                </c:pt>
                <c:pt idx="5">
                  <c:v>0.16521378448023699</c:v>
                </c:pt>
                <c:pt idx="6">
                  <c:v>0.13441431187807301</c:v>
                </c:pt>
                <c:pt idx="7">
                  <c:v>0.105507219659596</c:v>
                </c:pt>
                <c:pt idx="8">
                  <c:v>0.10411658858560401</c:v>
                </c:pt>
                <c:pt idx="9">
                  <c:v>6.4241545003145994E-2</c:v>
                </c:pt>
              </c:numCache>
            </c:numRef>
          </c:val>
          <c:extLst>
            <c:ext xmlns:c16="http://schemas.microsoft.com/office/drawing/2014/chart" uri="{C3380CC4-5D6E-409C-BE32-E72D297353CC}">
              <c16:uniqueId val="{00000000-686C-431B-B460-14BD80F06B3C}"/>
            </c:ext>
          </c:extLst>
        </c:ser>
        <c:dLbls>
          <c:showLegendKey val="0"/>
          <c:showVal val="0"/>
          <c:showCatName val="0"/>
          <c:showSerName val="0"/>
          <c:showPercent val="0"/>
          <c:showBubbleSize val="0"/>
        </c:dLbls>
        <c:gapWidth val="50"/>
        <c:axId val="753534320"/>
        <c:axId val="753534648"/>
      </c:barChart>
      <c:catAx>
        <c:axId val="7535343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200" b="0" i="0" u="none" strike="noStrike" kern="1200" baseline="0">
                <a:solidFill>
                  <a:schemeClr val="tx1">
                    <a:lumMod val="65000"/>
                    <a:lumOff val="35000"/>
                  </a:schemeClr>
                </a:solidFill>
                <a:latin typeface="+mn-lt"/>
                <a:ea typeface="+mn-ea"/>
                <a:cs typeface="+mn-cs"/>
              </a:defRPr>
            </a:pPr>
            <a:endParaRPr lang="nb-NO"/>
          </a:p>
        </c:txPr>
        <c:crossAx val="753534648"/>
        <c:crosses val="autoZero"/>
        <c:auto val="1"/>
        <c:lblAlgn val="ctr"/>
        <c:lblOffset val="100"/>
        <c:noMultiLvlLbl val="0"/>
      </c:catAx>
      <c:valAx>
        <c:axId val="753534648"/>
        <c:scaling>
          <c:orientation val="minMax"/>
          <c:max val="0.60000000000000009"/>
        </c:scaling>
        <c:delete val="1"/>
        <c:axPos val="t"/>
        <c:numFmt formatCode="0%" sourceLinked="1"/>
        <c:majorTickMark val="out"/>
        <c:minorTickMark val="none"/>
        <c:tickLblPos val="nextTo"/>
        <c:crossAx val="753534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pPr>
      <a:endParaRPr lang="nb-NO"/>
    </a:p>
  </c:txPr>
  <c:externalData r:id="rId3">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631835884051587"/>
          <c:y val="0.11928333888503606"/>
          <c:w val="0.64065618109361466"/>
          <c:h val="0.85020231860948958"/>
        </c:manualLayout>
      </c:layout>
      <c:barChart>
        <c:barDir val="bar"/>
        <c:grouping val="clustered"/>
        <c:varyColors val="0"/>
        <c:ser>
          <c:idx val="0"/>
          <c:order val="0"/>
          <c:tx>
            <c:strRef>
              <c:f>'Ark1'!$B$1</c:f>
              <c:strCache>
                <c:ptCount val="1"/>
                <c:pt idx="0">
                  <c:v>Serie 1</c:v>
                </c:pt>
              </c:strCache>
            </c:strRef>
          </c:tx>
          <c:spPr>
            <a:solidFill>
              <a:srgbClr val="FF0000"/>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0-86AE-A54B-8196-035F8B2E2478}"/>
              </c:ext>
            </c:extLst>
          </c:dPt>
          <c:dPt>
            <c:idx val="1"/>
            <c:invertIfNegative val="0"/>
            <c:bubble3D val="0"/>
            <c:spPr>
              <a:solidFill>
                <a:srgbClr val="C00000"/>
              </a:solidFill>
              <a:ln>
                <a:noFill/>
              </a:ln>
              <a:effectLst/>
            </c:spPr>
            <c:extLst>
              <c:ext xmlns:c16="http://schemas.microsoft.com/office/drawing/2014/chart" uri="{C3380CC4-5D6E-409C-BE32-E72D297353CC}">
                <c16:uniqueId val="{00000001-86AE-A54B-8196-035F8B2E2478}"/>
              </c:ext>
            </c:extLst>
          </c:dPt>
          <c:dPt>
            <c:idx val="2"/>
            <c:invertIfNegative val="0"/>
            <c:bubble3D val="0"/>
            <c:spPr>
              <a:solidFill>
                <a:srgbClr val="C00000"/>
              </a:solidFill>
              <a:ln>
                <a:noFill/>
              </a:ln>
              <a:effectLst/>
            </c:spPr>
            <c:extLst>
              <c:ext xmlns:c16="http://schemas.microsoft.com/office/drawing/2014/chart" uri="{C3380CC4-5D6E-409C-BE32-E72D297353CC}">
                <c16:uniqueId val="{00000002-86AE-A54B-8196-035F8B2E2478}"/>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'Ark1'!$A$2:$A$20</c:f>
              <c:strCache>
                <c:ptCount val="19"/>
                <c:pt idx="0">
                  <c:v>Bruker tid på andre ting enn å lese</c:v>
                </c:pt>
                <c:pt idx="1">
                  <c:v>Har vært mindre i butikker enn tidligere</c:v>
                </c:pt>
                <c:pt idx="2">
                  <c:v>Færre bøker jeg hadde lyst til å kjøpe</c:v>
                </c:pt>
                <c:pt idx="3">
                  <c:v>Syns bøker har blitt dyrere</c:v>
                </c:pt>
                <c:pt idx="4">
                  <c:v>Færre bøker jeg følte jeg ‘måtte’ kjøpe</c:v>
                </c:pt>
                <c:pt idx="5">
                  <c:v>Fant ikke bøker som passet</c:v>
                </c:pt>
                <c:pt idx="6">
                  <c:v>Kjøper mindre bøker til barn</c:v>
                </c:pt>
                <c:pt idx="7">
                  <c:v>Har hatt mindre behov for gaver pga. covid</c:v>
                </c:pt>
                <c:pt idx="8">
                  <c:v>Færre av mine favorittforfattere kom med nye bøker</c:v>
                </c:pt>
                <c:pt idx="9">
                  <c:v>Sa opp abonnementet i bokklubben</c:v>
                </c:pt>
                <c:pt idx="10">
                  <c:v>Færre bøker jeg fikk anbefalt</c:v>
                </c:pt>
                <c:pt idx="11">
                  <c:v>Kjøper mindre fra Amazon</c:v>
                </c:pt>
                <c:pt idx="12">
                  <c:v>Færre bøker på kampanje/tilbud – til rabattert pris</c:v>
                </c:pt>
                <c:pt idx="13">
                  <c:v>Vanskeligere / mer tungvint å anskaffe bøker</c:v>
                </c:pt>
                <c:pt idx="14">
                  <c:v>Avsluttet bokserien jeg leste tidligere</c:v>
                </c:pt>
                <c:pt idx="15">
                  <c:v>Sa opp abonnementet på strømmetjenesten</c:v>
                </c:pt>
                <c:pt idx="16">
                  <c:v>Begrenset utvalg av norske bøker</c:v>
                </c:pt>
                <c:pt idx="17">
                  <c:v>Færre bøker med gode omtaler (eksperter, bokanmeldelser, media)</c:v>
                </c:pt>
                <c:pt idx="18">
                  <c:v>Begrenset utvalg på utenlandske nettsteder</c:v>
                </c:pt>
              </c:strCache>
            </c:strRef>
          </c:cat>
          <c:val>
            <c:numRef>
              <c:f>'Ark1'!$B$2:$B$20</c:f>
              <c:numCache>
                <c:formatCode>0%</c:formatCode>
                <c:ptCount val="19"/>
                <c:pt idx="0">
                  <c:v>0.43088461377020104</c:v>
                </c:pt>
                <c:pt idx="1">
                  <c:v>0.25860867826881501</c:v>
                </c:pt>
                <c:pt idx="2">
                  <c:v>0.216975744923846</c:v>
                </c:pt>
                <c:pt idx="3">
                  <c:v>0.14910948560371001</c:v>
                </c:pt>
                <c:pt idx="4">
                  <c:v>0.14474471336817898</c:v>
                </c:pt>
                <c:pt idx="5">
                  <c:v>0.115207157574196</c:v>
                </c:pt>
                <c:pt idx="6">
                  <c:v>9.4033754359412108E-2</c:v>
                </c:pt>
                <c:pt idx="7">
                  <c:v>9.2951469615248389E-2</c:v>
                </c:pt>
                <c:pt idx="8">
                  <c:v>7.7788310056460599E-2</c:v>
                </c:pt>
                <c:pt idx="9">
                  <c:v>5.0959787867358504E-2</c:v>
                </c:pt>
                <c:pt idx="10">
                  <c:v>4.2736054486272594E-2</c:v>
                </c:pt>
                <c:pt idx="11">
                  <c:v>3.6921491777323498E-2</c:v>
                </c:pt>
                <c:pt idx="12">
                  <c:v>3.13596836249775E-2</c:v>
                </c:pt>
                <c:pt idx="13">
                  <c:v>2.75816522538187E-2</c:v>
                </c:pt>
                <c:pt idx="14">
                  <c:v>2.6085357357799901E-2</c:v>
                </c:pt>
                <c:pt idx="15">
                  <c:v>2.0255091856803801E-2</c:v>
                </c:pt>
                <c:pt idx="16">
                  <c:v>1.5449735513645899E-2</c:v>
                </c:pt>
                <c:pt idx="17">
                  <c:v>1.38836839837259E-2</c:v>
                </c:pt>
                <c:pt idx="18">
                  <c:v>8.0573441807415495E-3</c:v>
                </c:pt>
              </c:numCache>
            </c:numRef>
          </c:val>
          <c:extLst>
            <c:ext xmlns:c16="http://schemas.microsoft.com/office/drawing/2014/chart" uri="{C3380CC4-5D6E-409C-BE32-E72D297353CC}">
              <c16:uniqueId val="{00000000-38B9-4EE1-9E19-99CD8AAE05E5}"/>
            </c:ext>
          </c:extLst>
        </c:ser>
        <c:dLbls>
          <c:showLegendKey val="0"/>
          <c:showVal val="0"/>
          <c:showCatName val="0"/>
          <c:showSerName val="0"/>
          <c:showPercent val="0"/>
          <c:showBubbleSize val="0"/>
        </c:dLbls>
        <c:gapWidth val="50"/>
        <c:axId val="753534320"/>
        <c:axId val="753534648"/>
      </c:barChart>
      <c:catAx>
        <c:axId val="753534320"/>
        <c:scaling>
          <c:orientation val="maxMin"/>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753534648"/>
        <c:crosses val="autoZero"/>
        <c:auto val="1"/>
        <c:lblAlgn val="ctr"/>
        <c:lblOffset val="100"/>
        <c:noMultiLvlLbl val="0"/>
      </c:catAx>
      <c:valAx>
        <c:axId val="753534648"/>
        <c:scaling>
          <c:orientation val="minMax"/>
          <c:max val="0.60000000000000009"/>
        </c:scaling>
        <c:delete val="1"/>
        <c:axPos val="t"/>
        <c:numFmt formatCode="0%" sourceLinked="1"/>
        <c:majorTickMark val="out"/>
        <c:minorTickMark val="none"/>
        <c:tickLblPos val="nextTo"/>
        <c:crossAx val="753534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pPr>
      <a:endParaRPr lang="nb-NO"/>
    </a:p>
  </c:txPr>
  <c:externalData r:id="rId3">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040360744638607"/>
          <c:y val="0.11928337393317524"/>
          <c:w val="0.73657093248774441"/>
          <c:h val="0.850202357654679"/>
        </c:manualLayout>
      </c:layout>
      <c:barChart>
        <c:barDir val="bar"/>
        <c:grouping val="clustered"/>
        <c:varyColors val="0"/>
        <c:ser>
          <c:idx val="0"/>
          <c:order val="0"/>
          <c:tx>
            <c:strRef>
              <c:f>'Ark1'!$B$1</c:f>
              <c:strCache>
                <c:ptCount val="1"/>
                <c:pt idx="0">
                  <c:v>Serie 1</c:v>
                </c:pt>
              </c:strCache>
            </c:strRef>
          </c:tx>
          <c:spPr>
            <a:solidFill>
              <a:srgbClr val="FF0000"/>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0-8AD1-0643-BB5A-576BB7F288C0}"/>
              </c:ext>
            </c:extLst>
          </c:dPt>
          <c:dPt>
            <c:idx val="1"/>
            <c:invertIfNegative val="0"/>
            <c:bubble3D val="0"/>
            <c:spPr>
              <a:solidFill>
                <a:srgbClr val="C00000"/>
              </a:solidFill>
              <a:ln>
                <a:noFill/>
              </a:ln>
              <a:effectLst/>
            </c:spPr>
            <c:extLst>
              <c:ext xmlns:c16="http://schemas.microsoft.com/office/drawing/2014/chart" uri="{C3380CC4-5D6E-409C-BE32-E72D297353CC}">
                <c16:uniqueId val="{00000001-8AD1-0643-BB5A-576BB7F288C0}"/>
              </c:ext>
            </c:extLst>
          </c:dPt>
          <c:dPt>
            <c:idx val="9"/>
            <c:invertIfNegative val="0"/>
            <c:bubble3D val="0"/>
            <c:spPr>
              <a:solidFill>
                <a:srgbClr val="C00000"/>
              </a:solidFill>
              <a:ln>
                <a:noFill/>
              </a:ln>
              <a:effectLst/>
            </c:spPr>
            <c:extLst>
              <c:ext xmlns:c16="http://schemas.microsoft.com/office/drawing/2014/chart" uri="{C3380CC4-5D6E-409C-BE32-E72D297353CC}">
                <c16:uniqueId val="{00000002-8AD1-0643-BB5A-576BB7F288C0}"/>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'Ark1'!$A$2:$A$11</c:f>
              <c:strCache>
                <c:ptCount val="10"/>
                <c:pt idx="0">
                  <c:v>Brukte tid på annet</c:v>
                </c:pt>
                <c:pt idx="1">
                  <c:v>Var mindre i butikker</c:v>
                </c:pt>
                <c:pt idx="2">
                  <c:v>Fant færre jeg hadde lyst til å kjøpe</c:v>
                </c:pt>
                <c:pt idx="3">
                  <c:v>Opplevde mindre utvalg</c:v>
                </c:pt>
                <c:pt idx="4">
                  <c:v>Opplevde redusert tilgang på bøker</c:v>
                </c:pt>
                <c:pt idx="5">
                  <c:v>Synes bøker ble dyrere</c:v>
                </c:pt>
                <c:pt idx="6">
                  <c:v>Fant ikke passende bøker</c:v>
                </c:pt>
                <c:pt idx="7">
                  <c:v>Færre nye fra favorittforfatter</c:v>
                </c:pt>
                <c:pt idx="8">
                  <c:v>Færre gaver i pandemien</c:v>
                </c:pt>
                <c:pt idx="9">
                  <c:v>Andre årsaker</c:v>
                </c:pt>
              </c:strCache>
            </c:strRef>
          </c:cat>
          <c:val>
            <c:numRef>
              <c:f>'Ark1'!$B$2:$B$11</c:f>
              <c:numCache>
                <c:formatCode>0%</c:formatCode>
                <c:ptCount val="10"/>
                <c:pt idx="0">
                  <c:v>0.43088461377020104</c:v>
                </c:pt>
                <c:pt idx="1">
                  <c:v>0.25860867826881501</c:v>
                </c:pt>
                <c:pt idx="2">
                  <c:v>0.216975744923846</c:v>
                </c:pt>
                <c:pt idx="3">
                  <c:v>0.213166005991823</c:v>
                </c:pt>
                <c:pt idx="4">
                  <c:v>0.15705358849565099</c:v>
                </c:pt>
                <c:pt idx="5">
                  <c:v>0.14910948560371001</c:v>
                </c:pt>
                <c:pt idx="6">
                  <c:v>0.115207157574196</c:v>
                </c:pt>
                <c:pt idx="7">
                  <c:v>9.5539108558535007E-2</c:v>
                </c:pt>
                <c:pt idx="8">
                  <c:v>9.2951469615248306E-2</c:v>
                </c:pt>
                <c:pt idx="9">
                  <c:v>0.27806232377768103</c:v>
                </c:pt>
              </c:numCache>
            </c:numRef>
          </c:val>
          <c:extLst>
            <c:ext xmlns:c16="http://schemas.microsoft.com/office/drawing/2014/chart" uri="{C3380CC4-5D6E-409C-BE32-E72D297353CC}">
              <c16:uniqueId val="{00000000-686C-431B-B460-14BD80F06B3C}"/>
            </c:ext>
          </c:extLst>
        </c:ser>
        <c:dLbls>
          <c:showLegendKey val="0"/>
          <c:showVal val="0"/>
          <c:showCatName val="0"/>
          <c:showSerName val="0"/>
          <c:showPercent val="0"/>
          <c:showBubbleSize val="0"/>
        </c:dLbls>
        <c:gapWidth val="50"/>
        <c:axId val="753534320"/>
        <c:axId val="753534648"/>
      </c:barChart>
      <c:catAx>
        <c:axId val="7535343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200" b="0" i="0" u="none" strike="noStrike" kern="1200" baseline="0">
                <a:solidFill>
                  <a:schemeClr val="tx1">
                    <a:lumMod val="65000"/>
                    <a:lumOff val="35000"/>
                  </a:schemeClr>
                </a:solidFill>
                <a:latin typeface="+mn-lt"/>
                <a:ea typeface="+mn-ea"/>
                <a:cs typeface="+mn-cs"/>
              </a:defRPr>
            </a:pPr>
            <a:endParaRPr lang="nb-NO"/>
          </a:p>
        </c:txPr>
        <c:crossAx val="753534648"/>
        <c:crosses val="autoZero"/>
        <c:auto val="1"/>
        <c:lblAlgn val="ctr"/>
        <c:lblOffset val="100"/>
        <c:noMultiLvlLbl val="0"/>
      </c:catAx>
      <c:valAx>
        <c:axId val="753534648"/>
        <c:scaling>
          <c:orientation val="minMax"/>
          <c:max val="0.60000000000000009"/>
        </c:scaling>
        <c:delete val="1"/>
        <c:axPos val="t"/>
        <c:numFmt formatCode="0%" sourceLinked="1"/>
        <c:majorTickMark val="out"/>
        <c:minorTickMark val="none"/>
        <c:tickLblPos val="nextTo"/>
        <c:crossAx val="753534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pPr>
      <a:endParaRPr lang="nb-NO"/>
    </a:p>
  </c:txPr>
  <c:externalData r:id="rId3">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4966943582788456"/>
          <c:y val="2.265621280175218E-2"/>
          <c:w val="0.79960427589397598"/>
          <c:h val="0.79385025984076674"/>
        </c:manualLayout>
      </c:layout>
      <c:barChart>
        <c:barDir val="bar"/>
        <c:grouping val="percentStacked"/>
        <c:varyColors val="0"/>
        <c:ser>
          <c:idx val="0"/>
          <c:order val="0"/>
          <c:tx>
            <c:strRef>
              <c:f>'Ark1'!$B$1</c:f>
              <c:strCache>
                <c:ptCount val="1"/>
                <c:pt idx="0">
                  <c:v>Ukentlig</c:v>
                </c:pt>
              </c:strCache>
            </c:strRef>
          </c:tx>
          <c:spPr>
            <a:solidFill>
              <a:schemeClr val="accent4">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'Ark1'!$A$2:$A$5</c:f>
              <c:strCache>
                <c:ptCount val="4"/>
                <c:pt idx="0">
                  <c:v>En fysisk bokhandel</c:v>
                </c:pt>
                <c:pt idx="1">
                  <c:v>En bokhandel på nett</c:v>
                </c:pt>
                <c:pt idx="2">
                  <c:v>Biblioteket (fysisk)</c:v>
                </c:pt>
                <c:pt idx="3">
                  <c:v>Biblioteket på nett</c:v>
                </c:pt>
              </c:strCache>
            </c:strRef>
          </c:cat>
          <c:val>
            <c:numRef>
              <c:f>'Ark1'!$B$2:$B$5</c:f>
              <c:numCache>
                <c:formatCode>0%</c:formatCode>
                <c:ptCount val="4"/>
                <c:pt idx="0">
                  <c:v>0.02</c:v>
                </c:pt>
                <c:pt idx="1">
                  <c:v>0.02</c:v>
                </c:pt>
                <c:pt idx="2">
                  <c:v>0.03</c:v>
                </c:pt>
                <c:pt idx="3">
                  <c:v>0.03</c:v>
                </c:pt>
              </c:numCache>
            </c:numRef>
          </c:val>
          <c:extLst>
            <c:ext xmlns:c16="http://schemas.microsoft.com/office/drawing/2014/chart" uri="{C3380CC4-5D6E-409C-BE32-E72D297353CC}">
              <c16:uniqueId val="{00000000-1E2E-46EB-89B0-B7AE47BACC7E}"/>
            </c:ext>
          </c:extLst>
        </c:ser>
        <c:ser>
          <c:idx val="1"/>
          <c:order val="1"/>
          <c:tx>
            <c:strRef>
              <c:f>'Ark1'!$C$1</c:f>
              <c:strCache>
                <c:ptCount val="1"/>
                <c:pt idx="0">
                  <c:v>2-3 ganger i måneden</c:v>
                </c:pt>
              </c:strCache>
            </c:strRef>
          </c:tx>
          <c:spPr>
            <a:solidFill>
              <a:schemeClr val="accent4">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'Ark1'!$A$2:$A$5</c:f>
              <c:strCache>
                <c:ptCount val="4"/>
                <c:pt idx="0">
                  <c:v>En fysisk bokhandel</c:v>
                </c:pt>
                <c:pt idx="1">
                  <c:v>En bokhandel på nett</c:v>
                </c:pt>
                <c:pt idx="2">
                  <c:v>Biblioteket (fysisk)</c:v>
                </c:pt>
                <c:pt idx="3">
                  <c:v>Biblioteket på nett</c:v>
                </c:pt>
              </c:strCache>
            </c:strRef>
          </c:cat>
          <c:val>
            <c:numRef>
              <c:f>'Ark1'!$C$2:$C$5</c:f>
              <c:numCache>
                <c:formatCode>0%</c:formatCode>
                <c:ptCount val="4"/>
                <c:pt idx="0">
                  <c:v>0.11483793648868099</c:v>
                </c:pt>
                <c:pt idx="1">
                  <c:v>7.3789603711537199E-2</c:v>
                </c:pt>
                <c:pt idx="2">
                  <c:v>7.1948231435822699E-2</c:v>
                </c:pt>
                <c:pt idx="3">
                  <c:v>3.9576405550313401E-2</c:v>
                </c:pt>
              </c:numCache>
            </c:numRef>
          </c:val>
          <c:extLst>
            <c:ext xmlns:c16="http://schemas.microsoft.com/office/drawing/2014/chart" uri="{C3380CC4-5D6E-409C-BE32-E72D297353CC}">
              <c16:uniqueId val="{00000001-1E2E-46EB-89B0-B7AE47BACC7E}"/>
            </c:ext>
          </c:extLst>
        </c:ser>
        <c:ser>
          <c:idx val="2"/>
          <c:order val="2"/>
          <c:tx>
            <c:strRef>
              <c:f>'Ark1'!$D$1</c:f>
              <c:strCache>
                <c:ptCount val="1"/>
                <c:pt idx="0">
                  <c:v>Ca. 1 gang i måneden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'Ark1'!$A$2:$A$5</c:f>
              <c:strCache>
                <c:ptCount val="4"/>
                <c:pt idx="0">
                  <c:v>En fysisk bokhandel</c:v>
                </c:pt>
                <c:pt idx="1">
                  <c:v>En bokhandel på nett</c:v>
                </c:pt>
                <c:pt idx="2">
                  <c:v>Biblioteket (fysisk)</c:v>
                </c:pt>
                <c:pt idx="3">
                  <c:v>Biblioteket på nett</c:v>
                </c:pt>
              </c:strCache>
            </c:strRef>
          </c:cat>
          <c:val>
            <c:numRef>
              <c:f>'Ark1'!$D$2:$D$5</c:f>
              <c:numCache>
                <c:formatCode>0%</c:formatCode>
                <c:ptCount val="4"/>
                <c:pt idx="0">
                  <c:v>0.16203665374450701</c:v>
                </c:pt>
                <c:pt idx="1">
                  <c:v>0.10435616636213901</c:v>
                </c:pt>
                <c:pt idx="2">
                  <c:v>8.0323735251344605E-2</c:v>
                </c:pt>
                <c:pt idx="3">
                  <c:v>4.0043699019580402E-2</c:v>
                </c:pt>
              </c:numCache>
            </c:numRef>
          </c:val>
          <c:extLst>
            <c:ext xmlns:c16="http://schemas.microsoft.com/office/drawing/2014/chart" uri="{C3380CC4-5D6E-409C-BE32-E72D297353CC}">
              <c16:uniqueId val="{00000002-1E2E-46EB-89B0-B7AE47BACC7E}"/>
            </c:ext>
          </c:extLst>
        </c:ser>
        <c:ser>
          <c:idx val="3"/>
          <c:order val="3"/>
          <c:tx>
            <c:strRef>
              <c:f>'Ark1'!$E$1</c:f>
              <c:strCache>
                <c:ptCount val="1"/>
                <c:pt idx="0">
                  <c:v>6-11 ganger i året</c:v>
                </c:pt>
              </c:strCache>
            </c:strRef>
          </c:tx>
          <c:spPr>
            <a:solidFill>
              <a:schemeClr val="accent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'Ark1'!$A$2:$A$5</c:f>
              <c:strCache>
                <c:ptCount val="4"/>
                <c:pt idx="0">
                  <c:v>En fysisk bokhandel</c:v>
                </c:pt>
                <c:pt idx="1">
                  <c:v>En bokhandel på nett</c:v>
                </c:pt>
                <c:pt idx="2">
                  <c:v>Biblioteket (fysisk)</c:v>
                </c:pt>
                <c:pt idx="3">
                  <c:v>Biblioteket på nett</c:v>
                </c:pt>
              </c:strCache>
            </c:strRef>
          </c:cat>
          <c:val>
            <c:numRef>
              <c:f>'Ark1'!$E$2:$E$5</c:f>
              <c:numCache>
                <c:formatCode>0%</c:formatCode>
                <c:ptCount val="4"/>
                <c:pt idx="0">
                  <c:v>0.19014279827601702</c:v>
                </c:pt>
                <c:pt idx="1">
                  <c:v>0.11300732612316799</c:v>
                </c:pt>
                <c:pt idx="2">
                  <c:v>9.4958045070690791E-2</c:v>
                </c:pt>
                <c:pt idx="3">
                  <c:v>4.4432481521847193E-2</c:v>
                </c:pt>
              </c:numCache>
            </c:numRef>
          </c:val>
          <c:extLst>
            <c:ext xmlns:c16="http://schemas.microsoft.com/office/drawing/2014/chart" uri="{C3380CC4-5D6E-409C-BE32-E72D297353CC}">
              <c16:uniqueId val="{00000001-1C02-4534-8DDE-AF9C2735A448}"/>
            </c:ext>
          </c:extLst>
        </c:ser>
        <c:ser>
          <c:idx val="4"/>
          <c:order val="4"/>
          <c:tx>
            <c:strRef>
              <c:f>'Ark1'!$F$1</c:f>
              <c:strCache>
                <c:ptCount val="1"/>
                <c:pt idx="0">
                  <c:v>2-5 ganger i året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'Ark1'!$A$2:$A$5</c:f>
              <c:strCache>
                <c:ptCount val="4"/>
                <c:pt idx="0">
                  <c:v>En fysisk bokhandel</c:v>
                </c:pt>
                <c:pt idx="1">
                  <c:v>En bokhandel på nett</c:v>
                </c:pt>
                <c:pt idx="2">
                  <c:v>Biblioteket (fysisk)</c:v>
                </c:pt>
                <c:pt idx="3">
                  <c:v>Biblioteket på nett</c:v>
                </c:pt>
              </c:strCache>
            </c:strRef>
          </c:cat>
          <c:val>
            <c:numRef>
              <c:f>'Ark1'!$F$2:$F$5</c:f>
              <c:numCache>
                <c:formatCode>0%</c:formatCode>
                <c:ptCount val="4"/>
                <c:pt idx="0">
                  <c:v>0.277380258408567</c:v>
                </c:pt>
                <c:pt idx="1">
                  <c:v>0.21221901620092201</c:v>
                </c:pt>
                <c:pt idx="2">
                  <c:v>0.15706172474715399</c:v>
                </c:pt>
                <c:pt idx="3">
                  <c:v>8.6667928516371215E-2</c:v>
                </c:pt>
              </c:numCache>
            </c:numRef>
          </c:val>
          <c:extLst>
            <c:ext xmlns:c16="http://schemas.microsoft.com/office/drawing/2014/chart" uri="{C3380CC4-5D6E-409C-BE32-E72D297353CC}">
              <c16:uniqueId val="{00000002-1C02-4534-8DDE-AF9C2735A448}"/>
            </c:ext>
          </c:extLst>
        </c:ser>
        <c:ser>
          <c:idx val="5"/>
          <c:order val="5"/>
          <c:tx>
            <c:strRef>
              <c:f>'Ark1'!$G$1</c:f>
              <c:strCache>
                <c:ptCount val="1"/>
                <c:pt idx="0">
                  <c:v>Ca. 1 gang i året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'Ark1'!$A$2:$A$5</c:f>
              <c:strCache>
                <c:ptCount val="4"/>
                <c:pt idx="0">
                  <c:v>En fysisk bokhandel</c:v>
                </c:pt>
                <c:pt idx="1">
                  <c:v>En bokhandel på nett</c:v>
                </c:pt>
                <c:pt idx="2">
                  <c:v>Biblioteket (fysisk)</c:v>
                </c:pt>
                <c:pt idx="3">
                  <c:v>Biblioteket på nett</c:v>
                </c:pt>
              </c:strCache>
            </c:strRef>
          </c:cat>
          <c:val>
            <c:numRef>
              <c:f>'Ark1'!$G$2:$G$5</c:f>
              <c:numCache>
                <c:formatCode>0%</c:formatCode>
                <c:ptCount val="4"/>
                <c:pt idx="0">
                  <c:v>8.7273757978799701E-2</c:v>
                </c:pt>
                <c:pt idx="1">
                  <c:v>8.8972629347068011E-2</c:v>
                </c:pt>
                <c:pt idx="2">
                  <c:v>0.10305048232710201</c:v>
                </c:pt>
                <c:pt idx="3">
                  <c:v>5.4278732530186301E-2</c:v>
                </c:pt>
              </c:numCache>
            </c:numRef>
          </c:val>
          <c:extLst>
            <c:ext xmlns:c16="http://schemas.microsoft.com/office/drawing/2014/chart" uri="{C3380CC4-5D6E-409C-BE32-E72D297353CC}">
              <c16:uniqueId val="{00000003-1C02-4534-8DDE-AF9C2735A448}"/>
            </c:ext>
          </c:extLst>
        </c:ser>
        <c:ser>
          <c:idx val="6"/>
          <c:order val="6"/>
          <c:tx>
            <c:strRef>
              <c:f>'Ark1'!$H$1</c:f>
              <c:strCache>
                <c:ptCount val="1"/>
                <c:pt idx="0">
                  <c:v>Sjeldnere</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'Ark1'!$A$2:$A$5</c:f>
              <c:strCache>
                <c:ptCount val="4"/>
                <c:pt idx="0">
                  <c:v>En fysisk bokhandel</c:v>
                </c:pt>
                <c:pt idx="1">
                  <c:v>En bokhandel på nett</c:v>
                </c:pt>
                <c:pt idx="2">
                  <c:v>Biblioteket (fysisk)</c:v>
                </c:pt>
                <c:pt idx="3">
                  <c:v>Biblioteket på nett</c:v>
                </c:pt>
              </c:strCache>
            </c:strRef>
          </c:cat>
          <c:val>
            <c:numRef>
              <c:f>'Ark1'!$H$2:$H$5</c:f>
              <c:numCache>
                <c:formatCode>0%</c:formatCode>
                <c:ptCount val="4"/>
                <c:pt idx="0">
                  <c:v>9.2257088818327795E-2</c:v>
                </c:pt>
                <c:pt idx="1">
                  <c:v>0.17657585282238097</c:v>
                </c:pt>
                <c:pt idx="2">
                  <c:v>0.24529423676108</c:v>
                </c:pt>
                <c:pt idx="3">
                  <c:v>0.21308497236124299</c:v>
                </c:pt>
              </c:numCache>
            </c:numRef>
          </c:val>
          <c:extLst>
            <c:ext xmlns:c16="http://schemas.microsoft.com/office/drawing/2014/chart" uri="{C3380CC4-5D6E-409C-BE32-E72D297353CC}">
              <c16:uniqueId val="{00000004-1C02-4534-8DDE-AF9C2735A448}"/>
            </c:ext>
          </c:extLst>
        </c:ser>
        <c:ser>
          <c:idx val="7"/>
          <c:order val="7"/>
          <c:tx>
            <c:strRef>
              <c:f>'Ark1'!$I$1</c:f>
              <c:strCache>
                <c:ptCount val="1"/>
                <c:pt idx="0">
                  <c:v>Aldri</c:v>
                </c:pt>
              </c:strCache>
            </c:strRef>
          </c:tx>
          <c:spPr>
            <a:solidFill>
              <a:schemeClr val="tx1">
                <a:lumMod val="65000"/>
                <a:lumOff val="3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'Ark1'!$A$2:$A$5</c:f>
              <c:strCache>
                <c:ptCount val="4"/>
                <c:pt idx="0">
                  <c:v>En fysisk bokhandel</c:v>
                </c:pt>
                <c:pt idx="1">
                  <c:v>En bokhandel på nett</c:v>
                </c:pt>
                <c:pt idx="2">
                  <c:v>Biblioteket (fysisk)</c:v>
                </c:pt>
                <c:pt idx="3">
                  <c:v>Biblioteket på nett</c:v>
                </c:pt>
              </c:strCache>
            </c:strRef>
          </c:cat>
          <c:val>
            <c:numRef>
              <c:f>'Ark1'!$I$2:$I$5</c:f>
              <c:numCache>
                <c:formatCode>0%</c:formatCode>
                <c:ptCount val="4"/>
                <c:pt idx="0">
                  <c:v>5.5020454709586303E-2</c:v>
                </c:pt>
                <c:pt idx="1">
                  <c:v>0.21402215537460598</c:v>
                </c:pt>
                <c:pt idx="2">
                  <c:v>0.217911689086526</c:v>
                </c:pt>
                <c:pt idx="3">
                  <c:v>0.49682023314639701</c:v>
                </c:pt>
              </c:numCache>
            </c:numRef>
          </c:val>
          <c:extLst>
            <c:ext xmlns:c16="http://schemas.microsoft.com/office/drawing/2014/chart" uri="{C3380CC4-5D6E-409C-BE32-E72D297353CC}">
              <c16:uniqueId val="{00000005-1C02-4534-8DDE-AF9C2735A448}"/>
            </c:ext>
          </c:extLst>
        </c:ser>
        <c:dLbls>
          <c:showLegendKey val="0"/>
          <c:showVal val="0"/>
          <c:showCatName val="0"/>
          <c:showSerName val="0"/>
          <c:showPercent val="0"/>
          <c:showBubbleSize val="0"/>
        </c:dLbls>
        <c:gapWidth val="50"/>
        <c:overlap val="100"/>
        <c:axId val="865306216"/>
        <c:axId val="865301952"/>
      </c:barChart>
      <c:catAx>
        <c:axId val="86530621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nb-NO"/>
          </a:p>
        </c:txPr>
        <c:crossAx val="865301952"/>
        <c:crosses val="autoZero"/>
        <c:auto val="1"/>
        <c:lblAlgn val="ctr"/>
        <c:lblOffset val="100"/>
        <c:noMultiLvlLbl val="0"/>
      </c:catAx>
      <c:valAx>
        <c:axId val="865301952"/>
        <c:scaling>
          <c:orientation val="minMax"/>
        </c:scaling>
        <c:delete val="1"/>
        <c:axPos val="t"/>
        <c:numFmt formatCode="0%" sourceLinked="1"/>
        <c:majorTickMark val="none"/>
        <c:minorTickMark val="none"/>
        <c:tickLblPos val="nextTo"/>
        <c:crossAx val="865306216"/>
        <c:crosses val="autoZero"/>
        <c:crossBetween val="between"/>
      </c:valAx>
      <c:spPr>
        <a:noFill/>
        <a:ln>
          <a:noFill/>
        </a:ln>
        <a:effectLst/>
      </c:spPr>
    </c:plotArea>
    <c:legend>
      <c:legendPos val="b"/>
      <c:layout>
        <c:manualLayout>
          <c:xMode val="edge"/>
          <c:yMode val="edge"/>
          <c:x val="7.7528992837302144E-3"/>
          <c:y val="0.89349199295316395"/>
          <c:w val="0.97866072727805986"/>
          <c:h val="9.1169433555001844E-2"/>
        </c:manualLayout>
      </c:layout>
      <c:overlay val="0"/>
      <c:spPr>
        <a:noFill/>
        <a:ln>
          <a:solidFill>
            <a:schemeClr val="bg1">
              <a:lumMod val="50000"/>
            </a:schemeClr>
          </a:solid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withinLinear" id="16">
  <a:schemeClr val="accent3"/>
</cs:colorStyle>
</file>

<file path=ppt/charts/colors47.xml><?xml version="1.0" encoding="utf-8"?>
<cs:colorStyle xmlns:cs="http://schemas.microsoft.com/office/drawing/2012/chartStyle" xmlns:a="http://schemas.openxmlformats.org/drawingml/2006/main" meth="withinLinear" id="16">
  <a:schemeClr val="accent3"/>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withinLinear" id="15">
  <a:schemeClr val="accent2"/>
</cs:colorStyle>
</file>

<file path=ppt/charts/colors51.xml><?xml version="1.0" encoding="utf-8"?>
<cs:colorStyle xmlns:cs="http://schemas.microsoft.com/office/drawing/2012/chartStyle" xmlns:a="http://schemas.openxmlformats.org/drawingml/2006/main" meth="withinLinear" id="15">
  <a:schemeClr val="accent2"/>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withinLinear" id="15">
  <a:schemeClr val="accent2"/>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withinLinear" id="15">
  <a:schemeClr val="accent2"/>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6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emf"/></Relationships>
</file>

<file path=ppt/drawings/drawing1.xml><?xml version="1.0" encoding="utf-8"?>
<c:userShapes xmlns:c="http://schemas.openxmlformats.org/drawingml/2006/chart">
  <cdr:relSizeAnchor xmlns:cdr="http://schemas.openxmlformats.org/drawingml/2006/chartDrawing">
    <cdr:from>
      <cdr:x>0</cdr:x>
      <cdr:y>0</cdr:y>
    </cdr:from>
    <cdr:to>
      <cdr:x>1</cdr:x>
      <cdr:y>0.05043</cdr:y>
    </cdr:to>
    <cdr:sp macro="" textlink="">
      <cdr:nvSpPr>
        <cdr:cNvPr id="2" name="TekstSylinder 1">
          <a:extLst xmlns:a="http://schemas.openxmlformats.org/drawingml/2006/main">
            <a:ext uri="{FF2B5EF4-FFF2-40B4-BE49-F238E27FC236}">
              <a16:creationId xmlns:a16="http://schemas.microsoft.com/office/drawing/2014/main" id="{67628242-5F27-4C31-9791-E180F68EC2C8}"/>
            </a:ext>
          </a:extLst>
        </cdr:cNvPr>
        <cdr:cNvSpPr txBox="1"/>
      </cdr:nvSpPr>
      <cdr:spPr>
        <a:xfrm xmlns:a="http://schemas.openxmlformats.org/drawingml/2006/main">
          <a:off x="0" y="0"/>
          <a:ext cx="3768873" cy="2401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nb-NO" sz="1200" b="1" dirty="0"/>
            <a:t>HVOR LESTE PAPIRBØKER ER ANSKAFFET (n=1603)</a:t>
          </a: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1</cdr:x>
      <cdr:y>0.05043</cdr:y>
    </cdr:to>
    <cdr:sp macro="" textlink="">
      <cdr:nvSpPr>
        <cdr:cNvPr id="2" name="TekstSylinder 1">
          <a:extLst xmlns:a="http://schemas.openxmlformats.org/drawingml/2006/main">
            <a:ext uri="{FF2B5EF4-FFF2-40B4-BE49-F238E27FC236}">
              <a16:creationId xmlns:a16="http://schemas.microsoft.com/office/drawing/2014/main" id="{67628242-5F27-4C31-9791-E180F68EC2C8}"/>
            </a:ext>
          </a:extLst>
        </cdr:cNvPr>
        <cdr:cNvSpPr txBox="1"/>
      </cdr:nvSpPr>
      <cdr:spPr>
        <a:xfrm xmlns:a="http://schemas.openxmlformats.org/drawingml/2006/main">
          <a:off x="0" y="0"/>
          <a:ext cx="3768873" cy="2401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nb-NO" sz="1200" b="1" dirty="0"/>
            <a:t>LYDBØKENE (n=493)</a:t>
          </a: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cdr:y>
    </cdr:from>
    <cdr:to>
      <cdr:x>1</cdr:x>
      <cdr:y>0.05043</cdr:y>
    </cdr:to>
    <cdr:sp macro="" textlink="">
      <cdr:nvSpPr>
        <cdr:cNvPr id="2" name="TekstSylinder 1">
          <a:extLst xmlns:a="http://schemas.openxmlformats.org/drawingml/2006/main">
            <a:ext uri="{FF2B5EF4-FFF2-40B4-BE49-F238E27FC236}">
              <a16:creationId xmlns:a16="http://schemas.microsoft.com/office/drawing/2014/main" id="{67628242-5F27-4C31-9791-E180F68EC2C8}"/>
            </a:ext>
          </a:extLst>
        </cdr:cNvPr>
        <cdr:cNvSpPr txBox="1"/>
      </cdr:nvSpPr>
      <cdr:spPr>
        <a:xfrm xmlns:a="http://schemas.openxmlformats.org/drawingml/2006/main">
          <a:off x="0" y="0"/>
          <a:ext cx="3768873" cy="2401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nb-NO" sz="1200" b="1" dirty="0"/>
            <a:t>E-BØKENE (n=323)</a:t>
          </a:r>
        </a:p>
      </cdr:txBody>
    </cdr:sp>
  </cdr:relSizeAnchor>
</c:userShapes>
</file>

<file path=ppt/drawings/drawing4.xml><?xml version="1.0" encoding="utf-8"?>
<c:userShapes xmlns:c="http://schemas.openxmlformats.org/drawingml/2006/chart">
  <cdr:relSizeAnchor xmlns:cdr="http://schemas.openxmlformats.org/drawingml/2006/chartDrawing">
    <cdr:from>
      <cdr:x>0.07054</cdr:x>
      <cdr:y>0.62507</cdr:y>
    </cdr:from>
    <cdr:to>
      <cdr:x>0.28178</cdr:x>
      <cdr:y>0.69671</cdr:y>
    </cdr:to>
    <cdr:sp macro="" textlink="">
      <cdr:nvSpPr>
        <cdr:cNvPr id="2" name="TekstSylinder 1">
          <a:extLst xmlns:a="http://schemas.openxmlformats.org/drawingml/2006/main">
            <a:ext uri="{FF2B5EF4-FFF2-40B4-BE49-F238E27FC236}">
              <a16:creationId xmlns:a16="http://schemas.microsoft.com/office/drawing/2014/main" id="{00865982-73BB-F67F-A382-D099DD15B6AB}"/>
            </a:ext>
          </a:extLst>
        </cdr:cNvPr>
        <cdr:cNvSpPr txBox="1"/>
      </cdr:nvSpPr>
      <cdr:spPr>
        <a:xfrm xmlns:a="http://schemas.openxmlformats.org/drawingml/2006/main">
          <a:off x="721376" y="2513323"/>
          <a:ext cx="2160240"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nb-NO" sz="1200" dirty="0">
              <a:solidFill>
                <a:schemeClr val="tx1">
                  <a:lumMod val="65000"/>
                  <a:lumOff val="35000"/>
                </a:schemeClr>
              </a:solidFill>
            </a:rPr>
            <a:t>Papirbøker</a:t>
          </a:r>
        </a:p>
      </cdr:txBody>
    </cdr:sp>
  </cdr:relSizeAnchor>
</c:userShapes>
</file>

<file path=ppt/drawings/drawing5.xml><?xml version="1.0" encoding="utf-8"?>
<c:userShapes xmlns:c="http://schemas.openxmlformats.org/drawingml/2006/chart">
  <cdr:relSizeAnchor xmlns:cdr="http://schemas.openxmlformats.org/drawingml/2006/chartDrawing">
    <cdr:from>
      <cdr:x>0.69456</cdr:x>
      <cdr:y>0.41164</cdr:y>
    </cdr:from>
    <cdr:to>
      <cdr:x>0.82095</cdr:x>
      <cdr:y>0.41164</cdr:y>
    </cdr:to>
    <cdr:cxnSp macro="">
      <cdr:nvCxnSpPr>
        <cdr:cNvPr id="3" name="Rett pil 2">
          <a:extLst xmlns:a="http://schemas.openxmlformats.org/drawingml/2006/main">
            <a:ext uri="{FF2B5EF4-FFF2-40B4-BE49-F238E27FC236}">
              <a16:creationId xmlns:a16="http://schemas.microsoft.com/office/drawing/2014/main" id="{9D8B2774-4562-C641-967F-13D27D73C596}"/>
            </a:ext>
          </a:extLst>
        </cdr:cNvPr>
        <cdr:cNvCxnSpPr/>
      </cdr:nvCxnSpPr>
      <cdr:spPr>
        <a:xfrm xmlns:a="http://schemas.openxmlformats.org/drawingml/2006/main">
          <a:off x="4748485" y="1761748"/>
          <a:ext cx="864096" cy="0"/>
        </a:xfrm>
        <a:prstGeom xmlns:a="http://schemas.openxmlformats.org/drawingml/2006/main" prst="straightConnector1">
          <a:avLst/>
        </a:prstGeom>
        <a:ln xmlns:a="http://schemas.openxmlformats.org/drawingml/2006/main">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4578" name="Rectangle 2"/>
          <p:cNvSpPr>
            <a:spLocks noGrp="1" noChangeArrowheads="1"/>
          </p:cNvSpPr>
          <p:nvPr>
            <p:ph type="hdr" sz="quarter"/>
          </p:nvPr>
        </p:nvSpPr>
        <p:spPr bwMode="auto">
          <a:xfrm>
            <a:off x="0" y="0"/>
            <a:ext cx="2971800" cy="48434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Arial" charset="0"/>
              </a:defRPr>
            </a:lvl1pPr>
          </a:lstStyle>
          <a:p>
            <a:pPr>
              <a:defRPr/>
            </a:pPr>
            <a:endParaRPr lang="nb-NO" dirty="0"/>
          </a:p>
        </p:txBody>
      </p:sp>
      <p:sp>
        <p:nvSpPr>
          <p:cNvPr id="664579" name="Rectangle 3"/>
          <p:cNvSpPr>
            <a:spLocks noGrp="1" noChangeArrowheads="1"/>
          </p:cNvSpPr>
          <p:nvPr>
            <p:ph type="dt" sz="quarter" idx="1"/>
          </p:nvPr>
        </p:nvSpPr>
        <p:spPr bwMode="auto">
          <a:xfrm>
            <a:off x="3884613" y="0"/>
            <a:ext cx="2971800" cy="48434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atin typeface="Arial" charset="0"/>
              </a:defRPr>
            </a:lvl1pPr>
          </a:lstStyle>
          <a:p>
            <a:pPr>
              <a:defRPr/>
            </a:pPr>
            <a:endParaRPr lang="nb-NO" dirty="0"/>
          </a:p>
        </p:txBody>
      </p:sp>
      <p:sp>
        <p:nvSpPr>
          <p:cNvPr id="664580" name="Rectangle 4"/>
          <p:cNvSpPr>
            <a:spLocks noGrp="1" noChangeArrowheads="1"/>
          </p:cNvSpPr>
          <p:nvPr>
            <p:ph type="ftr" sz="quarter" idx="2"/>
          </p:nvPr>
        </p:nvSpPr>
        <p:spPr bwMode="auto">
          <a:xfrm>
            <a:off x="0" y="9200898"/>
            <a:ext cx="2971800" cy="48434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latin typeface="Arial" charset="0"/>
              </a:defRPr>
            </a:lvl1pPr>
          </a:lstStyle>
          <a:p>
            <a:pPr>
              <a:defRPr/>
            </a:pPr>
            <a:endParaRPr lang="nb-NO" dirty="0"/>
          </a:p>
        </p:txBody>
      </p:sp>
      <p:sp>
        <p:nvSpPr>
          <p:cNvPr id="664581" name="Rectangle 5"/>
          <p:cNvSpPr>
            <a:spLocks noGrp="1" noChangeArrowheads="1"/>
          </p:cNvSpPr>
          <p:nvPr>
            <p:ph type="sldNum" sz="quarter" idx="3"/>
          </p:nvPr>
        </p:nvSpPr>
        <p:spPr bwMode="auto">
          <a:xfrm>
            <a:off x="3884613" y="9200898"/>
            <a:ext cx="2971800" cy="48434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latin typeface="Arial" charset="0"/>
              </a:defRPr>
            </a:lvl1pPr>
          </a:lstStyle>
          <a:p>
            <a:pPr>
              <a:defRPr/>
            </a:pPr>
            <a:fld id="{B2384FF2-CCAF-4E38-BC9D-DCA55ED211E0}" type="slidenum">
              <a:rPr lang="nb-NO"/>
              <a:pPr>
                <a:defRPr/>
              </a:pPr>
              <a:t>‹#›</a:t>
            </a:fld>
            <a:endParaRPr lang="nb-NO" dirty="0"/>
          </a:p>
        </p:txBody>
      </p:sp>
    </p:spTree>
    <p:extLst>
      <p:ext uri="{BB962C8B-B14F-4D97-AF65-F5344CB8AC3E}">
        <p14:creationId xmlns:p14="http://schemas.microsoft.com/office/powerpoint/2010/main" val="5445398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8434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Arial" charset="0"/>
              </a:defRPr>
            </a:lvl1pPr>
          </a:lstStyle>
          <a:p>
            <a:pPr>
              <a:defRPr/>
            </a:pPr>
            <a:endParaRPr lang="nb-NO" dirty="0"/>
          </a:p>
        </p:txBody>
      </p:sp>
      <p:sp>
        <p:nvSpPr>
          <p:cNvPr id="10243" name="Rectangle 3"/>
          <p:cNvSpPr>
            <a:spLocks noGrp="1" noChangeArrowheads="1"/>
          </p:cNvSpPr>
          <p:nvPr>
            <p:ph type="dt" idx="1"/>
          </p:nvPr>
        </p:nvSpPr>
        <p:spPr bwMode="auto">
          <a:xfrm>
            <a:off x="3884613" y="0"/>
            <a:ext cx="2971800" cy="48434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atin typeface="Arial" charset="0"/>
              </a:defRPr>
            </a:lvl1pPr>
          </a:lstStyle>
          <a:p>
            <a:pPr>
              <a:defRPr/>
            </a:pPr>
            <a:endParaRPr lang="nb-NO" dirty="0"/>
          </a:p>
        </p:txBody>
      </p:sp>
      <p:sp>
        <p:nvSpPr>
          <p:cNvPr id="29700" name="Rectangle 4"/>
          <p:cNvSpPr>
            <a:spLocks noGrp="1" noRot="1" noChangeAspect="1" noChangeArrowheads="1" noTextEdit="1"/>
          </p:cNvSpPr>
          <p:nvPr>
            <p:ph type="sldImg" idx="2"/>
          </p:nvPr>
        </p:nvSpPr>
        <p:spPr bwMode="auto">
          <a:xfrm>
            <a:off x="201613" y="727075"/>
            <a:ext cx="6454775" cy="363220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685800" y="4601290"/>
            <a:ext cx="5486400" cy="435911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b-NO" noProof="0"/>
              <a:t>Click to 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10246" name="Rectangle 6"/>
          <p:cNvSpPr>
            <a:spLocks noGrp="1" noChangeArrowheads="1"/>
          </p:cNvSpPr>
          <p:nvPr>
            <p:ph type="ftr" sz="quarter" idx="4"/>
          </p:nvPr>
        </p:nvSpPr>
        <p:spPr bwMode="auto">
          <a:xfrm>
            <a:off x="0" y="9200898"/>
            <a:ext cx="2971800" cy="48434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latin typeface="Arial" charset="0"/>
              </a:defRPr>
            </a:lvl1pPr>
          </a:lstStyle>
          <a:p>
            <a:pPr>
              <a:defRPr/>
            </a:pPr>
            <a:endParaRPr lang="nb-NO" dirty="0"/>
          </a:p>
        </p:txBody>
      </p:sp>
      <p:sp>
        <p:nvSpPr>
          <p:cNvPr id="10247" name="Rectangle 7"/>
          <p:cNvSpPr>
            <a:spLocks noGrp="1" noChangeArrowheads="1"/>
          </p:cNvSpPr>
          <p:nvPr>
            <p:ph type="sldNum" sz="quarter" idx="5"/>
          </p:nvPr>
        </p:nvSpPr>
        <p:spPr bwMode="auto">
          <a:xfrm>
            <a:off x="3884613" y="9200898"/>
            <a:ext cx="2971800" cy="48434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latin typeface="Arial" charset="0"/>
              </a:defRPr>
            </a:lvl1pPr>
          </a:lstStyle>
          <a:p>
            <a:pPr>
              <a:defRPr/>
            </a:pPr>
            <a:fld id="{E02EC8D0-44A3-4E5E-9622-298101B616D2}" type="slidenum">
              <a:rPr lang="nb-NO"/>
              <a:pPr>
                <a:defRPr/>
              </a:pPr>
              <a:t>‹#›</a:t>
            </a:fld>
            <a:endParaRPr lang="nb-NO" dirty="0"/>
          </a:p>
        </p:txBody>
      </p:sp>
    </p:spTree>
    <p:extLst>
      <p:ext uri="{BB962C8B-B14F-4D97-AF65-F5344CB8AC3E}">
        <p14:creationId xmlns:p14="http://schemas.microsoft.com/office/powerpoint/2010/main" val="33735737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1</a:t>
            </a:fld>
            <a:endParaRPr lang="nb-NO" dirty="0"/>
          </a:p>
        </p:txBody>
      </p:sp>
    </p:spTree>
    <p:extLst>
      <p:ext uri="{BB962C8B-B14F-4D97-AF65-F5344CB8AC3E}">
        <p14:creationId xmlns:p14="http://schemas.microsoft.com/office/powerpoint/2010/main" val="3785759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Flere svarer «ja» i en telefonundersøkelse (intervjuereffekt) </a:t>
            </a:r>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22</a:t>
            </a:fld>
            <a:endParaRPr lang="nb-NO" dirty="0"/>
          </a:p>
        </p:txBody>
      </p:sp>
    </p:spTree>
    <p:extLst>
      <p:ext uri="{BB962C8B-B14F-4D97-AF65-F5344CB8AC3E}">
        <p14:creationId xmlns:p14="http://schemas.microsoft.com/office/powerpoint/2010/main" val="2955280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E02EC8D0-44A3-4E5E-9622-298101B616D2}" type="slidenum">
              <a:rPr lang="nb-NO" smtClean="0"/>
              <a:pPr>
                <a:defRPr/>
              </a:pPr>
              <a:t>30</a:t>
            </a:fld>
            <a:endParaRPr lang="nb-NO" dirty="0"/>
          </a:p>
        </p:txBody>
      </p:sp>
    </p:spTree>
    <p:extLst>
      <p:ext uri="{BB962C8B-B14F-4D97-AF65-F5344CB8AC3E}">
        <p14:creationId xmlns:p14="http://schemas.microsoft.com/office/powerpoint/2010/main" val="1291160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0" i="0" u="none" strike="noStrike" dirty="0">
                <a:effectLst/>
                <a:latin typeface="Calibri" panose="020F0502020204030204" pitchFamily="34" charset="0"/>
              </a:rPr>
              <a:t>Menn  16-19 år (n=77)</a:t>
            </a:r>
            <a:r>
              <a:rPr lang="nb-NO" dirty="0"/>
              <a:t> 	</a:t>
            </a:r>
            <a:r>
              <a:rPr lang="nb-NO" sz="1200" b="0" i="0" u="none" strike="noStrike" dirty="0">
                <a:effectLst/>
                <a:latin typeface="Calibri" panose="020F0502020204030204" pitchFamily="34" charset="0"/>
              </a:rPr>
              <a:t>Kvinner  16-19 år (n=68)</a:t>
            </a:r>
            <a:r>
              <a:rPr lang="nb-NO" dirty="0"/>
              <a:t> </a:t>
            </a:r>
          </a:p>
          <a:p>
            <a:r>
              <a:rPr lang="nb-NO" sz="1800" b="0" i="0" u="none" strike="noStrike" dirty="0">
                <a:effectLst/>
                <a:latin typeface="Calibri" panose="020F0502020204030204" pitchFamily="34" charset="0"/>
              </a:rPr>
              <a:t>Menn  20-24 år (n=60)</a:t>
            </a:r>
            <a:r>
              <a:rPr lang="nb-NO" dirty="0"/>
              <a:t> 	</a:t>
            </a:r>
            <a:r>
              <a:rPr lang="nb-NO" sz="1200" b="0" i="0" u="none" strike="noStrike" dirty="0">
                <a:effectLst/>
                <a:latin typeface="Calibri" panose="020F0502020204030204" pitchFamily="34" charset="0"/>
              </a:rPr>
              <a:t>Kvinner  20-24 år (n=93)</a:t>
            </a:r>
            <a:r>
              <a:rPr lang="nb-NO" dirty="0"/>
              <a:t> </a:t>
            </a:r>
          </a:p>
          <a:p>
            <a:r>
              <a:rPr lang="nb-NO" sz="1800" b="0" i="0" u="none" strike="noStrike" dirty="0">
                <a:effectLst/>
                <a:latin typeface="Calibri" panose="020F0502020204030204" pitchFamily="34" charset="0"/>
              </a:rPr>
              <a:t>Menn  25-29 år (n=55)</a:t>
            </a:r>
            <a:r>
              <a:rPr lang="nb-NO" dirty="0"/>
              <a:t> 	</a:t>
            </a:r>
            <a:r>
              <a:rPr lang="nb-NO" sz="1200" b="0" i="0" u="none" strike="noStrike" dirty="0">
                <a:effectLst/>
                <a:latin typeface="Calibri" panose="020F0502020204030204" pitchFamily="34" charset="0"/>
              </a:rPr>
              <a:t>Kvinner  25-29 år (n=102)</a:t>
            </a:r>
            <a:r>
              <a:rPr lang="nb-NO" dirty="0"/>
              <a:t> </a:t>
            </a:r>
          </a:p>
          <a:p>
            <a:r>
              <a:rPr lang="nb-NO" sz="1800" b="0" i="0" u="none" strike="noStrike" dirty="0">
                <a:effectLst/>
                <a:latin typeface="Calibri" panose="020F0502020204030204" pitchFamily="34" charset="0"/>
              </a:rPr>
              <a:t>Menn  30-39 år (n=131)</a:t>
            </a:r>
            <a:r>
              <a:rPr lang="nb-NO" dirty="0"/>
              <a:t> 	</a:t>
            </a:r>
            <a:r>
              <a:rPr lang="nb-NO" sz="1200" b="0" i="0" u="none" strike="noStrike" dirty="0">
                <a:effectLst/>
                <a:latin typeface="Calibri" panose="020F0502020204030204" pitchFamily="34" charset="0"/>
              </a:rPr>
              <a:t>Kvinner  30-39 år (n=169)</a:t>
            </a:r>
            <a:r>
              <a:rPr lang="nb-NO" dirty="0"/>
              <a:t> </a:t>
            </a:r>
          </a:p>
          <a:p>
            <a:r>
              <a:rPr lang="nb-NO" sz="1800" b="0" i="0" u="none" strike="noStrike" dirty="0">
                <a:effectLst/>
                <a:latin typeface="Calibri" panose="020F0502020204030204" pitchFamily="34" charset="0"/>
              </a:rPr>
              <a:t>Menn  40-49 år (n=117)</a:t>
            </a:r>
            <a:r>
              <a:rPr lang="nb-NO" dirty="0"/>
              <a:t>  	</a:t>
            </a:r>
            <a:r>
              <a:rPr lang="nb-NO" sz="1200" b="0" i="0" u="none" strike="noStrike" dirty="0">
                <a:effectLst/>
                <a:latin typeface="Calibri" panose="020F0502020204030204" pitchFamily="34" charset="0"/>
              </a:rPr>
              <a:t>Kvinner  40-49 år (n=146)</a:t>
            </a:r>
            <a:r>
              <a:rPr lang="nb-NO" dirty="0"/>
              <a:t> </a:t>
            </a:r>
          </a:p>
          <a:p>
            <a:r>
              <a:rPr lang="nb-NO" sz="1800" b="0" i="0" u="none" strike="noStrike" dirty="0">
                <a:effectLst/>
                <a:latin typeface="Calibri" panose="020F0502020204030204" pitchFamily="34" charset="0"/>
              </a:rPr>
              <a:t>Menn  50-59 år (n=132)</a:t>
            </a:r>
            <a:r>
              <a:rPr lang="nb-NO" dirty="0"/>
              <a:t> 	</a:t>
            </a:r>
            <a:r>
              <a:rPr lang="nb-NO" sz="1200" b="0" i="0" u="none" strike="noStrike" dirty="0">
                <a:effectLst/>
                <a:latin typeface="Calibri" panose="020F0502020204030204" pitchFamily="34" charset="0"/>
              </a:rPr>
              <a:t>Kvinner  50-59 år (n=158)</a:t>
            </a:r>
            <a:r>
              <a:rPr lang="nb-NO" dirty="0"/>
              <a:t> </a:t>
            </a:r>
          </a:p>
          <a:p>
            <a:r>
              <a:rPr lang="nb-NO" sz="1800" b="0" i="0" u="none" strike="noStrike" dirty="0">
                <a:effectLst/>
                <a:latin typeface="Calibri" panose="020F0502020204030204" pitchFamily="34" charset="0"/>
              </a:rPr>
              <a:t>Menn  60-69 år (n=116)</a:t>
            </a:r>
            <a:r>
              <a:rPr lang="nb-NO" dirty="0"/>
              <a:t> 	</a:t>
            </a:r>
            <a:r>
              <a:rPr lang="nb-NO" sz="1200" b="0" i="0" u="none" strike="noStrike" dirty="0">
                <a:effectLst/>
                <a:latin typeface="Calibri" panose="020F0502020204030204" pitchFamily="34" charset="0"/>
              </a:rPr>
              <a:t>Kvinner  60-69 år (n=113)</a:t>
            </a:r>
            <a:r>
              <a:rPr lang="nb-NO" dirty="0"/>
              <a:t> </a:t>
            </a:r>
          </a:p>
          <a:p>
            <a:r>
              <a:rPr lang="nb-NO" sz="1800" b="0" i="0" u="none" strike="noStrike" dirty="0">
                <a:effectLst/>
                <a:latin typeface="Calibri" panose="020F0502020204030204" pitchFamily="34" charset="0"/>
              </a:rPr>
              <a:t>Menn  70+ år (n=117)	</a:t>
            </a:r>
            <a:r>
              <a:rPr lang="nb-NO" sz="1200" b="0" i="0" u="none" strike="noStrike" dirty="0">
                <a:effectLst/>
                <a:latin typeface="Calibri" panose="020F0502020204030204" pitchFamily="34" charset="0"/>
              </a:rPr>
              <a:t>Kvinner  70+ år (n=105)</a:t>
            </a:r>
            <a:r>
              <a:rPr lang="nb-NO" dirty="0"/>
              <a:t> </a:t>
            </a:r>
          </a:p>
          <a:p>
            <a:endParaRPr lang="nb-NO"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31</a:t>
            </a:fld>
            <a:endParaRPr lang="nb-NO" dirty="0"/>
          </a:p>
        </p:txBody>
      </p:sp>
    </p:spTree>
    <p:extLst>
      <p:ext uri="{BB962C8B-B14F-4D97-AF65-F5344CB8AC3E}">
        <p14:creationId xmlns:p14="http://schemas.microsoft.com/office/powerpoint/2010/main" val="1530356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0" i="0" u="none" strike="noStrike" dirty="0">
                <a:effectLst/>
                <a:latin typeface="Calibri" panose="020F0502020204030204" pitchFamily="34" charset="0"/>
              </a:rPr>
              <a:t>Menn  16-19 år (n=77)</a:t>
            </a:r>
            <a:r>
              <a:rPr lang="nb-NO" dirty="0"/>
              <a:t> 	</a:t>
            </a:r>
            <a:r>
              <a:rPr lang="nb-NO" sz="1200" b="0" i="0" u="none" strike="noStrike" dirty="0">
                <a:effectLst/>
                <a:latin typeface="Calibri" panose="020F0502020204030204" pitchFamily="34" charset="0"/>
              </a:rPr>
              <a:t>Kvinner  16-19 år (n=68)</a:t>
            </a:r>
            <a:r>
              <a:rPr lang="nb-NO" dirty="0"/>
              <a:t> </a:t>
            </a:r>
          </a:p>
          <a:p>
            <a:r>
              <a:rPr lang="nb-NO" sz="1800" b="0" i="0" u="none" strike="noStrike" dirty="0">
                <a:effectLst/>
                <a:latin typeface="Calibri" panose="020F0502020204030204" pitchFamily="34" charset="0"/>
              </a:rPr>
              <a:t>Menn  20-24 år (n=60)</a:t>
            </a:r>
            <a:r>
              <a:rPr lang="nb-NO" dirty="0"/>
              <a:t> 	</a:t>
            </a:r>
            <a:r>
              <a:rPr lang="nb-NO" sz="1200" b="0" i="0" u="none" strike="noStrike" dirty="0">
                <a:effectLst/>
                <a:latin typeface="Calibri" panose="020F0502020204030204" pitchFamily="34" charset="0"/>
              </a:rPr>
              <a:t>Kvinner  20-24 år (n=93)</a:t>
            </a:r>
            <a:r>
              <a:rPr lang="nb-NO" dirty="0"/>
              <a:t> </a:t>
            </a:r>
          </a:p>
          <a:p>
            <a:r>
              <a:rPr lang="nb-NO" sz="1800" b="0" i="0" u="none" strike="noStrike" dirty="0">
                <a:effectLst/>
                <a:latin typeface="Calibri" panose="020F0502020204030204" pitchFamily="34" charset="0"/>
              </a:rPr>
              <a:t>Menn  25-29 år (n=55)</a:t>
            </a:r>
            <a:r>
              <a:rPr lang="nb-NO" dirty="0"/>
              <a:t> 	</a:t>
            </a:r>
            <a:r>
              <a:rPr lang="nb-NO" sz="1200" b="0" i="0" u="none" strike="noStrike" dirty="0">
                <a:effectLst/>
                <a:latin typeface="Calibri" panose="020F0502020204030204" pitchFamily="34" charset="0"/>
              </a:rPr>
              <a:t>Kvinner  25-29 år (n=102)</a:t>
            </a:r>
            <a:r>
              <a:rPr lang="nb-NO" dirty="0"/>
              <a:t> </a:t>
            </a:r>
          </a:p>
          <a:p>
            <a:r>
              <a:rPr lang="nb-NO" sz="1800" b="0" i="0" u="none" strike="noStrike" dirty="0">
                <a:effectLst/>
                <a:latin typeface="Calibri" panose="020F0502020204030204" pitchFamily="34" charset="0"/>
              </a:rPr>
              <a:t>Menn  30-39 år (n=131)</a:t>
            </a:r>
            <a:r>
              <a:rPr lang="nb-NO" dirty="0"/>
              <a:t> 	</a:t>
            </a:r>
            <a:r>
              <a:rPr lang="nb-NO" sz="1200" b="0" i="0" u="none" strike="noStrike" dirty="0">
                <a:effectLst/>
                <a:latin typeface="Calibri" panose="020F0502020204030204" pitchFamily="34" charset="0"/>
              </a:rPr>
              <a:t>Kvinner  30-39 år (n=169)</a:t>
            </a:r>
            <a:r>
              <a:rPr lang="nb-NO" dirty="0"/>
              <a:t> </a:t>
            </a:r>
          </a:p>
          <a:p>
            <a:r>
              <a:rPr lang="nb-NO" sz="1800" b="0" i="0" u="none" strike="noStrike" dirty="0">
                <a:effectLst/>
                <a:latin typeface="Calibri" panose="020F0502020204030204" pitchFamily="34" charset="0"/>
              </a:rPr>
              <a:t>Menn  40-49 år (n=117)</a:t>
            </a:r>
            <a:r>
              <a:rPr lang="nb-NO" dirty="0"/>
              <a:t>  	</a:t>
            </a:r>
            <a:r>
              <a:rPr lang="nb-NO" sz="1200" b="0" i="0" u="none" strike="noStrike" dirty="0">
                <a:effectLst/>
                <a:latin typeface="Calibri" panose="020F0502020204030204" pitchFamily="34" charset="0"/>
              </a:rPr>
              <a:t>Kvinner  40-49 år (n=146)</a:t>
            </a:r>
            <a:r>
              <a:rPr lang="nb-NO" dirty="0"/>
              <a:t> </a:t>
            </a:r>
          </a:p>
          <a:p>
            <a:r>
              <a:rPr lang="nb-NO" sz="1800" b="0" i="0" u="none" strike="noStrike" dirty="0">
                <a:effectLst/>
                <a:latin typeface="Calibri" panose="020F0502020204030204" pitchFamily="34" charset="0"/>
              </a:rPr>
              <a:t>Menn  50-59 år (n=132)</a:t>
            </a:r>
            <a:r>
              <a:rPr lang="nb-NO" dirty="0"/>
              <a:t> 	</a:t>
            </a:r>
            <a:r>
              <a:rPr lang="nb-NO" sz="1200" b="0" i="0" u="none" strike="noStrike" dirty="0">
                <a:effectLst/>
                <a:latin typeface="Calibri" panose="020F0502020204030204" pitchFamily="34" charset="0"/>
              </a:rPr>
              <a:t>Kvinner  50-59 år (n=158)</a:t>
            </a:r>
            <a:r>
              <a:rPr lang="nb-NO" dirty="0"/>
              <a:t> </a:t>
            </a:r>
          </a:p>
          <a:p>
            <a:r>
              <a:rPr lang="nb-NO" sz="1800" b="0" i="0" u="none" strike="noStrike" dirty="0">
                <a:effectLst/>
                <a:latin typeface="Calibri" panose="020F0502020204030204" pitchFamily="34" charset="0"/>
              </a:rPr>
              <a:t>Menn  60-69 år (n=116)</a:t>
            </a:r>
            <a:r>
              <a:rPr lang="nb-NO" dirty="0"/>
              <a:t> 	</a:t>
            </a:r>
            <a:r>
              <a:rPr lang="nb-NO" sz="1200" b="0" i="0" u="none" strike="noStrike" dirty="0">
                <a:effectLst/>
                <a:latin typeface="Calibri" panose="020F0502020204030204" pitchFamily="34" charset="0"/>
              </a:rPr>
              <a:t>Kvinner  60-69 år (n=113)</a:t>
            </a:r>
            <a:r>
              <a:rPr lang="nb-NO" dirty="0"/>
              <a:t> </a:t>
            </a:r>
          </a:p>
          <a:p>
            <a:r>
              <a:rPr lang="nb-NO" sz="1800" b="0" i="0" u="none" strike="noStrike" dirty="0">
                <a:effectLst/>
                <a:latin typeface="Calibri" panose="020F0502020204030204" pitchFamily="34" charset="0"/>
              </a:rPr>
              <a:t>Menn  70+ år (n=117)	</a:t>
            </a:r>
            <a:r>
              <a:rPr lang="nb-NO" sz="1200" b="0" i="0" u="none" strike="noStrike" dirty="0">
                <a:effectLst/>
                <a:latin typeface="Calibri" panose="020F0502020204030204" pitchFamily="34" charset="0"/>
              </a:rPr>
              <a:t>Kvinner  70+ år (n=105)</a:t>
            </a:r>
            <a:r>
              <a:rPr lang="nb-NO" dirty="0"/>
              <a:t> </a:t>
            </a:r>
          </a:p>
          <a:p>
            <a:endParaRPr lang="nb-NO"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33</a:t>
            </a:fld>
            <a:endParaRPr lang="nb-NO" dirty="0"/>
          </a:p>
        </p:txBody>
      </p:sp>
    </p:spTree>
    <p:extLst>
      <p:ext uri="{BB962C8B-B14F-4D97-AF65-F5344CB8AC3E}">
        <p14:creationId xmlns:p14="http://schemas.microsoft.com/office/powerpoint/2010/main" val="4265413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36</a:t>
            </a:fld>
            <a:endParaRPr lang="nb-NO" dirty="0"/>
          </a:p>
        </p:txBody>
      </p:sp>
    </p:spTree>
    <p:extLst>
      <p:ext uri="{BB962C8B-B14F-4D97-AF65-F5344CB8AC3E}">
        <p14:creationId xmlns:p14="http://schemas.microsoft.com/office/powerpoint/2010/main" val="2286831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38</a:t>
            </a:fld>
            <a:endParaRPr lang="nb-NO" dirty="0"/>
          </a:p>
        </p:txBody>
      </p:sp>
    </p:spTree>
    <p:extLst>
      <p:ext uri="{BB962C8B-B14F-4D97-AF65-F5344CB8AC3E}">
        <p14:creationId xmlns:p14="http://schemas.microsoft.com/office/powerpoint/2010/main" val="3828209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t>Lite tyder på at vi leser flere bøker på annet språk</a:t>
            </a:r>
            <a:endParaRPr lang="nb-NO"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42</a:t>
            </a:fld>
            <a:endParaRPr lang="nb-NO" dirty="0"/>
          </a:p>
        </p:txBody>
      </p:sp>
    </p:spTree>
    <p:extLst>
      <p:ext uri="{BB962C8B-B14F-4D97-AF65-F5344CB8AC3E}">
        <p14:creationId xmlns:p14="http://schemas.microsoft.com/office/powerpoint/2010/main" val="3724274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45</a:t>
            </a:fld>
            <a:endParaRPr lang="nb-NO" dirty="0"/>
          </a:p>
        </p:txBody>
      </p:sp>
    </p:spTree>
    <p:extLst>
      <p:ext uri="{BB962C8B-B14F-4D97-AF65-F5344CB8AC3E}">
        <p14:creationId xmlns:p14="http://schemas.microsoft.com/office/powerpoint/2010/main" val="808920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46</a:t>
            </a:fld>
            <a:endParaRPr lang="nb-NO" dirty="0"/>
          </a:p>
        </p:txBody>
      </p:sp>
    </p:spTree>
    <p:extLst>
      <p:ext uri="{BB962C8B-B14F-4D97-AF65-F5344CB8AC3E}">
        <p14:creationId xmlns:p14="http://schemas.microsoft.com/office/powerpoint/2010/main" val="2456719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47</a:t>
            </a:fld>
            <a:endParaRPr lang="nb-NO" dirty="0"/>
          </a:p>
        </p:txBody>
      </p:sp>
    </p:spTree>
    <p:extLst>
      <p:ext uri="{BB962C8B-B14F-4D97-AF65-F5344CB8AC3E}">
        <p14:creationId xmlns:p14="http://schemas.microsoft.com/office/powerpoint/2010/main" val="1285253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Oppfattet</a:t>
            </a:r>
            <a:r>
              <a:rPr lang="nb-NO" baseline="0" dirty="0"/>
              <a:t> virkelighet er virkeligheten</a:t>
            </a:r>
            <a:endParaRPr lang="nb-NO" dirty="0"/>
          </a:p>
        </p:txBody>
      </p:sp>
      <p:sp>
        <p:nvSpPr>
          <p:cNvPr id="4" name="Plassholder for lysbildenummer 3"/>
          <p:cNvSpPr>
            <a:spLocks noGrp="1"/>
          </p:cNvSpPr>
          <p:nvPr>
            <p:ph type="sldNum" sz="quarter" idx="10"/>
          </p:nvPr>
        </p:nvSpPr>
        <p:spPr/>
        <p:txBody>
          <a:bodyPr/>
          <a:lstStyle/>
          <a:p>
            <a:pPr>
              <a:defRPr/>
            </a:pPr>
            <a:fld id="{E02EC8D0-44A3-4E5E-9622-298101B616D2}" type="slidenum">
              <a:rPr lang="nb-NO" smtClean="0"/>
              <a:pPr>
                <a:defRPr/>
              </a:pPr>
              <a:t>2</a:t>
            </a:fld>
            <a:endParaRPr lang="nb-NO" dirty="0"/>
          </a:p>
        </p:txBody>
      </p:sp>
    </p:spTree>
    <p:extLst>
      <p:ext uri="{BB962C8B-B14F-4D97-AF65-F5344CB8AC3E}">
        <p14:creationId xmlns:p14="http://schemas.microsoft.com/office/powerpoint/2010/main" val="2028371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0" i="0" u="none" strike="noStrike" dirty="0">
                <a:effectLst/>
                <a:latin typeface="Calibri" panose="020F0502020204030204" pitchFamily="34" charset="0"/>
              </a:rPr>
              <a:t>Synes bøker er dyrt - prioriterte det ikke</a:t>
            </a:r>
            <a:r>
              <a:rPr lang="nb-NO" dirty="0"/>
              <a:t> </a:t>
            </a:r>
            <a:r>
              <a:rPr lang="nb-NO" sz="1800" b="0" i="0" u="none" strike="noStrike" dirty="0">
                <a:effectLst/>
                <a:latin typeface="Calibri" panose="020F0502020204030204" pitchFamily="34" charset="0"/>
              </a:rPr>
              <a:t>4 %</a:t>
            </a:r>
            <a:r>
              <a:rPr lang="nb-NO" dirty="0"/>
              <a:t> </a:t>
            </a:r>
          </a:p>
          <a:p>
            <a:r>
              <a:rPr lang="nb-NO" sz="1800" b="0" i="0" u="none" strike="noStrike" dirty="0">
                <a:effectLst/>
                <a:latin typeface="Calibri" panose="020F0502020204030204" pitchFamily="34" charset="0"/>
              </a:rPr>
              <a:t>Fant ikke bøker som passet</a:t>
            </a:r>
            <a:r>
              <a:rPr lang="nb-NO" dirty="0"/>
              <a:t> </a:t>
            </a:r>
            <a:r>
              <a:rPr lang="nb-NO" sz="1800" b="0" i="0" u="none" strike="noStrike" dirty="0">
                <a:effectLst/>
                <a:latin typeface="Calibri" panose="020F0502020204030204" pitchFamily="34" charset="0"/>
              </a:rPr>
              <a:t>3 %</a:t>
            </a:r>
            <a:r>
              <a:rPr lang="nb-NO" dirty="0"/>
              <a:t> </a:t>
            </a:r>
          </a:p>
          <a:p>
            <a:r>
              <a:rPr lang="nb-NO" sz="1800" b="0" i="0" u="none" strike="noStrike" dirty="0">
                <a:effectLst/>
                <a:latin typeface="Calibri" panose="020F0502020204030204" pitchFamily="34" charset="0"/>
              </a:rPr>
              <a:t>Mindre tid på grunn av pandemien</a:t>
            </a:r>
            <a:r>
              <a:rPr lang="nb-NO" dirty="0"/>
              <a:t> </a:t>
            </a:r>
            <a:r>
              <a:rPr lang="nb-NO" sz="1800" b="0" i="0" u="none" strike="noStrike" dirty="0">
                <a:effectLst/>
                <a:latin typeface="Calibri" panose="020F0502020204030204" pitchFamily="34" charset="0"/>
              </a:rPr>
              <a:t>2 %</a:t>
            </a:r>
            <a:r>
              <a:rPr lang="nb-NO" dirty="0"/>
              <a:t> </a:t>
            </a:r>
          </a:p>
          <a:p>
            <a:r>
              <a:rPr lang="nb-NO" sz="1800" b="0" i="0" u="none" strike="noStrike" dirty="0">
                <a:effectLst/>
                <a:latin typeface="Calibri" panose="020F0502020204030204" pitchFamily="34" charset="0"/>
              </a:rPr>
              <a:t>Gikk ikke i bokhandel eller på biblioteket pga. pandemien</a:t>
            </a:r>
            <a:r>
              <a:rPr lang="nb-NO" dirty="0"/>
              <a:t> </a:t>
            </a:r>
            <a:r>
              <a:rPr lang="nb-NO" sz="1800" b="0" i="0" u="none" strike="noStrike" dirty="0">
                <a:effectLst/>
                <a:latin typeface="Calibri" panose="020F0502020204030204" pitchFamily="34" charset="0"/>
              </a:rPr>
              <a:t>2 %</a:t>
            </a:r>
            <a:r>
              <a:rPr lang="nb-NO" dirty="0"/>
              <a:t> </a:t>
            </a:r>
          </a:p>
          <a:p>
            <a:r>
              <a:rPr lang="nb-NO" sz="1800" b="0" i="0" u="none" strike="noStrike" dirty="0">
                <a:effectLst/>
                <a:latin typeface="Calibri" panose="020F0502020204030204" pitchFamily="34" charset="0"/>
              </a:rPr>
              <a:t>Ingen av mine favorittforfattere kom med nye bøker</a:t>
            </a:r>
            <a:r>
              <a:rPr lang="nb-NO" dirty="0"/>
              <a:t> </a:t>
            </a:r>
            <a:r>
              <a:rPr lang="nb-NO" sz="1800" b="0" i="0" u="none" strike="noStrike" dirty="0">
                <a:effectLst/>
                <a:latin typeface="Calibri" panose="020F0502020204030204" pitchFamily="34" charset="0"/>
              </a:rPr>
              <a:t>1 %</a:t>
            </a:r>
            <a:r>
              <a:rPr lang="nb-NO" dirty="0"/>
              <a:t> </a:t>
            </a:r>
          </a:p>
          <a:p>
            <a:r>
              <a:rPr lang="nb-NO" sz="1800" b="0" i="0" u="none" strike="noStrike" dirty="0">
                <a:effectLst/>
                <a:latin typeface="Calibri" panose="020F0502020204030204" pitchFamily="34" charset="0"/>
              </a:rPr>
              <a:t>Vanskelig/tungvint å anskaffe bøker</a:t>
            </a:r>
            <a:r>
              <a:rPr lang="nb-NO" dirty="0"/>
              <a:t> </a:t>
            </a:r>
            <a:r>
              <a:rPr lang="nb-NO" sz="1800" b="0" i="0" u="none" strike="noStrike" dirty="0">
                <a:effectLst/>
                <a:latin typeface="Calibri" panose="020F0502020204030204" pitchFamily="34" charset="0"/>
              </a:rPr>
              <a:t>1 %</a:t>
            </a:r>
            <a:r>
              <a:rPr lang="nb-NO" dirty="0"/>
              <a:t> </a:t>
            </a:r>
          </a:p>
          <a:p>
            <a:r>
              <a:rPr lang="nb-NO" sz="1800" b="0" i="0" u="none" strike="noStrike" dirty="0">
                <a:effectLst/>
                <a:latin typeface="Calibri" panose="020F0502020204030204" pitchFamily="34" charset="0"/>
              </a:rPr>
              <a:t>Stengte bokhandlere og bibliotek på grunn av pandemien</a:t>
            </a:r>
            <a:r>
              <a:rPr lang="nb-NO" dirty="0"/>
              <a:t> </a:t>
            </a:r>
            <a:r>
              <a:rPr lang="nb-NO" sz="1800" b="0" i="0" u="none" strike="noStrike" dirty="0">
                <a:effectLst/>
                <a:latin typeface="Calibri" panose="020F0502020204030204" pitchFamily="34" charset="0"/>
              </a:rPr>
              <a:t>1 %</a:t>
            </a:r>
            <a:r>
              <a:rPr lang="nb-NO" dirty="0"/>
              <a:t> </a:t>
            </a:r>
          </a:p>
          <a:p>
            <a:r>
              <a:rPr lang="nb-NO" sz="1800" b="0" i="0" u="none" strike="noStrike" dirty="0">
                <a:effectLst/>
                <a:latin typeface="Calibri" panose="020F0502020204030204" pitchFamily="34" charset="0"/>
              </a:rPr>
              <a:t>Ferdig med bokserien(e) jeg fulgte med på</a:t>
            </a:r>
            <a:r>
              <a:rPr lang="nb-NO" dirty="0"/>
              <a:t> </a:t>
            </a:r>
            <a:r>
              <a:rPr lang="nb-NO" sz="1800" b="0" i="0" u="none" strike="noStrike" dirty="0">
                <a:effectLst/>
                <a:latin typeface="Calibri" panose="020F0502020204030204" pitchFamily="34" charset="0"/>
              </a:rPr>
              <a:t>1 %</a:t>
            </a:r>
            <a:r>
              <a:rPr lang="nb-NO" dirty="0"/>
              <a:t> </a:t>
            </a:r>
          </a:p>
          <a:p>
            <a:r>
              <a:rPr lang="nb-NO" sz="1800" b="0" i="0" u="none" strike="noStrike" dirty="0">
                <a:effectLst/>
                <a:latin typeface="Calibri" panose="020F0502020204030204" pitchFamily="34" charset="0"/>
              </a:rPr>
              <a:t>Sa opp abonnementet i bokklubben</a:t>
            </a:r>
            <a:r>
              <a:rPr lang="nb-NO" dirty="0"/>
              <a:t> </a:t>
            </a:r>
            <a:r>
              <a:rPr lang="nb-NO" sz="1800" b="0" i="0" u="none" strike="noStrike" dirty="0">
                <a:effectLst/>
                <a:latin typeface="Calibri" panose="020F0502020204030204" pitchFamily="34" charset="0"/>
              </a:rPr>
              <a:t>0 %</a:t>
            </a:r>
            <a:r>
              <a:rPr lang="nb-NO" dirty="0"/>
              <a:t> </a:t>
            </a:r>
          </a:p>
          <a:p>
            <a:r>
              <a:rPr lang="nb-NO" sz="1800" b="0" i="0" u="none" strike="noStrike" dirty="0">
                <a:effectLst/>
                <a:latin typeface="Calibri" panose="020F0502020204030204" pitchFamily="34" charset="0"/>
              </a:rPr>
              <a:t>Sluttet med strømmetjeneste</a:t>
            </a:r>
            <a:r>
              <a:rPr lang="nb-NO" dirty="0"/>
              <a:t> </a:t>
            </a:r>
            <a:r>
              <a:rPr lang="nb-NO" sz="1800" b="0" i="0" u="none" strike="noStrike" dirty="0">
                <a:effectLst/>
                <a:latin typeface="Calibri" panose="020F0502020204030204" pitchFamily="34" charset="0"/>
              </a:rPr>
              <a:t>0 %</a:t>
            </a:r>
            <a:r>
              <a:rPr lang="nb-NO" dirty="0"/>
              <a:t> </a:t>
            </a:r>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49</a:t>
            </a:fld>
            <a:endParaRPr lang="nb-NO" dirty="0"/>
          </a:p>
        </p:txBody>
      </p:sp>
    </p:spTree>
    <p:extLst>
      <p:ext uri="{BB962C8B-B14F-4D97-AF65-F5344CB8AC3E}">
        <p14:creationId xmlns:p14="http://schemas.microsoft.com/office/powerpoint/2010/main" val="1238639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52</a:t>
            </a:fld>
            <a:endParaRPr lang="nb-NO" dirty="0"/>
          </a:p>
        </p:txBody>
      </p:sp>
    </p:spTree>
    <p:extLst>
      <p:ext uri="{BB962C8B-B14F-4D97-AF65-F5344CB8AC3E}">
        <p14:creationId xmlns:p14="http://schemas.microsoft.com/office/powerpoint/2010/main" val="1198857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0" i="0" u="none" strike="noStrike" dirty="0">
                <a:effectLst/>
                <a:latin typeface="Calibri" panose="020F0502020204030204" pitchFamily="34" charset="0"/>
              </a:rPr>
              <a:t>Syns bøker har blitt rimeligere - bedre råd</a:t>
            </a:r>
            <a:r>
              <a:rPr lang="nb-NO" sz="2800" dirty="0"/>
              <a:t> </a:t>
            </a:r>
            <a:r>
              <a:rPr lang="nb-NO" sz="1800" b="0" i="0" u="none" strike="noStrike" dirty="0">
                <a:effectLst/>
                <a:latin typeface="Calibri" panose="020F0502020204030204" pitchFamily="34" charset="0"/>
              </a:rPr>
              <a:t>3 %</a:t>
            </a:r>
            <a:r>
              <a:rPr lang="nb-NO" sz="2800" dirty="0"/>
              <a:t> </a:t>
            </a:r>
          </a:p>
          <a:p>
            <a:r>
              <a:rPr lang="nb-NO" sz="1800" b="0" i="0" u="none" strike="noStrike" dirty="0">
                <a:effectLst/>
                <a:latin typeface="Calibri" panose="020F0502020204030204" pitchFamily="34" charset="0"/>
              </a:rPr>
              <a:t>Tegnet abonnement i en bokklubb</a:t>
            </a:r>
            <a:r>
              <a:rPr lang="nb-NO" sz="2800" dirty="0"/>
              <a:t> </a:t>
            </a:r>
            <a:r>
              <a:rPr lang="nb-NO" sz="1800" b="0" i="0" u="none" strike="noStrike" dirty="0">
                <a:effectLst/>
                <a:latin typeface="Calibri" panose="020F0502020204030204" pitchFamily="34" charset="0"/>
              </a:rPr>
              <a:t>3 %</a:t>
            </a:r>
            <a:r>
              <a:rPr lang="nb-NO" sz="2800" dirty="0"/>
              <a:t> </a:t>
            </a:r>
          </a:p>
          <a:p>
            <a:r>
              <a:rPr lang="nb-NO" sz="2800" b="0" i="0" u="none" strike="noStrike" dirty="0">
                <a:effectLst/>
                <a:latin typeface="Calibri" panose="020F0502020204030204" pitchFamily="34" charset="0"/>
              </a:rPr>
              <a:t>¨</a:t>
            </a:r>
            <a:r>
              <a:rPr lang="nb-NO" sz="1800" b="0" i="0" u="none" strike="noStrike" dirty="0">
                <a:effectLst/>
                <a:latin typeface="Calibri" panose="020F0502020204030204" pitchFamily="34" charset="0"/>
              </a:rPr>
              <a:t>Mindre tid på spill/gaming</a:t>
            </a:r>
            <a:r>
              <a:rPr lang="nb-NO" sz="2800" dirty="0"/>
              <a:t> </a:t>
            </a:r>
            <a:r>
              <a:rPr lang="nb-NO" sz="1800" b="0" i="0" u="none" strike="noStrike" dirty="0">
                <a:effectLst/>
                <a:latin typeface="Calibri" panose="020F0502020204030204" pitchFamily="34" charset="0"/>
              </a:rPr>
              <a:t>3 %</a:t>
            </a:r>
            <a:r>
              <a:rPr lang="nb-NO" sz="2800" dirty="0"/>
              <a:t> </a:t>
            </a:r>
          </a:p>
          <a:p>
            <a:r>
              <a:rPr lang="nb-NO" sz="1800" b="0" i="0" u="none" strike="noStrike" dirty="0">
                <a:effectLst/>
                <a:latin typeface="Calibri" panose="020F0502020204030204" pitchFamily="34" charset="0"/>
              </a:rPr>
              <a:t>Leste færre utenlandske og flere med norsk tekst</a:t>
            </a:r>
            <a:r>
              <a:rPr lang="nb-NO" sz="2800" dirty="0"/>
              <a:t> </a:t>
            </a:r>
            <a:r>
              <a:rPr lang="nb-NO" sz="1800" b="0" i="0" u="none" strike="noStrike" dirty="0">
                <a:effectLst/>
                <a:latin typeface="Calibri" panose="020F0502020204030204" pitchFamily="34" charset="0"/>
              </a:rPr>
              <a:t>3 %</a:t>
            </a:r>
            <a:r>
              <a:rPr lang="nb-NO" sz="2800" dirty="0"/>
              <a:t> </a:t>
            </a:r>
            <a:endParaRPr lang="nb-NO"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55</a:t>
            </a:fld>
            <a:endParaRPr lang="nb-NO" dirty="0"/>
          </a:p>
        </p:txBody>
      </p:sp>
    </p:spTree>
    <p:extLst>
      <p:ext uri="{BB962C8B-B14F-4D97-AF65-F5344CB8AC3E}">
        <p14:creationId xmlns:p14="http://schemas.microsoft.com/office/powerpoint/2010/main" val="25274674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58</a:t>
            </a:fld>
            <a:endParaRPr lang="nb-NO" dirty="0"/>
          </a:p>
        </p:txBody>
      </p:sp>
    </p:spTree>
    <p:extLst>
      <p:ext uri="{BB962C8B-B14F-4D97-AF65-F5344CB8AC3E}">
        <p14:creationId xmlns:p14="http://schemas.microsoft.com/office/powerpoint/2010/main" val="8482777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59</a:t>
            </a:fld>
            <a:endParaRPr lang="nb-NO" dirty="0"/>
          </a:p>
        </p:txBody>
      </p:sp>
    </p:spTree>
    <p:extLst>
      <p:ext uri="{BB962C8B-B14F-4D97-AF65-F5344CB8AC3E}">
        <p14:creationId xmlns:p14="http://schemas.microsoft.com/office/powerpoint/2010/main" val="1914621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60</a:t>
            </a:fld>
            <a:endParaRPr lang="nb-NO" dirty="0"/>
          </a:p>
        </p:txBody>
      </p:sp>
    </p:spTree>
    <p:extLst>
      <p:ext uri="{BB962C8B-B14F-4D97-AF65-F5344CB8AC3E}">
        <p14:creationId xmlns:p14="http://schemas.microsoft.com/office/powerpoint/2010/main" val="23544958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0" i="0" u="none" strike="noStrike" dirty="0">
                <a:effectLst/>
                <a:latin typeface="Calibri" panose="020F0502020204030204" pitchFamily="34" charset="0"/>
              </a:rPr>
              <a:t>Ferdig med bokserien(e) jeg fulgte med på</a:t>
            </a:r>
            <a:r>
              <a:rPr lang="nb-NO" sz="2800" dirty="0"/>
              <a:t> </a:t>
            </a:r>
            <a:r>
              <a:rPr lang="nb-NO" sz="1800" b="0" i="0" u="none" strike="noStrike" dirty="0">
                <a:effectLst/>
                <a:latin typeface="Calibri" panose="020F0502020204030204" pitchFamily="34" charset="0"/>
              </a:rPr>
              <a:t>2 %</a:t>
            </a:r>
            <a:r>
              <a:rPr lang="nb-NO" sz="2800" dirty="0"/>
              <a:t> </a:t>
            </a:r>
          </a:p>
          <a:p>
            <a:r>
              <a:rPr lang="nb-NO" sz="1800" b="0" i="0" u="none" strike="noStrike" dirty="0">
                <a:effectLst/>
                <a:latin typeface="Calibri" panose="020F0502020204030204" pitchFamily="34" charset="0"/>
              </a:rPr>
              <a:t>Stengte bokhandlere og bibliotek på grunn av pandemien</a:t>
            </a:r>
            <a:r>
              <a:rPr lang="nb-NO" sz="2800" dirty="0"/>
              <a:t> </a:t>
            </a:r>
            <a:r>
              <a:rPr lang="nb-NO" sz="1800" b="0" i="0" u="none" strike="noStrike" dirty="0">
                <a:effectLst/>
                <a:latin typeface="Calibri" panose="020F0502020204030204" pitchFamily="34" charset="0"/>
              </a:rPr>
              <a:t>2 %</a:t>
            </a:r>
            <a:r>
              <a:rPr lang="nb-NO" sz="2800" dirty="0"/>
              <a:t> </a:t>
            </a:r>
          </a:p>
          <a:p>
            <a:r>
              <a:rPr lang="nb-NO" sz="1800" b="0" i="0" u="none" strike="noStrike" dirty="0">
                <a:effectLst/>
                <a:latin typeface="Calibri" panose="020F0502020204030204" pitchFamily="34" charset="0"/>
              </a:rPr>
              <a:t>Sa opp abonnementet i bokklubben</a:t>
            </a:r>
            <a:r>
              <a:rPr lang="nb-NO" sz="2800" dirty="0"/>
              <a:t> </a:t>
            </a:r>
            <a:r>
              <a:rPr lang="nb-NO" sz="1800" b="0" i="0" u="none" strike="noStrike" dirty="0">
                <a:effectLst/>
                <a:latin typeface="Calibri" panose="020F0502020204030204" pitchFamily="34" charset="0"/>
              </a:rPr>
              <a:t>1 %</a:t>
            </a:r>
            <a:r>
              <a:rPr lang="nb-NO" sz="2800" dirty="0"/>
              <a:t> </a:t>
            </a:r>
          </a:p>
          <a:p>
            <a:r>
              <a:rPr lang="nb-NO" sz="1800" b="0" i="0" u="none" strike="noStrike" dirty="0">
                <a:effectLst/>
                <a:latin typeface="Calibri" panose="020F0502020204030204" pitchFamily="34" charset="0"/>
              </a:rPr>
              <a:t>Sluttet med strømmetjeneste</a:t>
            </a:r>
            <a:r>
              <a:rPr lang="nb-NO" sz="2800" dirty="0"/>
              <a:t> </a:t>
            </a:r>
            <a:r>
              <a:rPr lang="nb-NO" sz="1800" b="0" i="0" u="none" strike="noStrike" dirty="0">
                <a:effectLst/>
                <a:latin typeface="Calibri" panose="020F0502020204030204" pitchFamily="34" charset="0"/>
              </a:rPr>
              <a:t>1 %</a:t>
            </a:r>
            <a:r>
              <a:rPr lang="nb-NO" sz="2800" dirty="0"/>
              <a:t> </a:t>
            </a:r>
          </a:p>
          <a:p>
            <a:r>
              <a:rPr lang="nb-NO" sz="1800" b="0" i="0" u="none" strike="noStrike" dirty="0">
                <a:effectLst/>
                <a:latin typeface="Calibri" panose="020F0502020204030204" pitchFamily="34" charset="0"/>
              </a:rPr>
              <a:t>Det var vanskeligere / mer tungvint å anskaffe bøker</a:t>
            </a:r>
            <a:r>
              <a:rPr lang="nb-NO" sz="2800" dirty="0"/>
              <a:t> </a:t>
            </a:r>
            <a:r>
              <a:rPr lang="nb-NO" sz="1800" b="0" i="0" u="none" strike="noStrike" dirty="0">
                <a:effectLst/>
                <a:latin typeface="Calibri" panose="020F0502020204030204" pitchFamily="34" charset="0"/>
              </a:rPr>
              <a:t>1 %</a:t>
            </a:r>
            <a:r>
              <a:rPr lang="nb-NO" sz="2800" dirty="0"/>
              <a:t> </a:t>
            </a:r>
            <a:endParaRPr lang="nb-NO"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61</a:t>
            </a:fld>
            <a:endParaRPr lang="nb-NO" dirty="0"/>
          </a:p>
        </p:txBody>
      </p:sp>
    </p:spTree>
    <p:extLst>
      <p:ext uri="{BB962C8B-B14F-4D97-AF65-F5344CB8AC3E}">
        <p14:creationId xmlns:p14="http://schemas.microsoft.com/office/powerpoint/2010/main" val="27397093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64</a:t>
            </a:fld>
            <a:endParaRPr lang="nb-NO" dirty="0"/>
          </a:p>
        </p:txBody>
      </p:sp>
    </p:spTree>
    <p:extLst>
      <p:ext uri="{BB962C8B-B14F-4D97-AF65-F5344CB8AC3E}">
        <p14:creationId xmlns:p14="http://schemas.microsoft.com/office/powerpoint/2010/main" val="42119775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65</a:t>
            </a:fld>
            <a:endParaRPr lang="nb-NO" dirty="0"/>
          </a:p>
        </p:txBody>
      </p:sp>
    </p:spTree>
    <p:extLst>
      <p:ext uri="{BB962C8B-B14F-4D97-AF65-F5344CB8AC3E}">
        <p14:creationId xmlns:p14="http://schemas.microsoft.com/office/powerpoint/2010/main" val="54568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66</a:t>
            </a:fld>
            <a:endParaRPr lang="nb-NO" dirty="0"/>
          </a:p>
        </p:txBody>
      </p:sp>
    </p:spTree>
    <p:extLst>
      <p:ext uri="{BB962C8B-B14F-4D97-AF65-F5344CB8AC3E}">
        <p14:creationId xmlns:p14="http://schemas.microsoft.com/office/powerpoint/2010/main" val="1765629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8</a:t>
            </a:fld>
            <a:endParaRPr lang="nb-NO" dirty="0"/>
          </a:p>
        </p:txBody>
      </p:sp>
    </p:spTree>
    <p:extLst>
      <p:ext uri="{BB962C8B-B14F-4D97-AF65-F5344CB8AC3E}">
        <p14:creationId xmlns:p14="http://schemas.microsoft.com/office/powerpoint/2010/main" val="29005109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Boklesere: 3.673.000</a:t>
            </a:r>
          </a:p>
          <a:p>
            <a:r>
              <a:rPr lang="nb-NO" dirty="0"/>
              <a:t>T</a:t>
            </a:r>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67</a:t>
            </a:fld>
            <a:endParaRPr lang="nb-NO" dirty="0"/>
          </a:p>
        </p:txBody>
      </p:sp>
    </p:spTree>
    <p:extLst>
      <p:ext uri="{BB962C8B-B14F-4D97-AF65-F5344CB8AC3E}">
        <p14:creationId xmlns:p14="http://schemas.microsoft.com/office/powerpoint/2010/main" val="36791796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Boklesere: 3.673.000</a:t>
            </a:r>
          </a:p>
          <a:p>
            <a:r>
              <a:rPr lang="nb-NO" dirty="0"/>
              <a:t>T</a:t>
            </a:r>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68</a:t>
            </a:fld>
            <a:endParaRPr lang="nb-NO" dirty="0"/>
          </a:p>
        </p:txBody>
      </p:sp>
    </p:spTree>
    <p:extLst>
      <p:ext uri="{BB962C8B-B14F-4D97-AF65-F5344CB8AC3E}">
        <p14:creationId xmlns:p14="http://schemas.microsoft.com/office/powerpoint/2010/main" val="28750899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73</a:t>
            </a:fld>
            <a:endParaRPr lang="nb-NO" dirty="0"/>
          </a:p>
        </p:txBody>
      </p:sp>
    </p:spTree>
    <p:extLst>
      <p:ext uri="{BB962C8B-B14F-4D97-AF65-F5344CB8AC3E}">
        <p14:creationId xmlns:p14="http://schemas.microsoft.com/office/powerpoint/2010/main" val="3070731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solidFill>
                  <a:schemeClr val="tx1"/>
                </a:solidFill>
              </a:rPr>
              <a:t>De som besøkte biblioteket siste år er oftere kvinner 16-19 eller 30-39 år, har barn, høyere utdannelse og oftere «De tilbudsbevisste»</a:t>
            </a:r>
            <a:endParaRPr lang="nb-NO"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82</a:t>
            </a:fld>
            <a:endParaRPr lang="nb-NO" dirty="0"/>
          </a:p>
        </p:txBody>
      </p:sp>
    </p:spTree>
    <p:extLst>
      <p:ext uri="{BB962C8B-B14F-4D97-AF65-F5344CB8AC3E}">
        <p14:creationId xmlns:p14="http://schemas.microsoft.com/office/powerpoint/2010/main" val="17704204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Ved siden av «Superleserne» er det de som kjøper flere bøker enn snittet oftere kjøpere av lydbøker, e-bøker, »De bokinteresserte», 70+ og personer som leser på andre språk</a:t>
            </a:r>
            <a:br>
              <a:rPr lang="nb-NO" dirty="0"/>
            </a:br>
            <a:r>
              <a:rPr lang="nb-NO" sz="1050" dirty="0"/>
              <a:t>Merk: Mindre forskjeller i kjøp mellom kvinner og menn – kvinner kjøper årlig 1,5 bøker flere</a:t>
            </a:r>
          </a:p>
          <a:p>
            <a:endParaRPr lang="nb-NO" sz="1050" dirty="0"/>
          </a:p>
          <a:p>
            <a:r>
              <a:rPr lang="nb-NO" dirty="0">
                <a:solidFill>
                  <a:schemeClr val="tx1"/>
                </a:solidFill>
              </a:rPr>
              <a:t>E-bokkjøperen tilhører oftere blant «De moderne»</a:t>
            </a:r>
          </a:p>
          <a:p>
            <a:r>
              <a:rPr lang="nb-NO" dirty="0">
                <a:solidFill>
                  <a:schemeClr val="tx1"/>
                </a:solidFill>
              </a:rPr>
              <a:t>Lydbokkjøperen er oftere i 40 åra og i «De moderne»</a:t>
            </a:r>
            <a:endParaRPr lang="nb-NO"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88</a:t>
            </a:fld>
            <a:endParaRPr lang="nb-NO" dirty="0"/>
          </a:p>
        </p:txBody>
      </p:sp>
    </p:spTree>
    <p:extLst>
      <p:ext uri="{BB962C8B-B14F-4D97-AF65-F5344CB8AC3E}">
        <p14:creationId xmlns:p14="http://schemas.microsoft.com/office/powerpoint/2010/main" val="30041324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2800" b="0" i="0" u="none" strike="noStrike" dirty="0">
                <a:effectLst/>
                <a:latin typeface="Calibri" panose="020F0502020204030204" pitchFamily="34" charset="0"/>
              </a:rPr>
              <a:t>Menn  16-19 år (n=45)</a:t>
            </a:r>
            <a:r>
              <a:rPr lang="nb-NO" sz="1800" dirty="0"/>
              <a:t> 	</a:t>
            </a:r>
            <a:r>
              <a:rPr lang="nb-NO" sz="1800" b="0" i="0" u="none" strike="noStrike" dirty="0">
                <a:effectLst/>
                <a:latin typeface="Calibri" panose="020F0502020204030204" pitchFamily="34" charset="0"/>
              </a:rPr>
              <a:t>Kvinner  16-19 år (n=48)</a:t>
            </a:r>
            <a:r>
              <a:rPr lang="nb-NO" sz="1800" dirty="0"/>
              <a:t> </a:t>
            </a:r>
          </a:p>
          <a:p>
            <a:r>
              <a:rPr lang="nb-NO" sz="2800" b="0" i="0" u="none" strike="noStrike" dirty="0">
                <a:effectLst/>
                <a:latin typeface="Calibri" panose="020F0502020204030204" pitchFamily="34" charset="0"/>
              </a:rPr>
              <a:t>Menn  20-24 år (n=45)</a:t>
            </a:r>
            <a:r>
              <a:rPr lang="nb-NO" sz="1800" dirty="0"/>
              <a:t> 	</a:t>
            </a:r>
            <a:r>
              <a:rPr lang="nb-NO" sz="1800" b="0" i="0" u="none" strike="noStrike" dirty="0">
                <a:effectLst/>
                <a:latin typeface="Calibri" panose="020F0502020204030204" pitchFamily="34" charset="0"/>
              </a:rPr>
              <a:t>Kvinner  20-24 år (n=78)</a:t>
            </a:r>
            <a:r>
              <a:rPr lang="nb-NO" sz="1800" dirty="0"/>
              <a:t> </a:t>
            </a:r>
          </a:p>
          <a:p>
            <a:r>
              <a:rPr lang="nb-NO" sz="2800" b="0" i="0" u="none" strike="noStrike" dirty="0">
                <a:effectLst/>
                <a:latin typeface="Calibri" panose="020F0502020204030204" pitchFamily="34" charset="0"/>
              </a:rPr>
              <a:t>Menn  25-29 år (n=48)</a:t>
            </a:r>
            <a:r>
              <a:rPr lang="nb-NO" sz="1800" dirty="0"/>
              <a:t> 	</a:t>
            </a:r>
            <a:r>
              <a:rPr lang="nb-NO" sz="1800" b="0" i="0" u="none" strike="noStrike" dirty="0">
                <a:effectLst/>
                <a:latin typeface="Calibri" panose="020F0502020204030204" pitchFamily="34" charset="0"/>
              </a:rPr>
              <a:t>Kvinner  25-29 år (n=91)</a:t>
            </a:r>
            <a:r>
              <a:rPr lang="nb-NO" sz="1800" dirty="0"/>
              <a:t> </a:t>
            </a:r>
          </a:p>
          <a:p>
            <a:r>
              <a:rPr lang="nb-NO" sz="2800" b="0" i="0" u="none" strike="noStrike" dirty="0">
                <a:effectLst/>
                <a:latin typeface="Calibri" panose="020F0502020204030204" pitchFamily="34" charset="0"/>
              </a:rPr>
              <a:t>Menn  30-39 år (n=118)</a:t>
            </a:r>
            <a:r>
              <a:rPr lang="nb-NO" sz="1800" dirty="0"/>
              <a:t> 	</a:t>
            </a:r>
            <a:r>
              <a:rPr lang="nb-NO" sz="1800" b="0" i="0" u="none" strike="noStrike" dirty="0">
                <a:effectLst/>
                <a:latin typeface="Calibri" panose="020F0502020204030204" pitchFamily="34" charset="0"/>
              </a:rPr>
              <a:t>Kvinner  30-39 år (n=150)</a:t>
            </a:r>
            <a:r>
              <a:rPr lang="nb-NO" sz="1800" dirty="0"/>
              <a:t> </a:t>
            </a:r>
          </a:p>
          <a:p>
            <a:r>
              <a:rPr lang="nb-NO" sz="2800" b="0" i="0" u="none" strike="noStrike" dirty="0">
                <a:effectLst/>
                <a:latin typeface="Calibri" panose="020F0502020204030204" pitchFamily="34" charset="0"/>
              </a:rPr>
              <a:t>Menn  40-49 år (n=103)</a:t>
            </a:r>
            <a:r>
              <a:rPr lang="nb-NO" sz="1800" dirty="0"/>
              <a:t> 	</a:t>
            </a:r>
            <a:r>
              <a:rPr lang="nb-NO" sz="1800" b="0" i="0" u="none" strike="noStrike" dirty="0">
                <a:effectLst/>
                <a:latin typeface="Calibri" panose="020F0502020204030204" pitchFamily="34" charset="0"/>
              </a:rPr>
              <a:t>Kvinner  40-49 år (n=135)</a:t>
            </a:r>
            <a:r>
              <a:rPr lang="nb-NO" sz="1800" dirty="0"/>
              <a:t> </a:t>
            </a:r>
          </a:p>
          <a:p>
            <a:r>
              <a:rPr lang="nb-NO" sz="2800" b="0" i="0" u="none" strike="noStrike" dirty="0">
                <a:effectLst/>
                <a:latin typeface="Calibri" panose="020F0502020204030204" pitchFamily="34" charset="0"/>
              </a:rPr>
              <a:t>Menn  50-59 år (n=122)</a:t>
            </a:r>
            <a:r>
              <a:rPr lang="nb-NO" sz="1800" dirty="0"/>
              <a:t> 	</a:t>
            </a:r>
            <a:r>
              <a:rPr lang="nb-NO" sz="1800" b="0" i="0" u="none" strike="noStrike" dirty="0">
                <a:effectLst/>
                <a:latin typeface="Calibri" panose="020F0502020204030204" pitchFamily="34" charset="0"/>
              </a:rPr>
              <a:t>Kvinner  50-59 år (n=136)</a:t>
            </a:r>
            <a:r>
              <a:rPr lang="nb-NO" sz="1800" dirty="0"/>
              <a:t> </a:t>
            </a:r>
          </a:p>
          <a:p>
            <a:r>
              <a:rPr lang="nb-NO" sz="2800" b="0" i="0" u="none" strike="noStrike" dirty="0">
                <a:effectLst/>
                <a:latin typeface="Calibri" panose="020F0502020204030204" pitchFamily="34" charset="0"/>
              </a:rPr>
              <a:t>Menn  60-69 år (n=102)</a:t>
            </a:r>
            <a:r>
              <a:rPr lang="nb-NO" sz="1800" dirty="0"/>
              <a:t> 	</a:t>
            </a:r>
            <a:r>
              <a:rPr lang="nb-NO" sz="1800" b="0" i="0" u="none" strike="noStrike" dirty="0">
                <a:effectLst/>
                <a:latin typeface="Calibri" panose="020F0502020204030204" pitchFamily="34" charset="0"/>
              </a:rPr>
              <a:t>Kvinner  60-69 år (n=109)</a:t>
            </a:r>
            <a:r>
              <a:rPr lang="nb-NO" sz="1800" dirty="0"/>
              <a:t> </a:t>
            </a:r>
          </a:p>
          <a:p>
            <a:r>
              <a:rPr lang="nb-NO" sz="2800" b="0" i="0" u="none" strike="noStrike" dirty="0">
                <a:effectLst/>
                <a:latin typeface="Calibri" panose="020F0502020204030204" pitchFamily="34" charset="0"/>
              </a:rPr>
              <a:t>Menn  70+ år (n=96)</a:t>
            </a:r>
            <a:r>
              <a:rPr lang="nb-NO" sz="1800" dirty="0"/>
              <a:t> 	</a:t>
            </a:r>
            <a:r>
              <a:rPr lang="nb-NO" sz="2800" b="0" i="0" u="none" strike="noStrike" dirty="0">
                <a:effectLst/>
                <a:latin typeface="Calibri" panose="020F0502020204030204" pitchFamily="34" charset="0"/>
              </a:rPr>
              <a:t>Kvinner  70+ år (n=86)</a:t>
            </a:r>
            <a:r>
              <a:rPr lang="nb-NO" sz="1800" dirty="0"/>
              <a:t> </a:t>
            </a:r>
          </a:p>
          <a:p>
            <a:endParaRPr lang="nb-NO"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91</a:t>
            </a:fld>
            <a:endParaRPr lang="nb-NO" dirty="0"/>
          </a:p>
        </p:txBody>
      </p:sp>
    </p:spTree>
    <p:extLst>
      <p:ext uri="{BB962C8B-B14F-4D97-AF65-F5344CB8AC3E}">
        <p14:creationId xmlns:p14="http://schemas.microsoft.com/office/powerpoint/2010/main" val="26830537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94</a:t>
            </a:fld>
            <a:endParaRPr lang="nb-NO" dirty="0"/>
          </a:p>
        </p:txBody>
      </p:sp>
    </p:spTree>
    <p:extLst>
      <p:ext uri="{BB962C8B-B14F-4D97-AF65-F5344CB8AC3E}">
        <p14:creationId xmlns:p14="http://schemas.microsoft.com/office/powerpoint/2010/main" val="30655269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E02EC8D0-44A3-4E5E-9622-298101B616D2}" type="slidenum">
              <a:rPr lang="nb-NO" smtClean="0"/>
              <a:pPr>
                <a:defRPr/>
              </a:pPr>
              <a:t>95</a:t>
            </a:fld>
            <a:endParaRPr lang="nb-NO" dirty="0"/>
          </a:p>
        </p:txBody>
      </p:sp>
    </p:spTree>
    <p:extLst>
      <p:ext uri="{BB962C8B-B14F-4D97-AF65-F5344CB8AC3E}">
        <p14:creationId xmlns:p14="http://schemas.microsoft.com/office/powerpoint/2010/main" val="40540408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99</a:t>
            </a:fld>
            <a:endParaRPr lang="nb-NO" dirty="0"/>
          </a:p>
        </p:txBody>
      </p:sp>
    </p:spTree>
    <p:extLst>
      <p:ext uri="{BB962C8B-B14F-4D97-AF65-F5344CB8AC3E}">
        <p14:creationId xmlns:p14="http://schemas.microsoft.com/office/powerpoint/2010/main" val="20032364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solidFill>
                  <a:schemeClr val="tx1"/>
                </a:solidFill>
              </a:rPr>
              <a:t>De som leste flere bøker siste år er oftere under 30 år, bor i liten by og </a:t>
            </a:r>
            <a:br>
              <a:rPr lang="nb-NO" dirty="0">
                <a:solidFill>
                  <a:schemeClr val="tx1"/>
                </a:solidFill>
              </a:rPr>
            </a:br>
            <a:r>
              <a:rPr lang="nb-NO" dirty="0">
                <a:solidFill>
                  <a:schemeClr val="tx1"/>
                </a:solidFill>
              </a:rPr>
              <a:t>er i gruppen «Mobiltidstyvene» og «De moderne»</a:t>
            </a:r>
            <a:endParaRPr lang="nb-NO"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100</a:t>
            </a:fld>
            <a:endParaRPr lang="nb-NO" dirty="0"/>
          </a:p>
        </p:txBody>
      </p:sp>
    </p:spTree>
    <p:extLst>
      <p:ext uri="{BB962C8B-B14F-4D97-AF65-F5344CB8AC3E}">
        <p14:creationId xmlns:p14="http://schemas.microsoft.com/office/powerpoint/2010/main" val="208479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solidFill>
                  <a:schemeClr val="bg1"/>
                </a:solidFill>
              </a:rPr>
              <a:t>På spørsmål utover rene lesertall («Befolkningen») er det rapportert på andel blant de som faktisk har lest og/eller lyttet til minst en bok siste året («Bokleseren»).</a:t>
            </a:r>
          </a:p>
          <a:p>
            <a:endParaRPr lang="nb-NO" sz="1200" dirty="0">
              <a:solidFill>
                <a:schemeClr val="bg1"/>
              </a:solidFill>
            </a:endParaRPr>
          </a:p>
          <a:p>
            <a:r>
              <a:rPr lang="nb-NO" sz="1200" dirty="0">
                <a:solidFill>
                  <a:schemeClr val="bg1"/>
                </a:solidFill>
              </a:rPr>
              <a:t>Det er lite hensiktsmessig å inkludere ikke-lesere i analyser om lesing av bøker. Derfor tar andeler og informasjon om boklesing utgangspunkt i de som faktisk leser/lytter til bøker (spurt direkte i undersøkelsen).</a:t>
            </a:r>
          </a:p>
          <a:p>
            <a:endParaRPr lang="nb-NO"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12</a:t>
            </a:fld>
            <a:endParaRPr lang="nb-NO" dirty="0"/>
          </a:p>
        </p:txBody>
      </p:sp>
    </p:spTree>
    <p:extLst>
      <p:ext uri="{BB962C8B-B14F-4D97-AF65-F5344CB8AC3E}">
        <p14:creationId xmlns:p14="http://schemas.microsoft.com/office/powerpoint/2010/main" val="37895267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102</a:t>
            </a:fld>
            <a:endParaRPr lang="nb-NO" dirty="0"/>
          </a:p>
        </p:txBody>
      </p:sp>
    </p:spTree>
    <p:extLst>
      <p:ext uri="{BB962C8B-B14F-4D97-AF65-F5344CB8AC3E}">
        <p14:creationId xmlns:p14="http://schemas.microsoft.com/office/powerpoint/2010/main" val="2254607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105</a:t>
            </a:fld>
            <a:endParaRPr lang="nb-NO" dirty="0"/>
          </a:p>
        </p:txBody>
      </p:sp>
    </p:spTree>
    <p:extLst>
      <p:ext uri="{BB962C8B-B14F-4D97-AF65-F5344CB8AC3E}">
        <p14:creationId xmlns:p14="http://schemas.microsoft.com/office/powerpoint/2010/main" val="39066222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106</a:t>
            </a:fld>
            <a:endParaRPr lang="nb-NO" dirty="0"/>
          </a:p>
        </p:txBody>
      </p:sp>
    </p:spTree>
    <p:extLst>
      <p:ext uri="{BB962C8B-B14F-4D97-AF65-F5344CB8AC3E}">
        <p14:creationId xmlns:p14="http://schemas.microsoft.com/office/powerpoint/2010/main" val="41707187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107</a:t>
            </a:fld>
            <a:endParaRPr lang="nb-NO" dirty="0"/>
          </a:p>
        </p:txBody>
      </p:sp>
    </p:spTree>
    <p:extLst>
      <p:ext uri="{BB962C8B-B14F-4D97-AF65-F5344CB8AC3E}">
        <p14:creationId xmlns:p14="http://schemas.microsoft.com/office/powerpoint/2010/main" val="30969232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108</a:t>
            </a:fld>
            <a:endParaRPr lang="nb-NO" dirty="0"/>
          </a:p>
        </p:txBody>
      </p:sp>
    </p:spTree>
    <p:extLst>
      <p:ext uri="{BB962C8B-B14F-4D97-AF65-F5344CB8AC3E}">
        <p14:creationId xmlns:p14="http://schemas.microsoft.com/office/powerpoint/2010/main" val="30286309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111</a:t>
            </a:fld>
            <a:endParaRPr lang="nb-NO" dirty="0"/>
          </a:p>
        </p:txBody>
      </p:sp>
    </p:spTree>
    <p:extLst>
      <p:ext uri="{BB962C8B-B14F-4D97-AF65-F5344CB8AC3E}">
        <p14:creationId xmlns:p14="http://schemas.microsoft.com/office/powerpoint/2010/main" val="7544856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112</a:t>
            </a:fld>
            <a:endParaRPr lang="nb-NO" dirty="0"/>
          </a:p>
        </p:txBody>
      </p:sp>
    </p:spTree>
    <p:extLst>
      <p:ext uri="{BB962C8B-B14F-4D97-AF65-F5344CB8AC3E}">
        <p14:creationId xmlns:p14="http://schemas.microsoft.com/office/powerpoint/2010/main" val="13196326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113</a:t>
            </a:fld>
            <a:endParaRPr lang="nb-NO" dirty="0"/>
          </a:p>
        </p:txBody>
      </p:sp>
    </p:spTree>
    <p:extLst>
      <p:ext uri="{BB962C8B-B14F-4D97-AF65-F5344CB8AC3E}">
        <p14:creationId xmlns:p14="http://schemas.microsoft.com/office/powerpoint/2010/main" val="16063986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115</a:t>
            </a:fld>
            <a:endParaRPr lang="nb-NO" dirty="0"/>
          </a:p>
        </p:txBody>
      </p:sp>
    </p:spTree>
    <p:extLst>
      <p:ext uri="{BB962C8B-B14F-4D97-AF65-F5344CB8AC3E}">
        <p14:creationId xmlns:p14="http://schemas.microsoft.com/office/powerpoint/2010/main" val="41161617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50" dirty="0">
                <a:solidFill>
                  <a:schemeClr val="tx1">
                    <a:lumMod val="50000"/>
                    <a:lumOff val="50000"/>
                  </a:schemeClr>
                </a:solidFill>
              </a:rPr>
              <a:t>PRISOPPFATNING HELT NY BOK</a:t>
            </a:r>
            <a:br>
              <a:rPr lang="nb-NO" sz="1050" dirty="0">
                <a:solidFill>
                  <a:schemeClr val="tx1">
                    <a:lumMod val="50000"/>
                    <a:lumOff val="50000"/>
                  </a:schemeClr>
                </a:solidFill>
              </a:rPr>
            </a:br>
            <a:r>
              <a:rPr lang="nb-NO" dirty="0"/>
              <a:t>Høyest snittbeløp man er villig til å betale for en helt ny bok finner vi hos: </a:t>
            </a:r>
            <a:br>
              <a:rPr lang="nb-NO" dirty="0"/>
            </a:br>
            <a:r>
              <a:rPr lang="nb-NO" sz="1200" dirty="0"/>
              <a:t>20-29 år, yngre uten barn, segmentene bokinteresserte og barneorienterte, storkjøpere samt leser på annet språk</a:t>
            </a:r>
          </a:p>
          <a:p>
            <a:r>
              <a:rPr lang="nb-NO" sz="900" dirty="0">
                <a:solidFill>
                  <a:schemeClr val="tx1">
                    <a:lumMod val="50000"/>
                    <a:lumOff val="50000"/>
                  </a:schemeClr>
                </a:solidFill>
              </a:rPr>
              <a:t>PRISOPPFATNING EN BOK SOM SELGES PÅ TILBUD I BOKHANDELEN</a:t>
            </a:r>
            <a:br>
              <a:rPr lang="nb-NO" sz="900" dirty="0">
                <a:solidFill>
                  <a:schemeClr val="tx1">
                    <a:lumMod val="50000"/>
                    <a:lumOff val="50000"/>
                  </a:schemeClr>
                </a:solidFill>
              </a:rPr>
            </a:br>
            <a:r>
              <a:rPr lang="nb-NO" dirty="0"/>
              <a:t>Høyest snittbeløp man er villig til å betale for bok på tilbud i bokhandelen finner vi hos:</a:t>
            </a:r>
            <a:br>
              <a:rPr lang="nb-NO" dirty="0"/>
            </a:br>
            <a:r>
              <a:rPr lang="nb-NO" sz="1050" dirty="0"/>
              <a:t>25-29 år, yngre single, segmentene «De bokinteresserte» og «De moderne» samt småkjøpere</a:t>
            </a:r>
            <a:endParaRPr lang="nb-NO" sz="1200" dirty="0"/>
          </a:p>
          <a:p>
            <a:endParaRPr lang="nb-NO" dirty="0"/>
          </a:p>
          <a:p>
            <a:r>
              <a:rPr lang="nb-NO" sz="900" dirty="0">
                <a:solidFill>
                  <a:schemeClr val="tx1">
                    <a:lumMod val="50000"/>
                    <a:lumOff val="50000"/>
                  </a:schemeClr>
                </a:solidFill>
              </a:rPr>
              <a:t>PRISOPPFATNING EN BOK DU FÅR KJØPT I EN KIOSK, DAGLIGVAREBUTIKK EL.</a:t>
            </a:r>
            <a:br>
              <a:rPr lang="nb-NO" sz="900" dirty="0">
                <a:solidFill>
                  <a:schemeClr val="tx1">
                    <a:lumMod val="50000"/>
                    <a:lumOff val="50000"/>
                  </a:schemeClr>
                </a:solidFill>
              </a:rPr>
            </a:br>
            <a:r>
              <a:rPr lang="nb-NO" dirty="0"/>
              <a:t>Høyest snittbeløp man er villig til å betale for en bok i kiosk/dagligvare finner vi hos:</a:t>
            </a:r>
            <a:br>
              <a:rPr lang="nb-NO" dirty="0"/>
            </a:br>
            <a:r>
              <a:rPr lang="nb-NO" sz="1050" dirty="0"/>
              <a:t>20-29 år, yngre single, storkjøpere av bøker og lydbok-kjøpere</a:t>
            </a:r>
          </a:p>
          <a:p>
            <a:endParaRPr lang="nb-NO" sz="1050" dirty="0"/>
          </a:p>
          <a:p>
            <a:r>
              <a:rPr lang="nb-NO" sz="900" dirty="0">
                <a:solidFill>
                  <a:schemeClr val="tx1">
                    <a:lumMod val="50000"/>
                    <a:lumOff val="50000"/>
                  </a:schemeClr>
                </a:solidFill>
              </a:rPr>
              <a:t>PRISOPPFATNING EN BOK SOM ER MER ENN ET ÅR GAMMEL</a:t>
            </a:r>
            <a:br>
              <a:rPr lang="nb-NO" sz="900" dirty="0">
                <a:solidFill>
                  <a:schemeClr val="tx1">
                    <a:lumMod val="50000"/>
                    <a:lumOff val="50000"/>
                  </a:schemeClr>
                </a:solidFill>
              </a:rPr>
            </a:br>
            <a:r>
              <a:rPr lang="nb-NO" dirty="0"/>
              <a:t>Høyest snittbeløp man er villig til å betale for en bok som er ett år gammel finner vi hos:</a:t>
            </a:r>
            <a:br>
              <a:rPr lang="nb-NO" dirty="0"/>
            </a:br>
            <a:r>
              <a:rPr lang="nb-NO" sz="1050" dirty="0"/>
              <a:t>De yngste, yngre par, og segmentene bokinteresserte, mobiltidstyvene og barneorienterte</a:t>
            </a:r>
          </a:p>
          <a:p>
            <a:endParaRPr lang="nb-NO" sz="1050" dirty="0"/>
          </a:p>
          <a:p>
            <a:r>
              <a:rPr lang="nb-NO" sz="900" dirty="0">
                <a:solidFill>
                  <a:schemeClr val="tx1">
                    <a:lumMod val="50000"/>
                    <a:lumOff val="50000"/>
                  </a:schemeClr>
                </a:solidFill>
              </a:rPr>
              <a:t>PRISOPPFATNING ABONNEMENT</a:t>
            </a:r>
            <a:br>
              <a:rPr lang="nb-NO" sz="900" dirty="0">
                <a:solidFill>
                  <a:schemeClr val="tx1">
                    <a:lumMod val="50000"/>
                    <a:lumOff val="50000"/>
                  </a:schemeClr>
                </a:solidFill>
              </a:rPr>
            </a:br>
            <a:r>
              <a:rPr lang="nb-NO" dirty="0"/>
              <a:t>Høyest snittbeløp man er villig til å betale for et familieabonnement på strømmetjeneste finner vi hos de under 30 år, yngre single, superkjøpere og de som lytter til / kjøper lydbok</a:t>
            </a:r>
          </a:p>
          <a:p>
            <a:endParaRPr lang="nb-NO" dirty="0"/>
          </a:p>
          <a:p>
            <a:r>
              <a:rPr lang="nb-NO" sz="900" dirty="0">
                <a:solidFill>
                  <a:schemeClr val="tx1">
                    <a:lumMod val="50000"/>
                    <a:lumOff val="50000"/>
                  </a:schemeClr>
                </a:solidFill>
              </a:rPr>
              <a:t>PRISOPPFATNING FAMILIEABONNEMENT (OPPTIL 4 BRUKERE)</a:t>
            </a:r>
            <a:br>
              <a:rPr lang="nb-NO" sz="900" dirty="0">
                <a:solidFill>
                  <a:schemeClr val="tx1">
                    <a:lumMod val="50000"/>
                    <a:lumOff val="50000"/>
                  </a:schemeClr>
                </a:solidFill>
              </a:rPr>
            </a:br>
            <a:r>
              <a:rPr lang="nb-NO" dirty="0"/>
              <a:t>Høyest snittbeløp man er villig til å betale for et abonnement på strømmetjeneste finner vi hos storlesere/-kjøpere, de som leser på annet språk og lyttere/kjøpere av lydbok</a:t>
            </a:r>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116</a:t>
            </a:fld>
            <a:endParaRPr lang="nb-NO" dirty="0"/>
          </a:p>
        </p:txBody>
      </p:sp>
    </p:spTree>
    <p:extLst>
      <p:ext uri="{BB962C8B-B14F-4D97-AF65-F5344CB8AC3E}">
        <p14:creationId xmlns:p14="http://schemas.microsoft.com/office/powerpoint/2010/main" val="2452466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E02EC8D0-44A3-4E5E-9622-298101B616D2}" type="slidenum">
              <a:rPr lang="nb-NO" smtClean="0"/>
              <a:pPr>
                <a:defRPr/>
              </a:pPr>
              <a:t>14</a:t>
            </a:fld>
            <a:endParaRPr lang="nb-NO" dirty="0"/>
          </a:p>
        </p:txBody>
      </p:sp>
    </p:spTree>
    <p:extLst>
      <p:ext uri="{BB962C8B-B14F-4D97-AF65-F5344CB8AC3E}">
        <p14:creationId xmlns:p14="http://schemas.microsoft.com/office/powerpoint/2010/main" val="7720854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123</a:t>
            </a:fld>
            <a:endParaRPr lang="nb-NO" dirty="0"/>
          </a:p>
        </p:txBody>
      </p:sp>
    </p:spTree>
    <p:extLst>
      <p:ext uri="{BB962C8B-B14F-4D97-AF65-F5344CB8AC3E}">
        <p14:creationId xmlns:p14="http://schemas.microsoft.com/office/powerpoint/2010/main" val="1261624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16</a:t>
            </a:fld>
            <a:endParaRPr lang="nb-NO" dirty="0"/>
          </a:p>
        </p:txBody>
      </p:sp>
    </p:spTree>
    <p:extLst>
      <p:ext uri="{BB962C8B-B14F-4D97-AF65-F5344CB8AC3E}">
        <p14:creationId xmlns:p14="http://schemas.microsoft.com/office/powerpoint/2010/main" val="199756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nb-NO" sz="800" kern="1200" dirty="0">
                <a:solidFill>
                  <a:schemeClr val="tx1"/>
                </a:solidFill>
                <a:effectLst/>
                <a:latin typeface="Arial" charset="0"/>
                <a:ea typeface="+mn-ea"/>
                <a:cs typeface="+mn-cs"/>
              </a:rPr>
              <a:t>Det hadde vært topp om man fikk med ebok/lydbok når man kjøper en papirbok</a:t>
            </a:r>
          </a:p>
          <a:p>
            <a:pPr lvl="0"/>
            <a:r>
              <a:rPr lang="nb-NO" sz="800" kern="1200" dirty="0">
                <a:solidFill>
                  <a:schemeClr val="tx1"/>
                </a:solidFill>
                <a:effectLst/>
                <a:latin typeface="Arial" charset="0"/>
                <a:ea typeface="+mn-ea"/>
                <a:cs typeface="+mn-cs"/>
              </a:rPr>
              <a:t>Hvis barna ønsker seg en bok, er jeg ikke vond å be</a:t>
            </a:r>
          </a:p>
          <a:p>
            <a:pPr lvl="0"/>
            <a:r>
              <a:rPr lang="nb-NO" sz="800" kern="1200" dirty="0">
                <a:solidFill>
                  <a:schemeClr val="tx1"/>
                </a:solidFill>
                <a:effectLst/>
                <a:latin typeface="Arial" charset="0"/>
                <a:ea typeface="+mn-ea"/>
                <a:cs typeface="+mn-cs"/>
              </a:rPr>
              <a:t>Jeg har problemer med å holde konsentrasjonen når jeg leser bøker</a:t>
            </a:r>
          </a:p>
          <a:p>
            <a:pPr lvl="0"/>
            <a:r>
              <a:rPr lang="nb-NO" sz="800" kern="1200" dirty="0">
                <a:solidFill>
                  <a:schemeClr val="tx1"/>
                </a:solidFill>
                <a:effectLst/>
                <a:latin typeface="Arial" charset="0"/>
                <a:ea typeface="+mn-ea"/>
                <a:cs typeface="+mn-cs"/>
              </a:rPr>
              <a:t>Jeg kjøper helst bøker på salg</a:t>
            </a:r>
          </a:p>
          <a:p>
            <a:pPr lvl="0"/>
            <a:r>
              <a:rPr lang="nb-NO" sz="800" kern="1200" dirty="0">
                <a:solidFill>
                  <a:schemeClr val="tx1"/>
                </a:solidFill>
                <a:effectLst/>
                <a:latin typeface="Arial" charset="0"/>
                <a:ea typeface="+mn-ea"/>
                <a:cs typeface="+mn-cs"/>
              </a:rPr>
              <a:t>Jeg kjøper sjelden innbundne, nye bøker til meg selv</a:t>
            </a:r>
          </a:p>
          <a:p>
            <a:pPr lvl="0"/>
            <a:r>
              <a:rPr lang="nb-NO" sz="800" kern="1200" dirty="0">
                <a:solidFill>
                  <a:schemeClr val="tx1"/>
                </a:solidFill>
                <a:effectLst/>
                <a:latin typeface="Arial" charset="0"/>
                <a:ea typeface="+mn-ea"/>
                <a:cs typeface="+mn-cs"/>
              </a:rPr>
              <a:t>Jeg leser gjerne en skikkelig «murstein»</a:t>
            </a:r>
          </a:p>
          <a:p>
            <a:pPr lvl="0"/>
            <a:r>
              <a:rPr lang="nb-NO" sz="800" kern="1200" dirty="0">
                <a:solidFill>
                  <a:schemeClr val="tx1"/>
                </a:solidFill>
                <a:effectLst/>
                <a:latin typeface="Arial" charset="0"/>
                <a:ea typeface="+mn-ea"/>
                <a:cs typeface="+mn-cs"/>
              </a:rPr>
              <a:t>Jeg leser mesteparten av bøker på Kindle/lesebrett</a:t>
            </a:r>
          </a:p>
          <a:p>
            <a:pPr lvl="0"/>
            <a:r>
              <a:rPr lang="nb-NO" sz="800" kern="1200" dirty="0">
                <a:solidFill>
                  <a:schemeClr val="tx1"/>
                </a:solidFill>
                <a:effectLst/>
                <a:latin typeface="Arial" charset="0"/>
                <a:ea typeface="+mn-ea"/>
                <a:cs typeface="+mn-cs"/>
              </a:rPr>
              <a:t>Jeg snakker ofte om bøker jeg har lest med andre</a:t>
            </a:r>
          </a:p>
          <a:p>
            <a:pPr lvl="0"/>
            <a:r>
              <a:rPr lang="nb-NO" sz="800" kern="1200" dirty="0">
                <a:solidFill>
                  <a:schemeClr val="tx1"/>
                </a:solidFill>
                <a:effectLst/>
                <a:latin typeface="Arial" charset="0"/>
                <a:ea typeface="+mn-ea"/>
                <a:cs typeface="+mn-cs"/>
              </a:rPr>
              <a:t>Mobilbruk går hardt på bekostning av lesing for min del</a:t>
            </a:r>
          </a:p>
          <a:p>
            <a:pPr lvl="0"/>
            <a:r>
              <a:rPr lang="nb-NO" sz="800" kern="1200" dirty="0">
                <a:solidFill>
                  <a:schemeClr val="tx1"/>
                </a:solidFill>
                <a:effectLst/>
                <a:latin typeface="Arial" charset="0"/>
                <a:ea typeface="+mn-ea"/>
                <a:cs typeface="+mn-cs"/>
              </a:rPr>
              <a:t>Om jeg leser en skikkelig fengende anmeldelse, hender det at jeg kjøper boka med en gang</a:t>
            </a:r>
          </a:p>
          <a:p>
            <a:pPr lvl="0"/>
            <a:r>
              <a:rPr lang="nb-NO" sz="800" kern="1200" dirty="0">
                <a:solidFill>
                  <a:schemeClr val="tx1"/>
                </a:solidFill>
                <a:effectLst/>
                <a:latin typeface="Arial" charset="0"/>
                <a:ea typeface="+mn-ea"/>
                <a:cs typeface="+mn-cs"/>
              </a:rPr>
              <a:t>Om jeg ser en bok jeg er interessert i, kjøper jeg den. Pris er mindre viktig</a:t>
            </a:r>
          </a:p>
          <a:p>
            <a:pPr lvl="0"/>
            <a:r>
              <a:rPr lang="nb-NO" sz="800" kern="1200" dirty="0">
                <a:solidFill>
                  <a:schemeClr val="tx1"/>
                </a:solidFill>
                <a:effectLst/>
                <a:latin typeface="Arial" charset="0"/>
                <a:ea typeface="+mn-ea"/>
                <a:cs typeface="+mn-cs"/>
              </a:rPr>
              <a:t>Om jeg skal ha en bok, søker jeg den vanligvis først opp på nettet </a:t>
            </a:r>
          </a:p>
          <a:p>
            <a:pPr lvl="0"/>
            <a:r>
              <a:rPr lang="nb-NO" sz="800" kern="1200" dirty="0">
                <a:solidFill>
                  <a:schemeClr val="tx1"/>
                </a:solidFill>
                <a:effectLst/>
                <a:latin typeface="Arial" charset="0"/>
                <a:ea typeface="+mn-ea"/>
                <a:cs typeface="+mn-cs"/>
              </a:rPr>
              <a:t>Jeg handler ofte på utenlandske nettbutikker fordi de har større utvalg</a:t>
            </a:r>
          </a:p>
          <a:p>
            <a:pPr lvl="0"/>
            <a:r>
              <a:rPr lang="nb-NO" sz="800" kern="1200" dirty="0">
                <a:solidFill>
                  <a:schemeClr val="tx1"/>
                </a:solidFill>
                <a:effectLst/>
                <a:latin typeface="Arial" charset="0"/>
                <a:ea typeface="+mn-ea"/>
                <a:cs typeface="+mn-cs"/>
              </a:rPr>
              <a:t>Jeg venter helst med å kjøpe en ny bok til den har kommet i pocket</a:t>
            </a:r>
          </a:p>
          <a:p>
            <a:pPr lvl="0"/>
            <a:r>
              <a:rPr lang="nb-NO" sz="800" kern="1200" dirty="0">
                <a:solidFill>
                  <a:schemeClr val="tx1"/>
                </a:solidFill>
                <a:effectLst/>
                <a:latin typeface="Arial" charset="0"/>
                <a:ea typeface="+mn-ea"/>
                <a:cs typeface="+mn-cs"/>
              </a:rPr>
              <a:t>Jeg syns det er vanskelig å kjøpe/laste ned e-bøker</a:t>
            </a:r>
          </a:p>
          <a:p>
            <a:pPr lvl="0"/>
            <a:r>
              <a:rPr lang="nb-NO" sz="800" kern="1200" dirty="0">
                <a:solidFill>
                  <a:schemeClr val="tx1"/>
                </a:solidFill>
                <a:effectLst/>
                <a:latin typeface="Arial" charset="0"/>
                <a:ea typeface="+mn-ea"/>
                <a:cs typeface="+mn-cs"/>
              </a:rPr>
              <a:t>Jeg leser/lytter like gjerne på engelsk som på norsk</a:t>
            </a:r>
          </a:p>
          <a:p>
            <a:endParaRPr lang="nb-NO" sz="800"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17</a:t>
            </a:fld>
            <a:endParaRPr lang="nb-NO" dirty="0"/>
          </a:p>
        </p:txBody>
      </p:sp>
    </p:spTree>
    <p:extLst>
      <p:ext uri="{BB962C8B-B14F-4D97-AF65-F5344CB8AC3E}">
        <p14:creationId xmlns:p14="http://schemas.microsoft.com/office/powerpoint/2010/main" val="1386113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nb-NO" sz="1200" kern="1200" dirty="0">
                <a:solidFill>
                  <a:schemeClr val="tx1"/>
                </a:solidFill>
                <a:effectLst/>
                <a:latin typeface="Arial" charset="0"/>
                <a:ea typeface="+mn-ea"/>
                <a:cs typeface="+mn-cs"/>
              </a:rPr>
              <a:t>Det hadde vært topp om man fikk med ebok/lydbok når man kjøper en papirbok</a:t>
            </a:r>
          </a:p>
          <a:p>
            <a:pPr lvl="0"/>
            <a:r>
              <a:rPr lang="nb-NO" sz="1200" kern="1200" dirty="0">
                <a:solidFill>
                  <a:schemeClr val="tx1"/>
                </a:solidFill>
                <a:effectLst/>
                <a:latin typeface="Arial" charset="0"/>
                <a:ea typeface="+mn-ea"/>
                <a:cs typeface="+mn-cs"/>
              </a:rPr>
              <a:t>Hvis barna ønsker seg en bok, er jeg ikke vond å be</a:t>
            </a:r>
          </a:p>
          <a:p>
            <a:pPr lvl="0"/>
            <a:r>
              <a:rPr lang="nb-NO" sz="1200" kern="1200" dirty="0">
                <a:solidFill>
                  <a:schemeClr val="tx1"/>
                </a:solidFill>
                <a:effectLst/>
                <a:latin typeface="Arial" charset="0"/>
                <a:ea typeface="+mn-ea"/>
                <a:cs typeface="+mn-cs"/>
              </a:rPr>
              <a:t>Jeg har problemer med å holde konsentrasjonen når jeg leser bøker</a:t>
            </a:r>
          </a:p>
          <a:p>
            <a:pPr lvl="0"/>
            <a:r>
              <a:rPr lang="nb-NO" sz="1200" kern="1200" dirty="0">
                <a:solidFill>
                  <a:schemeClr val="tx1"/>
                </a:solidFill>
                <a:effectLst/>
                <a:latin typeface="Arial" charset="0"/>
                <a:ea typeface="+mn-ea"/>
                <a:cs typeface="+mn-cs"/>
              </a:rPr>
              <a:t>Jeg kjøper helst bøker på salg</a:t>
            </a:r>
          </a:p>
          <a:p>
            <a:pPr lvl="0"/>
            <a:r>
              <a:rPr lang="nb-NO" sz="1200" kern="1200" dirty="0">
                <a:solidFill>
                  <a:schemeClr val="tx1"/>
                </a:solidFill>
                <a:effectLst/>
                <a:latin typeface="Arial" charset="0"/>
                <a:ea typeface="+mn-ea"/>
                <a:cs typeface="+mn-cs"/>
              </a:rPr>
              <a:t>Jeg kjøper sjelden innbundne, nye bøker til meg selv</a:t>
            </a:r>
          </a:p>
          <a:p>
            <a:pPr lvl="0"/>
            <a:r>
              <a:rPr lang="nb-NO" sz="1200" kern="1200" dirty="0">
                <a:solidFill>
                  <a:schemeClr val="tx1"/>
                </a:solidFill>
                <a:effectLst/>
                <a:latin typeface="Arial" charset="0"/>
                <a:ea typeface="+mn-ea"/>
                <a:cs typeface="+mn-cs"/>
              </a:rPr>
              <a:t>Jeg leser gjerne en skikkelig «murstein»</a:t>
            </a:r>
          </a:p>
          <a:p>
            <a:pPr lvl="0"/>
            <a:r>
              <a:rPr lang="nb-NO" sz="1200" kern="1200" dirty="0">
                <a:solidFill>
                  <a:schemeClr val="tx1"/>
                </a:solidFill>
                <a:effectLst/>
                <a:latin typeface="Arial" charset="0"/>
                <a:ea typeface="+mn-ea"/>
                <a:cs typeface="+mn-cs"/>
              </a:rPr>
              <a:t>Jeg leser mesteparten av bøker på Kindle/lesebrett</a:t>
            </a:r>
          </a:p>
          <a:p>
            <a:pPr lvl="0"/>
            <a:r>
              <a:rPr lang="nb-NO" sz="1200" kern="1200" dirty="0">
                <a:solidFill>
                  <a:schemeClr val="tx1"/>
                </a:solidFill>
                <a:effectLst/>
                <a:latin typeface="Arial" charset="0"/>
                <a:ea typeface="+mn-ea"/>
                <a:cs typeface="+mn-cs"/>
              </a:rPr>
              <a:t>Jeg snakker ofte om bøker jeg har lest med andre</a:t>
            </a:r>
          </a:p>
          <a:p>
            <a:pPr lvl="0"/>
            <a:r>
              <a:rPr lang="nb-NO" sz="1200" kern="1200" dirty="0">
                <a:solidFill>
                  <a:schemeClr val="tx1"/>
                </a:solidFill>
                <a:effectLst/>
                <a:latin typeface="Arial" charset="0"/>
                <a:ea typeface="+mn-ea"/>
                <a:cs typeface="+mn-cs"/>
              </a:rPr>
              <a:t>Mobilbruk går hardt på bekostning av lesing for min del</a:t>
            </a:r>
          </a:p>
          <a:p>
            <a:pPr lvl="0"/>
            <a:r>
              <a:rPr lang="nb-NO" sz="1200" kern="1200" dirty="0">
                <a:solidFill>
                  <a:schemeClr val="tx1"/>
                </a:solidFill>
                <a:effectLst/>
                <a:latin typeface="Arial" charset="0"/>
                <a:ea typeface="+mn-ea"/>
                <a:cs typeface="+mn-cs"/>
              </a:rPr>
              <a:t>Om jeg leser en skikkelig fengende anmeldelse, hender det at jeg kjøper boka med en gang</a:t>
            </a:r>
          </a:p>
          <a:p>
            <a:pPr lvl="0"/>
            <a:r>
              <a:rPr lang="nb-NO" sz="1200" kern="1200" dirty="0">
                <a:solidFill>
                  <a:schemeClr val="tx1"/>
                </a:solidFill>
                <a:effectLst/>
                <a:latin typeface="Arial" charset="0"/>
                <a:ea typeface="+mn-ea"/>
                <a:cs typeface="+mn-cs"/>
              </a:rPr>
              <a:t>Om jeg ser en bok jeg er interessert i, kjøper jeg den. Pris er mindre viktig</a:t>
            </a:r>
          </a:p>
          <a:p>
            <a:pPr lvl="0"/>
            <a:r>
              <a:rPr lang="nb-NO" sz="1200" kern="1200" dirty="0">
                <a:solidFill>
                  <a:schemeClr val="tx1"/>
                </a:solidFill>
                <a:effectLst/>
                <a:latin typeface="Arial" charset="0"/>
                <a:ea typeface="+mn-ea"/>
                <a:cs typeface="+mn-cs"/>
              </a:rPr>
              <a:t>Om jeg skal ha en bok, søker jeg den vanligvis først opp på nettet </a:t>
            </a:r>
          </a:p>
          <a:p>
            <a:pPr lvl="0"/>
            <a:r>
              <a:rPr lang="nb-NO" sz="1200" kern="1200" dirty="0">
                <a:solidFill>
                  <a:schemeClr val="tx1"/>
                </a:solidFill>
                <a:effectLst/>
                <a:latin typeface="Arial" charset="0"/>
                <a:ea typeface="+mn-ea"/>
                <a:cs typeface="+mn-cs"/>
              </a:rPr>
              <a:t>Jeg handler ofte på utenlandske nettbutikker fordi de har større utvalg</a:t>
            </a:r>
          </a:p>
          <a:p>
            <a:pPr lvl="0"/>
            <a:r>
              <a:rPr lang="nb-NO" sz="1200" kern="1200" dirty="0">
                <a:solidFill>
                  <a:schemeClr val="tx1"/>
                </a:solidFill>
                <a:effectLst/>
                <a:latin typeface="Arial" charset="0"/>
                <a:ea typeface="+mn-ea"/>
                <a:cs typeface="+mn-cs"/>
              </a:rPr>
              <a:t>Jeg venter helst med å kjøpe en ny bok til den har kommet i pocket</a:t>
            </a:r>
          </a:p>
          <a:p>
            <a:pPr lvl="0"/>
            <a:r>
              <a:rPr lang="nb-NO" sz="1200" kern="1200" dirty="0">
                <a:solidFill>
                  <a:schemeClr val="tx1"/>
                </a:solidFill>
                <a:effectLst/>
                <a:latin typeface="Arial" charset="0"/>
                <a:ea typeface="+mn-ea"/>
                <a:cs typeface="+mn-cs"/>
              </a:rPr>
              <a:t>Jeg syns det er vanskelig å kjøpe/laste ned e-bøker</a:t>
            </a:r>
          </a:p>
          <a:p>
            <a:pPr lvl="0"/>
            <a:r>
              <a:rPr lang="nb-NO" sz="1200" kern="1200" dirty="0">
                <a:solidFill>
                  <a:schemeClr val="tx1"/>
                </a:solidFill>
                <a:effectLst/>
                <a:latin typeface="Arial" charset="0"/>
                <a:ea typeface="+mn-ea"/>
                <a:cs typeface="+mn-cs"/>
              </a:rPr>
              <a:t>Jeg leser/lytter like gjerne på engelsk som på norsk</a:t>
            </a:r>
          </a:p>
          <a:p>
            <a:endParaRPr lang="en-GB" dirty="0"/>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18</a:t>
            </a:fld>
            <a:endParaRPr lang="nb-NO" dirty="0"/>
          </a:p>
        </p:txBody>
      </p:sp>
    </p:spTree>
    <p:extLst>
      <p:ext uri="{BB962C8B-B14F-4D97-AF65-F5344CB8AC3E}">
        <p14:creationId xmlns:p14="http://schemas.microsoft.com/office/powerpoint/2010/main" val="3769010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SINK = Singel Income No Kids</a:t>
            </a:r>
          </a:p>
          <a:p>
            <a:r>
              <a:rPr lang="nb-NO" dirty="0"/>
              <a:t>DINK = Double Income </a:t>
            </a:r>
            <a:r>
              <a:rPr lang="nb-NO" dirty="0" err="1"/>
              <a:t>no</a:t>
            </a:r>
            <a:r>
              <a:rPr lang="nb-NO" dirty="0"/>
              <a:t> Kids</a:t>
            </a:r>
          </a:p>
          <a:p>
            <a:r>
              <a:rPr lang="nb-NO" dirty="0"/>
              <a:t>FWSK – Småbarnsfamilier</a:t>
            </a:r>
          </a:p>
          <a:p>
            <a:r>
              <a:rPr lang="nb-NO" dirty="0"/>
              <a:t>FWLK – </a:t>
            </a:r>
            <a:r>
              <a:rPr lang="nb-NO" dirty="0" err="1"/>
              <a:t>Storbarnsfamilier</a:t>
            </a:r>
            <a:endParaRPr lang="nb-NO" dirty="0"/>
          </a:p>
          <a:p>
            <a:r>
              <a:rPr lang="nb-NO" dirty="0" err="1"/>
              <a:t>Empty</a:t>
            </a:r>
            <a:r>
              <a:rPr lang="nb-NO" dirty="0"/>
              <a:t> Nesters = voksne </a:t>
            </a:r>
            <a:r>
              <a:rPr lang="nb-NO" dirty="0" err="1"/>
              <a:t>topersonershusholdninger</a:t>
            </a:r>
            <a:endParaRPr lang="nb-NO" dirty="0"/>
          </a:p>
          <a:p>
            <a:r>
              <a:rPr lang="nb-NO" dirty="0"/>
              <a:t>OS = Older Singles = voksne enpersonshusholdninger</a:t>
            </a:r>
          </a:p>
        </p:txBody>
      </p:sp>
      <p:sp>
        <p:nvSpPr>
          <p:cNvPr id="4" name="Plassholder for lysbildenummer 3"/>
          <p:cNvSpPr>
            <a:spLocks noGrp="1"/>
          </p:cNvSpPr>
          <p:nvPr>
            <p:ph type="sldNum" sz="quarter" idx="5"/>
          </p:nvPr>
        </p:nvSpPr>
        <p:spPr/>
        <p:txBody>
          <a:bodyPr/>
          <a:lstStyle/>
          <a:p>
            <a:pPr>
              <a:defRPr/>
            </a:pPr>
            <a:fld id="{E02EC8D0-44A3-4E5E-9622-298101B616D2}" type="slidenum">
              <a:rPr lang="nb-NO" smtClean="0"/>
              <a:pPr>
                <a:defRPr/>
              </a:pPr>
              <a:t>20</a:t>
            </a:fld>
            <a:endParaRPr lang="nb-NO" dirty="0"/>
          </a:p>
        </p:txBody>
      </p:sp>
    </p:spTree>
    <p:extLst>
      <p:ext uri="{BB962C8B-B14F-4D97-AF65-F5344CB8AC3E}">
        <p14:creationId xmlns:p14="http://schemas.microsoft.com/office/powerpoint/2010/main" val="1555247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3.emf"/><Relationship Id="rId4" Type="http://schemas.openxmlformats.org/officeDocument/2006/relationships/oleObject" Target="../embeddings/oleObject3.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3.emf"/><Relationship Id="rId4" Type="http://schemas.openxmlformats.org/officeDocument/2006/relationships/oleObject" Target="../embeddings/oleObject4.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xml"/><Relationship Id="rId1" Type="http://schemas.openxmlformats.org/officeDocument/2006/relationships/vmlDrawing" Target="../drawings/vmlDrawing7.v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7.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emf"/><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xml"/><Relationship Id="rId1" Type="http://schemas.openxmlformats.org/officeDocument/2006/relationships/vmlDrawing" Target="../drawings/vmlDrawing8.vml"/><Relationship Id="rId5" Type="http://schemas.openxmlformats.org/officeDocument/2006/relationships/image" Target="../media/image9.emf"/><Relationship Id="rId4" Type="http://schemas.openxmlformats.org/officeDocument/2006/relationships/oleObject" Target="../embeddings/oleObject8.bin"/></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xml"/><Relationship Id="rId1" Type="http://schemas.openxmlformats.org/officeDocument/2006/relationships/vmlDrawing" Target="../drawings/vmlDrawing9.vml"/><Relationship Id="rId5" Type="http://schemas.openxmlformats.org/officeDocument/2006/relationships/image" Target="../media/image9.emf"/><Relationship Id="rId4" Type="http://schemas.openxmlformats.org/officeDocument/2006/relationships/oleObject" Target="../embeddings/oleObject9.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xml"/><Relationship Id="rId1" Type="http://schemas.openxmlformats.org/officeDocument/2006/relationships/vmlDrawing" Target="../drawings/vmlDrawing10.vml"/><Relationship Id="rId5" Type="http://schemas.openxmlformats.org/officeDocument/2006/relationships/image" Target="../media/image9.emf"/><Relationship Id="rId4" Type="http://schemas.openxmlformats.org/officeDocument/2006/relationships/oleObject" Target="../embeddings/oleObject10.bin"/></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xml"/><Relationship Id="rId1" Type="http://schemas.openxmlformats.org/officeDocument/2006/relationships/vmlDrawing" Target="../drawings/vmlDrawing11.vml"/><Relationship Id="rId5" Type="http://schemas.openxmlformats.org/officeDocument/2006/relationships/image" Target="../media/image10.emf"/><Relationship Id="rId4" Type="http://schemas.openxmlformats.org/officeDocument/2006/relationships/oleObject" Target="../embeddings/oleObject11.bin"/></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xml"/><Relationship Id="rId1" Type="http://schemas.openxmlformats.org/officeDocument/2006/relationships/vmlDrawing" Target="../drawings/vmlDrawing12.vml"/><Relationship Id="rId5" Type="http://schemas.openxmlformats.org/officeDocument/2006/relationships/image" Target="../media/image10.emf"/><Relationship Id="rId4" Type="http://schemas.openxmlformats.org/officeDocument/2006/relationships/oleObject" Target="../embeddings/oleObject12.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5.xml"/><Relationship Id="rId1" Type="http://schemas.openxmlformats.org/officeDocument/2006/relationships/vmlDrawing" Target="../drawings/vmlDrawing13.vml"/><Relationship Id="rId5" Type="http://schemas.openxmlformats.org/officeDocument/2006/relationships/image" Target="../media/image10.emf"/><Relationship Id="rId4" Type="http://schemas.openxmlformats.org/officeDocument/2006/relationships/oleObject" Target="../embeddings/oleObject13.bin"/></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vmlDrawing" Target="../drawings/vmlDrawing14.vml"/><Relationship Id="rId5" Type="http://schemas.openxmlformats.org/officeDocument/2006/relationships/image" Target="../media/image3.emf"/><Relationship Id="rId4" Type="http://schemas.openxmlformats.org/officeDocument/2006/relationships/oleObject" Target="../embeddings/oleObject14.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xml"/><Relationship Id="rId1" Type="http://schemas.openxmlformats.org/officeDocument/2006/relationships/vmlDrawing" Target="../drawings/vmlDrawing15.vml"/><Relationship Id="rId5" Type="http://schemas.openxmlformats.org/officeDocument/2006/relationships/image" Target="../media/image3.emf"/><Relationship Id="rId4" Type="http://schemas.openxmlformats.org/officeDocument/2006/relationships/oleObject" Target="../embeddings/oleObject15.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vmlDrawing" Target="../drawings/vmlDrawing16.vml"/><Relationship Id="rId5" Type="http://schemas.openxmlformats.org/officeDocument/2006/relationships/image" Target="../media/image11.emf"/><Relationship Id="rId4" Type="http://schemas.openxmlformats.org/officeDocument/2006/relationships/oleObject" Target="../embeddings/oleObject16.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xml"/><Relationship Id="rId1" Type="http://schemas.openxmlformats.org/officeDocument/2006/relationships/vmlDrawing" Target="../drawings/vmlDrawing17.vml"/><Relationship Id="rId5" Type="http://schemas.openxmlformats.org/officeDocument/2006/relationships/image" Target="../media/image11.emf"/><Relationship Id="rId4" Type="http://schemas.openxmlformats.org/officeDocument/2006/relationships/oleObject" Target="../embeddings/oleObject17.bin"/></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0.xml"/><Relationship Id="rId1" Type="http://schemas.openxmlformats.org/officeDocument/2006/relationships/vmlDrawing" Target="../drawings/vmlDrawing18.vml"/><Relationship Id="rId5" Type="http://schemas.openxmlformats.org/officeDocument/2006/relationships/image" Target="../media/image12.emf"/><Relationship Id="rId4" Type="http://schemas.openxmlformats.org/officeDocument/2006/relationships/oleObject" Target="../embeddings/oleObject18.bin"/></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1.xml"/><Relationship Id="rId1" Type="http://schemas.openxmlformats.org/officeDocument/2006/relationships/vmlDrawing" Target="../drawings/vmlDrawing19.vml"/><Relationship Id="rId5" Type="http://schemas.openxmlformats.org/officeDocument/2006/relationships/image" Target="../media/image12.emf"/><Relationship Id="rId4" Type="http://schemas.openxmlformats.org/officeDocument/2006/relationships/oleObject" Target="../embeddings/oleObject19.bin"/></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2.xml"/><Relationship Id="rId1" Type="http://schemas.openxmlformats.org/officeDocument/2006/relationships/vmlDrawing" Target="../drawings/vmlDrawing20.vml"/><Relationship Id="rId5" Type="http://schemas.openxmlformats.org/officeDocument/2006/relationships/image" Target="../media/image13.emf"/><Relationship Id="rId4" Type="http://schemas.openxmlformats.org/officeDocument/2006/relationships/oleObject" Target="../embeddings/oleObject20.bin"/></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slideMaster" Target="../slideMasters/slideMaster3.xml"/><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tags" Target="../tags/tag25.xml"/><Relationship Id="rId1" Type="http://schemas.openxmlformats.org/officeDocument/2006/relationships/vmlDrawing" Target="../drawings/vmlDrawing22.v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emf"/><Relationship Id="rId10" Type="http://schemas.openxmlformats.org/officeDocument/2006/relationships/image" Target="../media/image21.png"/><Relationship Id="rId4" Type="http://schemas.openxmlformats.org/officeDocument/2006/relationships/oleObject" Target="../embeddings/oleObject22.bin"/><Relationship Id="rId9" Type="http://schemas.openxmlformats.org/officeDocument/2006/relationships/image" Target="../media/image20.sv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6.xml"/><Relationship Id="rId1" Type="http://schemas.openxmlformats.org/officeDocument/2006/relationships/vmlDrawing" Target="../drawings/vmlDrawing23.vml"/><Relationship Id="rId5" Type="http://schemas.openxmlformats.org/officeDocument/2006/relationships/image" Target="../media/image25.emf"/><Relationship Id="rId4" Type="http://schemas.openxmlformats.org/officeDocument/2006/relationships/oleObject" Target="../embeddings/oleObject23.bin"/></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7.xml"/><Relationship Id="rId1" Type="http://schemas.openxmlformats.org/officeDocument/2006/relationships/vmlDrawing" Target="../drawings/vmlDrawing24.vml"/><Relationship Id="rId5" Type="http://schemas.openxmlformats.org/officeDocument/2006/relationships/image" Target="../media/image13.emf"/><Relationship Id="rId4" Type="http://schemas.openxmlformats.org/officeDocument/2006/relationships/oleObject" Target="../embeddings/oleObject24.bin"/></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6"/>
            <a:ext cx="10363200" cy="1470025"/>
          </a:xfr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p>
        </p:txBody>
      </p:sp>
      <p:sp>
        <p:nvSpPr>
          <p:cNvPr id="4" name="Plassholder for lysbildenummer 1"/>
          <p:cNvSpPr>
            <a:spLocks noGrp="1"/>
          </p:cNvSpPr>
          <p:nvPr>
            <p:ph type="sldNum" sz="quarter" idx="4"/>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lysbildenummer 1"/>
          <p:cNvSpPr>
            <a:spLocks noGrp="1"/>
          </p:cNvSpPr>
          <p:nvPr>
            <p:ph type="sldNum" sz="quarter" idx="4"/>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Klikk for å redigere tittelstil</a:t>
            </a:r>
          </a:p>
        </p:txBody>
      </p:sp>
      <p:sp>
        <p:nvSpPr>
          <p:cNvPr id="3" name="Plassholder for lysbildenummer 1"/>
          <p:cNvSpPr>
            <a:spLocks noGrp="1"/>
          </p:cNvSpPr>
          <p:nvPr>
            <p:ph type="sldNum" sz="quarter" idx="4"/>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Tree>
    <p:extLst>
      <p:ext uri="{BB962C8B-B14F-4D97-AF65-F5344CB8AC3E}">
        <p14:creationId xmlns:p14="http://schemas.microsoft.com/office/powerpoint/2010/main" val="2440727868"/>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lysbildenummer 1"/>
          <p:cNvSpPr>
            <a:spLocks noGrp="1"/>
          </p:cNvSpPr>
          <p:nvPr>
            <p:ph type="sldNum" sz="quarter" idx="4"/>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Tree>
    <p:extLst>
      <p:ext uri="{BB962C8B-B14F-4D97-AF65-F5344CB8AC3E}">
        <p14:creationId xmlns:p14="http://schemas.microsoft.com/office/powerpoint/2010/main" val="957320494"/>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dirty="0"/>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dirty="0"/>
              <a:t>Klikk for å redigere tekststiler i malen</a:t>
            </a:r>
          </a:p>
        </p:txBody>
      </p:sp>
      <p:sp>
        <p:nvSpPr>
          <p:cNvPr id="5" name="Plassholder for lysbildenummer 1"/>
          <p:cNvSpPr>
            <a:spLocks noGrp="1"/>
          </p:cNvSpPr>
          <p:nvPr>
            <p:ph type="sldNum" sz="quarter" idx="4"/>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Tree>
    <p:extLst>
      <p:ext uri="{BB962C8B-B14F-4D97-AF65-F5344CB8AC3E}">
        <p14:creationId xmlns:p14="http://schemas.microsoft.com/office/powerpoint/2010/main" val="2462412881"/>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dirty="0"/>
              <a:t>Klikk ikonet for å legge til et bilde</a:t>
            </a:r>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lysbildenummer 1"/>
          <p:cNvSpPr>
            <a:spLocks noGrp="1"/>
          </p:cNvSpPr>
          <p:nvPr>
            <p:ph type="sldNum" sz="quarter" idx="4"/>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Tree>
    <p:extLst>
      <p:ext uri="{BB962C8B-B14F-4D97-AF65-F5344CB8AC3E}">
        <p14:creationId xmlns:p14="http://schemas.microsoft.com/office/powerpoint/2010/main" val="3952219355"/>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lysbildenummer 1"/>
          <p:cNvSpPr>
            <a:spLocks noGrp="1"/>
          </p:cNvSpPr>
          <p:nvPr>
            <p:ph type="sldNum" sz="quarter" idx="4"/>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Tree>
    <p:extLst>
      <p:ext uri="{BB962C8B-B14F-4D97-AF65-F5344CB8AC3E}">
        <p14:creationId xmlns:p14="http://schemas.microsoft.com/office/powerpoint/2010/main" val="1566243910"/>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13801" y="333375"/>
            <a:ext cx="2688167" cy="6229350"/>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742952" y="333375"/>
            <a:ext cx="7867649" cy="622935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lysbildenummer 1"/>
          <p:cNvSpPr>
            <a:spLocks noGrp="1"/>
          </p:cNvSpPr>
          <p:nvPr>
            <p:ph type="sldNum" sz="quarter" idx="4"/>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Tree>
    <p:extLst>
      <p:ext uri="{BB962C8B-B14F-4D97-AF65-F5344CB8AC3E}">
        <p14:creationId xmlns:p14="http://schemas.microsoft.com/office/powerpoint/2010/main" val="371842630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xOverObj" preserve="1">
  <p:cSld name="Tittel og tekst over innhold">
    <p:spTree>
      <p:nvGrpSpPr>
        <p:cNvPr id="1" name=""/>
        <p:cNvGrpSpPr/>
        <p:nvPr/>
      </p:nvGrpSpPr>
      <p:grpSpPr>
        <a:xfrm>
          <a:off x="0" y="0"/>
          <a:ext cx="0" cy="0"/>
          <a:chOff x="0" y="0"/>
          <a:chExt cx="0" cy="0"/>
        </a:xfrm>
      </p:grpSpPr>
      <p:sp>
        <p:nvSpPr>
          <p:cNvPr id="2" name="Tittel 1"/>
          <p:cNvSpPr>
            <a:spLocks noGrp="1"/>
          </p:cNvSpPr>
          <p:nvPr>
            <p:ph type="title"/>
          </p:nvPr>
        </p:nvSpPr>
        <p:spPr>
          <a:xfrm>
            <a:off x="742951" y="333376"/>
            <a:ext cx="10725149" cy="911225"/>
          </a:xfrm>
        </p:spPr>
        <p:txBody>
          <a:bodyPr/>
          <a:lstStyle/>
          <a:p>
            <a:r>
              <a:rPr lang="nb-NO"/>
              <a:t>Klikk for å redigere tittelstil</a:t>
            </a:r>
          </a:p>
        </p:txBody>
      </p:sp>
      <p:sp>
        <p:nvSpPr>
          <p:cNvPr id="3" name="Plassholder for tekst 2"/>
          <p:cNvSpPr>
            <a:spLocks noGrp="1"/>
          </p:cNvSpPr>
          <p:nvPr>
            <p:ph type="body" sz="half" idx="1"/>
          </p:nvPr>
        </p:nvSpPr>
        <p:spPr>
          <a:xfrm>
            <a:off x="742951" y="1454150"/>
            <a:ext cx="10759016" cy="24780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742951" y="4084639"/>
            <a:ext cx="10759016" cy="247808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lysbildenummer 1"/>
          <p:cNvSpPr>
            <a:spLocks noGrp="1"/>
          </p:cNvSpPr>
          <p:nvPr>
            <p:ph type="sldNum" sz="quarter" idx="4"/>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Tree>
    <p:extLst>
      <p:ext uri="{BB962C8B-B14F-4D97-AF65-F5344CB8AC3E}">
        <p14:creationId xmlns:p14="http://schemas.microsoft.com/office/powerpoint/2010/main" val="705037442"/>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bl" preserve="1">
  <p:cSld name="Tittel og tabell">
    <p:spTree>
      <p:nvGrpSpPr>
        <p:cNvPr id="1" name=""/>
        <p:cNvGrpSpPr/>
        <p:nvPr/>
      </p:nvGrpSpPr>
      <p:grpSpPr>
        <a:xfrm>
          <a:off x="0" y="0"/>
          <a:ext cx="0" cy="0"/>
          <a:chOff x="0" y="0"/>
          <a:chExt cx="0" cy="0"/>
        </a:xfrm>
      </p:grpSpPr>
      <p:sp>
        <p:nvSpPr>
          <p:cNvPr id="2" name="Tittel 1"/>
          <p:cNvSpPr>
            <a:spLocks noGrp="1"/>
          </p:cNvSpPr>
          <p:nvPr>
            <p:ph type="title"/>
          </p:nvPr>
        </p:nvSpPr>
        <p:spPr>
          <a:xfrm>
            <a:off x="742951" y="333376"/>
            <a:ext cx="10725149" cy="911225"/>
          </a:xfrm>
        </p:spPr>
        <p:txBody>
          <a:bodyPr/>
          <a:lstStyle/>
          <a:p>
            <a:r>
              <a:rPr lang="nb-NO"/>
              <a:t>Klikk for å redigere tittelstil</a:t>
            </a:r>
          </a:p>
        </p:txBody>
      </p:sp>
      <p:sp>
        <p:nvSpPr>
          <p:cNvPr id="3" name="Plassholder for tabell 2"/>
          <p:cNvSpPr>
            <a:spLocks noGrp="1"/>
          </p:cNvSpPr>
          <p:nvPr>
            <p:ph type="tbl" idx="1"/>
          </p:nvPr>
        </p:nvSpPr>
        <p:spPr>
          <a:xfrm>
            <a:off x="742951" y="1454150"/>
            <a:ext cx="10759016" cy="5108575"/>
          </a:xfrm>
        </p:spPr>
        <p:txBody>
          <a:bodyPr/>
          <a:lstStyle/>
          <a:p>
            <a:pPr lvl="0"/>
            <a:r>
              <a:rPr lang="nb-NO" noProof="0" dirty="0"/>
              <a:t>Klikk ikonet for å legge til en tabell</a:t>
            </a:r>
          </a:p>
        </p:txBody>
      </p:sp>
      <p:sp>
        <p:nvSpPr>
          <p:cNvPr id="4" name="Plassholder for lysbildenummer 1"/>
          <p:cNvSpPr>
            <a:spLocks noGrp="1"/>
          </p:cNvSpPr>
          <p:nvPr>
            <p:ph type="sldNum" sz="quarter" idx="4"/>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Tree>
    <p:extLst>
      <p:ext uri="{BB962C8B-B14F-4D97-AF65-F5344CB8AC3E}">
        <p14:creationId xmlns:p14="http://schemas.microsoft.com/office/powerpoint/2010/main" val="1329126539"/>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tel, tekst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742951" y="333376"/>
            <a:ext cx="10725149" cy="911225"/>
          </a:xfrm>
        </p:spPr>
        <p:txBody>
          <a:bodyPr/>
          <a:lstStyle/>
          <a:p>
            <a:r>
              <a:rPr lang="nb-NO"/>
              <a:t>Klikk for å redigere tittelstil</a:t>
            </a:r>
          </a:p>
        </p:txBody>
      </p:sp>
      <p:sp>
        <p:nvSpPr>
          <p:cNvPr id="3" name="Plassholder for tekst 2"/>
          <p:cNvSpPr>
            <a:spLocks noGrp="1"/>
          </p:cNvSpPr>
          <p:nvPr>
            <p:ph type="body" sz="half" idx="1"/>
          </p:nvPr>
        </p:nvSpPr>
        <p:spPr>
          <a:xfrm>
            <a:off x="742952" y="1454150"/>
            <a:ext cx="5276849" cy="51085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223001" y="1454150"/>
            <a:ext cx="5278967" cy="51085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lysbildenummer 1"/>
          <p:cNvSpPr>
            <a:spLocks noGrp="1"/>
          </p:cNvSpPr>
          <p:nvPr>
            <p:ph type="sldNum" sz="quarter" idx="4"/>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Tree>
    <p:extLst>
      <p:ext uri="{BB962C8B-B14F-4D97-AF65-F5344CB8AC3E}">
        <p14:creationId xmlns:p14="http://schemas.microsoft.com/office/powerpoint/2010/main" val="2090251324"/>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fourObj" preserve="1">
  <p:cSld name="Tittel og fire innholdsdeler">
    <p:spTree>
      <p:nvGrpSpPr>
        <p:cNvPr id="1" name=""/>
        <p:cNvGrpSpPr/>
        <p:nvPr/>
      </p:nvGrpSpPr>
      <p:grpSpPr>
        <a:xfrm>
          <a:off x="0" y="0"/>
          <a:ext cx="0" cy="0"/>
          <a:chOff x="0" y="0"/>
          <a:chExt cx="0" cy="0"/>
        </a:xfrm>
      </p:grpSpPr>
      <p:sp>
        <p:nvSpPr>
          <p:cNvPr id="2" name="Tittel 1"/>
          <p:cNvSpPr>
            <a:spLocks noGrp="1"/>
          </p:cNvSpPr>
          <p:nvPr>
            <p:ph type="title" sz="quarter"/>
          </p:nvPr>
        </p:nvSpPr>
        <p:spPr>
          <a:xfrm>
            <a:off x="742951" y="333376"/>
            <a:ext cx="10725149" cy="911225"/>
          </a:xfrm>
        </p:spPr>
        <p:txBody>
          <a:bodyPr/>
          <a:lstStyle/>
          <a:p>
            <a:r>
              <a:rPr lang="nb-NO"/>
              <a:t>Klikk for å redigere tittelstil</a:t>
            </a:r>
          </a:p>
        </p:txBody>
      </p:sp>
      <p:sp>
        <p:nvSpPr>
          <p:cNvPr id="3" name="Plassholder for innhold 2"/>
          <p:cNvSpPr>
            <a:spLocks noGrp="1"/>
          </p:cNvSpPr>
          <p:nvPr>
            <p:ph sz="quarter" idx="1"/>
          </p:nvPr>
        </p:nvSpPr>
        <p:spPr>
          <a:xfrm>
            <a:off x="742952" y="1454150"/>
            <a:ext cx="5276849" cy="24780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quarter" idx="2"/>
          </p:nvPr>
        </p:nvSpPr>
        <p:spPr>
          <a:xfrm>
            <a:off x="6223001" y="1454150"/>
            <a:ext cx="5278967" cy="24780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innhold 4"/>
          <p:cNvSpPr>
            <a:spLocks noGrp="1"/>
          </p:cNvSpPr>
          <p:nvPr>
            <p:ph sz="quarter" idx="3"/>
          </p:nvPr>
        </p:nvSpPr>
        <p:spPr>
          <a:xfrm>
            <a:off x="742952" y="4084639"/>
            <a:ext cx="5276849" cy="247808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innhold 5"/>
          <p:cNvSpPr>
            <a:spLocks noGrp="1"/>
          </p:cNvSpPr>
          <p:nvPr>
            <p:ph sz="quarter" idx="4"/>
          </p:nvPr>
        </p:nvSpPr>
        <p:spPr>
          <a:xfrm>
            <a:off x="6223001" y="4084639"/>
            <a:ext cx="5278967" cy="247808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lysbildenummer 1"/>
          <p:cNvSpPr>
            <a:spLocks noGrp="1"/>
          </p:cNvSpPr>
          <p:nvPr>
            <p:ph type="sldNum" sz="quarter" idx="10"/>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Tree>
    <p:extLst>
      <p:ext uri="{BB962C8B-B14F-4D97-AF65-F5344CB8AC3E}">
        <p14:creationId xmlns:p14="http://schemas.microsoft.com/office/powerpoint/2010/main" val="28351864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13801" y="333375"/>
            <a:ext cx="2688167" cy="6229350"/>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742952" y="333375"/>
            <a:ext cx="7867649" cy="622935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lysbildenummer 1"/>
          <p:cNvSpPr>
            <a:spLocks noGrp="1"/>
          </p:cNvSpPr>
          <p:nvPr>
            <p:ph type="sldNum" sz="quarter" idx="4"/>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3888" y="488823"/>
            <a:ext cx="10944225" cy="635889"/>
          </a:xfrm>
        </p:spPr>
        <p:txBody>
          <a:bodyPr anchor="t">
            <a:normAutofit/>
          </a:bodyPr>
          <a:lstStyle>
            <a:lvl1pPr algn="l">
              <a:defRPr sz="3000">
                <a:solidFill>
                  <a:schemeClr val="accent2"/>
                </a:solidFill>
              </a:defRPr>
            </a:lvl1pPr>
          </a:lstStyle>
          <a:p>
            <a:r>
              <a:rPr lang="nb-NO"/>
              <a:t>Klikk for å redigere tittelstil</a:t>
            </a:r>
            <a:endParaRPr lang="en-US" dirty="0"/>
          </a:p>
        </p:txBody>
      </p:sp>
      <p:cxnSp>
        <p:nvCxnSpPr>
          <p:cNvPr id="10" name="Straight Connector 9"/>
          <p:cNvCxnSpPr/>
          <p:nvPr userDrawn="1"/>
        </p:nvCxnSpPr>
        <p:spPr>
          <a:xfrm>
            <a:off x="623888" y="1124712"/>
            <a:ext cx="10944225"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530354"/>
      </p:ext>
    </p:extLst>
  </p:cSld>
  <p:clrMapOvr>
    <a:masterClrMapping/>
  </p:clrMapOvr>
  <p:extLst>
    <p:ext uri="{DCECCB84-F9BA-43D5-87BE-67443E8EF086}">
      <p15:sldGuideLst xmlns:p15="http://schemas.microsoft.com/office/powerpoint/2012/main">
        <p15:guide id="1" orient="horz" pos="210">
          <p15:clr>
            <a:srgbClr val="FBAE40"/>
          </p15:clr>
        </p15:guide>
        <p15:guide id="2" pos="3840">
          <p15:clr>
            <a:srgbClr val="FBAE40"/>
          </p15:clr>
        </p15:guide>
        <p15:guide id="3" pos="393">
          <p15:clr>
            <a:srgbClr val="FBAE40"/>
          </p15:clr>
        </p15:guide>
        <p15:guide id="4" pos="7491">
          <p15:clr>
            <a:srgbClr val="FBAE40"/>
          </p15:clr>
        </p15:guide>
        <p15:guide id="5" pos="3659">
          <p15:clr>
            <a:srgbClr val="FBAE40"/>
          </p15:clr>
        </p15:guide>
        <p15:guide id="6" pos="4021">
          <p15:clr>
            <a:srgbClr val="FBAE40"/>
          </p15:clr>
        </p15:guide>
        <p15:guide id="7" orient="horz" pos="411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tel og tekst over innhold">
    <p:spTree>
      <p:nvGrpSpPr>
        <p:cNvPr id="1" name=""/>
        <p:cNvGrpSpPr/>
        <p:nvPr/>
      </p:nvGrpSpPr>
      <p:grpSpPr>
        <a:xfrm>
          <a:off x="0" y="0"/>
          <a:ext cx="0" cy="0"/>
          <a:chOff x="0" y="0"/>
          <a:chExt cx="0" cy="0"/>
        </a:xfrm>
      </p:grpSpPr>
      <p:sp>
        <p:nvSpPr>
          <p:cNvPr id="2" name="Tittel 1"/>
          <p:cNvSpPr>
            <a:spLocks noGrp="1"/>
          </p:cNvSpPr>
          <p:nvPr>
            <p:ph type="title"/>
          </p:nvPr>
        </p:nvSpPr>
        <p:spPr>
          <a:xfrm>
            <a:off x="742951" y="333376"/>
            <a:ext cx="10725149" cy="911225"/>
          </a:xfrm>
        </p:spPr>
        <p:txBody>
          <a:bodyPr/>
          <a:lstStyle/>
          <a:p>
            <a:r>
              <a:rPr lang="nb-NO"/>
              <a:t>Klikk for å redigere tittelstil</a:t>
            </a:r>
          </a:p>
        </p:txBody>
      </p:sp>
      <p:sp>
        <p:nvSpPr>
          <p:cNvPr id="3" name="Plassholder for tekst 2"/>
          <p:cNvSpPr>
            <a:spLocks noGrp="1"/>
          </p:cNvSpPr>
          <p:nvPr>
            <p:ph type="body" sz="half" idx="1"/>
          </p:nvPr>
        </p:nvSpPr>
        <p:spPr>
          <a:xfrm>
            <a:off x="742951" y="1454150"/>
            <a:ext cx="10759016" cy="24780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742951" y="4084639"/>
            <a:ext cx="10759016" cy="247808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lysbildenummer 1"/>
          <p:cNvSpPr>
            <a:spLocks noGrp="1"/>
          </p:cNvSpPr>
          <p:nvPr>
            <p:ph type="sldNum" sz="quarter" idx="4"/>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tel og tabell">
    <p:spTree>
      <p:nvGrpSpPr>
        <p:cNvPr id="1" name=""/>
        <p:cNvGrpSpPr/>
        <p:nvPr/>
      </p:nvGrpSpPr>
      <p:grpSpPr>
        <a:xfrm>
          <a:off x="0" y="0"/>
          <a:ext cx="0" cy="0"/>
          <a:chOff x="0" y="0"/>
          <a:chExt cx="0" cy="0"/>
        </a:xfrm>
      </p:grpSpPr>
      <p:sp>
        <p:nvSpPr>
          <p:cNvPr id="2" name="Tittel 1"/>
          <p:cNvSpPr>
            <a:spLocks noGrp="1"/>
          </p:cNvSpPr>
          <p:nvPr>
            <p:ph type="title"/>
          </p:nvPr>
        </p:nvSpPr>
        <p:spPr>
          <a:xfrm>
            <a:off x="742951" y="333376"/>
            <a:ext cx="10725149" cy="911225"/>
          </a:xfrm>
        </p:spPr>
        <p:txBody>
          <a:bodyPr/>
          <a:lstStyle/>
          <a:p>
            <a:r>
              <a:rPr lang="nb-NO"/>
              <a:t>Klikk for å redigere tittelstil</a:t>
            </a:r>
          </a:p>
        </p:txBody>
      </p:sp>
      <p:sp>
        <p:nvSpPr>
          <p:cNvPr id="3" name="Plassholder for tabell 2"/>
          <p:cNvSpPr>
            <a:spLocks noGrp="1"/>
          </p:cNvSpPr>
          <p:nvPr>
            <p:ph type="tbl" idx="1"/>
          </p:nvPr>
        </p:nvSpPr>
        <p:spPr>
          <a:xfrm>
            <a:off x="742951" y="1454150"/>
            <a:ext cx="10759016" cy="5108575"/>
          </a:xfrm>
        </p:spPr>
        <p:txBody>
          <a:bodyPr/>
          <a:lstStyle/>
          <a:p>
            <a:pPr lvl="0"/>
            <a:r>
              <a:rPr lang="nb-NO" noProof="0" dirty="0"/>
              <a:t>Klikk ikonet for å legge til en tabell</a:t>
            </a:r>
          </a:p>
        </p:txBody>
      </p:sp>
      <p:sp>
        <p:nvSpPr>
          <p:cNvPr id="4" name="Plassholder for lysbildenummer 1"/>
          <p:cNvSpPr>
            <a:spLocks noGrp="1"/>
          </p:cNvSpPr>
          <p:nvPr>
            <p:ph type="sldNum" sz="quarter" idx="4"/>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tel, tekst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742951" y="333376"/>
            <a:ext cx="10725149" cy="911225"/>
          </a:xfrm>
        </p:spPr>
        <p:txBody>
          <a:bodyPr/>
          <a:lstStyle/>
          <a:p>
            <a:r>
              <a:rPr lang="nb-NO"/>
              <a:t>Klikk for å redigere tittelstil</a:t>
            </a:r>
          </a:p>
        </p:txBody>
      </p:sp>
      <p:sp>
        <p:nvSpPr>
          <p:cNvPr id="3" name="Plassholder for tekst 2"/>
          <p:cNvSpPr>
            <a:spLocks noGrp="1"/>
          </p:cNvSpPr>
          <p:nvPr>
            <p:ph type="body" sz="half" idx="1"/>
          </p:nvPr>
        </p:nvSpPr>
        <p:spPr>
          <a:xfrm>
            <a:off x="742952" y="1454150"/>
            <a:ext cx="5276849" cy="51085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223001" y="1454150"/>
            <a:ext cx="5278967" cy="51085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lysbildenummer 1"/>
          <p:cNvSpPr>
            <a:spLocks noGrp="1"/>
          </p:cNvSpPr>
          <p:nvPr>
            <p:ph type="sldNum" sz="quarter" idx="4"/>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tel og fire innholdsdeler">
    <p:spTree>
      <p:nvGrpSpPr>
        <p:cNvPr id="1" name=""/>
        <p:cNvGrpSpPr/>
        <p:nvPr/>
      </p:nvGrpSpPr>
      <p:grpSpPr>
        <a:xfrm>
          <a:off x="0" y="0"/>
          <a:ext cx="0" cy="0"/>
          <a:chOff x="0" y="0"/>
          <a:chExt cx="0" cy="0"/>
        </a:xfrm>
      </p:grpSpPr>
      <p:sp>
        <p:nvSpPr>
          <p:cNvPr id="2" name="Tittel 1"/>
          <p:cNvSpPr>
            <a:spLocks noGrp="1"/>
          </p:cNvSpPr>
          <p:nvPr>
            <p:ph type="title" sz="quarter"/>
          </p:nvPr>
        </p:nvSpPr>
        <p:spPr>
          <a:xfrm>
            <a:off x="742951" y="333376"/>
            <a:ext cx="10725149" cy="911225"/>
          </a:xfrm>
        </p:spPr>
        <p:txBody>
          <a:bodyPr/>
          <a:lstStyle/>
          <a:p>
            <a:r>
              <a:rPr lang="nb-NO"/>
              <a:t>Klikk for å redigere tittelstil</a:t>
            </a:r>
          </a:p>
        </p:txBody>
      </p:sp>
      <p:sp>
        <p:nvSpPr>
          <p:cNvPr id="3" name="Plassholder for innhold 2"/>
          <p:cNvSpPr>
            <a:spLocks noGrp="1"/>
          </p:cNvSpPr>
          <p:nvPr>
            <p:ph sz="quarter" idx="1"/>
          </p:nvPr>
        </p:nvSpPr>
        <p:spPr>
          <a:xfrm>
            <a:off x="742952" y="1454150"/>
            <a:ext cx="5276849" cy="24780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quarter" idx="2"/>
          </p:nvPr>
        </p:nvSpPr>
        <p:spPr>
          <a:xfrm>
            <a:off x="6223001" y="1454150"/>
            <a:ext cx="5278967" cy="24780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innhold 4"/>
          <p:cNvSpPr>
            <a:spLocks noGrp="1"/>
          </p:cNvSpPr>
          <p:nvPr>
            <p:ph sz="quarter" idx="3"/>
          </p:nvPr>
        </p:nvSpPr>
        <p:spPr>
          <a:xfrm>
            <a:off x="742952" y="4084639"/>
            <a:ext cx="5276849" cy="247808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innhold 5"/>
          <p:cNvSpPr>
            <a:spLocks noGrp="1"/>
          </p:cNvSpPr>
          <p:nvPr>
            <p:ph sz="quarter" idx="4"/>
          </p:nvPr>
        </p:nvSpPr>
        <p:spPr>
          <a:xfrm>
            <a:off x="6223001" y="4084639"/>
            <a:ext cx="5278967" cy="247808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lysbildenummer 1"/>
          <p:cNvSpPr>
            <a:spLocks noGrp="1"/>
          </p:cNvSpPr>
          <p:nvPr>
            <p:ph type="sldNum" sz="quarter" idx="10"/>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omt">
    <p:spTree>
      <p:nvGrpSpPr>
        <p:cNvPr id="1" name=""/>
        <p:cNvGrpSpPr/>
        <p:nvPr/>
      </p:nvGrpSpPr>
      <p:grpSpPr>
        <a:xfrm>
          <a:off x="0" y="0"/>
          <a:ext cx="0" cy="0"/>
          <a:chOff x="0" y="0"/>
          <a:chExt cx="0" cy="0"/>
        </a:xfrm>
      </p:grpSpPr>
      <p:sp>
        <p:nvSpPr>
          <p:cNvPr id="23" name="Rectangle 2">
            <a:extLst>
              <a:ext uri="{FF2B5EF4-FFF2-40B4-BE49-F238E27FC236}">
                <a16:creationId xmlns:a16="http://schemas.microsoft.com/office/drawing/2014/main" id="{9F1A2A71-FEF4-415F-BA89-E756D91C8E9A}"/>
              </a:ext>
            </a:extLst>
          </p:cNvPr>
          <p:cNvSpPr>
            <a:spLocks noGrp="1" noChangeArrowheads="1"/>
          </p:cNvSpPr>
          <p:nvPr>
            <p:ph type="title"/>
          </p:nvPr>
        </p:nvSpPr>
        <p:spPr bwMode="gray">
          <a:xfrm>
            <a:off x="742951" y="333376"/>
            <a:ext cx="10725149" cy="91122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nb-NO" dirty="0"/>
              <a:t>Klikk for å redigere tittelstil</a:t>
            </a:r>
            <a:endParaRPr lang="en-AU" dirty="0"/>
          </a:p>
        </p:txBody>
      </p:sp>
      <p:graphicFrame>
        <p:nvGraphicFramePr>
          <p:cNvPr id="5" name="Tabell 5">
            <a:extLst>
              <a:ext uri="{FF2B5EF4-FFF2-40B4-BE49-F238E27FC236}">
                <a16:creationId xmlns:a16="http://schemas.microsoft.com/office/drawing/2014/main" id="{0647986E-9B78-4EAD-A7CB-64AF8A632FBD}"/>
              </a:ext>
            </a:extLst>
          </p:cNvPr>
          <p:cNvGraphicFramePr>
            <a:graphicFrameLocks noGrp="1"/>
          </p:cNvGraphicFramePr>
          <p:nvPr userDrawn="1">
            <p:extLst>
              <p:ext uri="{D42A27DB-BD31-4B8C-83A1-F6EECF244321}">
                <p14:modId xmlns:p14="http://schemas.microsoft.com/office/powerpoint/2010/main" val="1324415558"/>
              </p:ext>
            </p:extLst>
          </p:nvPr>
        </p:nvGraphicFramePr>
        <p:xfrm>
          <a:off x="748214" y="1629520"/>
          <a:ext cx="10719886" cy="5039840"/>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5359943">
                  <a:extLst>
                    <a:ext uri="{9D8B030D-6E8A-4147-A177-3AD203B41FA5}">
                      <a16:colId xmlns:a16="http://schemas.microsoft.com/office/drawing/2014/main" val="283825704"/>
                    </a:ext>
                  </a:extLst>
                </a:gridCol>
                <a:gridCol w="5359943">
                  <a:extLst>
                    <a:ext uri="{9D8B030D-6E8A-4147-A177-3AD203B41FA5}">
                      <a16:colId xmlns:a16="http://schemas.microsoft.com/office/drawing/2014/main" val="143473219"/>
                    </a:ext>
                  </a:extLst>
                </a:gridCol>
              </a:tblGrid>
              <a:tr h="1259960">
                <a:tc>
                  <a:txBody>
                    <a:bodyPr/>
                    <a:lstStyle/>
                    <a:p>
                      <a:endParaRPr lang="nb-NO" sz="1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nb-NO" sz="1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349520"/>
                  </a:ext>
                </a:extLst>
              </a:tr>
              <a:tr h="1259960">
                <a:tc>
                  <a:txBody>
                    <a:bodyPr/>
                    <a:lstStyle/>
                    <a:p>
                      <a:endParaRPr lang="nb-NO" sz="1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nb-NO" sz="1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39579027"/>
                  </a:ext>
                </a:extLst>
              </a:tr>
              <a:tr h="1259960">
                <a:tc>
                  <a:txBody>
                    <a:bodyPr/>
                    <a:lstStyle/>
                    <a:p>
                      <a:endParaRPr lang="nb-NO" sz="1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nb-NO" sz="1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1606650"/>
                  </a:ext>
                </a:extLst>
              </a:tr>
              <a:tr h="1259960">
                <a:tc>
                  <a:txBody>
                    <a:bodyPr/>
                    <a:lstStyle/>
                    <a:p>
                      <a:endParaRPr lang="nb-NO" sz="1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nb-NO" sz="1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3915907"/>
                  </a:ext>
                </a:extLst>
              </a:tr>
            </a:tbl>
          </a:graphicData>
        </a:graphic>
      </p:graphicFrame>
      <p:sp>
        <p:nvSpPr>
          <p:cNvPr id="25" name="Content Placeholder 13">
            <a:extLst>
              <a:ext uri="{FF2B5EF4-FFF2-40B4-BE49-F238E27FC236}">
                <a16:creationId xmlns:a16="http://schemas.microsoft.com/office/drawing/2014/main" id="{C64D4A21-5B37-45CC-867D-0731B0CC5F47}"/>
              </a:ext>
            </a:extLst>
          </p:cNvPr>
          <p:cNvSpPr>
            <a:spLocks noGrp="1"/>
          </p:cNvSpPr>
          <p:nvPr>
            <p:ph sz="quarter" idx="17"/>
          </p:nvPr>
        </p:nvSpPr>
        <p:spPr>
          <a:xfrm>
            <a:off x="983432" y="1712471"/>
            <a:ext cx="4896544" cy="1080120"/>
          </a:xfrm>
        </p:spPr>
        <p:txBody>
          <a:bodyPr/>
          <a:lstStyle>
            <a:lvl1pPr>
              <a:defRPr sz="1200"/>
            </a:lvl1pPr>
          </a:lstStyle>
          <a:p>
            <a:pPr lvl="0"/>
            <a:endParaRPr lang="en-US" dirty="0"/>
          </a:p>
        </p:txBody>
      </p:sp>
      <p:sp>
        <p:nvSpPr>
          <p:cNvPr id="26" name="Content Placeholder 13">
            <a:extLst>
              <a:ext uri="{FF2B5EF4-FFF2-40B4-BE49-F238E27FC236}">
                <a16:creationId xmlns:a16="http://schemas.microsoft.com/office/drawing/2014/main" id="{F6E14B81-3666-4A67-8345-3B0744F334E8}"/>
              </a:ext>
            </a:extLst>
          </p:cNvPr>
          <p:cNvSpPr>
            <a:spLocks noGrp="1"/>
          </p:cNvSpPr>
          <p:nvPr>
            <p:ph sz="quarter" idx="18"/>
          </p:nvPr>
        </p:nvSpPr>
        <p:spPr>
          <a:xfrm>
            <a:off x="6384032" y="1712471"/>
            <a:ext cx="4896544" cy="1080120"/>
          </a:xfrm>
        </p:spPr>
        <p:txBody>
          <a:bodyPr/>
          <a:lstStyle>
            <a:lvl1pPr>
              <a:defRPr sz="1200"/>
            </a:lvl1pPr>
          </a:lstStyle>
          <a:p>
            <a:pPr lvl="0"/>
            <a:endParaRPr lang="en-US" dirty="0"/>
          </a:p>
        </p:txBody>
      </p:sp>
      <p:sp>
        <p:nvSpPr>
          <p:cNvPr id="27" name="Content Placeholder 13">
            <a:extLst>
              <a:ext uri="{FF2B5EF4-FFF2-40B4-BE49-F238E27FC236}">
                <a16:creationId xmlns:a16="http://schemas.microsoft.com/office/drawing/2014/main" id="{7DE8360C-2F9F-49BB-81BB-F8FD0D3BCB74}"/>
              </a:ext>
            </a:extLst>
          </p:cNvPr>
          <p:cNvSpPr>
            <a:spLocks noGrp="1"/>
          </p:cNvSpPr>
          <p:nvPr>
            <p:ph sz="quarter" idx="19"/>
          </p:nvPr>
        </p:nvSpPr>
        <p:spPr>
          <a:xfrm>
            <a:off x="983432" y="2997672"/>
            <a:ext cx="4896544" cy="1080120"/>
          </a:xfrm>
        </p:spPr>
        <p:txBody>
          <a:bodyPr/>
          <a:lstStyle>
            <a:lvl1pPr>
              <a:defRPr sz="1200"/>
            </a:lvl1pPr>
          </a:lstStyle>
          <a:p>
            <a:pPr lvl="0"/>
            <a:endParaRPr lang="en-US" dirty="0"/>
          </a:p>
        </p:txBody>
      </p:sp>
      <p:sp>
        <p:nvSpPr>
          <p:cNvPr id="28" name="Content Placeholder 13">
            <a:extLst>
              <a:ext uri="{FF2B5EF4-FFF2-40B4-BE49-F238E27FC236}">
                <a16:creationId xmlns:a16="http://schemas.microsoft.com/office/drawing/2014/main" id="{E7B61DD3-4B4C-4BEE-8C54-540DD17825A7}"/>
              </a:ext>
            </a:extLst>
          </p:cNvPr>
          <p:cNvSpPr>
            <a:spLocks noGrp="1"/>
          </p:cNvSpPr>
          <p:nvPr>
            <p:ph sz="quarter" idx="20"/>
          </p:nvPr>
        </p:nvSpPr>
        <p:spPr>
          <a:xfrm>
            <a:off x="6384032" y="2997672"/>
            <a:ext cx="4896544" cy="1080120"/>
          </a:xfrm>
        </p:spPr>
        <p:txBody>
          <a:bodyPr/>
          <a:lstStyle>
            <a:lvl1pPr>
              <a:defRPr sz="1200"/>
            </a:lvl1pPr>
          </a:lstStyle>
          <a:p>
            <a:pPr lvl="0"/>
            <a:endParaRPr lang="en-US" dirty="0"/>
          </a:p>
        </p:txBody>
      </p:sp>
      <p:sp>
        <p:nvSpPr>
          <p:cNvPr id="29" name="Content Placeholder 13">
            <a:extLst>
              <a:ext uri="{FF2B5EF4-FFF2-40B4-BE49-F238E27FC236}">
                <a16:creationId xmlns:a16="http://schemas.microsoft.com/office/drawing/2014/main" id="{C3DF4F8A-54BA-453B-B8F5-D8C31115986C}"/>
              </a:ext>
            </a:extLst>
          </p:cNvPr>
          <p:cNvSpPr>
            <a:spLocks noGrp="1"/>
          </p:cNvSpPr>
          <p:nvPr>
            <p:ph sz="quarter" idx="21"/>
          </p:nvPr>
        </p:nvSpPr>
        <p:spPr>
          <a:xfrm>
            <a:off x="983432" y="4221808"/>
            <a:ext cx="4896544" cy="1080120"/>
          </a:xfrm>
        </p:spPr>
        <p:txBody>
          <a:bodyPr/>
          <a:lstStyle>
            <a:lvl1pPr>
              <a:defRPr sz="1200"/>
            </a:lvl1pPr>
          </a:lstStyle>
          <a:p>
            <a:pPr lvl="0"/>
            <a:endParaRPr lang="en-US" dirty="0"/>
          </a:p>
        </p:txBody>
      </p:sp>
      <p:sp>
        <p:nvSpPr>
          <p:cNvPr id="30" name="Content Placeholder 13">
            <a:extLst>
              <a:ext uri="{FF2B5EF4-FFF2-40B4-BE49-F238E27FC236}">
                <a16:creationId xmlns:a16="http://schemas.microsoft.com/office/drawing/2014/main" id="{2F9A53F9-7C88-4CCE-934D-DCF61474095E}"/>
              </a:ext>
            </a:extLst>
          </p:cNvPr>
          <p:cNvSpPr>
            <a:spLocks noGrp="1"/>
          </p:cNvSpPr>
          <p:nvPr>
            <p:ph sz="quarter" idx="22"/>
          </p:nvPr>
        </p:nvSpPr>
        <p:spPr>
          <a:xfrm>
            <a:off x="6384032" y="4221808"/>
            <a:ext cx="4896544" cy="1080120"/>
          </a:xfrm>
        </p:spPr>
        <p:txBody>
          <a:bodyPr/>
          <a:lstStyle>
            <a:lvl1pPr>
              <a:defRPr sz="1200"/>
            </a:lvl1pPr>
          </a:lstStyle>
          <a:p>
            <a:pPr lvl="0"/>
            <a:endParaRPr lang="en-US" dirty="0"/>
          </a:p>
        </p:txBody>
      </p:sp>
      <p:sp>
        <p:nvSpPr>
          <p:cNvPr id="31" name="Content Placeholder 13">
            <a:extLst>
              <a:ext uri="{FF2B5EF4-FFF2-40B4-BE49-F238E27FC236}">
                <a16:creationId xmlns:a16="http://schemas.microsoft.com/office/drawing/2014/main" id="{A5FABF39-1755-4706-983B-7D66D84E5186}"/>
              </a:ext>
            </a:extLst>
          </p:cNvPr>
          <p:cNvSpPr>
            <a:spLocks noGrp="1"/>
          </p:cNvSpPr>
          <p:nvPr>
            <p:ph sz="quarter" idx="23"/>
          </p:nvPr>
        </p:nvSpPr>
        <p:spPr>
          <a:xfrm>
            <a:off x="983432" y="5507009"/>
            <a:ext cx="4896544" cy="1080120"/>
          </a:xfrm>
        </p:spPr>
        <p:txBody>
          <a:bodyPr/>
          <a:lstStyle>
            <a:lvl1pPr>
              <a:defRPr sz="1200"/>
            </a:lvl1pPr>
          </a:lstStyle>
          <a:p>
            <a:pPr lvl="0"/>
            <a:endParaRPr lang="en-US" dirty="0"/>
          </a:p>
        </p:txBody>
      </p:sp>
      <p:sp>
        <p:nvSpPr>
          <p:cNvPr id="32" name="Content Placeholder 13">
            <a:extLst>
              <a:ext uri="{FF2B5EF4-FFF2-40B4-BE49-F238E27FC236}">
                <a16:creationId xmlns:a16="http://schemas.microsoft.com/office/drawing/2014/main" id="{B74BBBA0-B52D-4D92-A79A-F0F6B5855768}"/>
              </a:ext>
            </a:extLst>
          </p:cNvPr>
          <p:cNvSpPr>
            <a:spLocks noGrp="1"/>
          </p:cNvSpPr>
          <p:nvPr>
            <p:ph sz="quarter" idx="24"/>
          </p:nvPr>
        </p:nvSpPr>
        <p:spPr>
          <a:xfrm>
            <a:off x="6384032" y="5507009"/>
            <a:ext cx="4896544" cy="1080120"/>
          </a:xfrm>
        </p:spPr>
        <p:txBody>
          <a:bodyPr/>
          <a:lstStyle>
            <a:lvl1pPr>
              <a:defRPr sz="1200"/>
            </a:lvl1pPr>
          </a:lstStyle>
          <a:p>
            <a:pPr lvl="0"/>
            <a:endParaRPr lang="en-US" dirty="0"/>
          </a:p>
        </p:txBody>
      </p:sp>
    </p:spTree>
    <p:extLst>
      <p:ext uri="{BB962C8B-B14F-4D97-AF65-F5344CB8AC3E}">
        <p14:creationId xmlns:p14="http://schemas.microsoft.com/office/powerpoint/2010/main" val="387552564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omt">
    <p:spTree>
      <p:nvGrpSpPr>
        <p:cNvPr id="1" name=""/>
        <p:cNvGrpSpPr/>
        <p:nvPr/>
      </p:nvGrpSpPr>
      <p:grpSpPr>
        <a:xfrm>
          <a:off x="0" y="0"/>
          <a:ext cx="0" cy="0"/>
          <a:chOff x="0" y="0"/>
          <a:chExt cx="0" cy="0"/>
        </a:xfrm>
      </p:grpSpPr>
      <p:sp>
        <p:nvSpPr>
          <p:cNvPr id="23" name="Rectangle 2">
            <a:extLst>
              <a:ext uri="{FF2B5EF4-FFF2-40B4-BE49-F238E27FC236}">
                <a16:creationId xmlns:a16="http://schemas.microsoft.com/office/drawing/2014/main" id="{9F1A2A71-FEF4-415F-BA89-E756D91C8E9A}"/>
              </a:ext>
            </a:extLst>
          </p:cNvPr>
          <p:cNvSpPr>
            <a:spLocks noGrp="1" noChangeArrowheads="1"/>
          </p:cNvSpPr>
          <p:nvPr>
            <p:ph type="title"/>
          </p:nvPr>
        </p:nvSpPr>
        <p:spPr bwMode="gray">
          <a:xfrm>
            <a:off x="742951" y="333376"/>
            <a:ext cx="10725149" cy="91122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nb-NO" dirty="0"/>
              <a:t>Klikk for å redigere tittelstil</a:t>
            </a:r>
            <a:endParaRPr lang="en-AU" dirty="0"/>
          </a:p>
        </p:txBody>
      </p:sp>
      <p:graphicFrame>
        <p:nvGraphicFramePr>
          <p:cNvPr id="5" name="Tabell 5">
            <a:extLst>
              <a:ext uri="{FF2B5EF4-FFF2-40B4-BE49-F238E27FC236}">
                <a16:creationId xmlns:a16="http://schemas.microsoft.com/office/drawing/2014/main" id="{0647986E-9B78-4EAD-A7CB-64AF8A632FBD}"/>
              </a:ext>
            </a:extLst>
          </p:cNvPr>
          <p:cNvGraphicFramePr>
            <a:graphicFrameLocks noGrp="1"/>
          </p:cNvGraphicFramePr>
          <p:nvPr userDrawn="1">
            <p:extLst>
              <p:ext uri="{D42A27DB-BD31-4B8C-83A1-F6EECF244321}">
                <p14:modId xmlns:p14="http://schemas.microsoft.com/office/powerpoint/2010/main" val="3111042918"/>
              </p:ext>
            </p:extLst>
          </p:nvPr>
        </p:nvGraphicFramePr>
        <p:xfrm>
          <a:off x="748214" y="1629520"/>
          <a:ext cx="10719886" cy="5039840"/>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5359943">
                  <a:extLst>
                    <a:ext uri="{9D8B030D-6E8A-4147-A177-3AD203B41FA5}">
                      <a16:colId xmlns:a16="http://schemas.microsoft.com/office/drawing/2014/main" val="283825704"/>
                    </a:ext>
                  </a:extLst>
                </a:gridCol>
                <a:gridCol w="5359943">
                  <a:extLst>
                    <a:ext uri="{9D8B030D-6E8A-4147-A177-3AD203B41FA5}">
                      <a16:colId xmlns:a16="http://schemas.microsoft.com/office/drawing/2014/main" val="143473219"/>
                    </a:ext>
                  </a:extLst>
                </a:gridCol>
              </a:tblGrid>
              <a:tr h="1259960">
                <a:tc>
                  <a:txBody>
                    <a:bodyPr/>
                    <a:lstStyle/>
                    <a:p>
                      <a:endParaRPr lang="nb-NO" sz="1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nb-NO" sz="1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349520"/>
                  </a:ext>
                </a:extLst>
              </a:tr>
              <a:tr h="1259960">
                <a:tc>
                  <a:txBody>
                    <a:bodyPr/>
                    <a:lstStyle/>
                    <a:p>
                      <a:endParaRPr lang="nb-NO" sz="1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nb-NO" sz="1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39579027"/>
                  </a:ext>
                </a:extLst>
              </a:tr>
              <a:tr h="1259960">
                <a:tc>
                  <a:txBody>
                    <a:bodyPr/>
                    <a:lstStyle/>
                    <a:p>
                      <a:endParaRPr lang="nb-NO" sz="1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nb-NO" sz="1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1606650"/>
                  </a:ext>
                </a:extLst>
              </a:tr>
              <a:tr h="1259960">
                <a:tc>
                  <a:txBody>
                    <a:bodyPr/>
                    <a:lstStyle/>
                    <a:p>
                      <a:endParaRPr lang="nb-NO" sz="1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nb-NO" sz="1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3915907"/>
                  </a:ext>
                </a:extLst>
              </a:tr>
            </a:tbl>
          </a:graphicData>
        </a:graphic>
      </p:graphicFrame>
      <p:sp>
        <p:nvSpPr>
          <p:cNvPr id="25" name="Content Placeholder 13">
            <a:extLst>
              <a:ext uri="{FF2B5EF4-FFF2-40B4-BE49-F238E27FC236}">
                <a16:creationId xmlns:a16="http://schemas.microsoft.com/office/drawing/2014/main" id="{C64D4A21-5B37-45CC-867D-0731B0CC5F47}"/>
              </a:ext>
            </a:extLst>
          </p:cNvPr>
          <p:cNvSpPr>
            <a:spLocks noGrp="1"/>
          </p:cNvSpPr>
          <p:nvPr>
            <p:ph sz="quarter" idx="17"/>
          </p:nvPr>
        </p:nvSpPr>
        <p:spPr>
          <a:xfrm>
            <a:off x="983432" y="1712471"/>
            <a:ext cx="4896544" cy="1080120"/>
          </a:xfrm>
        </p:spPr>
        <p:txBody>
          <a:bodyPr/>
          <a:lstStyle>
            <a:lvl1pPr>
              <a:defRPr sz="1200"/>
            </a:lvl1pPr>
          </a:lstStyle>
          <a:p>
            <a:pPr lvl="0"/>
            <a:endParaRPr lang="en-US" dirty="0"/>
          </a:p>
        </p:txBody>
      </p:sp>
      <p:sp>
        <p:nvSpPr>
          <p:cNvPr id="26" name="Content Placeholder 13">
            <a:extLst>
              <a:ext uri="{FF2B5EF4-FFF2-40B4-BE49-F238E27FC236}">
                <a16:creationId xmlns:a16="http://schemas.microsoft.com/office/drawing/2014/main" id="{F6E14B81-3666-4A67-8345-3B0744F334E8}"/>
              </a:ext>
            </a:extLst>
          </p:cNvPr>
          <p:cNvSpPr>
            <a:spLocks noGrp="1"/>
          </p:cNvSpPr>
          <p:nvPr>
            <p:ph sz="quarter" idx="18"/>
          </p:nvPr>
        </p:nvSpPr>
        <p:spPr>
          <a:xfrm>
            <a:off x="6384032" y="1712471"/>
            <a:ext cx="4896544" cy="1080120"/>
          </a:xfrm>
        </p:spPr>
        <p:txBody>
          <a:bodyPr/>
          <a:lstStyle>
            <a:lvl1pPr>
              <a:defRPr sz="1200"/>
            </a:lvl1pPr>
          </a:lstStyle>
          <a:p>
            <a:pPr lvl="0"/>
            <a:endParaRPr lang="en-US" dirty="0"/>
          </a:p>
        </p:txBody>
      </p:sp>
      <p:sp>
        <p:nvSpPr>
          <p:cNvPr id="27" name="Content Placeholder 13">
            <a:extLst>
              <a:ext uri="{FF2B5EF4-FFF2-40B4-BE49-F238E27FC236}">
                <a16:creationId xmlns:a16="http://schemas.microsoft.com/office/drawing/2014/main" id="{7DE8360C-2F9F-49BB-81BB-F8FD0D3BCB74}"/>
              </a:ext>
            </a:extLst>
          </p:cNvPr>
          <p:cNvSpPr>
            <a:spLocks noGrp="1"/>
          </p:cNvSpPr>
          <p:nvPr>
            <p:ph sz="quarter" idx="19"/>
          </p:nvPr>
        </p:nvSpPr>
        <p:spPr>
          <a:xfrm>
            <a:off x="983432" y="2997672"/>
            <a:ext cx="4896544" cy="1080120"/>
          </a:xfrm>
        </p:spPr>
        <p:txBody>
          <a:bodyPr/>
          <a:lstStyle>
            <a:lvl1pPr>
              <a:defRPr sz="1200"/>
            </a:lvl1pPr>
          </a:lstStyle>
          <a:p>
            <a:pPr lvl="0"/>
            <a:endParaRPr lang="en-US" dirty="0"/>
          </a:p>
        </p:txBody>
      </p:sp>
      <p:sp>
        <p:nvSpPr>
          <p:cNvPr id="28" name="Content Placeholder 13">
            <a:extLst>
              <a:ext uri="{FF2B5EF4-FFF2-40B4-BE49-F238E27FC236}">
                <a16:creationId xmlns:a16="http://schemas.microsoft.com/office/drawing/2014/main" id="{E7B61DD3-4B4C-4BEE-8C54-540DD17825A7}"/>
              </a:ext>
            </a:extLst>
          </p:cNvPr>
          <p:cNvSpPr>
            <a:spLocks noGrp="1"/>
          </p:cNvSpPr>
          <p:nvPr>
            <p:ph sz="quarter" idx="20"/>
          </p:nvPr>
        </p:nvSpPr>
        <p:spPr>
          <a:xfrm>
            <a:off x="6384032" y="2997672"/>
            <a:ext cx="4896544" cy="1080120"/>
          </a:xfrm>
        </p:spPr>
        <p:txBody>
          <a:bodyPr/>
          <a:lstStyle>
            <a:lvl1pPr>
              <a:defRPr sz="1200"/>
            </a:lvl1pPr>
          </a:lstStyle>
          <a:p>
            <a:pPr lvl="0"/>
            <a:endParaRPr lang="en-US" dirty="0"/>
          </a:p>
        </p:txBody>
      </p:sp>
      <p:sp>
        <p:nvSpPr>
          <p:cNvPr id="29" name="Content Placeholder 13">
            <a:extLst>
              <a:ext uri="{FF2B5EF4-FFF2-40B4-BE49-F238E27FC236}">
                <a16:creationId xmlns:a16="http://schemas.microsoft.com/office/drawing/2014/main" id="{C3DF4F8A-54BA-453B-B8F5-D8C31115986C}"/>
              </a:ext>
            </a:extLst>
          </p:cNvPr>
          <p:cNvSpPr>
            <a:spLocks noGrp="1"/>
          </p:cNvSpPr>
          <p:nvPr>
            <p:ph sz="quarter" idx="21"/>
          </p:nvPr>
        </p:nvSpPr>
        <p:spPr>
          <a:xfrm>
            <a:off x="983432" y="4221808"/>
            <a:ext cx="4896544" cy="1080120"/>
          </a:xfrm>
        </p:spPr>
        <p:txBody>
          <a:bodyPr/>
          <a:lstStyle>
            <a:lvl1pPr>
              <a:defRPr sz="1200"/>
            </a:lvl1pPr>
          </a:lstStyle>
          <a:p>
            <a:pPr lvl="0"/>
            <a:endParaRPr lang="en-US" dirty="0"/>
          </a:p>
        </p:txBody>
      </p:sp>
      <p:sp>
        <p:nvSpPr>
          <p:cNvPr id="30" name="Content Placeholder 13">
            <a:extLst>
              <a:ext uri="{FF2B5EF4-FFF2-40B4-BE49-F238E27FC236}">
                <a16:creationId xmlns:a16="http://schemas.microsoft.com/office/drawing/2014/main" id="{2F9A53F9-7C88-4CCE-934D-DCF61474095E}"/>
              </a:ext>
            </a:extLst>
          </p:cNvPr>
          <p:cNvSpPr>
            <a:spLocks noGrp="1"/>
          </p:cNvSpPr>
          <p:nvPr>
            <p:ph sz="quarter" idx="22"/>
          </p:nvPr>
        </p:nvSpPr>
        <p:spPr>
          <a:xfrm>
            <a:off x="6384032" y="4221808"/>
            <a:ext cx="4896544" cy="1080120"/>
          </a:xfrm>
        </p:spPr>
        <p:txBody>
          <a:bodyPr/>
          <a:lstStyle>
            <a:lvl1pPr>
              <a:defRPr sz="1200"/>
            </a:lvl1pPr>
          </a:lstStyle>
          <a:p>
            <a:pPr lvl="0"/>
            <a:endParaRPr lang="en-US" dirty="0"/>
          </a:p>
        </p:txBody>
      </p:sp>
      <p:sp>
        <p:nvSpPr>
          <p:cNvPr id="31" name="Content Placeholder 13">
            <a:extLst>
              <a:ext uri="{FF2B5EF4-FFF2-40B4-BE49-F238E27FC236}">
                <a16:creationId xmlns:a16="http://schemas.microsoft.com/office/drawing/2014/main" id="{A5FABF39-1755-4706-983B-7D66D84E5186}"/>
              </a:ext>
            </a:extLst>
          </p:cNvPr>
          <p:cNvSpPr>
            <a:spLocks noGrp="1"/>
          </p:cNvSpPr>
          <p:nvPr>
            <p:ph sz="quarter" idx="23"/>
          </p:nvPr>
        </p:nvSpPr>
        <p:spPr>
          <a:xfrm>
            <a:off x="983432" y="5507009"/>
            <a:ext cx="4896544" cy="1080120"/>
          </a:xfrm>
        </p:spPr>
        <p:txBody>
          <a:bodyPr/>
          <a:lstStyle>
            <a:lvl1pPr>
              <a:defRPr sz="1200"/>
            </a:lvl1pPr>
          </a:lstStyle>
          <a:p>
            <a:pPr lvl="0"/>
            <a:endParaRPr lang="en-US" dirty="0"/>
          </a:p>
        </p:txBody>
      </p:sp>
      <p:sp>
        <p:nvSpPr>
          <p:cNvPr id="32" name="Content Placeholder 13">
            <a:extLst>
              <a:ext uri="{FF2B5EF4-FFF2-40B4-BE49-F238E27FC236}">
                <a16:creationId xmlns:a16="http://schemas.microsoft.com/office/drawing/2014/main" id="{B74BBBA0-B52D-4D92-A79A-F0F6B5855768}"/>
              </a:ext>
            </a:extLst>
          </p:cNvPr>
          <p:cNvSpPr>
            <a:spLocks noGrp="1"/>
          </p:cNvSpPr>
          <p:nvPr>
            <p:ph sz="quarter" idx="24"/>
          </p:nvPr>
        </p:nvSpPr>
        <p:spPr>
          <a:xfrm>
            <a:off x="6384032" y="5507009"/>
            <a:ext cx="4896544" cy="1080120"/>
          </a:xfrm>
        </p:spPr>
        <p:txBody>
          <a:bodyPr/>
          <a:lstStyle>
            <a:lvl1pPr>
              <a:defRPr sz="1200"/>
            </a:lvl1pPr>
          </a:lstStyle>
          <a:p>
            <a:pPr lvl="0"/>
            <a:endParaRPr lang="en-US" dirty="0"/>
          </a:p>
        </p:txBody>
      </p:sp>
    </p:spTree>
    <p:extLst>
      <p:ext uri="{BB962C8B-B14F-4D97-AF65-F5344CB8AC3E}">
        <p14:creationId xmlns:p14="http://schemas.microsoft.com/office/powerpoint/2010/main" val="242355362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omt">
    <p:spTree>
      <p:nvGrpSpPr>
        <p:cNvPr id="1" name=""/>
        <p:cNvGrpSpPr/>
        <p:nvPr/>
      </p:nvGrpSpPr>
      <p:grpSpPr>
        <a:xfrm>
          <a:off x="0" y="0"/>
          <a:ext cx="0" cy="0"/>
          <a:chOff x="0" y="0"/>
          <a:chExt cx="0" cy="0"/>
        </a:xfrm>
      </p:grpSpPr>
      <p:sp>
        <p:nvSpPr>
          <p:cNvPr id="23" name="Rectangle 2">
            <a:extLst>
              <a:ext uri="{FF2B5EF4-FFF2-40B4-BE49-F238E27FC236}">
                <a16:creationId xmlns:a16="http://schemas.microsoft.com/office/drawing/2014/main" id="{9F1A2A71-FEF4-415F-BA89-E756D91C8E9A}"/>
              </a:ext>
            </a:extLst>
          </p:cNvPr>
          <p:cNvSpPr>
            <a:spLocks noGrp="1" noChangeArrowheads="1"/>
          </p:cNvSpPr>
          <p:nvPr>
            <p:ph type="title"/>
          </p:nvPr>
        </p:nvSpPr>
        <p:spPr bwMode="gray">
          <a:xfrm>
            <a:off x="742951" y="333376"/>
            <a:ext cx="10725149" cy="91122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nb-NO" dirty="0"/>
              <a:t>Klikk for å redigere tittelstil</a:t>
            </a:r>
            <a:endParaRPr lang="en-AU" dirty="0"/>
          </a:p>
        </p:txBody>
      </p:sp>
      <p:graphicFrame>
        <p:nvGraphicFramePr>
          <p:cNvPr id="43" name="Tabell 5">
            <a:extLst>
              <a:ext uri="{FF2B5EF4-FFF2-40B4-BE49-F238E27FC236}">
                <a16:creationId xmlns:a16="http://schemas.microsoft.com/office/drawing/2014/main" id="{57E07E64-1552-474B-99FB-32965BAD895B}"/>
              </a:ext>
            </a:extLst>
          </p:cNvPr>
          <p:cNvGraphicFramePr>
            <a:graphicFrameLocks noGrp="1"/>
          </p:cNvGraphicFramePr>
          <p:nvPr userDrawn="1">
            <p:extLst>
              <p:ext uri="{D42A27DB-BD31-4B8C-83A1-F6EECF244321}">
                <p14:modId xmlns:p14="http://schemas.microsoft.com/office/powerpoint/2010/main" val="3496113920"/>
              </p:ext>
            </p:extLst>
          </p:nvPr>
        </p:nvGraphicFramePr>
        <p:xfrm>
          <a:off x="748214" y="1629520"/>
          <a:ext cx="5275778" cy="4895312"/>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2637889">
                  <a:extLst>
                    <a:ext uri="{9D8B030D-6E8A-4147-A177-3AD203B41FA5}">
                      <a16:colId xmlns:a16="http://schemas.microsoft.com/office/drawing/2014/main" val="283825704"/>
                    </a:ext>
                  </a:extLst>
                </a:gridCol>
                <a:gridCol w="2637889">
                  <a:extLst>
                    <a:ext uri="{9D8B030D-6E8A-4147-A177-3AD203B41FA5}">
                      <a16:colId xmlns:a16="http://schemas.microsoft.com/office/drawing/2014/main" val="143473219"/>
                    </a:ext>
                  </a:extLst>
                </a:gridCol>
              </a:tblGrid>
              <a:tr h="287312">
                <a:tc>
                  <a:txBody>
                    <a:bodyPr/>
                    <a:lstStyle/>
                    <a:p>
                      <a:pPr algn="ctr"/>
                      <a:r>
                        <a:rPr lang="nb-NO" sz="1000" b="1" dirty="0">
                          <a:solidFill>
                            <a:schemeClr val="tx1"/>
                          </a:solidFill>
                        </a:rPr>
                        <a:t>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nb-NO" sz="1000" b="1" dirty="0">
                          <a:solidFill>
                            <a:schemeClr val="tx1"/>
                          </a:solidFill>
                        </a:rPr>
                        <a:t>2019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9889215"/>
                  </a:ext>
                </a:extLst>
              </a:tr>
              <a:tr h="1152000">
                <a:tc>
                  <a:txBody>
                    <a:bodyPr/>
                    <a:lstStyle/>
                    <a:p>
                      <a:endParaRPr lang="nb-NO"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nb-NO"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349520"/>
                  </a:ext>
                </a:extLst>
              </a:tr>
              <a:tr h="1152000">
                <a:tc>
                  <a:txBody>
                    <a:bodyPr/>
                    <a:lstStyle/>
                    <a:p>
                      <a:endParaRPr lang="nb-NO"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nb-NO"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39579027"/>
                  </a:ext>
                </a:extLst>
              </a:tr>
              <a:tr h="115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1606650"/>
                  </a:ext>
                </a:extLst>
              </a:tr>
              <a:tr h="1152000">
                <a:tc>
                  <a:txBody>
                    <a:bodyPr/>
                    <a:lstStyle/>
                    <a:p>
                      <a:endParaRPr lang="nb-NO"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nb-NO"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3915907"/>
                  </a:ext>
                </a:extLst>
              </a:tr>
            </a:tbl>
          </a:graphicData>
        </a:graphic>
      </p:graphicFrame>
      <p:sp>
        <p:nvSpPr>
          <p:cNvPr id="44" name="Content Placeholder 13">
            <a:extLst>
              <a:ext uri="{FF2B5EF4-FFF2-40B4-BE49-F238E27FC236}">
                <a16:creationId xmlns:a16="http://schemas.microsoft.com/office/drawing/2014/main" id="{3C7C17F9-EF03-413C-9682-6024931D4F39}"/>
              </a:ext>
            </a:extLst>
          </p:cNvPr>
          <p:cNvSpPr>
            <a:spLocks noGrp="1"/>
          </p:cNvSpPr>
          <p:nvPr>
            <p:ph sz="quarter" idx="17"/>
          </p:nvPr>
        </p:nvSpPr>
        <p:spPr>
          <a:xfrm>
            <a:off x="839416" y="1974930"/>
            <a:ext cx="2448272" cy="1022022"/>
          </a:xfrm>
        </p:spPr>
        <p:txBody>
          <a:bodyPr/>
          <a:lstStyle>
            <a:lvl1pPr>
              <a:defRPr sz="1200"/>
            </a:lvl1pPr>
          </a:lstStyle>
          <a:p>
            <a:pPr lvl="0"/>
            <a:endParaRPr lang="en-US" dirty="0"/>
          </a:p>
        </p:txBody>
      </p:sp>
      <p:graphicFrame>
        <p:nvGraphicFramePr>
          <p:cNvPr id="45" name="Tabell 44">
            <a:extLst>
              <a:ext uri="{FF2B5EF4-FFF2-40B4-BE49-F238E27FC236}">
                <a16:creationId xmlns:a16="http://schemas.microsoft.com/office/drawing/2014/main" id="{FCDEC9F3-720E-47D3-8B29-872F1FD23886}"/>
              </a:ext>
            </a:extLst>
          </p:cNvPr>
          <p:cNvGraphicFramePr>
            <a:graphicFrameLocks noGrp="1"/>
          </p:cNvGraphicFramePr>
          <p:nvPr userDrawn="1">
            <p:extLst>
              <p:ext uri="{D42A27DB-BD31-4B8C-83A1-F6EECF244321}">
                <p14:modId xmlns:p14="http://schemas.microsoft.com/office/powerpoint/2010/main" val="618383447"/>
              </p:ext>
            </p:extLst>
          </p:nvPr>
        </p:nvGraphicFramePr>
        <p:xfrm>
          <a:off x="6292830" y="1629520"/>
          <a:ext cx="5275778" cy="3743312"/>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2637889">
                  <a:extLst>
                    <a:ext uri="{9D8B030D-6E8A-4147-A177-3AD203B41FA5}">
                      <a16:colId xmlns:a16="http://schemas.microsoft.com/office/drawing/2014/main" val="1964013647"/>
                    </a:ext>
                  </a:extLst>
                </a:gridCol>
                <a:gridCol w="2637889">
                  <a:extLst>
                    <a:ext uri="{9D8B030D-6E8A-4147-A177-3AD203B41FA5}">
                      <a16:colId xmlns:a16="http://schemas.microsoft.com/office/drawing/2014/main" val="3388598715"/>
                    </a:ext>
                  </a:extLst>
                </a:gridCol>
              </a:tblGrid>
              <a:tr h="287312">
                <a:tc>
                  <a:txBody>
                    <a:bodyPr/>
                    <a:lstStyle/>
                    <a:p>
                      <a:pPr algn="ctr"/>
                      <a:r>
                        <a:rPr lang="nb-NO" sz="1000" b="1" dirty="0">
                          <a:solidFill>
                            <a:schemeClr val="tx1"/>
                          </a:solidFill>
                        </a:rPr>
                        <a:t>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nb-NO" sz="1000" b="1" dirty="0">
                          <a:solidFill>
                            <a:schemeClr val="tx1"/>
                          </a:solidFill>
                        </a:rPr>
                        <a:t>2019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1147379"/>
                  </a:ext>
                </a:extLst>
              </a:tr>
              <a:tr h="1152000">
                <a:tc>
                  <a:txBody>
                    <a:bodyPr/>
                    <a:lstStyle/>
                    <a:p>
                      <a:endParaRPr lang="nb-NO"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nb-NO"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9084613"/>
                  </a:ext>
                </a:extLst>
              </a:tr>
              <a:tr h="1152000">
                <a:tc>
                  <a:txBody>
                    <a:bodyPr/>
                    <a:lstStyle/>
                    <a:p>
                      <a:endParaRPr lang="nb-NO"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nb-NO"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7192560"/>
                  </a:ext>
                </a:extLst>
              </a:tr>
              <a:tr h="1152000">
                <a:tc>
                  <a:txBody>
                    <a:bodyPr/>
                    <a:lstStyle/>
                    <a:p>
                      <a:endParaRPr lang="nb-NO"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nb-NO"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8866048"/>
                  </a:ext>
                </a:extLst>
              </a:tr>
            </a:tbl>
          </a:graphicData>
        </a:graphic>
      </p:graphicFrame>
      <p:sp>
        <p:nvSpPr>
          <p:cNvPr id="46" name="Content Placeholder 13">
            <a:extLst>
              <a:ext uri="{FF2B5EF4-FFF2-40B4-BE49-F238E27FC236}">
                <a16:creationId xmlns:a16="http://schemas.microsoft.com/office/drawing/2014/main" id="{2C4493C3-C99F-4EB8-8D45-24FF9C0EFBC1}"/>
              </a:ext>
            </a:extLst>
          </p:cNvPr>
          <p:cNvSpPr>
            <a:spLocks noGrp="1"/>
          </p:cNvSpPr>
          <p:nvPr>
            <p:ph sz="quarter" idx="18"/>
          </p:nvPr>
        </p:nvSpPr>
        <p:spPr>
          <a:xfrm>
            <a:off x="839416" y="3127058"/>
            <a:ext cx="2448272" cy="1022022"/>
          </a:xfrm>
        </p:spPr>
        <p:txBody>
          <a:bodyPr/>
          <a:lstStyle>
            <a:lvl1pPr>
              <a:defRPr sz="1200"/>
            </a:lvl1pPr>
          </a:lstStyle>
          <a:p>
            <a:pPr lvl="0"/>
            <a:endParaRPr lang="en-US" dirty="0"/>
          </a:p>
        </p:txBody>
      </p:sp>
      <p:sp>
        <p:nvSpPr>
          <p:cNvPr id="47" name="Content Placeholder 13">
            <a:extLst>
              <a:ext uri="{FF2B5EF4-FFF2-40B4-BE49-F238E27FC236}">
                <a16:creationId xmlns:a16="http://schemas.microsoft.com/office/drawing/2014/main" id="{4D2742BA-65F7-4696-8DD1-0F66BC5C33CC}"/>
              </a:ext>
            </a:extLst>
          </p:cNvPr>
          <p:cNvSpPr>
            <a:spLocks noGrp="1"/>
          </p:cNvSpPr>
          <p:nvPr>
            <p:ph sz="quarter" idx="19"/>
          </p:nvPr>
        </p:nvSpPr>
        <p:spPr>
          <a:xfrm>
            <a:off x="839416" y="4279186"/>
            <a:ext cx="2448272" cy="1022022"/>
          </a:xfrm>
        </p:spPr>
        <p:txBody>
          <a:bodyPr/>
          <a:lstStyle>
            <a:lvl1pPr>
              <a:defRPr sz="1200"/>
            </a:lvl1pPr>
          </a:lstStyle>
          <a:p>
            <a:pPr lvl="0"/>
            <a:endParaRPr lang="en-US" dirty="0"/>
          </a:p>
        </p:txBody>
      </p:sp>
      <p:sp>
        <p:nvSpPr>
          <p:cNvPr id="48" name="Content Placeholder 13">
            <a:extLst>
              <a:ext uri="{FF2B5EF4-FFF2-40B4-BE49-F238E27FC236}">
                <a16:creationId xmlns:a16="http://schemas.microsoft.com/office/drawing/2014/main" id="{47846610-C792-45FB-BEF0-AAA94237D3C0}"/>
              </a:ext>
            </a:extLst>
          </p:cNvPr>
          <p:cNvSpPr>
            <a:spLocks noGrp="1"/>
          </p:cNvSpPr>
          <p:nvPr>
            <p:ph sz="quarter" idx="20"/>
          </p:nvPr>
        </p:nvSpPr>
        <p:spPr>
          <a:xfrm>
            <a:off x="839416" y="5431314"/>
            <a:ext cx="2448272" cy="1022022"/>
          </a:xfrm>
        </p:spPr>
        <p:txBody>
          <a:bodyPr/>
          <a:lstStyle>
            <a:lvl1pPr>
              <a:defRPr sz="1200"/>
            </a:lvl1pPr>
          </a:lstStyle>
          <a:p>
            <a:pPr lvl="0"/>
            <a:endParaRPr lang="en-US" dirty="0"/>
          </a:p>
        </p:txBody>
      </p:sp>
      <p:sp>
        <p:nvSpPr>
          <p:cNvPr id="49" name="Content Placeholder 13">
            <a:extLst>
              <a:ext uri="{FF2B5EF4-FFF2-40B4-BE49-F238E27FC236}">
                <a16:creationId xmlns:a16="http://schemas.microsoft.com/office/drawing/2014/main" id="{0DCED844-F959-41F7-A4D3-BB3DD4F0652E}"/>
              </a:ext>
            </a:extLst>
          </p:cNvPr>
          <p:cNvSpPr>
            <a:spLocks noGrp="1"/>
          </p:cNvSpPr>
          <p:nvPr>
            <p:ph sz="quarter" idx="21"/>
          </p:nvPr>
        </p:nvSpPr>
        <p:spPr>
          <a:xfrm>
            <a:off x="3503712" y="1988840"/>
            <a:ext cx="2448272" cy="1022022"/>
          </a:xfrm>
        </p:spPr>
        <p:txBody>
          <a:bodyPr/>
          <a:lstStyle>
            <a:lvl1pPr>
              <a:defRPr sz="1200"/>
            </a:lvl1pPr>
          </a:lstStyle>
          <a:p>
            <a:pPr lvl="0"/>
            <a:endParaRPr lang="en-US" dirty="0"/>
          </a:p>
        </p:txBody>
      </p:sp>
      <p:sp>
        <p:nvSpPr>
          <p:cNvPr id="50" name="Content Placeholder 13">
            <a:extLst>
              <a:ext uri="{FF2B5EF4-FFF2-40B4-BE49-F238E27FC236}">
                <a16:creationId xmlns:a16="http://schemas.microsoft.com/office/drawing/2014/main" id="{399D6769-96B8-4DEA-862F-CB22712AFDB5}"/>
              </a:ext>
            </a:extLst>
          </p:cNvPr>
          <p:cNvSpPr>
            <a:spLocks noGrp="1"/>
          </p:cNvSpPr>
          <p:nvPr>
            <p:ph sz="quarter" idx="22"/>
          </p:nvPr>
        </p:nvSpPr>
        <p:spPr>
          <a:xfrm>
            <a:off x="3503712" y="3140968"/>
            <a:ext cx="2448272" cy="1022022"/>
          </a:xfrm>
        </p:spPr>
        <p:txBody>
          <a:bodyPr/>
          <a:lstStyle>
            <a:lvl1pPr>
              <a:defRPr sz="1200"/>
            </a:lvl1pPr>
          </a:lstStyle>
          <a:p>
            <a:pPr lvl="0"/>
            <a:endParaRPr lang="en-US" dirty="0"/>
          </a:p>
        </p:txBody>
      </p:sp>
      <p:sp>
        <p:nvSpPr>
          <p:cNvPr id="51" name="Content Placeholder 13">
            <a:extLst>
              <a:ext uri="{FF2B5EF4-FFF2-40B4-BE49-F238E27FC236}">
                <a16:creationId xmlns:a16="http://schemas.microsoft.com/office/drawing/2014/main" id="{5563DFF5-14E3-4F08-97E2-71309A3F2EC3}"/>
              </a:ext>
            </a:extLst>
          </p:cNvPr>
          <p:cNvSpPr>
            <a:spLocks noGrp="1"/>
          </p:cNvSpPr>
          <p:nvPr>
            <p:ph sz="quarter" idx="23"/>
          </p:nvPr>
        </p:nvSpPr>
        <p:spPr>
          <a:xfrm>
            <a:off x="3503712" y="4293096"/>
            <a:ext cx="2448272" cy="1022022"/>
          </a:xfrm>
        </p:spPr>
        <p:txBody>
          <a:bodyPr/>
          <a:lstStyle>
            <a:lvl1pPr>
              <a:defRPr sz="1200"/>
            </a:lvl1pPr>
          </a:lstStyle>
          <a:p>
            <a:pPr lvl="0"/>
            <a:endParaRPr lang="en-US" dirty="0"/>
          </a:p>
        </p:txBody>
      </p:sp>
      <p:sp>
        <p:nvSpPr>
          <p:cNvPr id="52" name="Content Placeholder 13">
            <a:extLst>
              <a:ext uri="{FF2B5EF4-FFF2-40B4-BE49-F238E27FC236}">
                <a16:creationId xmlns:a16="http://schemas.microsoft.com/office/drawing/2014/main" id="{4CA45301-B6BC-4988-8933-136E5DF855AB}"/>
              </a:ext>
            </a:extLst>
          </p:cNvPr>
          <p:cNvSpPr>
            <a:spLocks noGrp="1"/>
          </p:cNvSpPr>
          <p:nvPr>
            <p:ph sz="quarter" idx="24"/>
          </p:nvPr>
        </p:nvSpPr>
        <p:spPr>
          <a:xfrm>
            <a:off x="3503712" y="5445224"/>
            <a:ext cx="2448272" cy="1022022"/>
          </a:xfrm>
        </p:spPr>
        <p:txBody>
          <a:bodyPr/>
          <a:lstStyle>
            <a:lvl1pPr>
              <a:defRPr sz="1200"/>
            </a:lvl1pPr>
          </a:lstStyle>
          <a:p>
            <a:pPr lvl="0"/>
            <a:endParaRPr lang="en-US" dirty="0"/>
          </a:p>
        </p:txBody>
      </p:sp>
      <p:sp>
        <p:nvSpPr>
          <p:cNvPr id="53" name="Content Placeholder 13">
            <a:extLst>
              <a:ext uri="{FF2B5EF4-FFF2-40B4-BE49-F238E27FC236}">
                <a16:creationId xmlns:a16="http://schemas.microsoft.com/office/drawing/2014/main" id="{133AAA13-3F19-4322-88CD-C066D83AB738}"/>
              </a:ext>
            </a:extLst>
          </p:cNvPr>
          <p:cNvSpPr>
            <a:spLocks noGrp="1"/>
          </p:cNvSpPr>
          <p:nvPr>
            <p:ph sz="quarter" idx="25"/>
          </p:nvPr>
        </p:nvSpPr>
        <p:spPr>
          <a:xfrm>
            <a:off x="6365803" y="1962463"/>
            <a:ext cx="2448272" cy="1022022"/>
          </a:xfrm>
        </p:spPr>
        <p:txBody>
          <a:bodyPr/>
          <a:lstStyle>
            <a:lvl1pPr>
              <a:defRPr sz="1200"/>
            </a:lvl1pPr>
          </a:lstStyle>
          <a:p>
            <a:pPr lvl="0"/>
            <a:endParaRPr lang="en-US" dirty="0"/>
          </a:p>
        </p:txBody>
      </p:sp>
      <p:sp>
        <p:nvSpPr>
          <p:cNvPr id="54" name="Content Placeholder 13">
            <a:extLst>
              <a:ext uri="{FF2B5EF4-FFF2-40B4-BE49-F238E27FC236}">
                <a16:creationId xmlns:a16="http://schemas.microsoft.com/office/drawing/2014/main" id="{1C0E402D-B212-4FFF-9226-9F4E1F1C1C66}"/>
              </a:ext>
            </a:extLst>
          </p:cNvPr>
          <p:cNvSpPr>
            <a:spLocks noGrp="1"/>
          </p:cNvSpPr>
          <p:nvPr>
            <p:ph sz="quarter" idx="26"/>
          </p:nvPr>
        </p:nvSpPr>
        <p:spPr>
          <a:xfrm>
            <a:off x="6365803" y="3114591"/>
            <a:ext cx="2448272" cy="1022022"/>
          </a:xfrm>
        </p:spPr>
        <p:txBody>
          <a:bodyPr/>
          <a:lstStyle>
            <a:lvl1pPr>
              <a:defRPr sz="1200"/>
            </a:lvl1pPr>
          </a:lstStyle>
          <a:p>
            <a:pPr lvl="0"/>
            <a:endParaRPr lang="en-US" dirty="0"/>
          </a:p>
        </p:txBody>
      </p:sp>
      <p:sp>
        <p:nvSpPr>
          <p:cNvPr id="55" name="Content Placeholder 13">
            <a:extLst>
              <a:ext uri="{FF2B5EF4-FFF2-40B4-BE49-F238E27FC236}">
                <a16:creationId xmlns:a16="http://schemas.microsoft.com/office/drawing/2014/main" id="{FA35DC59-1499-49E5-A783-17D26037D312}"/>
              </a:ext>
            </a:extLst>
          </p:cNvPr>
          <p:cNvSpPr>
            <a:spLocks noGrp="1"/>
          </p:cNvSpPr>
          <p:nvPr>
            <p:ph sz="quarter" idx="27"/>
          </p:nvPr>
        </p:nvSpPr>
        <p:spPr>
          <a:xfrm>
            <a:off x="6365803" y="4266719"/>
            <a:ext cx="2448272" cy="1022022"/>
          </a:xfrm>
        </p:spPr>
        <p:txBody>
          <a:bodyPr/>
          <a:lstStyle>
            <a:lvl1pPr>
              <a:defRPr sz="1200"/>
            </a:lvl1pPr>
          </a:lstStyle>
          <a:p>
            <a:pPr lvl="0"/>
            <a:endParaRPr lang="en-US" dirty="0"/>
          </a:p>
        </p:txBody>
      </p:sp>
      <p:sp>
        <p:nvSpPr>
          <p:cNvPr id="56" name="Content Placeholder 13">
            <a:extLst>
              <a:ext uri="{FF2B5EF4-FFF2-40B4-BE49-F238E27FC236}">
                <a16:creationId xmlns:a16="http://schemas.microsoft.com/office/drawing/2014/main" id="{E8BBF799-4F0B-4197-BCA2-2D6F53A21AA5}"/>
              </a:ext>
            </a:extLst>
          </p:cNvPr>
          <p:cNvSpPr>
            <a:spLocks noGrp="1"/>
          </p:cNvSpPr>
          <p:nvPr>
            <p:ph sz="quarter" idx="28"/>
          </p:nvPr>
        </p:nvSpPr>
        <p:spPr>
          <a:xfrm>
            <a:off x="9030099" y="1976373"/>
            <a:ext cx="2448272" cy="1022022"/>
          </a:xfrm>
        </p:spPr>
        <p:txBody>
          <a:bodyPr/>
          <a:lstStyle>
            <a:lvl1pPr>
              <a:defRPr sz="1200"/>
            </a:lvl1pPr>
          </a:lstStyle>
          <a:p>
            <a:pPr lvl="0"/>
            <a:endParaRPr lang="en-US" dirty="0"/>
          </a:p>
        </p:txBody>
      </p:sp>
      <p:sp>
        <p:nvSpPr>
          <p:cNvPr id="57" name="Content Placeholder 13">
            <a:extLst>
              <a:ext uri="{FF2B5EF4-FFF2-40B4-BE49-F238E27FC236}">
                <a16:creationId xmlns:a16="http://schemas.microsoft.com/office/drawing/2014/main" id="{917C3CBF-9100-4444-8261-EB33EE8F6148}"/>
              </a:ext>
            </a:extLst>
          </p:cNvPr>
          <p:cNvSpPr>
            <a:spLocks noGrp="1"/>
          </p:cNvSpPr>
          <p:nvPr>
            <p:ph sz="quarter" idx="29"/>
          </p:nvPr>
        </p:nvSpPr>
        <p:spPr>
          <a:xfrm>
            <a:off x="9030099" y="3128501"/>
            <a:ext cx="2448272" cy="1022022"/>
          </a:xfrm>
        </p:spPr>
        <p:txBody>
          <a:bodyPr/>
          <a:lstStyle>
            <a:lvl1pPr>
              <a:defRPr sz="1200"/>
            </a:lvl1pPr>
          </a:lstStyle>
          <a:p>
            <a:pPr lvl="0"/>
            <a:endParaRPr lang="en-US" dirty="0"/>
          </a:p>
        </p:txBody>
      </p:sp>
      <p:sp>
        <p:nvSpPr>
          <p:cNvPr id="58" name="Content Placeholder 13">
            <a:extLst>
              <a:ext uri="{FF2B5EF4-FFF2-40B4-BE49-F238E27FC236}">
                <a16:creationId xmlns:a16="http://schemas.microsoft.com/office/drawing/2014/main" id="{D04232B7-E60D-4E7B-BCC5-BCAEDE838F3C}"/>
              </a:ext>
            </a:extLst>
          </p:cNvPr>
          <p:cNvSpPr>
            <a:spLocks noGrp="1"/>
          </p:cNvSpPr>
          <p:nvPr>
            <p:ph sz="quarter" idx="30"/>
          </p:nvPr>
        </p:nvSpPr>
        <p:spPr>
          <a:xfrm>
            <a:off x="9030099" y="4280629"/>
            <a:ext cx="2448272" cy="1022022"/>
          </a:xfrm>
        </p:spPr>
        <p:txBody>
          <a:bodyPr/>
          <a:lstStyle>
            <a:lvl1pPr>
              <a:defRPr sz="1200"/>
            </a:lvl1pPr>
          </a:lstStyle>
          <a:p>
            <a:pPr lvl="0"/>
            <a:endParaRPr lang="en-US" dirty="0"/>
          </a:p>
        </p:txBody>
      </p:sp>
    </p:spTree>
    <p:extLst>
      <p:ext uri="{BB962C8B-B14F-4D97-AF65-F5344CB8AC3E}">
        <p14:creationId xmlns:p14="http://schemas.microsoft.com/office/powerpoint/2010/main" val="262708536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omt">
    <p:spTree>
      <p:nvGrpSpPr>
        <p:cNvPr id="1" name=""/>
        <p:cNvGrpSpPr/>
        <p:nvPr/>
      </p:nvGrpSpPr>
      <p:grpSpPr>
        <a:xfrm>
          <a:off x="0" y="0"/>
          <a:ext cx="0" cy="0"/>
          <a:chOff x="0" y="0"/>
          <a:chExt cx="0" cy="0"/>
        </a:xfrm>
      </p:grpSpPr>
      <p:sp>
        <p:nvSpPr>
          <p:cNvPr id="23" name="Rectangle 2">
            <a:extLst>
              <a:ext uri="{FF2B5EF4-FFF2-40B4-BE49-F238E27FC236}">
                <a16:creationId xmlns:a16="http://schemas.microsoft.com/office/drawing/2014/main" id="{9F1A2A71-FEF4-415F-BA89-E756D91C8E9A}"/>
              </a:ext>
            </a:extLst>
          </p:cNvPr>
          <p:cNvSpPr>
            <a:spLocks noGrp="1" noChangeArrowheads="1"/>
          </p:cNvSpPr>
          <p:nvPr>
            <p:ph type="title"/>
          </p:nvPr>
        </p:nvSpPr>
        <p:spPr bwMode="gray">
          <a:xfrm>
            <a:off x="742951" y="333376"/>
            <a:ext cx="10725149" cy="91122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nb-NO" dirty="0"/>
              <a:t>Klikk for å redigere tittelstil</a:t>
            </a:r>
            <a:endParaRPr lang="en-AU" dirty="0"/>
          </a:p>
        </p:txBody>
      </p:sp>
      <p:sp>
        <p:nvSpPr>
          <p:cNvPr id="19" name="Content Placeholder 13">
            <a:extLst>
              <a:ext uri="{FF2B5EF4-FFF2-40B4-BE49-F238E27FC236}">
                <a16:creationId xmlns:a16="http://schemas.microsoft.com/office/drawing/2014/main" id="{E378DF90-D2B2-4FEF-A5FE-00D48CCE294C}"/>
              </a:ext>
            </a:extLst>
          </p:cNvPr>
          <p:cNvSpPr>
            <a:spLocks noGrp="1"/>
          </p:cNvSpPr>
          <p:nvPr>
            <p:ph sz="quarter" idx="21"/>
          </p:nvPr>
        </p:nvSpPr>
        <p:spPr>
          <a:xfrm>
            <a:off x="839416" y="1917552"/>
            <a:ext cx="3528392" cy="2088232"/>
          </a:xfrm>
        </p:spPr>
        <p:txBody>
          <a:bodyPr/>
          <a:lstStyle>
            <a:lvl1pPr>
              <a:defRPr sz="1200"/>
            </a:lvl1pPr>
          </a:lstStyle>
          <a:p>
            <a:pPr lvl="0"/>
            <a:endParaRPr lang="en-US" dirty="0"/>
          </a:p>
        </p:txBody>
      </p:sp>
      <p:sp>
        <p:nvSpPr>
          <p:cNvPr id="20" name="Content Placeholder 13">
            <a:extLst>
              <a:ext uri="{FF2B5EF4-FFF2-40B4-BE49-F238E27FC236}">
                <a16:creationId xmlns:a16="http://schemas.microsoft.com/office/drawing/2014/main" id="{D9192904-463E-4C71-AAB2-DC342129AE64}"/>
              </a:ext>
            </a:extLst>
          </p:cNvPr>
          <p:cNvSpPr>
            <a:spLocks noGrp="1"/>
          </p:cNvSpPr>
          <p:nvPr>
            <p:ph sz="quarter" idx="22"/>
          </p:nvPr>
        </p:nvSpPr>
        <p:spPr>
          <a:xfrm>
            <a:off x="839416" y="4365104"/>
            <a:ext cx="3528392" cy="2088232"/>
          </a:xfrm>
        </p:spPr>
        <p:txBody>
          <a:bodyPr/>
          <a:lstStyle>
            <a:lvl1pPr>
              <a:defRPr sz="1200"/>
            </a:lvl1pPr>
          </a:lstStyle>
          <a:p>
            <a:pPr lvl="0"/>
            <a:endParaRPr lang="en-US" dirty="0"/>
          </a:p>
        </p:txBody>
      </p:sp>
      <p:sp>
        <p:nvSpPr>
          <p:cNvPr id="21" name="Content Placeholder 13">
            <a:extLst>
              <a:ext uri="{FF2B5EF4-FFF2-40B4-BE49-F238E27FC236}">
                <a16:creationId xmlns:a16="http://schemas.microsoft.com/office/drawing/2014/main" id="{4E30E1AD-2024-454F-9017-F9F53E0D89B9}"/>
              </a:ext>
            </a:extLst>
          </p:cNvPr>
          <p:cNvSpPr>
            <a:spLocks noGrp="1"/>
          </p:cNvSpPr>
          <p:nvPr>
            <p:ph sz="quarter" idx="23"/>
          </p:nvPr>
        </p:nvSpPr>
        <p:spPr>
          <a:xfrm>
            <a:off x="4439816" y="1917552"/>
            <a:ext cx="3528392" cy="2088232"/>
          </a:xfrm>
        </p:spPr>
        <p:txBody>
          <a:bodyPr/>
          <a:lstStyle>
            <a:lvl1pPr>
              <a:defRPr sz="1200"/>
            </a:lvl1pPr>
          </a:lstStyle>
          <a:p>
            <a:pPr lvl="0"/>
            <a:endParaRPr lang="en-US" dirty="0"/>
          </a:p>
        </p:txBody>
      </p:sp>
      <p:sp>
        <p:nvSpPr>
          <p:cNvPr id="22" name="Content Placeholder 13">
            <a:extLst>
              <a:ext uri="{FF2B5EF4-FFF2-40B4-BE49-F238E27FC236}">
                <a16:creationId xmlns:a16="http://schemas.microsoft.com/office/drawing/2014/main" id="{7B1195D6-4478-4AE4-9CB7-615AC3EF9251}"/>
              </a:ext>
            </a:extLst>
          </p:cNvPr>
          <p:cNvSpPr>
            <a:spLocks noGrp="1"/>
          </p:cNvSpPr>
          <p:nvPr>
            <p:ph sz="quarter" idx="24"/>
          </p:nvPr>
        </p:nvSpPr>
        <p:spPr>
          <a:xfrm>
            <a:off x="4439816" y="4365104"/>
            <a:ext cx="3528392" cy="2088232"/>
          </a:xfrm>
        </p:spPr>
        <p:txBody>
          <a:bodyPr/>
          <a:lstStyle>
            <a:lvl1pPr>
              <a:defRPr sz="1200"/>
            </a:lvl1pPr>
          </a:lstStyle>
          <a:p>
            <a:pPr lvl="0"/>
            <a:endParaRPr lang="en-US" dirty="0"/>
          </a:p>
        </p:txBody>
      </p:sp>
      <p:sp>
        <p:nvSpPr>
          <p:cNvPr id="24" name="Content Placeholder 13">
            <a:extLst>
              <a:ext uri="{FF2B5EF4-FFF2-40B4-BE49-F238E27FC236}">
                <a16:creationId xmlns:a16="http://schemas.microsoft.com/office/drawing/2014/main" id="{E28249FF-BD3D-43C1-A12B-5C4253517C92}"/>
              </a:ext>
            </a:extLst>
          </p:cNvPr>
          <p:cNvSpPr>
            <a:spLocks noGrp="1"/>
          </p:cNvSpPr>
          <p:nvPr>
            <p:ph sz="quarter" idx="25"/>
          </p:nvPr>
        </p:nvSpPr>
        <p:spPr>
          <a:xfrm>
            <a:off x="8040216" y="1917552"/>
            <a:ext cx="3528392" cy="2088232"/>
          </a:xfrm>
        </p:spPr>
        <p:txBody>
          <a:bodyPr/>
          <a:lstStyle>
            <a:lvl1pPr>
              <a:defRPr sz="1200"/>
            </a:lvl1pPr>
          </a:lstStyle>
          <a:p>
            <a:pPr lvl="0"/>
            <a:endParaRPr lang="en-US" dirty="0"/>
          </a:p>
        </p:txBody>
      </p:sp>
      <p:sp>
        <p:nvSpPr>
          <p:cNvPr id="25" name="Content Placeholder 13">
            <a:extLst>
              <a:ext uri="{FF2B5EF4-FFF2-40B4-BE49-F238E27FC236}">
                <a16:creationId xmlns:a16="http://schemas.microsoft.com/office/drawing/2014/main" id="{11F9B262-D77C-4079-ABB5-2CEB25B7351A}"/>
              </a:ext>
            </a:extLst>
          </p:cNvPr>
          <p:cNvSpPr>
            <a:spLocks noGrp="1"/>
          </p:cNvSpPr>
          <p:nvPr>
            <p:ph sz="quarter" idx="26"/>
          </p:nvPr>
        </p:nvSpPr>
        <p:spPr>
          <a:xfrm>
            <a:off x="8040216" y="4365104"/>
            <a:ext cx="3528392" cy="2088232"/>
          </a:xfrm>
        </p:spPr>
        <p:txBody>
          <a:bodyPr/>
          <a:lstStyle>
            <a:lvl1pPr>
              <a:defRPr sz="1200"/>
            </a:lvl1pPr>
          </a:lstStyle>
          <a:p>
            <a:pPr lvl="0"/>
            <a:endParaRPr lang="en-US" dirty="0"/>
          </a:p>
        </p:txBody>
      </p:sp>
    </p:spTree>
    <p:extLst>
      <p:ext uri="{BB962C8B-B14F-4D97-AF65-F5344CB8AC3E}">
        <p14:creationId xmlns:p14="http://schemas.microsoft.com/office/powerpoint/2010/main" val="43163256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rgbClr val="000000"/>
                </a:solidFill>
              </a:defRPr>
            </a:lvl1pPr>
          </a:lstStyle>
          <a:p>
            <a:r>
              <a:rPr lang="nb-NO" dirty="0"/>
              <a:t>Klikk for å redigere tittelstil</a:t>
            </a:r>
          </a:p>
        </p:txBody>
      </p:sp>
      <p:sp>
        <p:nvSpPr>
          <p:cNvPr id="3" name="Plassholder for innhold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lysbildenummer 1"/>
          <p:cNvSpPr>
            <a:spLocks noGrp="1"/>
          </p:cNvSpPr>
          <p:nvPr>
            <p:ph type="sldNum" sz="quarter" idx="4"/>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Egendefinert oppsett">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1D2FC8C6-E803-264D-8023-45D327B13A44}"/>
              </a:ext>
            </a:extLst>
          </p:cNvPr>
          <p:cNvSpPr>
            <a:spLocks noGrp="1"/>
          </p:cNvSpPr>
          <p:nvPr>
            <p:ph type="sldNum" sz="quarter" idx="10"/>
          </p:nvPr>
        </p:nvSpPr>
        <p:spPr/>
        <p:txBody>
          <a:bodyPr/>
          <a:lstStyle/>
          <a:p>
            <a:fld id="{EB196F9E-E12F-401B-8F2E-F988E23815B8}" type="slidenum">
              <a:rPr lang="nb-NO" smtClean="0"/>
              <a:pPr/>
              <a:t>‹#›</a:t>
            </a:fld>
            <a:endParaRPr lang="nb-NO" dirty="0"/>
          </a:p>
        </p:txBody>
      </p:sp>
      <p:sp>
        <p:nvSpPr>
          <p:cNvPr id="4" name="Rektangel 3">
            <a:extLst>
              <a:ext uri="{FF2B5EF4-FFF2-40B4-BE49-F238E27FC236}">
                <a16:creationId xmlns:a16="http://schemas.microsoft.com/office/drawing/2014/main" id="{E98FAF26-5D7D-1B49-8DE4-C85AB189D8A2}"/>
              </a:ext>
            </a:extLst>
          </p:cNvPr>
          <p:cNvSpPr/>
          <p:nvPr userDrawn="1"/>
        </p:nvSpPr>
        <p:spPr>
          <a:xfrm>
            <a:off x="0" y="1784733"/>
            <a:ext cx="12192000" cy="291946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6" name="Plassholder for tekst 5">
            <a:extLst>
              <a:ext uri="{FF2B5EF4-FFF2-40B4-BE49-F238E27FC236}">
                <a16:creationId xmlns:a16="http://schemas.microsoft.com/office/drawing/2014/main" id="{0FA6338E-8E9E-C748-99A4-C153E58B57B7}"/>
              </a:ext>
            </a:extLst>
          </p:cNvPr>
          <p:cNvSpPr>
            <a:spLocks noGrp="1"/>
          </p:cNvSpPr>
          <p:nvPr>
            <p:ph type="body" sz="quarter" idx="11" hasCustomPrompt="1"/>
          </p:nvPr>
        </p:nvSpPr>
        <p:spPr>
          <a:xfrm>
            <a:off x="2886611" y="2599465"/>
            <a:ext cx="2489620" cy="1597962"/>
          </a:xfrm>
        </p:spPr>
        <p:txBody>
          <a:bodyPr/>
          <a:lstStyle>
            <a:lvl1pPr marL="0" indent="0">
              <a:buNone/>
              <a:defRPr sz="10000">
                <a:solidFill>
                  <a:schemeClr val="bg1"/>
                </a:solidFill>
              </a:defRPr>
            </a:lvl1pPr>
            <a:lvl3pPr marL="619125" indent="0">
              <a:buNone/>
              <a:defRPr/>
            </a:lvl3pPr>
          </a:lstStyle>
          <a:p>
            <a:pPr lvl="0"/>
            <a:r>
              <a:rPr lang="nb-NO" dirty="0"/>
              <a:t>01</a:t>
            </a:r>
          </a:p>
        </p:txBody>
      </p:sp>
      <p:sp>
        <p:nvSpPr>
          <p:cNvPr id="7" name="Plassholder for tekst 5">
            <a:extLst>
              <a:ext uri="{FF2B5EF4-FFF2-40B4-BE49-F238E27FC236}">
                <a16:creationId xmlns:a16="http://schemas.microsoft.com/office/drawing/2014/main" id="{6E4C4662-616C-AC4B-956F-733F7D691E2A}"/>
              </a:ext>
            </a:extLst>
          </p:cNvPr>
          <p:cNvSpPr>
            <a:spLocks noGrp="1"/>
          </p:cNvSpPr>
          <p:nvPr>
            <p:ph type="body" sz="quarter" idx="12" hasCustomPrompt="1"/>
          </p:nvPr>
        </p:nvSpPr>
        <p:spPr>
          <a:xfrm>
            <a:off x="5376231" y="2599465"/>
            <a:ext cx="3734718" cy="375089"/>
          </a:xfrm>
        </p:spPr>
        <p:txBody>
          <a:bodyPr/>
          <a:lstStyle>
            <a:lvl1pPr marL="0" indent="0">
              <a:buNone/>
              <a:defRPr sz="2000" b="1">
                <a:solidFill>
                  <a:schemeClr val="bg1"/>
                </a:solidFill>
              </a:defRPr>
            </a:lvl1pPr>
            <a:lvl3pPr marL="619125" indent="0">
              <a:buNone/>
              <a:defRPr/>
            </a:lvl3pPr>
          </a:lstStyle>
          <a:p>
            <a:pPr lvl="0"/>
            <a:r>
              <a:rPr lang="nb-NO" dirty="0"/>
              <a:t>SKRIV INN KAPITTELNAVN</a:t>
            </a:r>
          </a:p>
        </p:txBody>
      </p:sp>
      <p:sp>
        <p:nvSpPr>
          <p:cNvPr id="8" name="Plassholder for tekst 5">
            <a:extLst>
              <a:ext uri="{FF2B5EF4-FFF2-40B4-BE49-F238E27FC236}">
                <a16:creationId xmlns:a16="http://schemas.microsoft.com/office/drawing/2014/main" id="{2A7A15FB-0E5E-8847-A4A1-3D2E2313270C}"/>
              </a:ext>
            </a:extLst>
          </p:cNvPr>
          <p:cNvSpPr>
            <a:spLocks noGrp="1"/>
          </p:cNvSpPr>
          <p:nvPr>
            <p:ph type="body" sz="quarter" idx="13" hasCustomPrompt="1"/>
          </p:nvPr>
        </p:nvSpPr>
        <p:spPr>
          <a:xfrm>
            <a:off x="5376231" y="3023357"/>
            <a:ext cx="3734718" cy="375089"/>
          </a:xfrm>
        </p:spPr>
        <p:txBody>
          <a:bodyPr/>
          <a:lstStyle>
            <a:lvl1pPr marL="0" indent="0">
              <a:buNone/>
              <a:defRPr sz="1600" b="0">
                <a:solidFill>
                  <a:schemeClr val="bg1"/>
                </a:solidFill>
              </a:defRPr>
            </a:lvl1pPr>
            <a:lvl3pPr marL="619125" indent="0">
              <a:buNone/>
              <a:defRPr/>
            </a:lvl3pPr>
          </a:lstStyle>
          <a:p>
            <a:pPr lvl="0"/>
            <a:r>
              <a:rPr lang="nb-NO" dirty="0"/>
              <a:t>Skriv innhold</a:t>
            </a:r>
          </a:p>
        </p:txBody>
      </p:sp>
      <p:sp>
        <p:nvSpPr>
          <p:cNvPr id="9" name="Trekant 8">
            <a:extLst>
              <a:ext uri="{FF2B5EF4-FFF2-40B4-BE49-F238E27FC236}">
                <a16:creationId xmlns:a16="http://schemas.microsoft.com/office/drawing/2014/main" id="{0CFEE9FD-5F0C-5C4D-87A5-493AE8BAB4E4}"/>
              </a:ext>
            </a:extLst>
          </p:cNvPr>
          <p:cNvSpPr/>
          <p:nvPr userDrawn="1"/>
        </p:nvSpPr>
        <p:spPr>
          <a:xfrm rot="5400000">
            <a:off x="10884475" y="3073705"/>
            <a:ext cx="1432192" cy="341523"/>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0" name="Trekant 9">
            <a:extLst>
              <a:ext uri="{FF2B5EF4-FFF2-40B4-BE49-F238E27FC236}">
                <a16:creationId xmlns:a16="http://schemas.microsoft.com/office/drawing/2014/main" id="{EC5F1841-5DC3-4345-BD82-20CB3DFB423D}"/>
              </a:ext>
            </a:extLst>
          </p:cNvPr>
          <p:cNvSpPr/>
          <p:nvPr userDrawn="1"/>
        </p:nvSpPr>
        <p:spPr>
          <a:xfrm rot="16200000">
            <a:off x="-124667" y="3073705"/>
            <a:ext cx="1432192" cy="34152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231286873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7_Tomt">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A11A8A88-2E40-A14A-B584-9F102DFBB680}"/>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57" name="think-cell Slide" r:id="rId4" imgW="7772400" imgH="10058400" progId="TCLayout.ActiveDocument.1">
                  <p:embed/>
                </p:oleObj>
              </mc:Choice>
              <mc:Fallback>
                <p:oleObj name="think-cell Slide" r:id="rId4" imgW="7772400" imgH="10058400" progId="TCLayout.ActiveDocument.1">
                  <p:embed/>
                  <p:pic>
                    <p:nvPicPr>
                      <p:cNvPr id="2" name="Objekt 1" hidden="1">
                        <a:extLst>
                          <a:ext uri="{FF2B5EF4-FFF2-40B4-BE49-F238E27FC236}">
                            <a16:creationId xmlns:a16="http://schemas.microsoft.com/office/drawing/2014/main" id="{A11A8A88-2E40-A14A-B584-9F102DFBB680}"/>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Tittel 3">
            <a:extLst>
              <a:ext uri="{FF2B5EF4-FFF2-40B4-BE49-F238E27FC236}">
                <a16:creationId xmlns:a16="http://schemas.microsoft.com/office/drawing/2014/main" id="{FF94B8BF-D805-4E49-BC08-F6992580029B}"/>
              </a:ext>
            </a:extLst>
          </p:cNvPr>
          <p:cNvSpPr>
            <a:spLocks noGrp="1"/>
          </p:cNvSpPr>
          <p:nvPr>
            <p:ph type="title"/>
          </p:nvPr>
        </p:nvSpPr>
        <p:spPr/>
        <p:txBody>
          <a:bodyPr/>
          <a:lstStyle/>
          <a:p>
            <a:r>
              <a:rPr lang="nb-NO"/>
              <a:t>Klikk for å redigere tittelstil</a:t>
            </a:r>
          </a:p>
        </p:txBody>
      </p:sp>
      <p:sp>
        <p:nvSpPr>
          <p:cNvPr id="27" name="Content Placeholder 13">
            <a:extLst>
              <a:ext uri="{FF2B5EF4-FFF2-40B4-BE49-F238E27FC236}">
                <a16:creationId xmlns:a16="http://schemas.microsoft.com/office/drawing/2014/main" id="{90BF916C-14BA-4ECA-9D8F-8595D5036E8A}"/>
              </a:ext>
            </a:extLst>
          </p:cNvPr>
          <p:cNvSpPr>
            <a:spLocks noGrp="1"/>
          </p:cNvSpPr>
          <p:nvPr>
            <p:ph sz="quarter" idx="38"/>
          </p:nvPr>
        </p:nvSpPr>
        <p:spPr>
          <a:xfrm>
            <a:off x="769707" y="1700808"/>
            <a:ext cx="5256585" cy="2304256"/>
          </a:xfrm>
        </p:spPr>
        <p:txBody>
          <a:bodyPr/>
          <a:lstStyle>
            <a:lvl1pPr marL="0" indent="0">
              <a:buNone/>
              <a:defRPr sz="1050"/>
            </a:lvl1pPr>
          </a:lstStyle>
          <a:p>
            <a:pPr lvl="0"/>
            <a:endParaRPr lang="en-US" dirty="0"/>
          </a:p>
        </p:txBody>
      </p:sp>
      <p:sp>
        <p:nvSpPr>
          <p:cNvPr id="10" name="Content Placeholder 13">
            <a:extLst>
              <a:ext uri="{FF2B5EF4-FFF2-40B4-BE49-F238E27FC236}">
                <a16:creationId xmlns:a16="http://schemas.microsoft.com/office/drawing/2014/main" id="{447B2E95-3F0C-4CE6-A678-A13B78D1908B}"/>
              </a:ext>
            </a:extLst>
          </p:cNvPr>
          <p:cNvSpPr>
            <a:spLocks noGrp="1"/>
          </p:cNvSpPr>
          <p:nvPr>
            <p:ph sz="quarter" idx="39"/>
          </p:nvPr>
        </p:nvSpPr>
        <p:spPr>
          <a:xfrm>
            <a:off x="767408" y="4193704"/>
            <a:ext cx="5256585" cy="2304256"/>
          </a:xfrm>
        </p:spPr>
        <p:txBody>
          <a:bodyPr/>
          <a:lstStyle>
            <a:lvl1pPr marL="0" indent="0">
              <a:buNone/>
              <a:defRPr sz="1050"/>
            </a:lvl1pPr>
          </a:lstStyle>
          <a:p>
            <a:pPr lvl="0"/>
            <a:endParaRPr lang="en-US" dirty="0"/>
          </a:p>
        </p:txBody>
      </p:sp>
      <p:sp>
        <p:nvSpPr>
          <p:cNvPr id="11" name="Content Placeholder 13">
            <a:extLst>
              <a:ext uri="{FF2B5EF4-FFF2-40B4-BE49-F238E27FC236}">
                <a16:creationId xmlns:a16="http://schemas.microsoft.com/office/drawing/2014/main" id="{AE00CF21-B9B9-4EDA-B7A3-3FF7EDDA678F}"/>
              </a:ext>
            </a:extLst>
          </p:cNvPr>
          <p:cNvSpPr>
            <a:spLocks noGrp="1"/>
          </p:cNvSpPr>
          <p:nvPr>
            <p:ph sz="quarter" idx="40"/>
          </p:nvPr>
        </p:nvSpPr>
        <p:spPr>
          <a:xfrm>
            <a:off x="6165710" y="1700808"/>
            <a:ext cx="5256585" cy="2304256"/>
          </a:xfrm>
        </p:spPr>
        <p:txBody>
          <a:bodyPr/>
          <a:lstStyle>
            <a:lvl1pPr marL="0" indent="0">
              <a:buNone/>
              <a:defRPr sz="1050"/>
            </a:lvl1pPr>
          </a:lstStyle>
          <a:p>
            <a:pPr lvl="0"/>
            <a:endParaRPr lang="en-US" dirty="0"/>
          </a:p>
        </p:txBody>
      </p:sp>
      <p:sp>
        <p:nvSpPr>
          <p:cNvPr id="12" name="Content Placeholder 13">
            <a:extLst>
              <a:ext uri="{FF2B5EF4-FFF2-40B4-BE49-F238E27FC236}">
                <a16:creationId xmlns:a16="http://schemas.microsoft.com/office/drawing/2014/main" id="{C830C780-8C2D-4840-AADC-05A9269A8232}"/>
              </a:ext>
            </a:extLst>
          </p:cNvPr>
          <p:cNvSpPr>
            <a:spLocks noGrp="1"/>
          </p:cNvSpPr>
          <p:nvPr>
            <p:ph sz="quarter" idx="41"/>
          </p:nvPr>
        </p:nvSpPr>
        <p:spPr>
          <a:xfrm>
            <a:off x="6163411" y="4193704"/>
            <a:ext cx="5256585" cy="2304256"/>
          </a:xfrm>
        </p:spPr>
        <p:txBody>
          <a:bodyPr/>
          <a:lstStyle>
            <a:lvl1pPr marL="0" indent="0">
              <a:buNone/>
              <a:defRPr sz="1050"/>
            </a:lvl1pPr>
          </a:lstStyle>
          <a:p>
            <a:pPr lvl="0"/>
            <a:endParaRPr lang="en-US" dirty="0"/>
          </a:p>
        </p:txBody>
      </p:sp>
    </p:spTree>
    <p:extLst>
      <p:ext uri="{BB962C8B-B14F-4D97-AF65-F5344CB8AC3E}">
        <p14:creationId xmlns:p14="http://schemas.microsoft.com/office/powerpoint/2010/main" val="86702001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omt">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A11A8A88-2E40-A14A-B584-9F102DFBB680}"/>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5493" name="think-cell Slide" r:id="rId4" imgW="7772400" imgH="10058400" progId="TCLayout.ActiveDocument.1">
                  <p:embed/>
                </p:oleObj>
              </mc:Choice>
              <mc:Fallback>
                <p:oleObj name="think-cell Slide" r:id="rId4" imgW="7772400" imgH="10058400" progId="TCLayout.ActiveDocument.1">
                  <p:embed/>
                  <p:pic>
                    <p:nvPicPr>
                      <p:cNvPr id="2" name="Objekt 1" hidden="1">
                        <a:extLst>
                          <a:ext uri="{FF2B5EF4-FFF2-40B4-BE49-F238E27FC236}">
                            <a16:creationId xmlns:a16="http://schemas.microsoft.com/office/drawing/2014/main" id="{A11A8A88-2E40-A14A-B584-9F102DFBB680}"/>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Tittel 3">
            <a:extLst>
              <a:ext uri="{FF2B5EF4-FFF2-40B4-BE49-F238E27FC236}">
                <a16:creationId xmlns:a16="http://schemas.microsoft.com/office/drawing/2014/main" id="{FF94B8BF-D805-4E49-BC08-F6992580029B}"/>
              </a:ext>
            </a:extLst>
          </p:cNvPr>
          <p:cNvSpPr>
            <a:spLocks noGrp="1"/>
          </p:cNvSpPr>
          <p:nvPr>
            <p:ph type="title"/>
          </p:nvPr>
        </p:nvSpPr>
        <p:spPr/>
        <p:txBody>
          <a:bodyPr/>
          <a:lstStyle/>
          <a:p>
            <a:r>
              <a:rPr lang="nb-NO"/>
              <a:t>Klikk for å redigere tittelstil</a:t>
            </a:r>
          </a:p>
        </p:txBody>
      </p:sp>
      <p:sp>
        <p:nvSpPr>
          <p:cNvPr id="89" name="Content Placeholder 13">
            <a:extLst>
              <a:ext uri="{FF2B5EF4-FFF2-40B4-BE49-F238E27FC236}">
                <a16:creationId xmlns:a16="http://schemas.microsoft.com/office/drawing/2014/main" id="{4FBEF5F1-CA8C-48C8-9945-062232F1F802}"/>
              </a:ext>
            </a:extLst>
          </p:cNvPr>
          <p:cNvSpPr>
            <a:spLocks noGrp="1"/>
          </p:cNvSpPr>
          <p:nvPr>
            <p:ph sz="quarter" idx="32"/>
          </p:nvPr>
        </p:nvSpPr>
        <p:spPr>
          <a:xfrm>
            <a:off x="666049" y="2059293"/>
            <a:ext cx="2756321" cy="1630353"/>
          </a:xfrm>
        </p:spPr>
        <p:txBody>
          <a:bodyPr/>
          <a:lstStyle>
            <a:lvl1pPr marL="0" indent="0">
              <a:buNone/>
              <a:defRPr sz="1050"/>
            </a:lvl1pPr>
          </a:lstStyle>
          <a:p>
            <a:pPr lvl="0"/>
            <a:endParaRPr lang="en-US" dirty="0"/>
          </a:p>
        </p:txBody>
      </p:sp>
      <p:sp>
        <p:nvSpPr>
          <p:cNvPr id="90" name="Content Placeholder 13">
            <a:extLst>
              <a:ext uri="{FF2B5EF4-FFF2-40B4-BE49-F238E27FC236}">
                <a16:creationId xmlns:a16="http://schemas.microsoft.com/office/drawing/2014/main" id="{54986F50-F443-4F7C-9092-448697B1AFDD}"/>
              </a:ext>
            </a:extLst>
          </p:cNvPr>
          <p:cNvSpPr>
            <a:spLocks noGrp="1"/>
          </p:cNvSpPr>
          <p:nvPr>
            <p:ph sz="quarter" idx="33"/>
          </p:nvPr>
        </p:nvSpPr>
        <p:spPr>
          <a:xfrm>
            <a:off x="679966" y="3931501"/>
            <a:ext cx="2764747" cy="1630353"/>
          </a:xfrm>
        </p:spPr>
        <p:txBody>
          <a:bodyPr/>
          <a:lstStyle>
            <a:lvl1pPr marL="0" indent="0">
              <a:buNone/>
              <a:defRPr sz="1050"/>
            </a:lvl1pPr>
          </a:lstStyle>
          <a:p>
            <a:pPr lvl="0"/>
            <a:endParaRPr lang="en-US" dirty="0"/>
          </a:p>
        </p:txBody>
      </p:sp>
      <p:sp>
        <p:nvSpPr>
          <p:cNvPr id="128" name="Content Placeholder 13">
            <a:extLst>
              <a:ext uri="{FF2B5EF4-FFF2-40B4-BE49-F238E27FC236}">
                <a16:creationId xmlns:a16="http://schemas.microsoft.com/office/drawing/2014/main" id="{D19B2CDE-FF80-4397-BB37-8F029B96045B}"/>
              </a:ext>
            </a:extLst>
          </p:cNvPr>
          <p:cNvSpPr>
            <a:spLocks noGrp="1"/>
          </p:cNvSpPr>
          <p:nvPr>
            <p:ph sz="quarter" idx="35"/>
          </p:nvPr>
        </p:nvSpPr>
        <p:spPr>
          <a:xfrm>
            <a:off x="3503258" y="2060848"/>
            <a:ext cx="2756321" cy="1630353"/>
          </a:xfrm>
        </p:spPr>
        <p:txBody>
          <a:bodyPr/>
          <a:lstStyle>
            <a:lvl1pPr marL="0" indent="0">
              <a:buNone/>
              <a:defRPr sz="1050"/>
            </a:lvl1pPr>
          </a:lstStyle>
          <a:p>
            <a:pPr lvl="0"/>
            <a:endParaRPr lang="en-US" dirty="0"/>
          </a:p>
        </p:txBody>
      </p:sp>
      <p:sp>
        <p:nvSpPr>
          <p:cNvPr id="129" name="Content Placeholder 13">
            <a:extLst>
              <a:ext uri="{FF2B5EF4-FFF2-40B4-BE49-F238E27FC236}">
                <a16:creationId xmlns:a16="http://schemas.microsoft.com/office/drawing/2014/main" id="{373E2BFB-9331-42A5-B0FA-9AA951453919}"/>
              </a:ext>
            </a:extLst>
          </p:cNvPr>
          <p:cNvSpPr>
            <a:spLocks noGrp="1"/>
          </p:cNvSpPr>
          <p:nvPr>
            <p:ph sz="quarter" idx="36"/>
          </p:nvPr>
        </p:nvSpPr>
        <p:spPr>
          <a:xfrm>
            <a:off x="3517175" y="3933056"/>
            <a:ext cx="2764747" cy="1630353"/>
          </a:xfrm>
        </p:spPr>
        <p:txBody>
          <a:bodyPr/>
          <a:lstStyle>
            <a:lvl1pPr marL="0" indent="0">
              <a:buNone/>
              <a:defRPr sz="1050"/>
            </a:lvl1pPr>
          </a:lstStyle>
          <a:p>
            <a:pPr lvl="0"/>
            <a:endParaRPr lang="en-US" dirty="0"/>
          </a:p>
        </p:txBody>
      </p:sp>
      <p:sp>
        <p:nvSpPr>
          <p:cNvPr id="131" name="Content Placeholder 13">
            <a:extLst>
              <a:ext uri="{FF2B5EF4-FFF2-40B4-BE49-F238E27FC236}">
                <a16:creationId xmlns:a16="http://schemas.microsoft.com/office/drawing/2014/main" id="{93F9DE75-5503-4248-8EFA-BDD7331FAFD8}"/>
              </a:ext>
            </a:extLst>
          </p:cNvPr>
          <p:cNvSpPr>
            <a:spLocks noGrp="1"/>
          </p:cNvSpPr>
          <p:nvPr>
            <p:ph sz="quarter" idx="38"/>
          </p:nvPr>
        </p:nvSpPr>
        <p:spPr>
          <a:xfrm>
            <a:off x="6318128" y="2059293"/>
            <a:ext cx="2756321" cy="1630353"/>
          </a:xfrm>
        </p:spPr>
        <p:txBody>
          <a:bodyPr/>
          <a:lstStyle>
            <a:lvl1pPr marL="0" indent="0">
              <a:buNone/>
              <a:defRPr sz="1050"/>
            </a:lvl1pPr>
          </a:lstStyle>
          <a:p>
            <a:pPr lvl="0"/>
            <a:endParaRPr lang="en-US" dirty="0"/>
          </a:p>
        </p:txBody>
      </p:sp>
      <p:sp>
        <p:nvSpPr>
          <p:cNvPr id="132" name="Content Placeholder 13">
            <a:extLst>
              <a:ext uri="{FF2B5EF4-FFF2-40B4-BE49-F238E27FC236}">
                <a16:creationId xmlns:a16="http://schemas.microsoft.com/office/drawing/2014/main" id="{5B4D159E-31CA-4575-878E-B94ED55948DA}"/>
              </a:ext>
            </a:extLst>
          </p:cNvPr>
          <p:cNvSpPr>
            <a:spLocks noGrp="1"/>
          </p:cNvSpPr>
          <p:nvPr>
            <p:ph sz="quarter" idx="39"/>
          </p:nvPr>
        </p:nvSpPr>
        <p:spPr>
          <a:xfrm>
            <a:off x="6332045" y="3931501"/>
            <a:ext cx="2764747" cy="1630353"/>
          </a:xfrm>
        </p:spPr>
        <p:txBody>
          <a:bodyPr/>
          <a:lstStyle>
            <a:lvl1pPr marL="0" indent="0">
              <a:buNone/>
              <a:defRPr sz="1050"/>
            </a:lvl1pPr>
          </a:lstStyle>
          <a:p>
            <a:pPr lvl="0"/>
            <a:endParaRPr lang="en-US" dirty="0"/>
          </a:p>
        </p:txBody>
      </p:sp>
      <p:sp>
        <p:nvSpPr>
          <p:cNvPr id="134" name="Content Placeholder 13">
            <a:extLst>
              <a:ext uri="{FF2B5EF4-FFF2-40B4-BE49-F238E27FC236}">
                <a16:creationId xmlns:a16="http://schemas.microsoft.com/office/drawing/2014/main" id="{23B7524C-7914-403F-B829-1B13EB90F8DB}"/>
              </a:ext>
            </a:extLst>
          </p:cNvPr>
          <p:cNvSpPr>
            <a:spLocks noGrp="1"/>
          </p:cNvSpPr>
          <p:nvPr>
            <p:ph sz="quarter" idx="41"/>
          </p:nvPr>
        </p:nvSpPr>
        <p:spPr>
          <a:xfrm>
            <a:off x="9155337" y="2060848"/>
            <a:ext cx="2756321" cy="1630353"/>
          </a:xfrm>
        </p:spPr>
        <p:txBody>
          <a:bodyPr/>
          <a:lstStyle>
            <a:lvl1pPr marL="0" indent="0">
              <a:buNone/>
              <a:defRPr sz="1050"/>
            </a:lvl1pPr>
          </a:lstStyle>
          <a:p>
            <a:pPr lvl="0"/>
            <a:endParaRPr lang="en-US" dirty="0"/>
          </a:p>
        </p:txBody>
      </p:sp>
      <p:sp>
        <p:nvSpPr>
          <p:cNvPr id="135" name="Content Placeholder 13">
            <a:extLst>
              <a:ext uri="{FF2B5EF4-FFF2-40B4-BE49-F238E27FC236}">
                <a16:creationId xmlns:a16="http://schemas.microsoft.com/office/drawing/2014/main" id="{F7F52F4F-FB3C-4570-9AF1-306DCCAE762C}"/>
              </a:ext>
            </a:extLst>
          </p:cNvPr>
          <p:cNvSpPr>
            <a:spLocks noGrp="1"/>
          </p:cNvSpPr>
          <p:nvPr>
            <p:ph sz="quarter" idx="42"/>
          </p:nvPr>
        </p:nvSpPr>
        <p:spPr>
          <a:xfrm>
            <a:off x="9169254" y="3933056"/>
            <a:ext cx="2764747" cy="1630353"/>
          </a:xfrm>
        </p:spPr>
        <p:txBody>
          <a:bodyPr/>
          <a:lstStyle>
            <a:lvl1pPr marL="0" indent="0">
              <a:buNone/>
              <a:defRPr sz="1050"/>
            </a:lvl1pPr>
          </a:lstStyle>
          <a:p>
            <a:pPr lvl="0"/>
            <a:endParaRPr lang="en-US" dirty="0"/>
          </a:p>
        </p:txBody>
      </p:sp>
    </p:spTree>
    <p:extLst>
      <p:ext uri="{BB962C8B-B14F-4D97-AF65-F5344CB8AC3E}">
        <p14:creationId xmlns:p14="http://schemas.microsoft.com/office/powerpoint/2010/main" val="54253238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Tomt">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A11A8A88-2E40-A14A-B584-9F102DFBB680}"/>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6517" name="think-cell Slide" r:id="rId4" imgW="7772400" imgH="10058400" progId="TCLayout.ActiveDocument.1">
                  <p:embed/>
                </p:oleObj>
              </mc:Choice>
              <mc:Fallback>
                <p:oleObj name="think-cell Slide" r:id="rId4" imgW="7772400" imgH="10058400" progId="TCLayout.ActiveDocument.1">
                  <p:embed/>
                  <p:pic>
                    <p:nvPicPr>
                      <p:cNvPr id="2" name="Objekt 1" hidden="1">
                        <a:extLst>
                          <a:ext uri="{FF2B5EF4-FFF2-40B4-BE49-F238E27FC236}">
                            <a16:creationId xmlns:a16="http://schemas.microsoft.com/office/drawing/2014/main" id="{A11A8A88-2E40-A14A-B584-9F102DFBB680}"/>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Tittel 3">
            <a:extLst>
              <a:ext uri="{FF2B5EF4-FFF2-40B4-BE49-F238E27FC236}">
                <a16:creationId xmlns:a16="http://schemas.microsoft.com/office/drawing/2014/main" id="{FF94B8BF-D805-4E49-BC08-F6992580029B}"/>
              </a:ext>
            </a:extLst>
          </p:cNvPr>
          <p:cNvSpPr>
            <a:spLocks noGrp="1"/>
          </p:cNvSpPr>
          <p:nvPr>
            <p:ph type="title"/>
          </p:nvPr>
        </p:nvSpPr>
        <p:spPr/>
        <p:txBody>
          <a:bodyPr/>
          <a:lstStyle/>
          <a:p>
            <a:r>
              <a:rPr lang="nb-NO"/>
              <a:t>Klikk for å redigere tittelstil</a:t>
            </a:r>
          </a:p>
        </p:txBody>
      </p:sp>
      <p:sp>
        <p:nvSpPr>
          <p:cNvPr id="89" name="Content Placeholder 13">
            <a:extLst>
              <a:ext uri="{FF2B5EF4-FFF2-40B4-BE49-F238E27FC236}">
                <a16:creationId xmlns:a16="http://schemas.microsoft.com/office/drawing/2014/main" id="{4FBEF5F1-CA8C-48C8-9945-062232F1F802}"/>
              </a:ext>
            </a:extLst>
          </p:cNvPr>
          <p:cNvSpPr>
            <a:spLocks noGrp="1"/>
          </p:cNvSpPr>
          <p:nvPr>
            <p:ph sz="quarter" idx="32"/>
          </p:nvPr>
        </p:nvSpPr>
        <p:spPr>
          <a:xfrm>
            <a:off x="666049" y="2059293"/>
            <a:ext cx="3425890" cy="1945771"/>
          </a:xfrm>
        </p:spPr>
        <p:txBody>
          <a:bodyPr/>
          <a:lstStyle>
            <a:lvl1pPr marL="0" indent="0">
              <a:buNone/>
              <a:defRPr sz="1050"/>
            </a:lvl1pPr>
          </a:lstStyle>
          <a:p>
            <a:pPr lvl="0"/>
            <a:endParaRPr lang="en-US" dirty="0"/>
          </a:p>
        </p:txBody>
      </p:sp>
      <p:sp>
        <p:nvSpPr>
          <p:cNvPr id="90" name="Content Placeholder 13">
            <a:extLst>
              <a:ext uri="{FF2B5EF4-FFF2-40B4-BE49-F238E27FC236}">
                <a16:creationId xmlns:a16="http://schemas.microsoft.com/office/drawing/2014/main" id="{54986F50-F443-4F7C-9092-448697B1AFDD}"/>
              </a:ext>
            </a:extLst>
          </p:cNvPr>
          <p:cNvSpPr>
            <a:spLocks noGrp="1"/>
          </p:cNvSpPr>
          <p:nvPr>
            <p:ph sz="quarter" idx="33"/>
          </p:nvPr>
        </p:nvSpPr>
        <p:spPr>
          <a:xfrm>
            <a:off x="679966" y="4149080"/>
            <a:ext cx="3436363" cy="1945771"/>
          </a:xfrm>
        </p:spPr>
        <p:txBody>
          <a:bodyPr/>
          <a:lstStyle>
            <a:lvl1pPr marL="0" indent="0">
              <a:buNone/>
              <a:defRPr sz="1050"/>
            </a:lvl1pPr>
          </a:lstStyle>
          <a:p>
            <a:pPr lvl="0"/>
            <a:endParaRPr lang="en-US" dirty="0"/>
          </a:p>
        </p:txBody>
      </p:sp>
      <p:sp>
        <p:nvSpPr>
          <p:cNvPr id="128" name="Content Placeholder 13">
            <a:extLst>
              <a:ext uri="{FF2B5EF4-FFF2-40B4-BE49-F238E27FC236}">
                <a16:creationId xmlns:a16="http://schemas.microsoft.com/office/drawing/2014/main" id="{D19B2CDE-FF80-4397-BB37-8F029B96045B}"/>
              </a:ext>
            </a:extLst>
          </p:cNvPr>
          <p:cNvSpPr>
            <a:spLocks noGrp="1"/>
          </p:cNvSpPr>
          <p:nvPr>
            <p:ph sz="quarter" idx="35"/>
          </p:nvPr>
        </p:nvSpPr>
        <p:spPr>
          <a:xfrm>
            <a:off x="4223792" y="2060848"/>
            <a:ext cx="3425890" cy="1945771"/>
          </a:xfrm>
        </p:spPr>
        <p:txBody>
          <a:bodyPr/>
          <a:lstStyle>
            <a:lvl1pPr marL="0" indent="0">
              <a:buNone/>
              <a:defRPr sz="1050"/>
            </a:lvl1pPr>
          </a:lstStyle>
          <a:p>
            <a:pPr lvl="0"/>
            <a:endParaRPr lang="en-US" dirty="0"/>
          </a:p>
        </p:txBody>
      </p:sp>
      <p:sp>
        <p:nvSpPr>
          <p:cNvPr id="129" name="Content Placeholder 13">
            <a:extLst>
              <a:ext uri="{FF2B5EF4-FFF2-40B4-BE49-F238E27FC236}">
                <a16:creationId xmlns:a16="http://schemas.microsoft.com/office/drawing/2014/main" id="{373E2BFB-9331-42A5-B0FA-9AA951453919}"/>
              </a:ext>
            </a:extLst>
          </p:cNvPr>
          <p:cNvSpPr>
            <a:spLocks noGrp="1"/>
          </p:cNvSpPr>
          <p:nvPr>
            <p:ph sz="quarter" idx="36"/>
          </p:nvPr>
        </p:nvSpPr>
        <p:spPr>
          <a:xfrm>
            <a:off x="4237709" y="4150635"/>
            <a:ext cx="3436363" cy="1945771"/>
          </a:xfrm>
        </p:spPr>
        <p:txBody>
          <a:bodyPr/>
          <a:lstStyle>
            <a:lvl1pPr marL="0" indent="0">
              <a:buNone/>
              <a:defRPr sz="1050"/>
            </a:lvl1pPr>
          </a:lstStyle>
          <a:p>
            <a:pPr lvl="0"/>
            <a:endParaRPr lang="en-US" dirty="0"/>
          </a:p>
        </p:txBody>
      </p:sp>
      <p:sp>
        <p:nvSpPr>
          <p:cNvPr id="131" name="Content Placeholder 13">
            <a:extLst>
              <a:ext uri="{FF2B5EF4-FFF2-40B4-BE49-F238E27FC236}">
                <a16:creationId xmlns:a16="http://schemas.microsoft.com/office/drawing/2014/main" id="{93F9DE75-5503-4248-8EFA-BDD7331FAFD8}"/>
              </a:ext>
            </a:extLst>
          </p:cNvPr>
          <p:cNvSpPr>
            <a:spLocks noGrp="1"/>
          </p:cNvSpPr>
          <p:nvPr>
            <p:ph sz="quarter" idx="38"/>
          </p:nvPr>
        </p:nvSpPr>
        <p:spPr>
          <a:xfrm>
            <a:off x="7752184" y="2060848"/>
            <a:ext cx="3425890" cy="1945771"/>
          </a:xfrm>
        </p:spPr>
        <p:txBody>
          <a:bodyPr/>
          <a:lstStyle>
            <a:lvl1pPr marL="0" indent="0">
              <a:buNone/>
              <a:defRPr sz="1050"/>
            </a:lvl1pPr>
          </a:lstStyle>
          <a:p>
            <a:pPr lvl="0"/>
            <a:endParaRPr lang="en-US" dirty="0"/>
          </a:p>
        </p:txBody>
      </p:sp>
      <p:sp>
        <p:nvSpPr>
          <p:cNvPr id="132" name="Content Placeholder 13">
            <a:extLst>
              <a:ext uri="{FF2B5EF4-FFF2-40B4-BE49-F238E27FC236}">
                <a16:creationId xmlns:a16="http://schemas.microsoft.com/office/drawing/2014/main" id="{5B4D159E-31CA-4575-878E-B94ED55948DA}"/>
              </a:ext>
            </a:extLst>
          </p:cNvPr>
          <p:cNvSpPr>
            <a:spLocks noGrp="1"/>
          </p:cNvSpPr>
          <p:nvPr>
            <p:ph sz="quarter" idx="39"/>
          </p:nvPr>
        </p:nvSpPr>
        <p:spPr>
          <a:xfrm>
            <a:off x="7766101" y="4150635"/>
            <a:ext cx="3436363" cy="1945771"/>
          </a:xfrm>
        </p:spPr>
        <p:txBody>
          <a:bodyPr/>
          <a:lstStyle>
            <a:lvl1pPr marL="0" indent="0">
              <a:buNone/>
              <a:defRPr sz="1050"/>
            </a:lvl1pPr>
          </a:lstStyle>
          <a:p>
            <a:pPr lvl="0"/>
            <a:endParaRPr lang="en-US" dirty="0"/>
          </a:p>
        </p:txBody>
      </p:sp>
    </p:spTree>
    <p:extLst>
      <p:ext uri="{BB962C8B-B14F-4D97-AF65-F5344CB8AC3E}">
        <p14:creationId xmlns:p14="http://schemas.microsoft.com/office/powerpoint/2010/main" val="357039114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Tomt">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A11A8A88-2E40-A14A-B584-9F102DFBB680}"/>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7541" name="think-cell Slide" r:id="rId4" imgW="7772400" imgH="10058400" progId="TCLayout.ActiveDocument.1">
                  <p:embed/>
                </p:oleObj>
              </mc:Choice>
              <mc:Fallback>
                <p:oleObj name="think-cell Slide" r:id="rId4" imgW="7772400" imgH="10058400" progId="TCLayout.ActiveDocument.1">
                  <p:embed/>
                  <p:pic>
                    <p:nvPicPr>
                      <p:cNvPr id="2" name="Objekt 1" hidden="1">
                        <a:extLst>
                          <a:ext uri="{FF2B5EF4-FFF2-40B4-BE49-F238E27FC236}">
                            <a16:creationId xmlns:a16="http://schemas.microsoft.com/office/drawing/2014/main" id="{A11A8A88-2E40-A14A-B584-9F102DFBB680}"/>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Tittel 3">
            <a:extLst>
              <a:ext uri="{FF2B5EF4-FFF2-40B4-BE49-F238E27FC236}">
                <a16:creationId xmlns:a16="http://schemas.microsoft.com/office/drawing/2014/main" id="{FF94B8BF-D805-4E49-BC08-F6992580029B}"/>
              </a:ext>
            </a:extLst>
          </p:cNvPr>
          <p:cNvSpPr>
            <a:spLocks noGrp="1"/>
          </p:cNvSpPr>
          <p:nvPr>
            <p:ph type="title"/>
          </p:nvPr>
        </p:nvSpPr>
        <p:spPr/>
        <p:txBody>
          <a:bodyPr/>
          <a:lstStyle/>
          <a:p>
            <a:r>
              <a:rPr lang="nb-NO"/>
              <a:t>Klikk for å redigere tittelstil</a:t>
            </a:r>
          </a:p>
        </p:txBody>
      </p:sp>
      <p:sp>
        <p:nvSpPr>
          <p:cNvPr id="89" name="Content Placeholder 13">
            <a:extLst>
              <a:ext uri="{FF2B5EF4-FFF2-40B4-BE49-F238E27FC236}">
                <a16:creationId xmlns:a16="http://schemas.microsoft.com/office/drawing/2014/main" id="{4FBEF5F1-CA8C-48C8-9945-062232F1F802}"/>
              </a:ext>
            </a:extLst>
          </p:cNvPr>
          <p:cNvSpPr>
            <a:spLocks noGrp="1"/>
          </p:cNvSpPr>
          <p:nvPr>
            <p:ph sz="quarter" idx="32"/>
          </p:nvPr>
        </p:nvSpPr>
        <p:spPr>
          <a:xfrm>
            <a:off x="666049" y="1771261"/>
            <a:ext cx="3960440" cy="2233803"/>
          </a:xfrm>
        </p:spPr>
        <p:txBody>
          <a:bodyPr/>
          <a:lstStyle>
            <a:lvl1pPr marL="0" indent="0">
              <a:buNone/>
              <a:defRPr sz="1050"/>
            </a:lvl1pPr>
          </a:lstStyle>
          <a:p>
            <a:pPr lvl="0"/>
            <a:endParaRPr lang="en-US" dirty="0"/>
          </a:p>
        </p:txBody>
      </p:sp>
      <p:sp>
        <p:nvSpPr>
          <p:cNvPr id="90" name="Content Placeholder 13">
            <a:extLst>
              <a:ext uri="{FF2B5EF4-FFF2-40B4-BE49-F238E27FC236}">
                <a16:creationId xmlns:a16="http://schemas.microsoft.com/office/drawing/2014/main" id="{54986F50-F443-4F7C-9092-448697B1AFDD}"/>
              </a:ext>
            </a:extLst>
          </p:cNvPr>
          <p:cNvSpPr>
            <a:spLocks noGrp="1"/>
          </p:cNvSpPr>
          <p:nvPr>
            <p:ph sz="quarter" idx="33"/>
          </p:nvPr>
        </p:nvSpPr>
        <p:spPr>
          <a:xfrm>
            <a:off x="679966" y="4149080"/>
            <a:ext cx="3972547" cy="2233803"/>
          </a:xfrm>
        </p:spPr>
        <p:txBody>
          <a:bodyPr/>
          <a:lstStyle>
            <a:lvl1pPr marL="0" indent="0">
              <a:buNone/>
              <a:defRPr sz="1050"/>
            </a:lvl1pPr>
          </a:lstStyle>
          <a:p>
            <a:pPr lvl="0"/>
            <a:endParaRPr lang="en-US" dirty="0"/>
          </a:p>
        </p:txBody>
      </p:sp>
      <p:sp>
        <p:nvSpPr>
          <p:cNvPr id="128" name="Content Placeholder 13">
            <a:extLst>
              <a:ext uri="{FF2B5EF4-FFF2-40B4-BE49-F238E27FC236}">
                <a16:creationId xmlns:a16="http://schemas.microsoft.com/office/drawing/2014/main" id="{D19B2CDE-FF80-4397-BB37-8F029B96045B}"/>
              </a:ext>
            </a:extLst>
          </p:cNvPr>
          <p:cNvSpPr>
            <a:spLocks noGrp="1"/>
          </p:cNvSpPr>
          <p:nvPr>
            <p:ph sz="quarter" idx="35"/>
          </p:nvPr>
        </p:nvSpPr>
        <p:spPr>
          <a:xfrm>
            <a:off x="4799856" y="1772816"/>
            <a:ext cx="3960440" cy="2233803"/>
          </a:xfrm>
        </p:spPr>
        <p:txBody>
          <a:bodyPr/>
          <a:lstStyle>
            <a:lvl1pPr marL="0" indent="0">
              <a:buNone/>
              <a:defRPr sz="1050"/>
            </a:lvl1pPr>
          </a:lstStyle>
          <a:p>
            <a:pPr lvl="0"/>
            <a:endParaRPr lang="en-US" dirty="0"/>
          </a:p>
        </p:txBody>
      </p:sp>
      <p:sp>
        <p:nvSpPr>
          <p:cNvPr id="129" name="Content Placeholder 13">
            <a:extLst>
              <a:ext uri="{FF2B5EF4-FFF2-40B4-BE49-F238E27FC236}">
                <a16:creationId xmlns:a16="http://schemas.microsoft.com/office/drawing/2014/main" id="{373E2BFB-9331-42A5-B0FA-9AA951453919}"/>
              </a:ext>
            </a:extLst>
          </p:cNvPr>
          <p:cNvSpPr>
            <a:spLocks noGrp="1"/>
          </p:cNvSpPr>
          <p:nvPr>
            <p:ph sz="quarter" idx="36"/>
          </p:nvPr>
        </p:nvSpPr>
        <p:spPr>
          <a:xfrm>
            <a:off x="4813773" y="4150635"/>
            <a:ext cx="3972547" cy="2233803"/>
          </a:xfrm>
        </p:spPr>
        <p:txBody>
          <a:bodyPr/>
          <a:lstStyle>
            <a:lvl1pPr marL="0" indent="0">
              <a:buNone/>
              <a:defRPr sz="1050"/>
            </a:lvl1pPr>
          </a:lstStyle>
          <a:p>
            <a:pPr lvl="0"/>
            <a:endParaRPr lang="en-US" dirty="0"/>
          </a:p>
        </p:txBody>
      </p:sp>
    </p:spTree>
    <p:extLst>
      <p:ext uri="{BB962C8B-B14F-4D97-AF65-F5344CB8AC3E}">
        <p14:creationId xmlns:p14="http://schemas.microsoft.com/office/powerpoint/2010/main" val="322681368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o innholdsdeler">
    <p:spTree>
      <p:nvGrpSpPr>
        <p:cNvPr id="1" name=""/>
        <p:cNvGrpSpPr/>
        <p:nvPr/>
      </p:nvGrpSpPr>
      <p:grpSpPr>
        <a:xfrm>
          <a:off x="0" y="0"/>
          <a:ext cx="0" cy="0"/>
          <a:chOff x="0" y="0"/>
          <a:chExt cx="0" cy="0"/>
        </a:xfrm>
      </p:grpSpPr>
      <p:sp>
        <p:nvSpPr>
          <p:cNvPr id="5" name="Rectangle 39"/>
          <p:cNvSpPr>
            <a:spLocks noGrp="1" noChangeArrowheads="1"/>
          </p:cNvSpPr>
          <p:nvPr>
            <p:ph type="ftr" sz="quarter" idx="10"/>
          </p:nvPr>
        </p:nvSpPr>
        <p:spPr>
          <a:xfrm>
            <a:off x="3185120" y="6513514"/>
            <a:ext cx="5791200" cy="228600"/>
          </a:xfrm>
          <a:prstGeom prst="rect">
            <a:avLst/>
          </a:prstGeom>
          <a:ln/>
        </p:spPr>
        <p:txBody>
          <a:bodyPr lIns="91410" tIns="45703" rIns="91410" bIns="45703"/>
          <a:lstStyle>
            <a:lvl1pPr>
              <a:defRPr/>
            </a:lvl1pPr>
          </a:lstStyle>
          <a:p>
            <a:pPr>
              <a:defRPr/>
            </a:pPr>
            <a:endParaRPr lang="nn-NO" dirty="0">
              <a:latin typeface="Verdana"/>
            </a:endParaRPr>
          </a:p>
        </p:txBody>
      </p:sp>
      <p:sp>
        <p:nvSpPr>
          <p:cNvPr id="6" name="Rectangle 42"/>
          <p:cNvSpPr>
            <a:spLocks noGrp="1" noChangeArrowheads="1"/>
          </p:cNvSpPr>
          <p:nvPr>
            <p:ph type="sldNum" sz="quarter" idx="11"/>
          </p:nvPr>
        </p:nvSpPr>
        <p:spPr>
          <a:xfrm>
            <a:off x="10704014" y="6526215"/>
            <a:ext cx="958849" cy="215900"/>
          </a:xfrm>
          <a:prstGeom prst="rect">
            <a:avLst/>
          </a:prstGeom>
          <a:ln/>
        </p:spPr>
        <p:txBody>
          <a:bodyPr lIns="91410" tIns="45703" rIns="91410" bIns="45703"/>
          <a:lstStyle>
            <a:lvl1pPr>
              <a:defRPr/>
            </a:lvl1pPr>
          </a:lstStyle>
          <a:p>
            <a:pPr>
              <a:defRPr/>
            </a:pPr>
            <a:fld id="{333BAEFB-AA17-4A1F-AF3A-BE4E29FC803A}" type="slidenum">
              <a:rPr lang="nb-NO">
                <a:latin typeface="Verdana"/>
              </a:rPr>
              <a:pPr>
                <a:defRPr/>
              </a:pPr>
              <a:t>‹#›</a:t>
            </a:fld>
            <a:endParaRPr lang="nb-NO" dirty="0">
              <a:latin typeface="Verdana"/>
            </a:endParaRPr>
          </a:p>
        </p:txBody>
      </p:sp>
      <p:sp>
        <p:nvSpPr>
          <p:cNvPr id="7" name="Rectangle 2"/>
          <p:cNvSpPr>
            <a:spLocks noGrp="1" noChangeArrowheads="1"/>
          </p:cNvSpPr>
          <p:nvPr>
            <p:ph type="title"/>
          </p:nvPr>
        </p:nvSpPr>
        <p:spPr bwMode="auto">
          <a:xfrm>
            <a:off x="626049" y="436697"/>
            <a:ext cx="10255715" cy="544042"/>
          </a:xfrm>
          <a:prstGeom prst="rect">
            <a:avLst/>
          </a:prstGeom>
          <a:noFill/>
          <a:ln w="9525">
            <a:noFill/>
            <a:miter lim="800000"/>
            <a:headEnd/>
            <a:tailEnd/>
          </a:ln>
        </p:spPr>
        <p:txBody>
          <a:bodyPr vert="horz" wrap="square" lIns="80950" tIns="40475" rIns="80950" bIns="40475" numCol="1" anchor="b" anchorCtr="0" compatLnSpc="1">
            <a:prstTxWarp prst="textNoShape">
              <a:avLst/>
            </a:prstTxWarp>
          </a:bodyPr>
          <a:lstStyle/>
          <a:p>
            <a:pPr lvl="0"/>
            <a:r>
              <a:rPr lang="nn-NO" dirty="0"/>
              <a:t>Klikk for å redigere tittelstil</a:t>
            </a:r>
          </a:p>
        </p:txBody>
      </p:sp>
    </p:spTree>
    <p:extLst>
      <p:ext uri="{BB962C8B-B14F-4D97-AF65-F5344CB8AC3E}">
        <p14:creationId xmlns:p14="http://schemas.microsoft.com/office/powerpoint/2010/main" val="41788516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72FA005-4DC1-B340-84CC-870A49033FF3}"/>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6685" name="think-cell Slide" r:id="rId4" imgW="7772400" imgH="10058400" progId="TCLayout.ActiveDocument.1">
                  <p:embed/>
                </p:oleObj>
              </mc:Choice>
              <mc:Fallback>
                <p:oleObj name="think-cell Slide" r:id="rId4" imgW="7772400" imgH="10058400" progId="TCLayout.ActiveDocument.1">
                  <p:embed/>
                  <p:pic>
                    <p:nvPicPr>
                      <p:cNvPr id="5" name="Objekt 4" hidden="1">
                        <a:extLst>
                          <a:ext uri="{FF2B5EF4-FFF2-40B4-BE49-F238E27FC236}">
                            <a16:creationId xmlns:a16="http://schemas.microsoft.com/office/drawing/2014/main" id="{E72FA005-4DC1-B340-84CC-870A49033FF3}"/>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Plassholder for lysbildenummer 2">
            <a:extLst>
              <a:ext uri="{FF2B5EF4-FFF2-40B4-BE49-F238E27FC236}">
                <a16:creationId xmlns:a16="http://schemas.microsoft.com/office/drawing/2014/main" id="{5B2EE225-99DE-1F46-A2FC-BDF67978085E}"/>
              </a:ext>
            </a:extLst>
          </p:cNvPr>
          <p:cNvSpPr>
            <a:spLocks noGrp="1"/>
          </p:cNvSpPr>
          <p:nvPr>
            <p:ph type="sldNum" sz="quarter" idx="10"/>
          </p:nvPr>
        </p:nvSpPr>
        <p:spPr/>
        <p:txBody>
          <a:bodyPr/>
          <a:lstStyle/>
          <a:p>
            <a:fld id="{EB196F9E-E12F-401B-8F2E-F988E23815B8}" type="slidenum">
              <a:rPr lang="nb-NO" smtClean="0"/>
              <a:pPr/>
              <a:t>‹#›</a:t>
            </a:fld>
            <a:endParaRPr lang="nb-NO" dirty="0"/>
          </a:p>
        </p:txBody>
      </p:sp>
      <p:pic>
        <p:nvPicPr>
          <p:cNvPr id="6" name="Bilde 5">
            <a:extLst>
              <a:ext uri="{FF2B5EF4-FFF2-40B4-BE49-F238E27FC236}">
                <a16:creationId xmlns:a16="http://schemas.microsoft.com/office/drawing/2014/main" id="{472D5B86-D90D-2A4C-819A-A70B1D613CFA}"/>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8" name="Plassholder for tekst 7">
            <a:extLst>
              <a:ext uri="{FF2B5EF4-FFF2-40B4-BE49-F238E27FC236}">
                <a16:creationId xmlns:a16="http://schemas.microsoft.com/office/drawing/2014/main" id="{9526A2C4-DEC6-3E40-A6E9-9A55B494ADA5}"/>
              </a:ext>
            </a:extLst>
          </p:cNvPr>
          <p:cNvSpPr>
            <a:spLocks noGrp="1"/>
          </p:cNvSpPr>
          <p:nvPr>
            <p:ph type="body" sz="quarter" idx="11" hasCustomPrompt="1"/>
          </p:nvPr>
        </p:nvSpPr>
        <p:spPr>
          <a:xfrm rot="421823">
            <a:off x="9939752" y="2928664"/>
            <a:ext cx="1735413" cy="365125"/>
          </a:xfrm>
        </p:spPr>
        <p:txBody>
          <a:bodyPr/>
          <a:lstStyle>
            <a:lvl1pPr marL="0" indent="0">
              <a:buNone/>
              <a:defRPr/>
            </a:lvl1pPr>
          </a:lstStyle>
          <a:p>
            <a:pPr lvl="0"/>
            <a:r>
              <a:rPr lang="nb-NO" dirty="0"/>
              <a:t>Type dokument</a:t>
            </a:r>
          </a:p>
        </p:txBody>
      </p:sp>
      <p:sp>
        <p:nvSpPr>
          <p:cNvPr id="9" name="Plassholder for tekst 7">
            <a:extLst>
              <a:ext uri="{FF2B5EF4-FFF2-40B4-BE49-F238E27FC236}">
                <a16:creationId xmlns:a16="http://schemas.microsoft.com/office/drawing/2014/main" id="{485888E9-EB5E-C44C-8B53-D9672B8A5206}"/>
              </a:ext>
            </a:extLst>
          </p:cNvPr>
          <p:cNvSpPr>
            <a:spLocks noGrp="1"/>
          </p:cNvSpPr>
          <p:nvPr>
            <p:ph type="body" sz="quarter" idx="12" hasCustomPrompt="1"/>
          </p:nvPr>
        </p:nvSpPr>
        <p:spPr>
          <a:xfrm rot="421823">
            <a:off x="8600945" y="3291980"/>
            <a:ext cx="1735413" cy="365125"/>
          </a:xfrm>
        </p:spPr>
        <p:txBody>
          <a:bodyPr/>
          <a:lstStyle>
            <a:lvl1pPr marL="0" indent="0">
              <a:buNone/>
              <a:defRPr/>
            </a:lvl1pPr>
          </a:lstStyle>
          <a:p>
            <a:pPr lvl="0"/>
            <a:r>
              <a:rPr lang="nb-NO" dirty="0"/>
              <a:t>Skriv inn kunde</a:t>
            </a:r>
          </a:p>
        </p:txBody>
      </p:sp>
      <p:sp>
        <p:nvSpPr>
          <p:cNvPr id="10" name="Plassholder for tekst 7">
            <a:extLst>
              <a:ext uri="{FF2B5EF4-FFF2-40B4-BE49-F238E27FC236}">
                <a16:creationId xmlns:a16="http://schemas.microsoft.com/office/drawing/2014/main" id="{69B098A8-DC24-A84E-8A17-5BDDAE4C8AAA}"/>
              </a:ext>
            </a:extLst>
          </p:cNvPr>
          <p:cNvSpPr>
            <a:spLocks noGrp="1"/>
          </p:cNvSpPr>
          <p:nvPr>
            <p:ph type="body" sz="quarter" idx="13" hasCustomPrompt="1"/>
          </p:nvPr>
        </p:nvSpPr>
        <p:spPr>
          <a:xfrm rot="421823">
            <a:off x="8525222" y="3914855"/>
            <a:ext cx="2521197" cy="365125"/>
          </a:xfrm>
        </p:spPr>
        <p:txBody>
          <a:bodyPr/>
          <a:lstStyle>
            <a:lvl1pPr marL="0" indent="0">
              <a:buNone/>
              <a:defRPr/>
            </a:lvl1pPr>
          </a:lstStyle>
          <a:p>
            <a:pPr lvl="0"/>
            <a:r>
              <a:rPr lang="nb-NO" dirty="0"/>
              <a:t>Skriv inn prosjektnavn</a:t>
            </a:r>
          </a:p>
        </p:txBody>
      </p:sp>
      <p:sp>
        <p:nvSpPr>
          <p:cNvPr id="11" name="Plassholder for tekst 7">
            <a:extLst>
              <a:ext uri="{FF2B5EF4-FFF2-40B4-BE49-F238E27FC236}">
                <a16:creationId xmlns:a16="http://schemas.microsoft.com/office/drawing/2014/main" id="{DD81EA4D-3AEF-7E47-82F8-99A347487C92}"/>
              </a:ext>
            </a:extLst>
          </p:cNvPr>
          <p:cNvSpPr>
            <a:spLocks noGrp="1"/>
          </p:cNvSpPr>
          <p:nvPr>
            <p:ph type="body" sz="quarter" idx="14" hasCustomPrompt="1"/>
          </p:nvPr>
        </p:nvSpPr>
        <p:spPr>
          <a:xfrm rot="421823">
            <a:off x="8479492" y="4492024"/>
            <a:ext cx="1735413" cy="365125"/>
          </a:xfrm>
        </p:spPr>
        <p:txBody>
          <a:bodyPr/>
          <a:lstStyle>
            <a:lvl1pPr marL="0" indent="0">
              <a:buNone/>
              <a:defRPr/>
            </a:lvl1pPr>
          </a:lstStyle>
          <a:p>
            <a:pPr lvl="0"/>
            <a:r>
              <a:rPr lang="nb-NO" dirty="0"/>
              <a:t>Konsulent</a:t>
            </a:r>
          </a:p>
        </p:txBody>
      </p:sp>
      <p:sp>
        <p:nvSpPr>
          <p:cNvPr id="12" name="Plassholder for tekst 7">
            <a:extLst>
              <a:ext uri="{FF2B5EF4-FFF2-40B4-BE49-F238E27FC236}">
                <a16:creationId xmlns:a16="http://schemas.microsoft.com/office/drawing/2014/main" id="{7895C9C8-CD13-7640-85A8-B5A8DA7B0654}"/>
              </a:ext>
            </a:extLst>
          </p:cNvPr>
          <p:cNvSpPr>
            <a:spLocks noGrp="1"/>
          </p:cNvSpPr>
          <p:nvPr>
            <p:ph type="body" sz="quarter" idx="15" hasCustomPrompt="1"/>
          </p:nvPr>
        </p:nvSpPr>
        <p:spPr>
          <a:xfrm rot="421823">
            <a:off x="10541431" y="4727206"/>
            <a:ext cx="789659" cy="365125"/>
          </a:xfrm>
        </p:spPr>
        <p:txBody>
          <a:bodyPr/>
          <a:lstStyle>
            <a:lvl1pPr marL="0" indent="0">
              <a:buNone/>
              <a:defRPr/>
            </a:lvl1pPr>
          </a:lstStyle>
          <a:p>
            <a:pPr lvl="0"/>
            <a:r>
              <a:rPr lang="nb-NO" dirty="0"/>
              <a:t>XX/XX</a:t>
            </a:r>
          </a:p>
        </p:txBody>
      </p:sp>
    </p:spTree>
    <p:extLst>
      <p:ext uri="{BB962C8B-B14F-4D97-AF65-F5344CB8AC3E}">
        <p14:creationId xmlns:p14="http://schemas.microsoft.com/office/powerpoint/2010/main" val="14244495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47469A8D-3285-3341-804D-7A8D977D873E}"/>
              </a:ext>
            </a:extLst>
          </p:cNvPr>
          <p:cNvSpPr>
            <a:spLocks noGrp="1"/>
          </p:cNvSpPr>
          <p:nvPr>
            <p:ph type="sldNum" sz="quarter" idx="10"/>
          </p:nvPr>
        </p:nvSpPr>
        <p:spPr/>
        <p:txBody>
          <a:bodyPr/>
          <a:lstStyle/>
          <a:p>
            <a:fld id="{EB196F9E-E12F-401B-8F2E-F988E23815B8}" type="slidenum">
              <a:rPr lang="nb-NO" smtClean="0"/>
              <a:pPr/>
              <a:t>‹#›</a:t>
            </a:fld>
            <a:endParaRPr lang="nb-NO" dirty="0"/>
          </a:p>
        </p:txBody>
      </p:sp>
      <p:pic>
        <p:nvPicPr>
          <p:cNvPr id="4" name="Foot Traffic Loop.mp4">
            <a:hlinkClick r:id="" action="ppaction://media"/>
            <a:extLst>
              <a:ext uri="{FF2B5EF4-FFF2-40B4-BE49-F238E27FC236}">
                <a16:creationId xmlns:a16="http://schemas.microsoft.com/office/drawing/2014/main" id="{333CC751-E608-0842-BBF0-8BA452A501F6}"/>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cstate="print"/>
          <a:stretch>
            <a:fillRect/>
          </a:stretch>
        </p:blipFill>
        <p:spPr>
          <a:xfrm>
            <a:off x="0" y="0"/>
            <a:ext cx="12192000" cy="6858000"/>
          </a:xfrm>
          <a:prstGeom prst="rect">
            <a:avLst/>
          </a:prstGeom>
        </p:spPr>
      </p:pic>
      <p:pic>
        <p:nvPicPr>
          <p:cNvPr id="5" name="Bilde 4">
            <a:extLst>
              <a:ext uri="{FF2B5EF4-FFF2-40B4-BE49-F238E27FC236}">
                <a16:creationId xmlns:a16="http://schemas.microsoft.com/office/drawing/2014/main" id="{873A6789-706B-9142-B281-D6BED9DF977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91344" y="244755"/>
            <a:ext cx="1753768" cy="1613761"/>
          </a:xfrm>
          <a:prstGeom prst="rect">
            <a:avLst/>
          </a:prstGeom>
        </p:spPr>
      </p:pic>
      <p:sp>
        <p:nvSpPr>
          <p:cNvPr id="7" name="Rectangle 5">
            <a:extLst>
              <a:ext uri="{FF2B5EF4-FFF2-40B4-BE49-F238E27FC236}">
                <a16:creationId xmlns:a16="http://schemas.microsoft.com/office/drawing/2014/main" id="{9B3BB23A-664F-124D-88A4-327B5BD46F9F}"/>
              </a:ext>
            </a:extLst>
          </p:cNvPr>
          <p:cNvSpPr/>
          <p:nvPr userDrawn="1"/>
        </p:nvSpPr>
        <p:spPr>
          <a:xfrm>
            <a:off x="2" y="2254103"/>
            <a:ext cx="12191998" cy="4603898"/>
          </a:xfrm>
          <a:prstGeom prst="rect">
            <a:avLst/>
          </a:prstGeom>
          <a:gradFill flip="none" rotWithShape="1">
            <a:gsLst>
              <a:gs pos="35000">
                <a:schemeClr val="bg1">
                  <a:alpha val="83000"/>
                </a:schemeClr>
              </a:gs>
              <a:gs pos="78000">
                <a:schemeClr val="bg1">
                  <a:alpha val="34000"/>
                </a:schemeClr>
              </a:gs>
              <a:gs pos="100000">
                <a:schemeClr val="bg1">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tel 1">
            <a:extLst>
              <a:ext uri="{FF2B5EF4-FFF2-40B4-BE49-F238E27FC236}">
                <a16:creationId xmlns:a16="http://schemas.microsoft.com/office/drawing/2014/main" id="{3F6C6D83-F71B-7F40-A2C5-5D0E1DD566EB}"/>
              </a:ext>
            </a:extLst>
          </p:cNvPr>
          <p:cNvSpPr>
            <a:spLocks noGrp="1"/>
          </p:cNvSpPr>
          <p:nvPr>
            <p:ph type="title" hasCustomPrompt="1"/>
          </p:nvPr>
        </p:nvSpPr>
        <p:spPr>
          <a:xfrm>
            <a:off x="600075" y="3429000"/>
            <a:ext cx="4457700" cy="1362075"/>
          </a:xfrm>
          <a:solidFill>
            <a:srgbClr val="C00000">
              <a:alpha val="50000"/>
            </a:srgbClr>
          </a:solidFill>
        </p:spPr>
        <p:txBody>
          <a:bodyPr/>
          <a:lstStyle>
            <a:lvl1pPr algn="l">
              <a:defRPr sz="3200" b="1" cap="all" baseline="0">
                <a:solidFill>
                  <a:schemeClr val="tx1"/>
                </a:solidFill>
              </a:defRPr>
            </a:lvl1pPr>
          </a:lstStyle>
          <a:p>
            <a:r>
              <a:rPr lang="nb-NO" dirty="0"/>
              <a:t>RAPPORT</a:t>
            </a:r>
          </a:p>
        </p:txBody>
      </p:sp>
      <p:sp>
        <p:nvSpPr>
          <p:cNvPr id="9" name="Plassholder for tekst 2">
            <a:extLst>
              <a:ext uri="{FF2B5EF4-FFF2-40B4-BE49-F238E27FC236}">
                <a16:creationId xmlns:a16="http://schemas.microsoft.com/office/drawing/2014/main" id="{2779D13C-CA4A-764D-BBF5-129679DDE18D}"/>
              </a:ext>
            </a:extLst>
          </p:cNvPr>
          <p:cNvSpPr>
            <a:spLocks noGrp="1"/>
          </p:cNvSpPr>
          <p:nvPr>
            <p:ph type="body" idx="1" hasCustomPrompt="1"/>
          </p:nvPr>
        </p:nvSpPr>
        <p:spPr>
          <a:xfrm>
            <a:off x="600075" y="4791075"/>
            <a:ext cx="4457700" cy="1163637"/>
          </a:xfrm>
          <a:solidFill>
            <a:srgbClr val="C00000">
              <a:alpha val="50000"/>
            </a:srgbClr>
          </a:solidFill>
        </p:spPr>
        <p:txBody>
          <a:bodyPr anchor="b"/>
          <a:lstStyle>
            <a:lvl1pPr marL="0" indent="0">
              <a:buNone/>
              <a:defRPr sz="1600" b="1" i="0" baseline="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dirty="0"/>
              <a:t>KUNDE: </a:t>
            </a:r>
          </a:p>
          <a:p>
            <a:pPr lvl="0"/>
            <a:r>
              <a:rPr lang="nb-NO" dirty="0"/>
              <a:t>PROSJEKT:</a:t>
            </a:r>
          </a:p>
          <a:p>
            <a:pPr lvl="0"/>
            <a:r>
              <a:rPr lang="nb-NO" dirty="0"/>
              <a:t>DATO/PERIODE: </a:t>
            </a:r>
          </a:p>
          <a:p>
            <a:pPr lvl="0"/>
            <a:r>
              <a:rPr lang="nb-NO" dirty="0"/>
              <a:t>KONSULENT: </a:t>
            </a:r>
          </a:p>
        </p:txBody>
      </p:sp>
    </p:spTree>
    <p:extLst>
      <p:ext uri="{BB962C8B-B14F-4D97-AF65-F5344CB8AC3E}">
        <p14:creationId xmlns:p14="http://schemas.microsoft.com/office/powerpoint/2010/main" val="13868065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1_Inndelingsoverskrift">
    <p:bg>
      <p:bgRef idx="1001">
        <a:schemeClr val="bg1"/>
      </p:bgRef>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600075" y="3429000"/>
            <a:ext cx="4457700" cy="1362075"/>
          </a:xfrm>
          <a:solidFill>
            <a:srgbClr val="C00000">
              <a:alpha val="50000"/>
            </a:srgbClr>
          </a:solidFill>
        </p:spPr>
        <p:txBody>
          <a:bodyPr/>
          <a:lstStyle>
            <a:lvl1pPr algn="l">
              <a:defRPr sz="3200" b="1" cap="all" baseline="0">
                <a:solidFill>
                  <a:schemeClr val="tx1"/>
                </a:solidFill>
              </a:defRPr>
            </a:lvl1pPr>
          </a:lstStyle>
          <a:p>
            <a:r>
              <a:rPr lang="nb-NO" dirty="0"/>
              <a:t>RAPPORT</a:t>
            </a:r>
          </a:p>
        </p:txBody>
      </p:sp>
      <p:sp>
        <p:nvSpPr>
          <p:cNvPr id="3" name="Plassholder for tekst 2"/>
          <p:cNvSpPr>
            <a:spLocks noGrp="1"/>
          </p:cNvSpPr>
          <p:nvPr>
            <p:ph type="body" idx="1" hasCustomPrompt="1"/>
          </p:nvPr>
        </p:nvSpPr>
        <p:spPr>
          <a:xfrm>
            <a:off x="600075" y="4791075"/>
            <a:ext cx="4457700" cy="1163637"/>
          </a:xfrm>
          <a:solidFill>
            <a:srgbClr val="C00000">
              <a:alpha val="50000"/>
            </a:srgbClr>
          </a:solidFill>
        </p:spPr>
        <p:txBody>
          <a:bodyPr anchor="b"/>
          <a:lstStyle>
            <a:lvl1pPr marL="0" indent="0">
              <a:buNone/>
              <a:defRPr sz="1600" b="1" i="0" baseline="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dirty="0"/>
              <a:t>KUNDE: </a:t>
            </a:r>
          </a:p>
          <a:p>
            <a:pPr lvl="0"/>
            <a:r>
              <a:rPr lang="nb-NO" dirty="0"/>
              <a:t>PROSJEKT:</a:t>
            </a:r>
          </a:p>
          <a:p>
            <a:pPr lvl="0"/>
            <a:r>
              <a:rPr lang="nb-NO" dirty="0"/>
              <a:t>DATO/PERIODE: </a:t>
            </a:r>
          </a:p>
          <a:p>
            <a:pPr lvl="0"/>
            <a:r>
              <a:rPr lang="nb-NO" dirty="0"/>
              <a:t>KONSULENT: </a:t>
            </a:r>
          </a:p>
        </p:txBody>
      </p:sp>
    </p:spTree>
    <p:extLst>
      <p:ext uri="{BB962C8B-B14F-4D97-AF65-F5344CB8AC3E}">
        <p14:creationId xmlns:p14="http://schemas.microsoft.com/office/powerpoint/2010/main" val="1131719948"/>
      </p:ext>
    </p:extLst>
  </p:cSld>
  <p:clrMapOvr>
    <a:overrideClrMapping bg1="dk1" tx1="lt1" bg2="dk2" tx2="lt2" accent1="accent1" accent2="accent2" accent3="accent3" accent4="accent4" accent5="accent5" accent6="accent6" hlink="hlink" folHlink="folHlink"/>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lstStyle>
            <a:lvl1pPr algn="l">
              <a:defRPr sz="32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Plassholder for lysbildenummer 1"/>
          <p:cNvSpPr>
            <a:spLocks noGrp="1"/>
          </p:cNvSpPr>
          <p:nvPr>
            <p:ph type="sldNum" sz="quarter" idx="4"/>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Tree>
    <p:extLst>
      <p:ext uri="{BB962C8B-B14F-4D97-AF65-F5344CB8AC3E}">
        <p14:creationId xmlns:p14="http://schemas.microsoft.com/office/powerpoint/2010/main" val="334463352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lstStyle>
            <a:lvl1pPr algn="l">
              <a:defRPr sz="32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Plassholder for lysbildenummer 1"/>
          <p:cNvSpPr>
            <a:spLocks noGrp="1"/>
          </p:cNvSpPr>
          <p:nvPr>
            <p:ph type="sldNum" sz="quarter" idx="4"/>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Egendefinert oppsett">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B9E9551B-5639-0843-958F-FAABCEFC4BD8}"/>
              </a:ext>
            </a:extLst>
          </p:cNvPr>
          <p:cNvSpPr>
            <a:spLocks noGrp="1"/>
          </p:cNvSpPr>
          <p:nvPr>
            <p:ph type="sldNum" sz="quarter" idx="10"/>
          </p:nvPr>
        </p:nvSpPr>
        <p:spPr/>
        <p:txBody>
          <a:bodyPr/>
          <a:lstStyle/>
          <a:p>
            <a:fld id="{EB196F9E-E12F-401B-8F2E-F988E23815B8}" type="slidenum">
              <a:rPr lang="nb-NO" smtClean="0"/>
              <a:pPr/>
              <a:t>‹#›</a:t>
            </a:fld>
            <a:endParaRPr lang="nb-NO" dirty="0"/>
          </a:p>
        </p:txBody>
      </p:sp>
      <p:sp>
        <p:nvSpPr>
          <p:cNvPr id="4" name="Rektangel 3">
            <a:extLst>
              <a:ext uri="{FF2B5EF4-FFF2-40B4-BE49-F238E27FC236}">
                <a16:creationId xmlns:a16="http://schemas.microsoft.com/office/drawing/2014/main" id="{CAB17C2F-1AFD-604C-8E63-BD612C48EFD0}"/>
              </a:ext>
            </a:extLst>
          </p:cNvPr>
          <p:cNvSpPr/>
          <p:nvPr userDrawn="1"/>
        </p:nvSpPr>
        <p:spPr>
          <a:xfrm>
            <a:off x="0" y="0"/>
            <a:ext cx="8029575"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4000" baseline="0" dirty="0"/>
              <a:t>AGENDA</a:t>
            </a:r>
          </a:p>
        </p:txBody>
      </p:sp>
      <p:sp>
        <p:nvSpPr>
          <p:cNvPr id="5" name="Plassholder for innhold 5">
            <a:extLst>
              <a:ext uri="{FF2B5EF4-FFF2-40B4-BE49-F238E27FC236}">
                <a16:creationId xmlns:a16="http://schemas.microsoft.com/office/drawing/2014/main" id="{83B7FEE4-ED89-1B4C-A0A2-5CB70BA6700C}"/>
              </a:ext>
            </a:extLst>
          </p:cNvPr>
          <p:cNvSpPr>
            <a:spLocks noGrp="1"/>
          </p:cNvSpPr>
          <p:nvPr>
            <p:ph sz="quarter" idx="11" hasCustomPrompt="1"/>
          </p:nvPr>
        </p:nvSpPr>
        <p:spPr>
          <a:xfrm>
            <a:off x="8729663" y="1700213"/>
            <a:ext cx="2700337" cy="3243262"/>
          </a:xfrm>
        </p:spPr>
        <p:txBody>
          <a:bodyPr anchor="ctr" anchorCtr="0"/>
          <a:lstStyle>
            <a:lvl1pPr marL="457200" indent="-457200">
              <a:buFont typeface="+mj-lt"/>
              <a:buAutoNum type="arabicPeriod"/>
              <a:defRPr/>
            </a:lvl1pPr>
          </a:lstStyle>
          <a:p>
            <a:pPr lvl="0"/>
            <a:r>
              <a:rPr lang="nb-NO" dirty="0"/>
              <a:t>Bakgrunn</a:t>
            </a:r>
          </a:p>
          <a:p>
            <a:pPr lvl="0"/>
            <a:r>
              <a:rPr lang="nb-NO" dirty="0"/>
              <a:t>Kapittel1</a:t>
            </a:r>
          </a:p>
          <a:p>
            <a:pPr lvl="0"/>
            <a:r>
              <a:rPr lang="nb-NO" dirty="0"/>
              <a:t>Kapittel2</a:t>
            </a:r>
          </a:p>
          <a:p>
            <a:pPr lvl="0"/>
            <a:r>
              <a:rPr lang="nb-NO" dirty="0" err="1"/>
              <a:t>Kapittel..n</a:t>
            </a:r>
            <a:r>
              <a:rPr lang="nb-NO" dirty="0"/>
              <a:t>..</a:t>
            </a:r>
          </a:p>
        </p:txBody>
      </p:sp>
    </p:spTree>
    <p:extLst>
      <p:ext uri="{BB962C8B-B14F-4D97-AF65-F5344CB8AC3E}">
        <p14:creationId xmlns:p14="http://schemas.microsoft.com/office/powerpoint/2010/main" val="259684550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1D2FC8C6-E803-264D-8023-45D327B13A44}"/>
              </a:ext>
            </a:extLst>
          </p:cNvPr>
          <p:cNvSpPr>
            <a:spLocks noGrp="1"/>
          </p:cNvSpPr>
          <p:nvPr>
            <p:ph type="sldNum" sz="quarter" idx="10"/>
          </p:nvPr>
        </p:nvSpPr>
        <p:spPr/>
        <p:txBody>
          <a:bodyPr/>
          <a:lstStyle/>
          <a:p>
            <a:fld id="{EB196F9E-E12F-401B-8F2E-F988E23815B8}" type="slidenum">
              <a:rPr lang="nb-NO" smtClean="0"/>
              <a:pPr/>
              <a:t>‹#›</a:t>
            </a:fld>
            <a:endParaRPr lang="nb-NO" dirty="0"/>
          </a:p>
        </p:txBody>
      </p:sp>
      <p:sp>
        <p:nvSpPr>
          <p:cNvPr id="4" name="Rektangel 3">
            <a:extLst>
              <a:ext uri="{FF2B5EF4-FFF2-40B4-BE49-F238E27FC236}">
                <a16:creationId xmlns:a16="http://schemas.microsoft.com/office/drawing/2014/main" id="{E98FAF26-5D7D-1B49-8DE4-C85AB189D8A2}"/>
              </a:ext>
            </a:extLst>
          </p:cNvPr>
          <p:cNvSpPr/>
          <p:nvPr userDrawn="1"/>
        </p:nvSpPr>
        <p:spPr>
          <a:xfrm>
            <a:off x="0" y="1784733"/>
            <a:ext cx="12192000" cy="291946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6" name="Plassholder for tekst 5">
            <a:extLst>
              <a:ext uri="{FF2B5EF4-FFF2-40B4-BE49-F238E27FC236}">
                <a16:creationId xmlns:a16="http://schemas.microsoft.com/office/drawing/2014/main" id="{0FA6338E-8E9E-C748-99A4-C153E58B57B7}"/>
              </a:ext>
            </a:extLst>
          </p:cNvPr>
          <p:cNvSpPr>
            <a:spLocks noGrp="1"/>
          </p:cNvSpPr>
          <p:nvPr>
            <p:ph type="body" sz="quarter" idx="11" hasCustomPrompt="1"/>
          </p:nvPr>
        </p:nvSpPr>
        <p:spPr>
          <a:xfrm>
            <a:off x="2886611" y="2599465"/>
            <a:ext cx="2489620" cy="1597962"/>
          </a:xfrm>
        </p:spPr>
        <p:txBody>
          <a:bodyPr/>
          <a:lstStyle>
            <a:lvl1pPr marL="0" indent="0">
              <a:buNone/>
              <a:defRPr sz="10000">
                <a:solidFill>
                  <a:schemeClr val="bg1"/>
                </a:solidFill>
              </a:defRPr>
            </a:lvl1pPr>
            <a:lvl3pPr marL="619125" indent="0">
              <a:buNone/>
              <a:defRPr/>
            </a:lvl3pPr>
          </a:lstStyle>
          <a:p>
            <a:pPr lvl="0"/>
            <a:r>
              <a:rPr lang="nb-NO" dirty="0"/>
              <a:t>01</a:t>
            </a:r>
          </a:p>
        </p:txBody>
      </p:sp>
      <p:sp>
        <p:nvSpPr>
          <p:cNvPr id="7" name="Plassholder for tekst 5">
            <a:extLst>
              <a:ext uri="{FF2B5EF4-FFF2-40B4-BE49-F238E27FC236}">
                <a16:creationId xmlns:a16="http://schemas.microsoft.com/office/drawing/2014/main" id="{6E4C4662-616C-AC4B-956F-733F7D691E2A}"/>
              </a:ext>
            </a:extLst>
          </p:cNvPr>
          <p:cNvSpPr>
            <a:spLocks noGrp="1"/>
          </p:cNvSpPr>
          <p:nvPr>
            <p:ph type="body" sz="quarter" idx="12" hasCustomPrompt="1"/>
          </p:nvPr>
        </p:nvSpPr>
        <p:spPr>
          <a:xfrm>
            <a:off x="5376231" y="2599465"/>
            <a:ext cx="3734718" cy="375089"/>
          </a:xfrm>
        </p:spPr>
        <p:txBody>
          <a:bodyPr/>
          <a:lstStyle>
            <a:lvl1pPr marL="0" indent="0">
              <a:buNone/>
              <a:defRPr sz="2000" b="1">
                <a:solidFill>
                  <a:schemeClr val="bg1"/>
                </a:solidFill>
              </a:defRPr>
            </a:lvl1pPr>
            <a:lvl3pPr marL="619125" indent="0">
              <a:buNone/>
              <a:defRPr/>
            </a:lvl3pPr>
          </a:lstStyle>
          <a:p>
            <a:pPr lvl="0"/>
            <a:r>
              <a:rPr lang="nb-NO" dirty="0"/>
              <a:t>SKRIV INN KAPITTELNAVN</a:t>
            </a:r>
          </a:p>
        </p:txBody>
      </p:sp>
      <p:sp>
        <p:nvSpPr>
          <p:cNvPr id="8" name="Plassholder for tekst 5">
            <a:extLst>
              <a:ext uri="{FF2B5EF4-FFF2-40B4-BE49-F238E27FC236}">
                <a16:creationId xmlns:a16="http://schemas.microsoft.com/office/drawing/2014/main" id="{2A7A15FB-0E5E-8847-A4A1-3D2E2313270C}"/>
              </a:ext>
            </a:extLst>
          </p:cNvPr>
          <p:cNvSpPr>
            <a:spLocks noGrp="1"/>
          </p:cNvSpPr>
          <p:nvPr>
            <p:ph type="body" sz="quarter" idx="13" hasCustomPrompt="1"/>
          </p:nvPr>
        </p:nvSpPr>
        <p:spPr>
          <a:xfrm>
            <a:off x="5376231" y="3023357"/>
            <a:ext cx="3734718" cy="375089"/>
          </a:xfrm>
        </p:spPr>
        <p:txBody>
          <a:bodyPr/>
          <a:lstStyle>
            <a:lvl1pPr marL="0" indent="0">
              <a:buNone/>
              <a:defRPr sz="1600" b="0">
                <a:solidFill>
                  <a:schemeClr val="bg1"/>
                </a:solidFill>
              </a:defRPr>
            </a:lvl1pPr>
            <a:lvl3pPr marL="619125" indent="0">
              <a:buNone/>
              <a:defRPr/>
            </a:lvl3pPr>
          </a:lstStyle>
          <a:p>
            <a:pPr lvl="0"/>
            <a:r>
              <a:rPr lang="nb-NO" dirty="0"/>
              <a:t>Skriv innhold</a:t>
            </a:r>
          </a:p>
        </p:txBody>
      </p:sp>
      <p:sp>
        <p:nvSpPr>
          <p:cNvPr id="9" name="Trekant 8">
            <a:extLst>
              <a:ext uri="{FF2B5EF4-FFF2-40B4-BE49-F238E27FC236}">
                <a16:creationId xmlns:a16="http://schemas.microsoft.com/office/drawing/2014/main" id="{0CFEE9FD-5F0C-5C4D-87A5-493AE8BAB4E4}"/>
              </a:ext>
            </a:extLst>
          </p:cNvPr>
          <p:cNvSpPr/>
          <p:nvPr userDrawn="1"/>
        </p:nvSpPr>
        <p:spPr>
          <a:xfrm rot="5400000">
            <a:off x="10884475" y="3073705"/>
            <a:ext cx="1432192" cy="341523"/>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0" name="Trekant 9">
            <a:extLst>
              <a:ext uri="{FF2B5EF4-FFF2-40B4-BE49-F238E27FC236}">
                <a16:creationId xmlns:a16="http://schemas.microsoft.com/office/drawing/2014/main" id="{EC5F1841-5DC3-4345-BD82-20CB3DFB423D}"/>
              </a:ext>
            </a:extLst>
          </p:cNvPr>
          <p:cNvSpPr/>
          <p:nvPr userDrawn="1"/>
        </p:nvSpPr>
        <p:spPr>
          <a:xfrm rot="16200000">
            <a:off x="-124667" y="3073705"/>
            <a:ext cx="1432192" cy="34152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1305649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are tittel">
    <p:bg>
      <p:bgPr>
        <a:gradFill>
          <a:gsLst>
            <a:gs pos="35000">
              <a:schemeClr val="bg1">
                <a:lumMod val="0"/>
                <a:lumOff val="100000"/>
              </a:schemeClr>
            </a:gs>
            <a:gs pos="34000">
              <a:schemeClr val="bg1">
                <a:lumMod val="75000"/>
                <a:alpha val="50000"/>
              </a:schemeClr>
            </a:gs>
          </a:gsLst>
          <a:lin ang="108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742951" y="333376"/>
            <a:ext cx="7200899" cy="911225"/>
          </a:xfrm>
        </p:spPr>
        <p:txBody>
          <a:bodyPr/>
          <a:lstStyle/>
          <a:p>
            <a:r>
              <a:rPr lang="nb-NO" dirty="0"/>
              <a:t>Med sidetekstfelt</a:t>
            </a:r>
          </a:p>
        </p:txBody>
      </p:sp>
      <p:sp>
        <p:nvSpPr>
          <p:cNvPr id="3" name="Plassholder for lysbildenummer 1"/>
          <p:cNvSpPr>
            <a:spLocks noGrp="1"/>
          </p:cNvSpPr>
          <p:nvPr>
            <p:ph type="sldNum" sz="quarter" idx="4"/>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
        <p:nvSpPr>
          <p:cNvPr id="6" name="Plassholder for tekst 5">
            <a:extLst>
              <a:ext uri="{FF2B5EF4-FFF2-40B4-BE49-F238E27FC236}">
                <a16:creationId xmlns:a16="http://schemas.microsoft.com/office/drawing/2014/main" id="{9E36EC96-A782-034B-8AB4-1B7017414D43}"/>
              </a:ext>
            </a:extLst>
          </p:cNvPr>
          <p:cNvSpPr>
            <a:spLocks noGrp="1"/>
          </p:cNvSpPr>
          <p:nvPr>
            <p:ph type="body" sz="quarter" idx="10"/>
          </p:nvPr>
        </p:nvSpPr>
        <p:spPr>
          <a:xfrm>
            <a:off x="8172449" y="1785939"/>
            <a:ext cx="3514725" cy="4351337"/>
          </a:xfrm>
        </p:spPr>
        <p:txBody>
          <a:bodyPr/>
          <a:lstStyle>
            <a:lvl1pPr>
              <a:defRPr sz="1600" baseline="0"/>
            </a:lvl1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0" name="Plassholder for diagram 9">
            <a:extLst>
              <a:ext uri="{FF2B5EF4-FFF2-40B4-BE49-F238E27FC236}">
                <a16:creationId xmlns:a16="http://schemas.microsoft.com/office/drawing/2014/main" id="{60CF70A5-5958-DC48-9F66-5FFAE8A4070C}"/>
              </a:ext>
            </a:extLst>
          </p:cNvPr>
          <p:cNvSpPr>
            <a:spLocks noGrp="1"/>
          </p:cNvSpPr>
          <p:nvPr>
            <p:ph type="chart" sz="quarter" idx="11"/>
          </p:nvPr>
        </p:nvSpPr>
        <p:spPr>
          <a:xfrm>
            <a:off x="742951" y="1785939"/>
            <a:ext cx="3276602" cy="1928812"/>
          </a:xfrm>
        </p:spPr>
        <p:txBody>
          <a:bodyPr/>
          <a:lstStyle/>
          <a:p>
            <a:endParaRPr lang="nb-NO" dirty="0"/>
          </a:p>
        </p:txBody>
      </p:sp>
      <p:sp>
        <p:nvSpPr>
          <p:cNvPr id="11" name="Plassholder for diagram 9">
            <a:extLst>
              <a:ext uri="{FF2B5EF4-FFF2-40B4-BE49-F238E27FC236}">
                <a16:creationId xmlns:a16="http://schemas.microsoft.com/office/drawing/2014/main" id="{00351D9B-ABDE-1B45-991C-09F65DB5D6C6}"/>
              </a:ext>
            </a:extLst>
          </p:cNvPr>
          <p:cNvSpPr>
            <a:spLocks noGrp="1"/>
          </p:cNvSpPr>
          <p:nvPr>
            <p:ph type="chart" sz="quarter" idx="12"/>
          </p:nvPr>
        </p:nvSpPr>
        <p:spPr>
          <a:xfrm>
            <a:off x="742950" y="4208465"/>
            <a:ext cx="3276602" cy="1928812"/>
          </a:xfrm>
        </p:spPr>
        <p:txBody>
          <a:bodyPr/>
          <a:lstStyle/>
          <a:p>
            <a:endParaRPr lang="nb-NO" dirty="0"/>
          </a:p>
        </p:txBody>
      </p:sp>
      <p:sp>
        <p:nvSpPr>
          <p:cNvPr id="12" name="Plassholder for diagram 9">
            <a:extLst>
              <a:ext uri="{FF2B5EF4-FFF2-40B4-BE49-F238E27FC236}">
                <a16:creationId xmlns:a16="http://schemas.microsoft.com/office/drawing/2014/main" id="{1CF2FA03-1B82-0E48-BAC9-0F14A17F725E}"/>
              </a:ext>
            </a:extLst>
          </p:cNvPr>
          <p:cNvSpPr>
            <a:spLocks noGrp="1"/>
          </p:cNvSpPr>
          <p:nvPr>
            <p:ph type="chart" sz="quarter" idx="13"/>
          </p:nvPr>
        </p:nvSpPr>
        <p:spPr>
          <a:xfrm>
            <a:off x="4343400" y="4208465"/>
            <a:ext cx="3276602" cy="1928812"/>
          </a:xfrm>
        </p:spPr>
        <p:txBody>
          <a:bodyPr/>
          <a:lstStyle/>
          <a:p>
            <a:endParaRPr lang="nb-NO" dirty="0"/>
          </a:p>
        </p:txBody>
      </p:sp>
      <p:sp>
        <p:nvSpPr>
          <p:cNvPr id="13" name="Plassholder for diagram 9">
            <a:extLst>
              <a:ext uri="{FF2B5EF4-FFF2-40B4-BE49-F238E27FC236}">
                <a16:creationId xmlns:a16="http://schemas.microsoft.com/office/drawing/2014/main" id="{8E213615-5C2E-4B4B-89F4-F320B7942D92}"/>
              </a:ext>
            </a:extLst>
          </p:cNvPr>
          <p:cNvSpPr>
            <a:spLocks noGrp="1"/>
          </p:cNvSpPr>
          <p:nvPr>
            <p:ph type="chart" sz="quarter" idx="14"/>
          </p:nvPr>
        </p:nvSpPr>
        <p:spPr>
          <a:xfrm>
            <a:off x="4343400" y="1785939"/>
            <a:ext cx="3276602" cy="1928812"/>
          </a:xfrm>
        </p:spPr>
        <p:txBody>
          <a:bodyPr/>
          <a:lstStyle/>
          <a:p>
            <a:endParaRPr lang="nb-NO" dirty="0"/>
          </a:p>
        </p:txBody>
      </p:sp>
    </p:spTree>
    <p:extLst>
      <p:ext uri="{BB962C8B-B14F-4D97-AF65-F5344CB8AC3E}">
        <p14:creationId xmlns:p14="http://schemas.microsoft.com/office/powerpoint/2010/main" val="90010962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Bare tittel">
    <p:bg>
      <p:bgPr>
        <a:gradFill>
          <a:gsLst>
            <a:gs pos="35000">
              <a:schemeClr val="bg1">
                <a:lumMod val="0"/>
                <a:lumOff val="100000"/>
              </a:schemeClr>
            </a:gs>
            <a:gs pos="34000">
              <a:schemeClr val="bg1">
                <a:lumMod val="75000"/>
                <a:alpha val="50000"/>
              </a:schemeClr>
            </a:gs>
          </a:gsLst>
          <a:lin ang="10800000" scaled="0"/>
        </a:gradFill>
        <a:effectLst/>
      </p:bgPr>
    </p:bg>
    <p:spTree>
      <p:nvGrpSpPr>
        <p:cNvPr id="1" name=""/>
        <p:cNvGrpSpPr/>
        <p:nvPr/>
      </p:nvGrpSpPr>
      <p:grpSpPr>
        <a:xfrm>
          <a:off x="0" y="0"/>
          <a:ext cx="0" cy="0"/>
          <a:chOff x="0" y="0"/>
          <a:chExt cx="0" cy="0"/>
        </a:xfrm>
      </p:grpSpPr>
      <p:sp>
        <p:nvSpPr>
          <p:cNvPr id="3" name="Plassholder for lysbildenummer 1"/>
          <p:cNvSpPr>
            <a:spLocks noGrp="1"/>
          </p:cNvSpPr>
          <p:nvPr>
            <p:ph type="sldNum" sz="quarter" idx="4"/>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
        <p:nvSpPr>
          <p:cNvPr id="6" name="Plassholder for tekst 5">
            <a:extLst>
              <a:ext uri="{FF2B5EF4-FFF2-40B4-BE49-F238E27FC236}">
                <a16:creationId xmlns:a16="http://schemas.microsoft.com/office/drawing/2014/main" id="{9E36EC96-A782-034B-8AB4-1B7017414D43}"/>
              </a:ext>
            </a:extLst>
          </p:cNvPr>
          <p:cNvSpPr>
            <a:spLocks noGrp="1"/>
          </p:cNvSpPr>
          <p:nvPr>
            <p:ph type="body" sz="quarter" idx="10"/>
          </p:nvPr>
        </p:nvSpPr>
        <p:spPr>
          <a:xfrm>
            <a:off x="8172449" y="1785938"/>
            <a:ext cx="3514725" cy="4351338"/>
          </a:xfrm>
        </p:spPr>
        <p:txBody>
          <a:bodyPr/>
          <a:lstStyle>
            <a:lvl1pPr>
              <a:defRPr sz="1600" baseline="0"/>
            </a:lvl1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0" name="Plassholder for diagram 9">
            <a:extLst>
              <a:ext uri="{FF2B5EF4-FFF2-40B4-BE49-F238E27FC236}">
                <a16:creationId xmlns:a16="http://schemas.microsoft.com/office/drawing/2014/main" id="{60CF70A5-5958-DC48-9F66-5FFAE8A4070C}"/>
              </a:ext>
            </a:extLst>
          </p:cNvPr>
          <p:cNvSpPr>
            <a:spLocks noGrp="1"/>
          </p:cNvSpPr>
          <p:nvPr>
            <p:ph type="chart" sz="quarter" idx="11"/>
          </p:nvPr>
        </p:nvSpPr>
        <p:spPr>
          <a:xfrm>
            <a:off x="742950" y="1785938"/>
            <a:ext cx="6877051" cy="4351337"/>
          </a:xfrm>
        </p:spPr>
        <p:txBody>
          <a:bodyPr/>
          <a:lstStyle/>
          <a:p>
            <a:endParaRPr lang="nb-NO" dirty="0"/>
          </a:p>
        </p:txBody>
      </p:sp>
      <p:sp>
        <p:nvSpPr>
          <p:cNvPr id="4" name="Tittel 3">
            <a:extLst>
              <a:ext uri="{FF2B5EF4-FFF2-40B4-BE49-F238E27FC236}">
                <a16:creationId xmlns:a16="http://schemas.microsoft.com/office/drawing/2014/main" id="{9790FFF0-C72A-A84E-BEC4-054D8FAC6BDB}"/>
              </a:ext>
            </a:extLst>
          </p:cNvPr>
          <p:cNvSpPr>
            <a:spLocks noGrp="1"/>
          </p:cNvSpPr>
          <p:nvPr>
            <p:ph type="title" hasCustomPrompt="1"/>
          </p:nvPr>
        </p:nvSpPr>
        <p:spPr>
          <a:xfrm>
            <a:off x="742952" y="333376"/>
            <a:ext cx="7186612" cy="911225"/>
          </a:xfrm>
        </p:spPr>
        <p:txBody>
          <a:bodyPr/>
          <a:lstStyle/>
          <a:p>
            <a:r>
              <a:rPr lang="nb-NO" dirty="0"/>
              <a:t>Med sidetekstfelt II</a:t>
            </a:r>
          </a:p>
        </p:txBody>
      </p:sp>
    </p:spTree>
    <p:extLst>
      <p:ext uri="{BB962C8B-B14F-4D97-AF65-F5344CB8AC3E}">
        <p14:creationId xmlns:p14="http://schemas.microsoft.com/office/powerpoint/2010/main" val="260330252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rgbClr val="000000"/>
                </a:solidFill>
              </a:defRPr>
            </a:lvl1pPr>
          </a:lstStyle>
          <a:p>
            <a:r>
              <a:rPr lang="nb-NO" dirty="0"/>
              <a:t>Klikk for å redigere tittelstil</a:t>
            </a:r>
          </a:p>
        </p:txBody>
      </p:sp>
      <p:sp>
        <p:nvSpPr>
          <p:cNvPr id="3" name="Plassholder for innhold 2"/>
          <p:cNvSpPr>
            <a:spLocks noGrp="1"/>
          </p:cNvSpPr>
          <p:nvPr>
            <p:ph idx="1"/>
          </p:nvPr>
        </p:nvSpPr>
        <p:spPr>
          <a:xfrm>
            <a:off x="733425" y="1450207"/>
            <a:ext cx="10725149" cy="4869532"/>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lysbildenummer 1"/>
          <p:cNvSpPr>
            <a:spLocks noGrp="1"/>
          </p:cNvSpPr>
          <p:nvPr>
            <p:ph type="sldNum" sz="quarter" idx="4"/>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Tree>
    <p:extLst>
      <p:ext uri="{BB962C8B-B14F-4D97-AF65-F5344CB8AC3E}">
        <p14:creationId xmlns:p14="http://schemas.microsoft.com/office/powerpoint/2010/main" val="1443043136"/>
      </p:ext>
    </p:extLst>
  </p:cSld>
  <p:clrMapOvr>
    <a:masterClrMapping/>
  </p:clrMapOvr>
  <p:transition/>
  <p:extLst>
    <p:ext uri="{DCECCB84-F9BA-43D5-87BE-67443E8EF086}">
      <p15:sldGuideLst xmlns:p15="http://schemas.microsoft.com/office/powerpoint/2012/main">
        <p15:guide id="1" pos="3840">
          <p15:clr>
            <a:srgbClr val="FBAE40"/>
          </p15:clr>
        </p15:guide>
        <p15:guide id="2" orient="horz" pos="2160">
          <p15:clr>
            <a:srgbClr val="FBAE40"/>
          </p15:clr>
        </p15:guide>
        <p15:guide id="3" pos="7219">
          <p15:clr>
            <a:srgbClr val="FBAE40"/>
          </p15:clr>
        </p15:guide>
        <p15:guide id="4" pos="461">
          <p15:clr>
            <a:srgbClr val="FBAE40"/>
          </p15:clr>
        </p15:guide>
        <p15:guide id="5" orient="horz" pos="397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Klikk for å redigere tittelstil</a:t>
            </a:r>
          </a:p>
        </p:txBody>
      </p:sp>
      <p:sp>
        <p:nvSpPr>
          <p:cNvPr id="3" name="Plassholder for lysbildenummer 1"/>
          <p:cNvSpPr>
            <a:spLocks noGrp="1"/>
          </p:cNvSpPr>
          <p:nvPr>
            <p:ph type="sldNum" sz="quarter" idx="4"/>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Tree>
    <p:extLst>
      <p:ext uri="{BB962C8B-B14F-4D97-AF65-F5344CB8AC3E}">
        <p14:creationId xmlns:p14="http://schemas.microsoft.com/office/powerpoint/2010/main" val="216630702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Klikk for å redigere tittelstil</a:t>
            </a:r>
          </a:p>
        </p:txBody>
      </p:sp>
      <p:sp>
        <p:nvSpPr>
          <p:cNvPr id="5" name="Plassholder for lysbildenummer 1"/>
          <p:cNvSpPr>
            <a:spLocks noGrp="1"/>
          </p:cNvSpPr>
          <p:nvPr>
            <p:ph type="sldNum" sz="quarter" idx="4"/>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
        <p:nvSpPr>
          <p:cNvPr id="6" name="Plassholder for innhold 2">
            <a:extLst>
              <a:ext uri="{FF2B5EF4-FFF2-40B4-BE49-F238E27FC236}">
                <a16:creationId xmlns:a16="http://schemas.microsoft.com/office/drawing/2014/main" id="{A79CB669-EF72-4D44-AFC5-781521FD11C6}"/>
              </a:ext>
            </a:extLst>
          </p:cNvPr>
          <p:cNvSpPr>
            <a:spLocks noGrp="1"/>
          </p:cNvSpPr>
          <p:nvPr>
            <p:ph idx="1"/>
          </p:nvPr>
        </p:nvSpPr>
        <p:spPr>
          <a:xfrm>
            <a:off x="733425" y="1450207"/>
            <a:ext cx="5235575" cy="4869532"/>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7" name="Plassholder for innhold 2">
            <a:extLst>
              <a:ext uri="{FF2B5EF4-FFF2-40B4-BE49-F238E27FC236}">
                <a16:creationId xmlns:a16="http://schemas.microsoft.com/office/drawing/2014/main" id="{F10FC09F-1E1C-5A4F-A5E9-FD3777186F61}"/>
              </a:ext>
            </a:extLst>
          </p:cNvPr>
          <p:cNvSpPr>
            <a:spLocks noGrp="1"/>
          </p:cNvSpPr>
          <p:nvPr>
            <p:ph idx="10"/>
          </p:nvPr>
        </p:nvSpPr>
        <p:spPr>
          <a:xfrm>
            <a:off x="6232525" y="1450207"/>
            <a:ext cx="5235575" cy="4869532"/>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394353003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lysbildenummer 1"/>
          <p:cNvSpPr>
            <a:spLocks noGrp="1"/>
          </p:cNvSpPr>
          <p:nvPr>
            <p:ph type="sldNum" sz="quarter" idx="4"/>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Tree>
    <p:extLst>
      <p:ext uri="{BB962C8B-B14F-4D97-AF65-F5344CB8AC3E}">
        <p14:creationId xmlns:p14="http://schemas.microsoft.com/office/powerpoint/2010/main" val="3545252194"/>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Egendefinert oppset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47CC77-06BB-E842-88ED-45CF1800D58F}"/>
              </a:ext>
            </a:extLst>
          </p:cNvPr>
          <p:cNvSpPr>
            <a:spLocks noGrp="1"/>
          </p:cNvSpPr>
          <p:nvPr>
            <p:ph type="title" hasCustomPrompt="1"/>
          </p:nvPr>
        </p:nvSpPr>
        <p:spPr/>
        <p:txBody>
          <a:bodyPr/>
          <a:lstStyle/>
          <a:p>
            <a:r>
              <a:rPr lang="nb-NO" dirty="0"/>
              <a:t>Oppsummering av viktigste funn</a:t>
            </a:r>
          </a:p>
        </p:txBody>
      </p:sp>
      <p:sp>
        <p:nvSpPr>
          <p:cNvPr id="3" name="Plassholder for lysbildenummer 2">
            <a:extLst>
              <a:ext uri="{FF2B5EF4-FFF2-40B4-BE49-F238E27FC236}">
                <a16:creationId xmlns:a16="http://schemas.microsoft.com/office/drawing/2014/main" id="{19342C54-29A8-4442-8C1E-16443EC7818E}"/>
              </a:ext>
            </a:extLst>
          </p:cNvPr>
          <p:cNvSpPr>
            <a:spLocks noGrp="1"/>
          </p:cNvSpPr>
          <p:nvPr>
            <p:ph type="sldNum" sz="quarter" idx="10"/>
          </p:nvPr>
        </p:nvSpPr>
        <p:spPr/>
        <p:txBody>
          <a:bodyPr/>
          <a:lstStyle/>
          <a:p>
            <a:fld id="{EB196F9E-E12F-401B-8F2E-F988E23815B8}" type="slidenum">
              <a:rPr lang="nb-NO" smtClean="0"/>
              <a:pPr/>
              <a:t>‹#›</a:t>
            </a:fld>
            <a:endParaRPr lang="nb-NO" dirty="0"/>
          </a:p>
        </p:txBody>
      </p:sp>
      <p:sp>
        <p:nvSpPr>
          <p:cNvPr id="4" name="Rektangel 3">
            <a:extLst>
              <a:ext uri="{FF2B5EF4-FFF2-40B4-BE49-F238E27FC236}">
                <a16:creationId xmlns:a16="http://schemas.microsoft.com/office/drawing/2014/main" id="{F2867224-7DCA-2046-ABAA-4ED8F005E077}"/>
              </a:ext>
            </a:extLst>
          </p:cNvPr>
          <p:cNvSpPr/>
          <p:nvPr userDrawn="1"/>
        </p:nvSpPr>
        <p:spPr>
          <a:xfrm>
            <a:off x="742951" y="1657350"/>
            <a:ext cx="1300162" cy="110013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1</a:t>
            </a:r>
          </a:p>
        </p:txBody>
      </p:sp>
      <p:sp>
        <p:nvSpPr>
          <p:cNvPr id="5" name="Rektangel 4">
            <a:extLst>
              <a:ext uri="{FF2B5EF4-FFF2-40B4-BE49-F238E27FC236}">
                <a16:creationId xmlns:a16="http://schemas.microsoft.com/office/drawing/2014/main" id="{E76A6640-F9D7-3A45-A027-07B8703A00E0}"/>
              </a:ext>
            </a:extLst>
          </p:cNvPr>
          <p:cNvSpPr/>
          <p:nvPr userDrawn="1"/>
        </p:nvSpPr>
        <p:spPr>
          <a:xfrm>
            <a:off x="742951" y="3012864"/>
            <a:ext cx="1300162" cy="110013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2</a:t>
            </a:r>
          </a:p>
        </p:txBody>
      </p:sp>
      <p:sp>
        <p:nvSpPr>
          <p:cNvPr id="6" name="Rektangel 5">
            <a:extLst>
              <a:ext uri="{FF2B5EF4-FFF2-40B4-BE49-F238E27FC236}">
                <a16:creationId xmlns:a16="http://schemas.microsoft.com/office/drawing/2014/main" id="{2511873E-1F19-F74B-A3CB-2670F56780C6}"/>
              </a:ext>
            </a:extLst>
          </p:cNvPr>
          <p:cNvSpPr/>
          <p:nvPr userDrawn="1"/>
        </p:nvSpPr>
        <p:spPr>
          <a:xfrm>
            <a:off x="742951" y="4368169"/>
            <a:ext cx="1300162" cy="110013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3</a:t>
            </a:r>
          </a:p>
        </p:txBody>
      </p:sp>
      <p:sp>
        <p:nvSpPr>
          <p:cNvPr id="7" name="Plassholder for tekst 9">
            <a:extLst>
              <a:ext uri="{FF2B5EF4-FFF2-40B4-BE49-F238E27FC236}">
                <a16:creationId xmlns:a16="http://schemas.microsoft.com/office/drawing/2014/main" id="{49C9CCF4-1A24-2E4F-8B19-E4F7CB83741B}"/>
              </a:ext>
            </a:extLst>
          </p:cNvPr>
          <p:cNvSpPr>
            <a:spLocks noGrp="1"/>
          </p:cNvSpPr>
          <p:nvPr>
            <p:ph type="body" sz="quarter" idx="11" hasCustomPrompt="1"/>
          </p:nvPr>
        </p:nvSpPr>
        <p:spPr>
          <a:xfrm>
            <a:off x="2271712" y="1657350"/>
            <a:ext cx="9196387" cy="1100138"/>
          </a:xfrm>
        </p:spPr>
        <p:txBody>
          <a:bodyPr/>
          <a:lstStyle>
            <a:lvl1pPr marL="0" indent="0">
              <a:buNone/>
              <a:defRPr sz="1600" b="1" i="0" baseline="0">
                <a:solidFill>
                  <a:schemeClr val="tx1"/>
                </a:solidFill>
              </a:defRPr>
            </a:lvl1pPr>
            <a:lvl2pPr>
              <a:defRPr sz="1400" baseline="0"/>
            </a:lvl2pPr>
          </a:lstStyle>
          <a:p>
            <a:pPr lvl="0"/>
            <a:r>
              <a:rPr lang="nb-NO" dirty="0"/>
              <a:t>Overskrift for innsikt 1</a:t>
            </a:r>
          </a:p>
          <a:p>
            <a:pPr lvl="1"/>
            <a:r>
              <a:rPr lang="nb-NO" dirty="0"/>
              <a:t>Utfyllende analyse og beskrivelse og øvrige funn som støtter oppunder funn</a:t>
            </a:r>
          </a:p>
        </p:txBody>
      </p:sp>
      <p:sp>
        <p:nvSpPr>
          <p:cNvPr id="10" name="Plassholder for tekst 9">
            <a:extLst>
              <a:ext uri="{FF2B5EF4-FFF2-40B4-BE49-F238E27FC236}">
                <a16:creationId xmlns:a16="http://schemas.microsoft.com/office/drawing/2014/main" id="{B948F6F3-2DC2-D74E-9698-6DB3C4095642}"/>
              </a:ext>
            </a:extLst>
          </p:cNvPr>
          <p:cNvSpPr>
            <a:spLocks noGrp="1"/>
          </p:cNvSpPr>
          <p:nvPr>
            <p:ph type="body" sz="quarter" idx="12" hasCustomPrompt="1"/>
          </p:nvPr>
        </p:nvSpPr>
        <p:spPr>
          <a:xfrm>
            <a:off x="2271712" y="3012864"/>
            <a:ext cx="9196387" cy="1100138"/>
          </a:xfrm>
        </p:spPr>
        <p:txBody>
          <a:bodyPr/>
          <a:lstStyle>
            <a:lvl1pPr marL="0" indent="0">
              <a:buNone/>
              <a:defRPr sz="1600" b="1" i="0" baseline="0">
                <a:solidFill>
                  <a:schemeClr val="tx1"/>
                </a:solidFill>
              </a:defRPr>
            </a:lvl1pPr>
            <a:lvl2pPr>
              <a:defRPr sz="1400" baseline="0"/>
            </a:lvl2pPr>
          </a:lstStyle>
          <a:p>
            <a:pPr lvl="0"/>
            <a:r>
              <a:rPr lang="nb-NO" dirty="0"/>
              <a:t>Overskrift for innsikt 1</a:t>
            </a:r>
          </a:p>
          <a:p>
            <a:pPr lvl="1"/>
            <a:r>
              <a:rPr lang="nb-NO" dirty="0"/>
              <a:t>Utfyllende analyse og beskrivelse og øvrige funn som støtter oppunder funn</a:t>
            </a:r>
          </a:p>
        </p:txBody>
      </p:sp>
      <p:sp>
        <p:nvSpPr>
          <p:cNvPr id="11" name="Plassholder for tekst 9">
            <a:extLst>
              <a:ext uri="{FF2B5EF4-FFF2-40B4-BE49-F238E27FC236}">
                <a16:creationId xmlns:a16="http://schemas.microsoft.com/office/drawing/2014/main" id="{9029D5F7-492B-5042-BD73-1CEAFE123085}"/>
              </a:ext>
            </a:extLst>
          </p:cNvPr>
          <p:cNvSpPr>
            <a:spLocks noGrp="1"/>
          </p:cNvSpPr>
          <p:nvPr>
            <p:ph type="body" sz="quarter" idx="13" hasCustomPrompt="1"/>
          </p:nvPr>
        </p:nvSpPr>
        <p:spPr>
          <a:xfrm>
            <a:off x="2271712" y="4368169"/>
            <a:ext cx="9196387" cy="1100138"/>
          </a:xfrm>
        </p:spPr>
        <p:txBody>
          <a:bodyPr/>
          <a:lstStyle>
            <a:lvl1pPr marL="0" indent="0">
              <a:buNone/>
              <a:defRPr sz="1600" b="1" i="0" baseline="0">
                <a:solidFill>
                  <a:schemeClr val="tx1"/>
                </a:solidFill>
              </a:defRPr>
            </a:lvl1pPr>
            <a:lvl2pPr>
              <a:defRPr sz="1400" baseline="0"/>
            </a:lvl2pPr>
          </a:lstStyle>
          <a:p>
            <a:pPr lvl="0"/>
            <a:r>
              <a:rPr lang="nb-NO" dirty="0"/>
              <a:t>Overskrift for innsikt 1</a:t>
            </a:r>
          </a:p>
          <a:p>
            <a:pPr lvl="1"/>
            <a:r>
              <a:rPr lang="nb-NO" dirty="0"/>
              <a:t>Utfyllende analyse og beskrivelse og øvrige funn som støtter oppunder funn</a:t>
            </a:r>
          </a:p>
        </p:txBody>
      </p:sp>
    </p:spTree>
    <p:extLst>
      <p:ext uri="{BB962C8B-B14F-4D97-AF65-F5344CB8AC3E}">
        <p14:creationId xmlns:p14="http://schemas.microsoft.com/office/powerpoint/2010/main" val="261494609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omt">
    <p:spTree>
      <p:nvGrpSpPr>
        <p:cNvPr id="1" name=""/>
        <p:cNvGrpSpPr/>
        <p:nvPr/>
      </p:nvGrpSpPr>
      <p:grpSpPr>
        <a:xfrm>
          <a:off x="0" y="0"/>
          <a:ext cx="0" cy="0"/>
          <a:chOff x="0" y="0"/>
          <a:chExt cx="0" cy="0"/>
        </a:xfrm>
      </p:grpSpPr>
      <p:sp>
        <p:nvSpPr>
          <p:cNvPr id="3" name="Text Placeholder 7"/>
          <p:cNvSpPr>
            <a:spLocks noGrp="1"/>
          </p:cNvSpPr>
          <p:nvPr>
            <p:ph type="body" sz="quarter" idx="13" hasCustomPrompt="1"/>
          </p:nvPr>
        </p:nvSpPr>
        <p:spPr>
          <a:xfrm>
            <a:off x="742951" y="12469"/>
            <a:ext cx="9732912" cy="270504"/>
          </a:xfrm>
          <a:noFill/>
          <a:ln w="9525">
            <a:noFill/>
            <a:miter lim="800000"/>
            <a:headEnd/>
            <a:tailEnd/>
          </a:ln>
        </p:spPr>
        <p:txBody>
          <a:bodyPr vert="horz" wrap="square" lIns="0" tIns="0" rIns="0" bIns="0" numCol="1" anchor="ctr" anchorCtr="0" compatLnSpc="1">
            <a:prstTxWarp prst="textNoShape">
              <a:avLst/>
            </a:prstTxWarp>
          </a:bodyPr>
          <a:lstStyle>
            <a:lvl1pPr marL="0" indent="0">
              <a:buNone/>
              <a:defRPr lang="en-US" sz="1200" b="1" dirty="0">
                <a:latin typeface="+mn-lt"/>
                <a:ea typeface="+mj-ea"/>
                <a:cs typeface="+mj-cs"/>
              </a:defRPr>
            </a:lvl1pPr>
          </a:lstStyle>
          <a:p>
            <a:pPr lvl="0">
              <a:spcBef>
                <a:spcPct val="20000"/>
              </a:spcBef>
              <a:spcAft>
                <a:spcPct val="0"/>
              </a:spcAft>
            </a:pPr>
            <a:r>
              <a:rPr lang="en-GB" dirty="0"/>
              <a:t>KONSEPT</a:t>
            </a:r>
            <a:endParaRPr lang="en-US" dirty="0"/>
          </a:p>
        </p:txBody>
      </p:sp>
      <p:sp>
        <p:nvSpPr>
          <p:cNvPr id="4" name="Content Placeholder 13"/>
          <p:cNvSpPr>
            <a:spLocks noGrp="1"/>
          </p:cNvSpPr>
          <p:nvPr>
            <p:ph sz="quarter" idx="17"/>
          </p:nvPr>
        </p:nvSpPr>
        <p:spPr>
          <a:xfrm>
            <a:off x="742950" y="1295004"/>
            <a:ext cx="10725149" cy="2422028"/>
          </a:xfrm>
        </p:spPr>
        <p:txBody>
          <a:bodyPr/>
          <a:lstStyle>
            <a:lvl1pPr>
              <a:defRPr sz="1200"/>
            </a:lvl1pPr>
          </a:lstStyle>
          <a:p>
            <a:pPr lvl="0"/>
            <a:endParaRPr lang="en-US" dirty="0"/>
          </a:p>
        </p:txBody>
      </p:sp>
      <p:sp>
        <p:nvSpPr>
          <p:cNvPr id="5" name="Content Placeholder 13"/>
          <p:cNvSpPr>
            <a:spLocks noGrp="1"/>
          </p:cNvSpPr>
          <p:nvPr>
            <p:ph sz="quarter" idx="19"/>
          </p:nvPr>
        </p:nvSpPr>
        <p:spPr>
          <a:xfrm>
            <a:off x="6816080" y="4365104"/>
            <a:ext cx="4652019" cy="1944216"/>
          </a:xfrm>
        </p:spPr>
        <p:txBody>
          <a:bodyPr/>
          <a:lstStyle>
            <a:lvl1pPr marL="0" indent="0">
              <a:buNone/>
              <a:defRPr sz="1200"/>
            </a:lvl1pPr>
          </a:lstStyle>
          <a:p>
            <a:pPr lvl="0"/>
            <a:endParaRPr lang="en-US" dirty="0"/>
          </a:p>
        </p:txBody>
      </p:sp>
      <p:sp>
        <p:nvSpPr>
          <p:cNvPr id="6" name="Content Placeholder 13"/>
          <p:cNvSpPr>
            <a:spLocks noGrp="1"/>
          </p:cNvSpPr>
          <p:nvPr>
            <p:ph sz="quarter" idx="20"/>
          </p:nvPr>
        </p:nvSpPr>
        <p:spPr>
          <a:xfrm>
            <a:off x="742950" y="3767435"/>
            <a:ext cx="5785098" cy="2541886"/>
          </a:xfrm>
        </p:spPr>
        <p:txBody>
          <a:bodyPr/>
          <a:lstStyle>
            <a:lvl1pPr>
              <a:defRPr sz="1200"/>
            </a:lvl1pPr>
          </a:lstStyle>
          <a:p>
            <a:pPr lvl="0"/>
            <a:endParaRPr lang="en-US" dirty="0"/>
          </a:p>
        </p:txBody>
      </p:sp>
      <p:sp>
        <p:nvSpPr>
          <p:cNvPr id="7" name="TextBox 6"/>
          <p:cNvSpPr txBox="1"/>
          <p:nvPr userDrawn="1"/>
        </p:nvSpPr>
        <p:spPr>
          <a:xfrm>
            <a:off x="1523107" y="-61157"/>
            <a:ext cx="5434905" cy="369332"/>
          </a:xfrm>
          <a:prstGeom prst="rect">
            <a:avLst/>
          </a:prstGeom>
          <a:noFill/>
        </p:spPr>
        <p:txBody>
          <a:bodyPr wrap="square" rtlCol="0">
            <a:spAutoFit/>
          </a:bodyPr>
          <a:lstStyle/>
          <a:p>
            <a:r>
              <a:rPr lang="nb-NO" b="1" dirty="0"/>
              <a:t>Åpne assosiasjoner </a:t>
            </a:r>
            <a:r>
              <a:rPr lang="en-US" b="1" dirty="0"/>
              <a:t>–</a:t>
            </a:r>
            <a:r>
              <a:rPr lang="nb-NO" b="1" dirty="0"/>
              <a:t> </a:t>
            </a:r>
          </a:p>
        </p:txBody>
      </p:sp>
      <p:sp>
        <p:nvSpPr>
          <p:cNvPr id="2" name="Tittel 1">
            <a:extLst>
              <a:ext uri="{FF2B5EF4-FFF2-40B4-BE49-F238E27FC236}">
                <a16:creationId xmlns:a16="http://schemas.microsoft.com/office/drawing/2014/main" id="{F99EC4E2-5B34-8F4A-8AE3-907D92CA6061}"/>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214896493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742952" y="1454150"/>
            <a:ext cx="5276849" cy="5108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223001" y="1454150"/>
            <a:ext cx="5278967" cy="5108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lysbildenummer 1"/>
          <p:cNvSpPr>
            <a:spLocks noGrp="1"/>
          </p:cNvSpPr>
          <p:nvPr>
            <p:ph type="sldNum" sz="quarter" idx="4"/>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omt">
    <p:spTree>
      <p:nvGrpSpPr>
        <p:cNvPr id="1" name=""/>
        <p:cNvGrpSpPr/>
        <p:nvPr/>
      </p:nvGrpSpPr>
      <p:grpSpPr>
        <a:xfrm>
          <a:off x="0" y="0"/>
          <a:ext cx="0" cy="0"/>
          <a:chOff x="0" y="0"/>
          <a:chExt cx="0" cy="0"/>
        </a:xfrm>
      </p:grpSpPr>
      <p:sp>
        <p:nvSpPr>
          <p:cNvPr id="8" name="Rektangel 10"/>
          <p:cNvSpPr/>
          <p:nvPr userDrawn="1"/>
        </p:nvSpPr>
        <p:spPr>
          <a:xfrm>
            <a:off x="7785795" y="3552417"/>
            <a:ext cx="3673245" cy="2666065"/>
          </a:xfrm>
          <a:prstGeom prst="rect">
            <a:avLst/>
          </a:prstGeom>
          <a:noFill/>
          <a:ln w="3175" cmpd="sng">
            <a:solidFill>
              <a:schemeClr val="bg1">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9" name="Content Placeholder 15"/>
          <p:cNvSpPr>
            <a:spLocks noGrp="1"/>
          </p:cNvSpPr>
          <p:nvPr>
            <p:ph sz="quarter" idx="12"/>
          </p:nvPr>
        </p:nvSpPr>
        <p:spPr>
          <a:xfrm>
            <a:off x="7908235" y="3608508"/>
            <a:ext cx="3428364" cy="2541645"/>
          </a:xfrm>
        </p:spPr>
        <p:txBody>
          <a:bodyPr/>
          <a:lstStyle>
            <a:lvl1pPr>
              <a:defRPr sz="800"/>
            </a:lvl1pPr>
          </a:lstStyle>
          <a:p>
            <a:pPr lvl="0"/>
            <a:endParaRPr lang="en-US" dirty="0"/>
          </a:p>
        </p:txBody>
      </p:sp>
      <p:sp>
        <p:nvSpPr>
          <p:cNvPr id="10" name="Plassholder for innhold 2"/>
          <p:cNvSpPr>
            <a:spLocks noGrp="1"/>
          </p:cNvSpPr>
          <p:nvPr>
            <p:ph idx="1"/>
          </p:nvPr>
        </p:nvSpPr>
        <p:spPr>
          <a:xfrm>
            <a:off x="806401" y="3550640"/>
            <a:ext cx="3032993" cy="2706265"/>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1" name="Rektangel 9"/>
          <p:cNvSpPr/>
          <p:nvPr userDrawn="1"/>
        </p:nvSpPr>
        <p:spPr>
          <a:xfrm>
            <a:off x="733731" y="1300604"/>
            <a:ext cx="3110917" cy="1108999"/>
          </a:xfrm>
          <a:prstGeom prst="rect">
            <a:avLst/>
          </a:prstGeom>
          <a:ln w="3175" cmpd="sng">
            <a:solidFill>
              <a:schemeClr val="bg1">
                <a:lumMod val="75000"/>
              </a:schemeClr>
            </a:solidFill>
          </a:ln>
        </p:spPr>
        <p:style>
          <a:lnRef idx="2">
            <a:schemeClr val="accent2"/>
          </a:lnRef>
          <a:fillRef idx="1">
            <a:schemeClr val="lt1"/>
          </a:fillRef>
          <a:effectRef idx="0">
            <a:schemeClr val="accent2"/>
          </a:effectRef>
          <a:fontRef idx="minor">
            <a:schemeClr val="dk1"/>
          </a:fontRef>
        </p:style>
        <p:txBody>
          <a:bodyPr rtlCol="0" anchor="t"/>
          <a:lstStyle/>
          <a:p>
            <a:pPr algn="ctr"/>
            <a:endParaRPr lang="en-US" sz="1000" b="1" dirty="0"/>
          </a:p>
        </p:txBody>
      </p:sp>
      <p:sp>
        <p:nvSpPr>
          <p:cNvPr id="12" name="Content Placeholder 13"/>
          <p:cNvSpPr>
            <a:spLocks noGrp="1"/>
          </p:cNvSpPr>
          <p:nvPr>
            <p:ph sz="quarter" idx="17"/>
          </p:nvPr>
        </p:nvSpPr>
        <p:spPr>
          <a:xfrm>
            <a:off x="806402" y="1300604"/>
            <a:ext cx="2898520" cy="1108999"/>
          </a:xfrm>
        </p:spPr>
        <p:txBody>
          <a:bodyPr/>
          <a:lstStyle>
            <a:lvl1pPr>
              <a:defRPr sz="1200"/>
            </a:lvl1pPr>
          </a:lstStyle>
          <a:p>
            <a:pPr lvl="0"/>
            <a:endParaRPr lang="en-US" dirty="0"/>
          </a:p>
        </p:txBody>
      </p:sp>
      <p:sp>
        <p:nvSpPr>
          <p:cNvPr id="13" name="Rektangel 9"/>
          <p:cNvSpPr/>
          <p:nvPr userDrawn="1"/>
        </p:nvSpPr>
        <p:spPr>
          <a:xfrm>
            <a:off x="4199744" y="1321399"/>
            <a:ext cx="3437659" cy="2083096"/>
          </a:xfrm>
          <a:prstGeom prst="rect">
            <a:avLst/>
          </a:prstGeom>
          <a:ln w="3175" cmpd="sng">
            <a:solidFill>
              <a:schemeClr val="bg1">
                <a:lumMod val="75000"/>
              </a:schemeClr>
            </a:solidFill>
          </a:ln>
        </p:spPr>
        <p:style>
          <a:lnRef idx="2">
            <a:schemeClr val="accent2"/>
          </a:lnRef>
          <a:fillRef idx="1">
            <a:schemeClr val="lt1"/>
          </a:fillRef>
          <a:effectRef idx="0">
            <a:schemeClr val="accent2"/>
          </a:effectRef>
          <a:fontRef idx="minor">
            <a:schemeClr val="dk1"/>
          </a:fontRef>
        </p:style>
        <p:txBody>
          <a:bodyPr rtlCol="0" anchor="t"/>
          <a:lstStyle/>
          <a:p>
            <a:pPr algn="ctr"/>
            <a:r>
              <a:rPr lang="en-US" sz="1000" b="1" dirty="0"/>
              <a:t>ASSOSIASJONER</a:t>
            </a:r>
          </a:p>
        </p:txBody>
      </p:sp>
      <p:sp>
        <p:nvSpPr>
          <p:cNvPr id="14" name="Content Placeholder 13"/>
          <p:cNvSpPr>
            <a:spLocks noGrp="1"/>
          </p:cNvSpPr>
          <p:nvPr>
            <p:ph sz="quarter" idx="18"/>
          </p:nvPr>
        </p:nvSpPr>
        <p:spPr>
          <a:xfrm>
            <a:off x="4271361" y="1611232"/>
            <a:ext cx="3294423" cy="1697892"/>
          </a:xfrm>
        </p:spPr>
        <p:txBody>
          <a:bodyPr/>
          <a:lstStyle>
            <a:lvl1pPr>
              <a:defRPr sz="1200"/>
            </a:lvl1pPr>
          </a:lstStyle>
          <a:p>
            <a:pPr lvl="0"/>
            <a:endParaRPr lang="en-US" dirty="0"/>
          </a:p>
        </p:txBody>
      </p:sp>
      <p:sp>
        <p:nvSpPr>
          <p:cNvPr id="15" name="Rektangel 9"/>
          <p:cNvSpPr/>
          <p:nvPr userDrawn="1"/>
        </p:nvSpPr>
        <p:spPr>
          <a:xfrm>
            <a:off x="4193294" y="4953495"/>
            <a:ext cx="3436262" cy="1264987"/>
          </a:xfrm>
          <a:prstGeom prst="rect">
            <a:avLst/>
          </a:prstGeom>
          <a:ln w="3175" cmpd="sng">
            <a:solidFill>
              <a:schemeClr val="bg1">
                <a:lumMod val="75000"/>
              </a:schemeClr>
            </a:solidFill>
          </a:ln>
        </p:spPr>
        <p:style>
          <a:lnRef idx="2">
            <a:schemeClr val="accent2"/>
          </a:lnRef>
          <a:fillRef idx="1">
            <a:schemeClr val="lt1"/>
          </a:fillRef>
          <a:effectRef idx="0">
            <a:schemeClr val="accent2"/>
          </a:effectRef>
          <a:fontRef idx="minor">
            <a:schemeClr val="dk1"/>
          </a:fontRef>
        </p:style>
        <p:txBody>
          <a:bodyPr rtlCol="0" anchor="t"/>
          <a:lstStyle/>
          <a:p>
            <a:pPr algn="ctr"/>
            <a:r>
              <a:rPr lang="en-US" sz="1000" b="1" dirty="0"/>
              <a:t>ERSTATNINGSPRODUKT</a:t>
            </a:r>
          </a:p>
        </p:txBody>
      </p:sp>
      <p:sp>
        <p:nvSpPr>
          <p:cNvPr id="16" name="Content Placeholder 13"/>
          <p:cNvSpPr>
            <a:spLocks noGrp="1"/>
          </p:cNvSpPr>
          <p:nvPr>
            <p:ph sz="quarter" idx="20"/>
          </p:nvPr>
        </p:nvSpPr>
        <p:spPr>
          <a:xfrm>
            <a:off x="4313072" y="5098318"/>
            <a:ext cx="3302786" cy="1013763"/>
          </a:xfrm>
        </p:spPr>
        <p:txBody>
          <a:bodyPr/>
          <a:lstStyle>
            <a:lvl1pPr>
              <a:defRPr sz="1200"/>
            </a:lvl1pPr>
          </a:lstStyle>
          <a:p>
            <a:pPr lvl="0"/>
            <a:endParaRPr lang="en-US" dirty="0"/>
          </a:p>
        </p:txBody>
      </p:sp>
      <p:sp>
        <p:nvSpPr>
          <p:cNvPr id="17" name="Rektangel 9"/>
          <p:cNvSpPr/>
          <p:nvPr userDrawn="1"/>
        </p:nvSpPr>
        <p:spPr>
          <a:xfrm>
            <a:off x="7807436" y="1321399"/>
            <a:ext cx="3664651" cy="2132852"/>
          </a:xfrm>
          <a:prstGeom prst="rect">
            <a:avLst/>
          </a:prstGeom>
          <a:ln w="3175" cmpd="sng">
            <a:solidFill>
              <a:schemeClr val="bg1">
                <a:lumMod val="75000"/>
              </a:schemeClr>
            </a:solidFill>
          </a:ln>
        </p:spPr>
        <p:style>
          <a:lnRef idx="2">
            <a:schemeClr val="accent2"/>
          </a:lnRef>
          <a:fillRef idx="1">
            <a:schemeClr val="lt1"/>
          </a:fillRef>
          <a:effectRef idx="0">
            <a:schemeClr val="accent2"/>
          </a:effectRef>
          <a:fontRef idx="minor">
            <a:schemeClr val="dk1"/>
          </a:fontRef>
        </p:style>
        <p:txBody>
          <a:bodyPr rtlCol="0" anchor="t"/>
          <a:lstStyle/>
          <a:p>
            <a:pPr algn="ctr"/>
            <a:r>
              <a:rPr lang="en-US" sz="1000" b="1" dirty="0"/>
              <a:t>PREFERANSE</a:t>
            </a:r>
          </a:p>
        </p:txBody>
      </p:sp>
      <p:sp>
        <p:nvSpPr>
          <p:cNvPr id="18" name="Content Placeholder 13"/>
          <p:cNvSpPr>
            <a:spLocks noGrp="1"/>
          </p:cNvSpPr>
          <p:nvPr>
            <p:ph sz="quarter" idx="21"/>
          </p:nvPr>
        </p:nvSpPr>
        <p:spPr>
          <a:xfrm>
            <a:off x="7918639" y="1566702"/>
            <a:ext cx="3436261" cy="1694040"/>
          </a:xfrm>
        </p:spPr>
        <p:txBody>
          <a:bodyPr/>
          <a:lstStyle>
            <a:lvl1pPr>
              <a:defRPr sz="1200"/>
            </a:lvl1pPr>
          </a:lstStyle>
          <a:p>
            <a:pPr lvl="0"/>
            <a:endParaRPr lang="en-US" dirty="0"/>
          </a:p>
        </p:txBody>
      </p:sp>
      <p:sp>
        <p:nvSpPr>
          <p:cNvPr id="19" name="Rektangel 9"/>
          <p:cNvSpPr/>
          <p:nvPr userDrawn="1"/>
        </p:nvSpPr>
        <p:spPr>
          <a:xfrm>
            <a:off x="757460" y="2464704"/>
            <a:ext cx="3081935" cy="939791"/>
          </a:xfrm>
          <a:prstGeom prst="rect">
            <a:avLst/>
          </a:prstGeom>
          <a:ln w="3175" cmpd="sng">
            <a:solidFill>
              <a:schemeClr val="bg1">
                <a:lumMod val="75000"/>
              </a:schemeClr>
            </a:solidFill>
          </a:ln>
        </p:spPr>
        <p:style>
          <a:lnRef idx="2">
            <a:schemeClr val="accent2"/>
          </a:lnRef>
          <a:fillRef idx="1">
            <a:schemeClr val="lt1"/>
          </a:fillRef>
          <a:effectRef idx="0">
            <a:schemeClr val="accent2"/>
          </a:effectRef>
          <a:fontRef idx="minor">
            <a:schemeClr val="dk1"/>
          </a:fontRef>
        </p:style>
        <p:txBody>
          <a:bodyPr rtlCol="0" anchor="t"/>
          <a:lstStyle/>
          <a:p>
            <a:pPr algn="ctr"/>
            <a:endParaRPr lang="en-US" sz="1000" b="1" dirty="0"/>
          </a:p>
        </p:txBody>
      </p:sp>
      <p:sp>
        <p:nvSpPr>
          <p:cNvPr id="20" name="Content Placeholder 13"/>
          <p:cNvSpPr>
            <a:spLocks noGrp="1"/>
          </p:cNvSpPr>
          <p:nvPr>
            <p:ph sz="quarter" idx="22"/>
          </p:nvPr>
        </p:nvSpPr>
        <p:spPr>
          <a:xfrm>
            <a:off x="837100" y="2539626"/>
            <a:ext cx="2402379" cy="789945"/>
          </a:xfrm>
        </p:spPr>
        <p:txBody>
          <a:bodyPr/>
          <a:lstStyle>
            <a:lvl1pPr marL="0" indent="0">
              <a:buNone/>
              <a:defRPr sz="700">
                <a:latin typeface="Calibri"/>
                <a:cs typeface="Calibri"/>
              </a:defRPr>
            </a:lvl1pPr>
          </a:lstStyle>
          <a:p>
            <a:pPr lvl="0"/>
            <a:endParaRPr lang="en-US" dirty="0"/>
          </a:p>
        </p:txBody>
      </p:sp>
      <p:sp>
        <p:nvSpPr>
          <p:cNvPr id="21" name="Rektangel 9"/>
          <p:cNvSpPr/>
          <p:nvPr userDrawn="1"/>
        </p:nvSpPr>
        <p:spPr>
          <a:xfrm>
            <a:off x="4211553" y="3550254"/>
            <a:ext cx="3425850" cy="1244164"/>
          </a:xfrm>
          <a:prstGeom prst="rect">
            <a:avLst/>
          </a:prstGeom>
          <a:ln w="3175" cmpd="sng">
            <a:solidFill>
              <a:schemeClr val="bg1">
                <a:lumMod val="75000"/>
              </a:schemeClr>
            </a:solidFill>
          </a:ln>
        </p:spPr>
        <p:style>
          <a:lnRef idx="2">
            <a:schemeClr val="accent2"/>
          </a:lnRef>
          <a:fillRef idx="1">
            <a:schemeClr val="lt1"/>
          </a:fillRef>
          <a:effectRef idx="0">
            <a:schemeClr val="accent2"/>
          </a:effectRef>
          <a:fontRef idx="minor">
            <a:schemeClr val="dk1"/>
          </a:fontRef>
        </p:style>
        <p:txBody>
          <a:bodyPr rtlCol="0" anchor="t"/>
          <a:lstStyle/>
          <a:p>
            <a:pPr algn="ctr"/>
            <a:r>
              <a:rPr lang="en-US" sz="1000" b="1" dirty="0"/>
              <a:t>BARRIERER</a:t>
            </a:r>
          </a:p>
        </p:txBody>
      </p:sp>
      <p:sp>
        <p:nvSpPr>
          <p:cNvPr id="22" name="Content Placeholder 13"/>
          <p:cNvSpPr>
            <a:spLocks noGrp="1"/>
          </p:cNvSpPr>
          <p:nvPr>
            <p:ph sz="quarter" idx="23"/>
          </p:nvPr>
        </p:nvSpPr>
        <p:spPr>
          <a:xfrm>
            <a:off x="4313674" y="3766278"/>
            <a:ext cx="3224179" cy="967683"/>
          </a:xfrm>
        </p:spPr>
        <p:txBody>
          <a:bodyPr/>
          <a:lstStyle>
            <a:lvl1pPr>
              <a:defRPr sz="1200"/>
            </a:lvl1pPr>
          </a:lstStyle>
          <a:p>
            <a:pPr lvl="0"/>
            <a:endParaRPr lang="en-US" dirty="0"/>
          </a:p>
        </p:txBody>
      </p:sp>
      <p:sp>
        <p:nvSpPr>
          <p:cNvPr id="23" name="Text Placeholder 7">
            <a:extLst>
              <a:ext uri="{FF2B5EF4-FFF2-40B4-BE49-F238E27FC236}">
                <a16:creationId xmlns:a16="http://schemas.microsoft.com/office/drawing/2014/main" id="{E3E1EAA1-68EC-AD40-BB65-5E6748F49B06}"/>
              </a:ext>
            </a:extLst>
          </p:cNvPr>
          <p:cNvSpPr>
            <a:spLocks noGrp="1"/>
          </p:cNvSpPr>
          <p:nvPr>
            <p:ph type="body" sz="quarter" idx="13" hasCustomPrompt="1"/>
          </p:nvPr>
        </p:nvSpPr>
        <p:spPr>
          <a:xfrm>
            <a:off x="742951" y="12469"/>
            <a:ext cx="9732912" cy="270504"/>
          </a:xfrm>
          <a:noFill/>
          <a:ln w="9525">
            <a:noFill/>
            <a:miter lim="800000"/>
            <a:headEnd/>
            <a:tailEnd/>
          </a:ln>
        </p:spPr>
        <p:txBody>
          <a:bodyPr vert="horz" wrap="square" lIns="0" tIns="0" rIns="0" bIns="0" numCol="1" anchor="ctr" anchorCtr="0" compatLnSpc="1">
            <a:prstTxWarp prst="textNoShape">
              <a:avLst/>
            </a:prstTxWarp>
          </a:bodyPr>
          <a:lstStyle>
            <a:lvl1pPr marL="0" indent="0">
              <a:buNone/>
              <a:defRPr lang="en-US" sz="1200" b="1" dirty="0">
                <a:latin typeface="+mn-lt"/>
                <a:ea typeface="+mj-ea"/>
                <a:cs typeface="+mj-cs"/>
              </a:defRPr>
            </a:lvl1pPr>
          </a:lstStyle>
          <a:p>
            <a:pPr lvl="0">
              <a:spcBef>
                <a:spcPct val="20000"/>
              </a:spcBef>
              <a:spcAft>
                <a:spcPct val="0"/>
              </a:spcAft>
            </a:pPr>
            <a:r>
              <a:rPr lang="en-GB" dirty="0"/>
              <a:t>KONSEPT</a:t>
            </a:r>
            <a:endParaRPr lang="en-US" dirty="0"/>
          </a:p>
        </p:txBody>
      </p:sp>
      <p:sp>
        <p:nvSpPr>
          <p:cNvPr id="2" name="Tittel 1">
            <a:extLst>
              <a:ext uri="{FF2B5EF4-FFF2-40B4-BE49-F238E27FC236}">
                <a16:creationId xmlns:a16="http://schemas.microsoft.com/office/drawing/2014/main" id="{42CC5A11-0BAF-6148-A79C-1A045F87FDBA}"/>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116751537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omt">
    <p:spTree>
      <p:nvGrpSpPr>
        <p:cNvPr id="1" name=""/>
        <p:cNvGrpSpPr/>
        <p:nvPr/>
      </p:nvGrpSpPr>
      <p:grpSpPr>
        <a:xfrm>
          <a:off x="0" y="0"/>
          <a:ext cx="0" cy="0"/>
          <a:chOff x="0" y="0"/>
          <a:chExt cx="0" cy="0"/>
        </a:xfrm>
      </p:grpSpPr>
      <p:sp>
        <p:nvSpPr>
          <p:cNvPr id="27" name="Rektangel 9">
            <a:extLst>
              <a:ext uri="{FF2B5EF4-FFF2-40B4-BE49-F238E27FC236}">
                <a16:creationId xmlns:a16="http://schemas.microsoft.com/office/drawing/2014/main" id="{7826A423-9CBC-40F6-B639-490F770517BD}"/>
              </a:ext>
            </a:extLst>
          </p:cNvPr>
          <p:cNvSpPr/>
          <p:nvPr userDrawn="1"/>
        </p:nvSpPr>
        <p:spPr>
          <a:xfrm>
            <a:off x="723898" y="1302393"/>
            <a:ext cx="7750255" cy="1198420"/>
          </a:xfrm>
          <a:prstGeom prst="rect">
            <a:avLst/>
          </a:prstGeom>
          <a:ln w="3175" cmpd="sng">
            <a:solidFill>
              <a:schemeClr val="bg1">
                <a:lumMod val="75000"/>
              </a:schemeClr>
            </a:solidFill>
          </a:ln>
        </p:spPr>
        <p:style>
          <a:lnRef idx="2">
            <a:schemeClr val="accent2"/>
          </a:lnRef>
          <a:fillRef idx="1">
            <a:schemeClr val="lt1"/>
          </a:fillRef>
          <a:effectRef idx="0">
            <a:schemeClr val="accent2"/>
          </a:effectRef>
          <a:fontRef idx="minor">
            <a:schemeClr val="dk1"/>
          </a:fontRef>
        </p:style>
        <p:txBody>
          <a:bodyPr rtlCol="0" anchor="t"/>
          <a:lstStyle/>
          <a:p>
            <a:pPr algn="ctr"/>
            <a:endParaRPr lang="en-US" sz="1000" b="1" dirty="0"/>
          </a:p>
        </p:txBody>
      </p:sp>
      <p:sp>
        <p:nvSpPr>
          <p:cNvPr id="8" name="Rektangel 10"/>
          <p:cNvSpPr/>
          <p:nvPr userDrawn="1"/>
        </p:nvSpPr>
        <p:spPr>
          <a:xfrm>
            <a:off x="8558450" y="1302393"/>
            <a:ext cx="2909650" cy="2539981"/>
          </a:xfrm>
          <a:prstGeom prst="rect">
            <a:avLst/>
          </a:prstGeom>
          <a:noFill/>
          <a:ln w="3175" cmpd="sng">
            <a:solidFill>
              <a:schemeClr val="bg1">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9" name="Content Placeholder 15"/>
          <p:cNvSpPr>
            <a:spLocks noGrp="1"/>
          </p:cNvSpPr>
          <p:nvPr>
            <p:ph sz="quarter" idx="12"/>
          </p:nvPr>
        </p:nvSpPr>
        <p:spPr>
          <a:xfrm>
            <a:off x="8656273" y="1353625"/>
            <a:ext cx="2811828" cy="2444028"/>
          </a:xfrm>
        </p:spPr>
        <p:txBody>
          <a:bodyPr/>
          <a:lstStyle>
            <a:lvl1pPr>
              <a:defRPr sz="800"/>
            </a:lvl1pPr>
          </a:lstStyle>
          <a:p>
            <a:pPr lvl="0"/>
            <a:endParaRPr lang="en-US" dirty="0"/>
          </a:p>
        </p:txBody>
      </p:sp>
      <p:sp>
        <p:nvSpPr>
          <p:cNvPr id="10" name="Plassholder for innhold 2"/>
          <p:cNvSpPr>
            <a:spLocks noGrp="1"/>
          </p:cNvSpPr>
          <p:nvPr>
            <p:ph idx="1"/>
          </p:nvPr>
        </p:nvSpPr>
        <p:spPr>
          <a:xfrm>
            <a:off x="742950" y="3879654"/>
            <a:ext cx="10725150" cy="2444028"/>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2" name="Content Placeholder 13"/>
          <p:cNvSpPr>
            <a:spLocks noGrp="1"/>
          </p:cNvSpPr>
          <p:nvPr>
            <p:ph sz="quarter" idx="17"/>
          </p:nvPr>
        </p:nvSpPr>
        <p:spPr>
          <a:xfrm>
            <a:off x="742950" y="1359553"/>
            <a:ext cx="2286688" cy="1072659"/>
          </a:xfrm>
        </p:spPr>
        <p:txBody>
          <a:bodyPr/>
          <a:lstStyle>
            <a:lvl1pPr>
              <a:defRPr sz="1200"/>
            </a:lvl1pPr>
          </a:lstStyle>
          <a:p>
            <a:pPr lvl="0"/>
            <a:endParaRPr lang="en-US" dirty="0"/>
          </a:p>
        </p:txBody>
      </p:sp>
      <p:sp>
        <p:nvSpPr>
          <p:cNvPr id="13" name="Rektangel 9"/>
          <p:cNvSpPr/>
          <p:nvPr userDrawn="1"/>
        </p:nvSpPr>
        <p:spPr>
          <a:xfrm>
            <a:off x="723898" y="2561591"/>
            <a:ext cx="2391417" cy="1281593"/>
          </a:xfrm>
          <a:prstGeom prst="rect">
            <a:avLst/>
          </a:prstGeom>
          <a:ln w="3175" cmpd="sng">
            <a:solidFill>
              <a:schemeClr val="bg1">
                <a:lumMod val="75000"/>
              </a:schemeClr>
            </a:solidFill>
          </a:ln>
        </p:spPr>
        <p:style>
          <a:lnRef idx="2">
            <a:schemeClr val="accent2"/>
          </a:lnRef>
          <a:fillRef idx="1">
            <a:schemeClr val="lt1"/>
          </a:fillRef>
          <a:effectRef idx="0">
            <a:schemeClr val="accent2"/>
          </a:effectRef>
          <a:fontRef idx="minor">
            <a:schemeClr val="dk1"/>
          </a:fontRef>
        </p:style>
        <p:txBody>
          <a:bodyPr rtlCol="0" anchor="t"/>
          <a:lstStyle/>
          <a:p>
            <a:pPr algn="ctr"/>
            <a:r>
              <a:rPr lang="en-US" sz="1000" b="1" dirty="0"/>
              <a:t>ASSOCIATIONS</a:t>
            </a:r>
          </a:p>
        </p:txBody>
      </p:sp>
      <p:sp>
        <p:nvSpPr>
          <p:cNvPr id="14" name="Content Placeholder 13"/>
          <p:cNvSpPr>
            <a:spLocks noGrp="1"/>
          </p:cNvSpPr>
          <p:nvPr>
            <p:ph sz="quarter" idx="18"/>
          </p:nvPr>
        </p:nvSpPr>
        <p:spPr>
          <a:xfrm>
            <a:off x="742949" y="2745279"/>
            <a:ext cx="2286689" cy="1020233"/>
          </a:xfrm>
        </p:spPr>
        <p:txBody>
          <a:bodyPr/>
          <a:lstStyle>
            <a:lvl1pPr>
              <a:defRPr sz="1200"/>
            </a:lvl1pPr>
          </a:lstStyle>
          <a:p>
            <a:pPr lvl="0"/>
            <a:endParaRPr lang="en-US" dirty="0"/>
          </a:p>
        </p:txBody>
      </p:sp>
      <p:sp>
        <p:nvSpPr>
          <p:cNvPr id="23" name="Rektangel 9">
            <a:extLst>
              <a:ext uri="{FF2B5EF4-FFF2-40B4-BE49-F238E27FC236}">
                <a16:creationId xmlns:a16="http://schemas.microsoft.com/office/drawing/2014/main" id="{E6A4912C-768E-49B9-A1CA-2057749DD29A}"/>
              </a:ext>
            </a:extLst>
          </p:cNvPr>
          <p:cNvSpPr/>
          <p:nvPr userDrawn="1"/>
        </p:nvSpPr>
        <p:spPr>
          <a:xfrm>
            <a:off x="3409614" y="2560780"/>
            <a:ext cx="2391418" cy="1281593"/>
          </a:xfrm>
          <a:prstGeom prst="rect">
            <a:avLst/>
          </a:prstGeom>
          <a:ln w="3175" cmpd="sng">
            <a:solidFill>
              <a:schemeClr val="bg1">
                <a:lumMod val="75000"/>
              </a:schemeClr>
            </a:solidFill>
          </a:ln>
        </p:spPr>
        <p:style>
          <a:lnRef idx="2">
            <a:schemeClr val="accent2"/>
          </a:lnRef>
          <a:fillRef idx="1">
            <a:schemeClr val="lt1"/>
          </a:fillRef>
          <a:effectRef idx="0">
            <a:schemeClr val="accent2"/>
          </a:effectRef>
          <a:fontRef idx="minor">
            <a:schemeClr val="dk1"/>
          </a:fontRef>
        </p:style>
        <p:txBody>
          <a:bodyPr rtlCol="0" anchor="t"/>
          <a:lstStyle/>
          <a:p>
            <a:pPr algn="ctr"/>
            <a:r>
              <a:rPr lang="en-US" sz="1000" b="1" dirty="0"/>
              <a:t>BARRIERS</a:t>
            </a:r>
          </a:p>
        </p:txBody>
      </p:sp>
      <p:sp>
        <p:nvSpPr>
          <p:cNvPr id="24" name="Content Placeholder 13">
            <a:extLst>
              <a:ext uri="{FF2B5EF4-FFF2-40B4-BE49-F238E27FC236}">
                <a16:creationId xmlns:a16="http://schemas.microsoft.com/office/drawing/2014/main" id="{C47E8F0E-CB91-4149-B75F-8826F386D0F6}"/>
              </a:ext>
            </a:extLst>
          </p:cNvPr>
          <p:cNvSpPr>
            <a:spLocks noGrp="1"/>
          </p:cNvSpPr>
          <p:nvPr>
            <p:ph sz="quarter" idx="19"/>
          </p:nvPr>
        </p:nvSpPr>
        <p:spPr>
          <a:xfrm>
            <a:off x="3409612" y="2744467"/>
            <a:ext cx="2377443" cy="1020234"/>
          </a:xfrm>
        </p:spPr>
        <p:txBody>
          <a:bodyPr/>
          <a:lstStyle>
            <a:lvl1pPr>
              <a:defRPr sz="1200"/>
            </a:lvl1pPr>
          </a:lstStyle>
          <a:p>
            <a:pPr lvl="0"/>
            <a:endParaRPr lang="en-US" dirty="0"/>
          </a:p>
        </p:txBody>
      </p:sp>
      <p:sp>
        <p:nvSpPr>
          <p:cNvPr id="25" name="Rektangel 9">
            <a:extLst>
              <a:ext uri="{FF2B5EF4-FFF2-40B4-BE49-F238E27FC236}">
                <a16:creationId xmlns:a16="http://schemas.microsoft.com/office/drawing/2014/main" id="{324318CB-5536-4C03-B38E-903046DF8D23}"/>
              </a:ext>
            </a:extLst>
          </p:cNvPr>
          <p:cNvSpPr/>
          <p:nvPr userDrawn="1"/>
        </p:nvSpPr>
        <p:spPr>
          <a:xfrm>
            <a:off x="6095331" y="2560780"/>
            <a:ext cx="2391418" cy="1281593"/>
          </a:xfrm>
          <a:prstGeom prst="rect">
            <a:avLst/>
          </a:prstGeom>
          <a:ln w="3175" cmpd="sng">
            <a:solidFill>
              <a:schemeClr val="bg1">
                <a:lumMod val="75000"/>
              </a:schemeClr>
            </a:solidFill>
          </a:ln>
        </p:spPr>
        <p:style>
          <a:lnRef idx="2">
            <a:schemeClr val="accent2"/>
          </a:lnRef>
          <a:fillRef idx="1">
            <a:schemeClr val="lt1"/>
          </a:fillRef>
          <a:effectRef idx="0">
            <a:schemeClr val="accent2"/>
          </a:effectRef>
          <a:fontRef idx="minor">
            <a:schemeClr val="dk1"/>
          </a:fontRef>
        </p:style>
        <p:txBody>
          <a:bodyPr rtlCol="0" anchor="t"/>
          <a:lstStyle/>
          <a:p>
            <a:pPr algn="ctr"/>
            <a:r>
              <a:rPr lang="en-US" sz="1000" b="1" dirty="0"/>
              <a:t>REPLACEMENT</a:t>
            </a:r>
          </a:p>
        </p:txBody>
      </p:sp>
      <p:sp>
        <p:nvSpPr>
          <p:cNvPr id="26" name="Content Placeholder 13">
            <a:extLst>
              <a:ext uri="{FF2B5EF4-FFF2-40B4-BE49-F238E27FC236}">
                <a16:creationId xmlns:a16="http://schemas.microsoft.com/office/drawing/2014/main" id="{86BC020C-3DA4-4E71-9B77-521B1CF56F86}"/>
              </a:ext>
            </a:extLst>
          </p:cNvPr>
          <p:cNvSpPr>
            <a:spLocks noGrp="1"/>
          </p:cNvSpPr>
          <p:nvPr>
            <p:ph sz="quarter" idx="20"/>
          </p:nvPr>
        </p:nvSpPr>
        <p:spPr>
          <a:xfrm>
            <a:off x="6163730" y="2744467"/>
            <a:ext cx="2262152" cy="1020234"/>
          </a:xfrm>
        </p:spPr>
        <p:txBody>
          <a:bodyPr/>
          <a:lstStyle>
            <a:lvl1pPr>
              <a:defRPr sz="1200"/>
            </a:lvl1pPr>
          </a:lstStyle>
          <a:p>
            <a:pPr lvl="0"/>
            <a:endParaRPr lang="en-US" dirty="0"/>
          </a:p>
        </p:txBody>
      </p:sp>
      <p:sp>
        <p:nvSpPr>
          <p:cNvPr id="28" name="Content Placeholder 13">
            <a:extLst>
              <a:ext uri="{FF2B5EF4-FFF2-40B4-BE49-F238E27FC236}">
                <a16:creationId xmlns:a16="http://schemas.microsoft.com/office/drawing/2014/main" id="{B25F4948-3D22-4806-85AE-662DC4F7B0BB}"/>
              </a:ext>
            </a:extLst>
          </p:cNvPr>
          <p:cNvSpPr>
            <a:spLocks noGrp="1"/>
          </p:cNvSpPr>
          <p:nvPr>
            <p:ph sz="quarter" idx="22"/>
          </p:nvPr>
        </p:nvSpPr>
        <p:spPr>
          <a:xfrm>
            <a:off x="3409612" y="1359552"/>
            <a:ext cx="4987680" cy="1060569"/>
          </a:xfrm>
        </p:spPr>
        <p:txBody>
          <a:bodyPr/>
          <a:lstStyle>
            <a:lvl1pPr marL="0" indent="0">
              <a:buNone/>
              <a:defRPr sz="900">
                <a:latin typeface="Calibri"/>
                <a:cs typeface="Calibri"/>
              </a:defRPr>
            </a:lvl1pPr>
          </a:lstStyle>
          <a:p>
            <a:pPr lvl="0"/>
            <a:endParaRPr lang="en-US" dirty="0"/>
          </a:p>
        </p:txBody>
      </p:sp>
      <p:sp>
        <p:nvSpPr>
          <p:cNvPr id="15" name="Tittel 1">
            <a:extLst>
              <a:ext uri="{FF2B5EF4-FFF2-40B4-BE49-F238E27FC236}">
                <a16:creationId xmlns:a16="http://schemas.microsoft.com/office/drawing/2014/main" id="{03CAE536-02FE-9242-8AAD-6D0809EA518D}"/>
              </a:ext>
            </a:extLst>
          </p:cNvPr>
          <p:cNvSpPr>
            <a:spLocks noGrp="1"/>
          </p:cNvSpPr>
          <p:nvPr>
            <p:ph type="title" sz="quarter"/>
          </p:nvPr>
        </p:nvSpPr>
        <p:spPr>
          <a:xfrm>
            <a:off x="742951" y="333376"/>
            <a:ext cx="10725149" cy="911225"/>
          </a:xfrm>
        </p:spPr>
        <p:txBody>
          <a:bodyPr/>
          <a:lstStyle/>
          <a:p>
            <a:r>
              <a:rPr lang="nb-NO" dirty="0"/>
              <a:t>Klikk for å redigere tittelstil</a:t>
            </a:r>
          </a:p>
        </p:txBody>
      </p:sp>
    </p:spTree>
    <p:extLst>
      <p:ext uri="{BB962C8B-B14F-4D97-AF65-F5344CB8AC3E}">
        <p14:creationId xmlns:p14="http://schemas.microsoft.com/office/powerpoint/2010/main" val="390053046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Tomt">
    <p:spTree>
      <p:nvGrpSpPr>
        <p:cNvPr id="1" name=""/>
        <p:cNvGrpSpPr/>
        <p:nvPr/>
      </p:nvGrpSpPr>
      <p:grpSpPr>
        <a:xfrm>
          <a:off x="0" y="0"/>
          <a:ext cx="0" cy="0"/>
          <a:chOff x="0" y="0"/>
          <a:chExt cx="0" cy="0"/>
        </a:xfrm>
      </p:grpSpPr>
      <p:sp>
        <p:nvSpPr>
          <p:cNvPr id="10" name="Plassholder for innhold 2"/>
          <p:cNvSpPr>
            <a:spLocks noGrp="1"/>
          </p:cNvSpPr>
          <p:nvPr>
            <p:ph idx="1"/>
          </p:nvPr>
        </p:nvSpPr>
        <p:spPr>
          <a:xfrm>
            <a:off x="742950" y="1334863"/>
            <a:ext cx="10725149" cy="2444028"/>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Tittel 1">
            <a:extLst>
              <a:ext uri="{FF2B5EF4-FFF2-40B4-BE49-F238E27FC236}">
                <a16:creationId xmlns:a16="http://schemas.microsoft.com/office/drawing/2014/main" id="{9EF7E4D3-B6C9-204A-9EDD-52859A16DC9E}"/>
              </a:ext>
            </a:extLst>
          </p:cNvPr>
          <p:cNvSpPr>
            <a:spLocks noGrp="1"/>
          </p:cNvSpPr>
          <p:nvPr>
            <p:ph type="title" sz="quarter"/>
          </p:nvPr>
        </p:nvSpPr>
        <p:spPr>
          <a:xfrm>
            <a:off x="742951" y="333376"/>
            <a:ext cx="10725149" cy="911225"/>
          </a:xfrm>
        </p:spPr>
        <p:txBody>
          <a:bodyPr/>
          <a:lstStyle/>
          <a:p>
            <a:r>
              <a:rPr lang="nb-NO" dirty="0"/>
              <a:t>Klikk for å redigere tittelstil</a:t>
            </a:r>
          </a:p>
        </p:txBody>
      </p:sp>
      <p:sp>
        <p:nvSpPr>
          <p:cNvPr id="6" name="Plassholder for innhold 2">
            <a:extLst>
              <a:ext uri="{FF2B5EF4-FFF2-40B4-BE49-F238E27FC236}">
                <a16:creationId xmlns:a16="http://schemas.microsoft.com/office/drawing/2014/main" id="{8D0F32AB-F1C2-5141-A94D-DA32A36308CE}"/>
              </a:ext>
            </a:extLst>
          </p:cNvPr>
          <p:cNvSpPr>
            <a:spLocks noGrp="1"/>
          </p:cNvSpPr>
          <p:nvPr>
            <p:ph idx="10"/>
          </p:nvPr>
        </p:nvSpPr>
        <p:spPr>
          <a:xfrm>
            <a:off x="742950" y="3879654"/>
            <a:ext cx="10725150" cy="2444028"/>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88929480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fourObj" preserve="1">
  <p:cSld name="Tittel og fire innholdsdeler">
    <p:spTree>
      <p:nvGrpSpPr>
        <p:cNvPr id="1" name=""/>
        <p:cNvGrpSpPr/>
        <p:nvPr/>
      </p:nvGrpSpPr>
      <p:grpSpPr>
        <a:xfrm>
          <a:off x="0" y="0"/>
          <a:ext cx="0" cy="0"/>
          <a:chOff x="0" y="0"/>
          <a:chExt cx="0" cy="0"/>
        </a:xfrm>
      </p:grpSpPr>
      <p:sp>
        <p:nvSpPr>
          <p:cNvPr id="2" name="Tittel 1"/>
          <p:cNvSpPr>
            <a:spLocks noGrp="1"/>
          </p:cNvSpPr>
          <p:nvPr>
            <p:ph type="title" sz="quarter"/>
          </p:nvPr>
        </p:nvSpPr>
        <p:spPr>
          <a:xfrm>
            <a:off x="742951" y="333376"/>
            <a:ext cx="10725149" cy="911225"/>
          </a:xfrm>
        </p:spPr>
        <p:txBody>
          <a:bodyPr/>
          <a:lstStyle/>
          <a:p>
            <a:r>
              <a:rPr lang="nb-NO" dirty="0"/>
              <a:t>Klikk for å redigere tittelstil</a:t>
            </a:r>
          </a:p>
        </p:txBody>
      </p:sp>
      <p:sp>
        <p:nvSpPr>
          <p:cNvPr id="3" name="Plassholder for innhold 2"/>
          <p:cNvSpPr>
            <a:spLocks noGrp="1"/>
          </p:cNvSpPr>
          <p:nvPr>
            <p:ph sz="quarter" idx="1"/>
          </p:nvPr>
        </p:nvSpPr>
        <p:spPr>
          <a:xfrm>
            <a:off x="742952" y="1454150"/>
            <a:ext cx="5276849" cy="24780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quarter" idx="2"/>
          </p:nvPr>
        </p:nvSpPr>
        <p:spPr>
          <a:xfrm>
            <a:off x="6223001" y="1454150"/>
            <a:ext cx="5278967" cy="24780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innhold 4"/>
          <p:cNvSpPr>
            <a:spLocks noGrp="1"/>
          </p:cNvSpPr>
          <p:nvPr>
            <p:ph sz="quarter" idx="3"/>
          </p:nvPr>
        </p:nvSpPr>
        <p:spPr>
          <a:xfrm>
            <a:off x="742952" y="4084639"/>
            <a:ext cx="5276849" cy="247808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innhold 5"/>
          <p:cNvSpPr>
            <a:spLocks noGrp="1"/>
          </p:cNvSpPr>
          <p:nvPr>
            <p:ph sz="quarter" idx="4"/>
          </p:nvPr>
        </p:nvSpPr>
        <p:spPr>
          <a:xfrm>
            <a:off x="6223001" y="4084639"/>
            <a:ext cx="5278967" cy="247808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lysbildenummer 1"/>
          <p:cNvSpPr>
            <a:spLocks noGrp="1"/>
          </p:cNvSpPr>
          <p:nvPr>
            <p:ph type="sldNum" sz="quarter" idx="10"/>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Tree>
    <p:extLst>
      <p:ext uri="{BB962C8B-B14F-4D97-AF65-F5344CB8AC3E}">
        <p14:creationId xmlns:p14="http://schemas.microsoft.com/office/powerpoint/2010/main" val="411991775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omt">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A26FFD19-7372-744A-9D95-0DBEDA937551}"/>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7709" name="think-cell Slide" r:id="rId4" imgW="7772400" imgH="10058400" progId="TCLayout.ActiveDocument.1">
                  <p:embed/>
                </p:oleObj>
              </mc:Choice>
              <mc:Fallback>
                <p:oleObj name="think-cell Slide" r:id="rId4" imgW="7772400" imgH="10058400" progId="TCLayout.ActiveDocument.1">
                  <p:embed/>
                  <p:pic>
                    <p:nvPicPr>
                      <p:cNvPr id="2" name="Objekt 1" hidden="1">
                        <a:extLst>
                          <a:ext uri="{FF2B5EF4-FFF2-40B4-BE49-F238E27FC236}">
                            <a16:creationId xmlns:a16="http://schemas.microsoft.com/office/drawing/2014/main" id="{A26FFD19-7372-744A-9D95-0DBEDA93755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0" name="Content Placeholder 13">
            <a:extLst>
              <a:ext uri="{FF2B5EF4-FFF2-40B4-BE49-F238E27FC236}">
                <a16:creationId xmlns:a16="http://schemas.microsoft.com/office/drawing/2014/main" id="{0202AF36-BF72-3940-AC8B-1022052277E5}"/>
              </a:ext>
            </a:extLst>
          </p:cNvPr>
          <p:cNvSpPr>
            <a:spLocks noGrp="1"/>
          </p:cNvSpPr>
          <p:nvPr>
            <p:ph sz="quarter" idx="19"/>
          </p:nvPr>
        </p:nvSpPr>
        <p:spPr>
          <a:xfrm>
            <a:off x="864379" y="1977908"/>
            <a:ext cx="2560466" cy="1800199"/>
          </a:xfrm>
        </p:spPr>
        <p:txBody>
          <a:bodyPr/>
          <a:lstStyle>
            <a:lvl1pPr marL="0" indent="0">
              <a:buNone/>
              <a:defRPr sz="1200"/>
            </a:lvl1pPr>
          </a:lstStyle>
          <a:p>
            <a:pPr lvl="0"/>
            <a:endParaRPr lang="en-US" dirty="0"/>
          </a:p>
        </p:txBody>
      </p:sp>
      <p:sp>
        <p:nvSpPr>
          <p:cNvPr id="21" name="Content Placeholder 13">
            <a:extLst>
              <a:ext uri="{FF2B5EF4-FFF2-40B4-BE49-F238E27FC236}">
                <a16:creationId xmlns:a16="http://schemas.microsoft.com/office/drawing/2014/main" id="{69CFCB6F-FA02-3444-9845-7F838066D801}"/>
              </a:ext>
            </a:extLst>
          </p:cNvPr>
          <p:cNvSpPr>
            <a:spLocks noGrp="1"/>
          </p:cNvSpPr>
          <p:nvPr>
            <p:ph sz="quarter" idx="20"/>
          </p:nvPr>
        </p:nvSpPr>
        <p:spPr>
          <a:xfrm>
            <a:off x="3937425" y="1977908"/>
            <a:ext cx="3333482" cy="1800199"/>
          </a:xfrm>
        </p:spPr>
        <p:txBody>
          <a:bodyPr/>
          <a:lstStyle>
            <a:lvl1pPr marL="0" indent="0">
              <a:buNone/>
              <a:defRPr sz="1200"/>
            </a:lvl1pPr>
          </a:lstStyle>
          <a:p>
            <a:pPr lvl="0"/>
            <a:endParaRPr lang="en-US" dirty="0"/>
          </a:p>
        </p:txBody>
      </p:sp>
      <p:sp>
        <p:nvSpPr>
          <p:cNvPr id="22" name="Content Placeholder 13">
            <a:extLst>
              <a:ext uri="{FF2B5EF4-FFF2-40B4-BE49-F238E27FC236}">
                <a16:creationId xmlns:a16="http://schemas.microsoft.com/office/drawing/2014/main" id="{6C43698B-A9B7-0949-A072-FAC22300CED5}"/>
              </a:ext>
            </a:extLst>
          </p:cNvPr>
          <p:cNvSpPr>
            <a:spLocks noGrp="1"/>
          </p:cNvSpPr>
          <p:nvPr>
            <p:ph sz="quarter" idx="21"/>
          </p:nvPr>
        </p:nvSpPr>
        <p:spPr>
          <a:xfrm>
            <a:off x="7897092" y="1977908"/>
            <a:ext cx="3333482" cy="1800199"/>
          </a:xfrm>
        </p:spPr>
        <p:txBody>
          <a:bodyPr/>
          <a:lstStyle>
            <a:lvl1pPr marL="0" indent="0">
              <a:buNone/>
              <a:defRPr sz="1200"/>
            </a:lvl1pPr>
          </a:lstStyle>
          <a:p>
            <a:pPr lvl="0"/>
            <a:endParaRPr lang="en-US" dirty="0"/>
          </a:p>
        </p:txBody>
      </p:sp>
      <p:sp>
        <p:nvSpPr>
          <p:cNvPr id="23" name="Content Placeholder 13">
            <a:extLst>
              <a:ext uri="{FF2B5EF4-FFF2-40B4-BE49-F238E27FC236}">
                <a16:creationId xmlns:a16="http://schemas.microsoft.com/office/drawing/2014/main" id="{CAAC8577-DB46-3441-834C-7DDFCFF1C728}"/>
              </a:ext>
            </a:extLst>
          </p:cNvPr>
          <p:cNvSpPr>
            <a:spLocks noGrp="1"/>
          </p:cNvSpPr>
          <p:nvPr>
            <p:ph sz="quarter" idx="22"/>
          </p:nvPr>
        </p:nvSpPr>
        <p:spPr>
          <a:xfrm>
            <a:off x="864379" y="4403945"/>
            <a:ext cx="2560466" cy="1800199"/>
          </a:xfrm>
        </p:spPr>
        <p:txBody>
          <a:bodyPr/>
          <a:lstStyle>
            <a:lvl1pPr marL="0" indent="0">
              <a:buNone/>
              <a:defRPr sz="1200"/>
            </a:lvl1pPr>
          </a:lstStyle>
          <a:p>
            <a:pPr lvl="0"/>
            <a:endParaRPr lang="en-US" dirty="0"/>
          </a:p>
        </p:txBody>
      </p:sp>
      <p:sp>
        <p:nvSpPr>
          <p:cNvPr id="24" name="Content Placeholder 13">
            <a:extLst>
              <a:ext uri="{FF2B5EF4-FFF2-40B4-BE49-F238E27FC236}">
                <a16:creationId xmlns:a16="http://schemas.microsoft.com/office/drawing/2014/main" id="{8DD1549A-09F8-E245-B7A4-F5EB0182E06A}"/>
              </a:ext>
            </a:extLst>
          </p:cNvPr>
          <p:cNvSpPr>
            <a:spLocks noGrp="1"/>
          </p:cNvSpPr>
          <p:nvPr>
            <p:ph sz="quarter" idx="23"/>
          </p:nvPr>
        </p:nvSpPr>
        <p:spPr>
          <a:xfrm>
            <a:off x="3937425" y="4403945"/>
            <a:ext cx="3333482" cy="1800199"/>
          </a:xfrm>
        </p:spPr>
        <p:txBody>
          <a:bodyPr/>
          <a:lstStyle>
            <a:lvl1pPr marL="0" indent="0">
              <a:buNone/>
              <a:defRPr sz="1200"/>
            </a:lvl1pPr>
          </a:lstStyle>
          <a:p>
            <a:pPr lvl="0"/>
            <a:endParaRPr lang="en-US" dirty="0"/>
          </a:p>
        </p:txBody>
      </p:sp>
      <p:sp>
        <p:nvSpPr>
          <p:cNvPr id="25" name="Content Placeholder 13">
            <a:extLst>
              <a:ext uri="{FF2B5EF4-FFF2-40B4-BE49-F238E27FC236}">
                <a16:creationId xmlns:a16="http://schemas.microsoft.com/office/drawing/2014/main" id="{B67F0F2E-9F0C-B34A-8852-D38534D49748}"/>
              </a:ext>
            </a:extLst>
          </p:cNvPr>
          <p:cNvSpPr>
            <a:spLocks noGrp="1"/>
          </p:cNvSpPr>
          <p:nvPr>
            <p:ph sz="quarter" idx="24"/>
          </p:nvPr>
        </p:nvSpPr>
        <p:spPr>
          <a:xfrm>
            <a:off x="7897092" y="4403945"/>
            <a:ext cx="3333482" cy="1800199"/>
          </a:xfrm>
        </p:spPr>
        <p:txBody>
          <a:bodyPr/>
          <a:lstStyle>
            <a:lvl1pPr marL="0" indent="0">
              <a:buNone/>
              <a:defRPr sz="1200"/>
            </a:lvl1pPr>
          </a:lstStyle>
          <a:p>
            <a:pPr lvl="0"/>
            <a:endParaRPr lang="en-US" dirty="0"/>
          </a:p>
        </p:txBody>
      </p:sp>
      <p:sp>
        <p:nvSpPr>
          <p:cNvPr id="8" name="Tittel 1">
            <a:extLst>
              <a:ext uri="{FF2B5EF4-FFF2-40B4-BE49-F238E27FC236}">
                <a16:creationId xmlns:a16="http://schemas.microsoft.com/office/drawing/2014/main" id="{EE7628FD-7A0C-FB49-9A14-008E867C9AAD}"/>
              </a:ext>
            </a:extLst>
          </p:cNvPr>
          <p:cNvSpPr>
            <a:spLocks noGrp="1"/>
          </p:cNvSpPr>
          <p:nvPr>
            <p:ph type="title" sz="quarter"/>
          </p:nvPr>
        </p:nvSpPr>
        <p:spPr>
          <a:xfrm>
            <a:off x="742951" y="333376"/>
            <a:ext cx="10725149" cy="911225"/>
          </a:xfrm>
        </p:spPr>
        <p:txBody>
          <a:bodyPr/>
          <a:lstStyle/>
          <a:p>
            <a:r>
              <a:rPr lang="nb-NO" dirty="0"/>
              <a:t>Klikk for å redigere tittelstil</a:t>
            </a:r>
          </a:p>
        </p:txBody>
      </p:sp>
    </p:spTree>
    <p:extLst>
      <p:ext uri="{BB962C8B-B14F-4D97-AF65-F5344CB8AC3E}">
        <p14:creationId xmlns:p14="http://schemas.microsoft.com/office/powerpoint/2010/main" val="87253908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6_Tomt">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A26FFD19-7372-744A-9D95-0DBEDA937551}"/>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8733" name="think-cell Slide" r:id="rId4" imgW="7772400" imgH="10058400" progId="TCLayout.ActiveDocument.1">
                  <p:embed/>
                </p:oleObj>
              </mc:Choice>
              <mc:Fallback>
                <p:oleObj name="think-cell Slide" r:id="rId4" imgW="7772400" imgH="10058400" progId="TCLayout.ActiveDocument.1">
                  <p:embed/>
                  <p:pic>
                    <p:nvPicPr>
                      <p:cNvPr id="2" name="Objekt 1" hidden="1">
                        <a:extLst>
                          <a:ext uri="{FF2B5EF4-FFF2-40B4-BE49-F238E27FC236}">
                            <a16:creationId xmlns:a16="http://schemas.microsoft.com/office/drawing/2014/main" id="{A26FFD19-7372-744A-9D95-0DBEDA93755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0" name="Content Placeholder 13">
            <a:extLst>
              <a:ext uri="{FF2B5EF4-FFF2-40B4-BE49-F238E27FC236}">
                <a16:creationId xmlns:a16="http://schemas.microsoft.com/office/drawing/2014/main" id="{0202AF36-BF72-3940-AC8B-1022052277E5}"/>
              </a:ext>
            </a:extLst>
          </p:cNvPr>
          <p:cNvSpPr>
            <a:spLocks noGrp="1"/>
          </p:cNvSpPr>
          <p:nvPr>
            <p:ph sz="quarter" idx="19"/>
          </p:nvPr>
        </p:nvSpPr>
        <p:spPr>
          <a:xfrm>
            <a:off x="864379" y="1977908"/>
            <a:ext cx="2560466" cy="1800199"/>
          </a:xfrm>
        </p:spPr>
        <p:txBody>
          <a:bodyPr/>
          <a:lstStyle>
            <a:lvl1pPr marL="0" indent="0">
              <a:buNone/>
              <a:defRPr sz="1200"/>
            </a:lvl1pPr>
          </a:lstStyle>
          <a:p>
            <a:pPr lvl="0"/>
            <a:endParaRPr lang="en-US" dirty="0"/>
          </a:p>
        </p:txBody>
      </p:sp>
      <p:sp>
        <p:nvSpPr>
          <p:cNvPr id="21" name="Content Placeholder 13">
            <a:extLst>
              <a:ext uri="{FF2B5EF4-FFF2-40B4-BE49-F238E27FC236}">
                <a16:creationId xmlns:a16="http://schemas.microsoft.com/office/drawing/2014/main" id="{69CFCB6F-FA02-3444-9845-7F838066D801}"/>
              </a:ext>
            </a:extLst>
          </p:cNvPr>
          <p:cNvSpPr>
            <a:spLocks noGrp="1"/>
          </p:cNvSpPr>
          <p:nvPr>
            <p:ph sz="quarter" idx="20"/>
          </p:nvPr>
        </p:nvSpPr>
        <p:spPr>
          <a:xfrm>
            <a:off x="3937424" y="1977908"/>
            <a:ext cx="6784363" cy="1800199"/>
          </a:xfrm>
        </p:spPr>
        <p:txBody>
          <a:bodyPr/>
          <a:lstStyle>
            <a:lvl1pPr marL="0" indent="0">
              <a:buNone/>
              <a:defRPr sz="1200"/>
            </a:lvl1pPr>
          </a:lstStyle>
          <a:p>
            <a:pPr lvl="0"/>
            <a:endParaRPr lang="en-US" dirty="0"/>
          </a:p>
        </p:txBody>
      </p:sp>
      <p:sp>
        <p:nvSpPr>
          <p:cNvPr id="23" name="Content Placeholder 13">
            <a:extLst>
              <a:ext uri="{FF2B5EF4-FFF2-40B4-BE49-F238E27FC236}">
                <a16:creationId xmlns:a16="http://schemas.microsoft.com/office/drawing/2014/main" id="{CAAC8577-DB46-3441-834C-7DDFCFF1C728}"/>
              </a:ext>
            </a:extLst>
          </p:cNvPr>
          <p:cNvSpPr>
            <a:spLocks noGrp="1"/>
          </p:cNvSpPr>
          <p:nvPr>
            <p:ph sz="quarter" idx="22"/>
          </p:nvPr>
        </p:nvSpPr>
        <p:spPr>
          <a:xfrm>
            <a:off x="864379" y="4403945"/>
            <a:ext cx="2560466" cy="1800199"/>
          </a:xfrm>
        </p:spPr>
        <p:txBody>
          <a:bodyPr/>
          <a:lstStyle>
            <a:lvl1pPr marL="0" indent="0">
              <a:buNone/>
              <a:defRPr sz="1200"/>
            </a:lvl1pPr>
          </a:lstStyle>
          <a:p>
            <a:pPr lvl="0"/>
            <a:endParaRPr lang="en-US" dirty="0"/>
          </a:p>
        </p:txBody>
      </p:sp>
      <p:sp>
        <p:nvSpPr>
          <p:cNvPr id="24" name="Content Placeholder 13">
            <a:extLst>
              <a:ext uri="{FF2B5EF4-FFF2-40B4-BE49-F238E27FC236}">
                <a16:creationId xmlns:a16="http://schemas.microsoft.com/office/drawing/2014/main" id="{8DD1549A-09F8-E245-B7A4-F5EB0182E06A}"/>
              </a:ext>
            </a:extLst>
          </p:cNvPr>
          <p:cNvSpPr>
            <a:spLocks noGrp="1"/>
          </p:cNvSpPr>
          <p:nvPr>
            <p:ph sz="quarter" idx="23"/>
          </p:nvPr>
        </p:nvSpPr>
        <p:spPr>
          <a:xfrm>
            <a:off x="3937424" y="4403945"/>
            <a:ext cx="6784363" cy="1800199"/>
          </a:xfrm>
        </p:spPr>
        <p:txBody>
          <a:bodyPr/>
          <a:lstStyle>
            <a:lvl1pPr marL="0" indent="0">
              <a:buNone/>
              <a:defRPr sz="1200"/>
            </a:lvl1pPr>
          </a:lstStyle>
          <a:p>
            <a:pPr lvl="0"/>
            <a:endParaRPr lang="en-US" dirty="0"/>
          </a:p>
        </p:txBody>
      </p:sp>
      <p:sp>
        <p:nvSpPr>
          <p:cNvPr id="8" name="Tittel 1">
            <a:extLst>
              <a:ext uri="{FF2B5EF4-FFF2-40B4-BE49-F238E27FC236}">
                <a16:creationId xmlns:a16="http://schemas.microsoft.com/office/drawing/2014/main" id="{EE7628FD-7A0C-FB49-9A14-008E867C9AAD}"/>
              </a:ext>
            </a:extLst>
          </p:cNvPr>
          <p:cNvSpPr>
            <a:spLocks noGrp="1"/>
          </p:cNvSpPr>
          <p:nvPr>
            <p:ph type="title" sz="quarter"/>
          </p:nvPr>
        </p:nvSpPr>
        <p:spPr>
          <a:xfrm>
            <a:off x="742951" y="333376"/>
            <a:ext cx="10725149" cy="911225"/>
          </a:xfrm>
        </p:spPr>
        <p:txBody>
          <a:bodyPr/>
          <a:lstStyle/>
          <a:p>
            <a:r>
              <a:rPr lang="nb-NO" dirty="0"/>
              <a:t>Klikk for å redigere tittelstil</a:t>
            </a:r>
          </a:p>
        </p:txBody>
      </p:sp>
    </p:spTree>
    <p:extLst>
      <p:ext uri="{BB962C8B-B14F-4D97-AF65-F5344CB8AC3E}">
        <p14:creationId xmlns:p14="http://schemas.microsoft.com/office/powerpoint/2010/main" val="273257319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5_Tomt">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A26FFD19-7372-744A-9D95-0DBEDA937551}"/>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9757" name="think-cell Slide" r:id="rId4" imgW="7772400" imgH="10058400" progId="TCLayout.ActiveDocument.1">
                  <p:embed/>
                </p:oleObj>
              </mc:Choice>
              <mc:Fallback>
                <p:oleObj name="think-cell Slide" r:id="rId4" imgW="7772400" imgH="10058400" progId="TCLayout.ActiveDocument.1">
                  <p:embed/>
                  <p:pic>
                    <p:nvPicPr>
                      <p:cNvPr id="2" name="Objekt 1" hidden="1">
                        <a:extLst>
                          <a:ext uri="{FF2B5EF4-FFF2-40B4-BE49-F238E27FC236}">
                            <a16:creationId xmlns:a16="http://schemas.microsoft.com/office/drawing/2014/main" id="{A26FFD19-7372-744A-9D95-0DBEDA93755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0" name="Content Placeholder 13">
            <a:extLst>
              <a:ext uri="{FF2B5EF4-FFF2-40B4-BE49-F238E27FC236}">
                <a16:creationId xmlns:a16="http://schemas.microsoft.com/office/drawing/2014/main" id="{0202AF36-BF72-3940-AC8B-1022052277E5}"/>
              </a:ext>
            </a:extLst>
          </p:cNvPr>
          <p:cNvSpPr>
            <a:spLocks noGrp="1"/>
          </p:cNvSpPr>
          <p:nvPr>
            <p:ph sz="quarter" idx="19"/>
          </p:nvPr>
        </p:nvSpPr>
        <p:spPr>
          <a:xfrm>
            <a:off x="864378" y="1977908"/>
            <a:ext cx="2779367" cy="1800199"/>
          </a:xfrm>
        </p:spPr>
        <p:txBody>
          <a:bodyPr/>
          <a:lstStyle>
            <a:lvl1pPr marL="0" indent="0">
              <a:buNone/>
              <a:defRPr sz="1200"/>
            </a:lvl1pPr>
          </a:lstStyle>
          <a:p>
            <a:pPr lvl="0"/>
            <a:endParaRPr lang="en-US" dirty="0"/>
          </a:p>
        </p:txBody>
      </p:sp>
      <p:sp>
        <p:nvSpPr>
          <p:cNvPr id="21" name="Content Placeholder 13">
            <a:extLst>
              <a:ext uri="{FF2B5EF4-FFF2-40B4-BE49-F238E27FC236}">
                <a16:creationId xmlns:a16="http://schemas.microsoft.com/office/drawing/2014/main" id="{69CFCB6F-FA02-3444-9845-7F838066D801}"/>
              </a:ext>
            </a:extLst>
          </p:cNvPr>
          <p:cNvSpPr>
            <a:spLocks noGrp="1"/>
          </p:cNvSpPr>
          <p:nvPr>
            <p:ph sz="quarter" idx="20"/>
          </p:nvPr>
        </p:nvSpPr>
        <p:spPr>
          <a:xfrm>
            <a:off x="4657792" y="1977908"/>
            <a:ext cx="2779367" cy="1800199"/>
          </a:xfrm>
        </p:spPr>
        <p:txBody>
          <a:bodyPr/>
          <a:lstStyle>
            <a:lvl1pPr marL="0" indent="0">
              <a:buNone/>
              <a:defRPr sz="1200"/>
            </a:lvl1pPr>
          </a:lstStyle>
          <a:p>
            <a:pPr lvl="0"/>
            <a:endParaRPr lang="en-US" dirty="0"/>
          </a:p>
        </p:txBody>
      </p:sp>
      <p:sp>
        <p:nvSpPr>
          <p:cNvPr id="22" name="Content Placeholder 13">
            <a:extLst>
              <a:ext uri="{FF2B5EF4-FFF2-40B4-BE49-F238E27FC236}">
                <a16:creationId xmlns:a16="http://schemas.microsoft.com/office/drawing/2014/main" id="{6C43698B-A9B7-0949-A072-FAC22300CED5}"/>
              </a:ext>
            </a:extLst>
          </p:cNvPr>
          <p:cNvSpPr>
            <a:spLocks noGrp="1"/>
          </p:cNvSpPr>
          <p:nvPr>
            <p:ph sz="quarter" idx="21"/>
          </p:nvPr>
        </p:nvSpPr>
        <p:spPr>
          <a:xfrm>
            <a:off x="8451206" y="1977908"/>
            <a:ext cx="2779367" cy="1800199"/>
          </a:xfrm>
        </p:spPr>
        <p:txBody>
          <a:bodyPr/>
          <a:lstStyle>
            <a:lvl1pPr marL="0" indent="0">
              <a:buNone/>
              <a:defRPr sz="1200"/>
            </a:lvl1pPr>
          </a:lstStyle>
          <a:p>
            <a:pPr lvl="0"/>
            <a:endParaRPr lang="en-US" dirty="0"/>
          </a:p>
        </p:txBody>
      </p:sp>
      <p:sp>
        <p:nvSpPr>
          <p:cNvPr id="23" name="Content Placeholder 13">
            <a:extLst>
              <a:ext uri="{FF2B5EF4-FFF2-40B4-BE49-F238E27FC236}">
                <a16:creationId xmlns:a16="http://schemas.microsoft.com/office/drawing/2014/main" id="{CAAC8577-DB46-3441-834C-7DDFCFF1C728}"/>
              </a:ext>
            </a:extLst>
          </p:cNvPr>
          <p:cNvSpPr>
            <a:spLocks noGrp="1"/>
          </p:cNvSpPr>
          <p:nvPr>
            <p:ph sz="quarter" idx="22"/>
          </p:nvPr>
        </p:nvSpPr>
        <p:spPr>
          <a:xfrm>
            <a:off x="864378" y="4570195"/>
            <a:ext cx="2779367" cy="1800199"/>
          </a:xfrm>
        </p:spPr>
        <p:txBody>
          <a:bodyPr/>
          <a:lstStyle>
            <a:lvl1pPr marL="0" indent="0">
              <a:buNone/>
              <a:defRPr sz="1200"/>
            </a:lvl1pPr>
          </a:lstStyle>
          <a:p>
            <a:pPr lvl="0"/>
            <a:endParaRPr lang="en-US" dirty="0"/>
          </a:p>
        </p:txBody>
      </p:sp>
      <p:sp>
        <p:nvSpPr>
          <p:cNvPr id="24" name="Content Placeholder 13">
            <a:extLst>
              <a:ext uri="{FF2B5EF4-FFF2-40B4-BE49-F238E27FC236}">
                <a16:creationId xmlns:a16="http://schemas.microsoft.com/office/drawing/2014/main" id="{8DD1549A-09F8-E245-B7A4-F5EB0182E06A}"/>
              </a:ext>
            </a:extLst>
          </p:cNvPr>
          <p:cNvSpPr>
            <a:spLocks noGrp="1"/>
          </p:cNvSpPr>
          <p:nvPr>
            <p:ph sz="quarter" idx="23"/>
          </p:nvPr>
        </p:nvSpPr>
        <p:spPr>
          <a:xfrm>
            <a:off x="4657792" y="4570195"/>
            <a:ext cx="2779367" cy="1800199"/>
          </a:xfrm>
        </p:spPr>
        <p:txBody>
          <a:bodyPr/>
          <a:lstStyle>
            <a:lvl1pPr marL="0" indent="0">
              <a:buNone/>
              <a:defRPr sz="1200"/>
            </a:lvl1pPr>
          </a:lstStyle>
          <a:p>
            <a:pPr lvl="0"/>
            <a:endParaRPr lang="en-US" dirty="0"/>
          </a:p>
        </p:txBody>
      </p:sp>
      <p:sp>
        <p:nvSpPr>
          <p:cNvPr id="25" name="Content Placeholder 13">
            <a:extLst>
              <a:ext uri="{FF2B5EF4-FFF2-40B4-BE49-F238E27FC236}">
                <a16:creationId xmlns:a16="http://schemas.microsoft.com/office/drawing/2014/main" id="{B67F0F2E-9F0C-B34A-8852-D38534D49748}"/>
              </a:ext>
            </a:extLst>
          </p:cNvPr>
          <p:cNvSpPr>
            <a:spLocks noGrp="1"/>
          </p:cNvSpPr>
          <p:nvPr>
            <p:ph sz="quarter" idx="24"/>
          </p:nvPr>
        </p:nvSpPr>
        <p:spPr>
          <a:xfrm>
            <a:off x="8451206" y="4570195"/>
            <a:ext cx="2779367" cy="1800199"/>
          </a:xfrm>
        </p:spPr>
        <p:txBody>
          <a:bodyPr/>
          <a:lstStyle>
            <a:lvl1pPr marL="0" indent="0">
              <a:buNone/>
              <a:defRPr sz="1200"/>
            </a:lvl1pPr>
          </a:lstStyle>
          <a:p>
            <a:pPr lvl="0"/>
            <a:endParaRPr lang="en-US" dirty="0"/>
          </a:p>
        </p:txBody>
      </p:sp>
      <p:sp>
        <p:nvSpPr>
          <p:cNvPr id="8" name="Tittel 1">
            <a:extLst>
              <a:ext uri="{FF2B5EF4-FFF2-40B4-BE49-F238E27FC236}">
                <a16:creationId xmlns:a16="http://schemas.microsoft.com/office/drawing/2014/main" id="{EE7628FD-7A0C-FB49-9A14-008E867C9AAD}"/>
              </a:ext>
            </a:extLst>
          </p:cNvPr>
          <p:cNvSpPr>
            <a:spLocks noGrp="1"/>
          </p:cNvSpPr>
          <p:nvPr>
            <p:ph type="title" sz="quarter"/>
          </p:nvPr>
        </p:nvSpPr>
        <p:spPr>
          <a:xfrm>
            <a:off x="742951" y="333376"/>
            <a:ext cx="10725149" cy="911225"/>
          </a:xfrm>
        </p:spPr>
        <p:txBody>
          <a:bodyPr/>
          <a:lstStyle/>
          <a:p>
            <a:r>
              <a:rPr lang="nb-NO" dirty="0"/>
              <a:t>Klikk for å redigere tittelstil</a:t>
            </a:r>
          </a:p>
        </p:txBody>
      </p:sp>
      <p:sp>
        <p:nvSpPr>
          <p:cNvPr id="11" name="Content Placeholder 13">
            <a:extLst>
              <a:ext uri="{FF2B5EF4-FFF2-40B4-BE49-F238E27FC236}">
                <a16:creationId xmlns:a16="http://schemas.microsoft.com/office/drawing/2014/main" id="{C5201DD1-3629-624C-874D-96C3541CD0B9}"/>
              </a:ext>
            </a:extLst>
          </p:cNvPr>
          <p:cNvSpPr>
            <a:spLocks noGrp="1"/>
          </p:cNvSpPr>
          <p:nvPr>
            <p:ph sz="quarter" idx="25"/>
          </p:nvPr>
        </p:nvSpPr>
        <p:spPr>
          <a:xfrm>
            <a:off x="3477494" y="2812478"/>
            <a:ext cx="886690" cy="1131889"/>
          </a:xfrm>
        </p:spPr>
        <p:txBody>
          <a:bodyPr anchor="b"/>
          <a:lstStyle>
            <a:lvl1pPr marL="0" indent="0" algn="r">
              <a:buNone/>
              <a:defRPr sz="1200"/>
            </a:lvl1pPr>
          </a:lstStyle>
          <a:p>
            <a:pPr marL="0" lvl="0" indent="0" algn="l" defTabSz="731838" rtl="0" eaLnBrk="1" fontAlgn="base" hangingPunct="1">
              <a:spcBef>
                <a:spcPct val="0"/>
              </a:spcBef>
              <a:spcAft>
                <a:spcPct val="20000"/>
              </a:spcAft>
              <a:buClr>
                <a:srgbClr val="FF8923"/>
              </a:buClr>
              <a:buNone/>
              <a:tabLst>
                <a:tab pos="1795463" algn="l"/>
              </a:tabLst>
            </a:pPr>
            <a:endParaRPr lang="en-US" dirty="0"/>
          </a:p>
        </p:txBody>
      </p:sp>
      <p:sp>
        <p:nvSpPr>
          <p:cNvPr id="12" name="Content Placeholder 13">
            <a:extLst>
              <a:ext uri="{FF2B5EF4-FFF2-40B4-BE49-F238E27FC236}">
                <a16:creationId xmlns:a16="http://schemas.microsoft.com/office/drawing/2014/main" id="{0E045A58-A577-744F-B14E-93DF7E13DDA6}"/>
              </a:ext>
            </a:extLst>
          </p:cNvPr>
          <p:cNvSpPr>
            <a:spLocks noGrp="1"/>
          </p:cNvSpPr>
          <p:nvPr>
            <p:ph sz="quarter" idx="26"/>
          </p:nvPr>
        </p:nvSpPr>
        <p:spPr>
          <a:xfrm>
            <a:off x="7201633" y="2812478"/>
            <a:ext cx="886690" cy="1131889"/>
          </a:xfrm>
        </p:spPr>
        <p:txBody>
          <a:bodyPr anchor="b"/>
          <a:lstStyle>
            <a:lvl1pPr marL="0" indent="0" algn="r">
              <a:buNone/>
              <a:defRPr sz="1200"/>
            </a:lvl1pPr>
          </a:lstStyle>
          <a:p>
            <a:pPr marL="0" lvl="0" indent="0" algn="l" defTabSz="731838" rtl="0" eaLnBrk="1" fontAlgn="base" hangingPunct="1">
              <a:spcBef>
                <a:spcPct val="0"/>
              </a:spcBef>
              <a:spcAft>
                <a:spcPct val="20000"/>
              </a:spcAft>
              <a:buClr>
                <a:srgbClr val="FF8923"/>
              </a:buClr>
              <a:buNone/>
              <a:tabLst>
                <a:tab pos="1795463" algn="l"/>
              </a:tabLst>
            </a:pPr>
            <a:endParaRPr lang="en-US" dirty="0"/>
          </a:p>
        </p:txBody>
      </p:sp>
      <p:sp>
        <p:nvSpPr>
          <p:cNvPr id="13" name="Content Placeholder 13">
            <a:extLst>
              <a:ext uri="{FF2B5EF4-FFF2-40B4-BE49-F238E27FC236}">
                <a16:creationId xmlns:a16="http://schemas.microsoft.com/office/drawing/2014/main" id="{FF7B7A50-C1E6-A64B-B074-6382F316FAF5}"/>
              </a:ext>
            </a:extLst>
          </p:cNvPr>
          <p:cNvSpPr>
            <a:spLocks noGrp="1"/>
          </p:cNvSpPr>
          <p:nvPr>
            <p:ph sz="quarter" idx="27"/>
          </p:nvPr>
        </p:nvSpPr>
        <p:spPr>
          <a:xfrm>
            <a:off x="10925772" y="2812478"/>
            <a:ext cx="886690" cy="1131889"/>
          </a:xfrm>
        </p:spPr>
        <p:txBody>
          <a:bodyPr anchor="b"/>
          <a:lstStyle>
            <a:lvl1pPr marL="0" indent="0" algn="r">
              <a:buNone/>
              <a:defRPr sz="1200"/>
            </a:lvl1pPr>
          </a:lstStyle>
          <a:p>
            <a:pPr lvl="0"/>
            <a:endParaRPr lang="en-US" dirty="0"/>
          </a:p>
        </p:txBody>
      </p:sp>
      <p:sp>
        <p:nvSpPr>
          <p:cNvPr id="14" name="Content Placeholder 13">
            <a:extLst>
              <a:ext uri="{FF2B5EF4-FFF2-40B4-BE49-F238E27FC236}">
                <a16:creationId xmlns:a16="http://schemas.microsoft.com/office/drawing/2014/main" id="{770AE54C-CD7B-9D42-90A6-3B22A500F6E2}"/>
              </a:ext>
            </a:extLst>
          </p:cNvPr>
          <p:cNvSpPr>
            <a:spLocks noGrp="1"/>
          </p:cNvSpPr>
          <p:nvPr>
            <p:ph sz="quarter" idx="28"/>
          </p:nvPr>
        </p:nvSpPr>
        <p:spPr>
          <a:xfrm>
            <a:off x="3477494" y="5238505"/>
            <a:ext cx="886690" cy="1131889"/>
          </a:xfrm>
        </p:spPr>
        <p:txBody>
          <a:bodyPr anchor="b"/>
          <a:lstStyle>
            <a:lvl1pPr marL="0" indent="0" algn="r">
              <a:buNone/>
              <a:defRPr sz="1200"/>
            </a:lvl1pPr>
          </a:lstStyle>
          <a:p>
            <a:pPr marL="0" lvl="0" indent="0" algn="l" defTabSz="731838" rtl="0" eaLnBrk="1" fontAlgn="base" hangingPunct="1">
              <a:spcBef>
                <a:spcPct val="0"/>
              </a:spcBef>
              <a:spcAft>
                <a:spcPct val="20000"/>
              </a:spcAft>
              <a:buClr>
                <a:srgbClr val="FF8923"/>
              </a:buClr>
              <a:buNone/>
              <a:tabLst>
                <a:tab pos="1795463" algn="l"/>
              </a:tabLst>
            </a:pPr>
            <a:endParaRPr lang="en-US" dirty="0"/>
          </a:p>
        </p:txBody>
      </p:sp>
      <p:sp>
        <p:nvSpPr>
          <p:cNvPr id="15" name="Content Placeholder 13">
            <a:extLst>
              <a:ext uri="{FF2B5EF4-FFF2-40B4-BE49-F238E27FC236}">
                <a16:creationId xmlns:a16="http://schemas.microsoft.com/office/drawing/2014/main" id="{F432C322-120B-B34F-92D3-E303AD244F33}"/>
              </a:ext>
            </a:extLst>
          </p:cNvPr>
          <p:cNvSpPr>
            <a:spLocks noGrp="1"/>
          </p:cNvSpPr>
          <p:nvPr>
            <p:ph sz="quarter" idx="29"/>
          </p:nvPr>
        </p:nvSpPr>
        <p:spPr>
          <a:xfrm>
            <a:off x="7201633" y="5238505"/>
            <a:ext cx="886690" cy="1131889"/>
          </a:xfrm>
        </p:spPr>
        <p:txBody>
          <a:bodyPr anchor="b"/>
          <a:lstStyle>
            <a:lvl1pPr marL="0" indent="0" algn="r">
              <a:buNone/>
              <a:defRPr sz="1200"/>
            </a:lvl1pPr>
          </a:lstStyle>
          <a:p>
            <a:pPr lvl="0"/>
            <a:endParaRPr lang="en-US" dirty="0"/>
          </a:p>
        </p:txBody>
      </p:sp>
      <p:sp>
        <p:nvSpPr>
          <p:cNvPr id="16" name="Content Placeholder 13">
            <a:extLst>
              <a:ext uri="{FF2B5EF4-FFF2-40B4-BE49-F238E27FC236}">
                <a16:creationId xmlns:a16="http://schemas.microsoft.com/office/drawing/2014/main" id="{F227D2E5-15C2-984E-8BF0-C47471CD5AC7}"/>
              </a:ext>
            </a:extLst>
          </p:cNvPr>
          <p:cNvSpPr>
            <a:spLocks noGrp="1"/>
          </p:cNvSpPr>
          <p:nvPr>
            <p:ph sz="quarter" idx="30"/>
          </p:nvPr>
        </p:nvSpPr>
        <p:spPr>
          <a:xfrm>
            <a:off x="10953482" y="5238505"/>
            <a:ext cx="886690" cy="1131889"/>
          </a:xfrm>
        </p:spPr>
        <p:txBody>
          <a:bodyPr anchor="b"/>
          <a:lstStyle>
            <a:lvl1pPr marL="0" indent="0" algn="r">
              <a:buNone/>
              <a:defRPr sz="1200"/>
            </a:lvl1pPr>
          </a:lstStyle>
          <a:p>
            <a:pPr marL="0" lvl="0" indent="0" algn="l" defTabSz="731838" rtl="0" eaLnBrk="1" fontAlgn="base" hangingPunct="1">
              <a:spcBef>
                <a:spcPct val="0"/>
              </a:spcBef>
              <a:spcAft>
                <a:spcPct val="20000"/>
              </a:spcAft>
              <a:buClr>
                <a:srgbClr val="FF8923"/>
              </a:buClr>
              <a:buNone/>
              <a:tabLst>
                <a:tab pos="1795463" algn="l"/>
              </a:tabLst>
            </a:pPr>
            <a:endParaRPr lang="en-US" dirty="0"/>
          </a:p>
        </p:txBody>
      </p:sp>
    </p:spTree>
    <p:extLst>
      <p:ext uri="{BB962C8B-B14F-4D97-AF65-F5344CB8AC3E}">
        <p14:creationId xmlns:p14="http://schemas.microsoft.com/office/powerpoint/2010/main" val="98368315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Tomt">
    <p:spTree>
      <p:nvGrpSpPr>
        <p:cNvPr id="1" name=""/>
        <p:cNvGrpSpPr/>
        <p:nvPr/>
      </p:nvGrpSpPr>
      <p:grpSpPr>
        <a:xfrm>
          <a:off x="0" y="0"/>
          <a:ext cx="0" cy="0"/>
          <a:chOff x="0" y="0"/>
          <a:chExt cx="0" cy="0"/>
        </a:xfrm>
      </p:grpSpPr>
      <p:sp>
        <p:nvSpPr>
          <p:cNvPr id="20" name="Content Placeholder 13">
            <a:extLst>
              <a:ext uri="{FF2B5EF4-FFF2-40B4-BE49-F238E27FC236}">
                <a16:creationId xmlns:a16="http://schemas.microsoft.com/office/drawing/2014/main" id="{0202AF36-BF72-3940-AC8B-1022052277E5}"/>
              </a:ext>
            </a:extLst>
          </p:cNvPr>
          <p:cNvSpPr>
            <a:spLocks noGrp="1"/>
          </p:cNvSpPr>
          <p:nvPr>
            <p:ph sz="quarter" idx="19"/>
          </p:nvPr>
        </p:nvSpPr>
        <p:spPr>
          <a:xfrm>
            <a:off x="3592449" y="1876471"/>
            <a:ext cx="2515827" cy="1757268"/>
          </a:xfrm>
        </p:spPr>
        <p:txBody>
          <a:bodyPr/>
          <a:lstStyle>
            <a:lvl1pPr>
              <a:defRPr sz="1200"/>
            </a:lvl1pPr>
          </a:lstStyle>
          <a:p>
            <a:pPr lvl="0"/>
            <a:endParaRPr lang="en-US" dirty="0"/>
          </a:p>
        </p:txBody>
      </p:sp>
      <p:sp>
        <p:nvSpPr>
          <p:cNvPr id="21" name="Content Placeholder 13">
            <a:extLst>
              <a:ext uri="{FF2B5EF4-FFF2-40B4-BE49-F238E27FC236}">
                <a16:creationId xmlns:a16="http://schemas.microsoft.com/office/drawing/2014/main" id="{69CFCB6F-FA02-3444-9845-7F838066D801}"/>
              </a:ext>
            </a:extLst>
          </p:cNvPr>
          <p:cNvSpPr>
            <a:spLocks noGrp="1"/>
          </p:cNvSpPr>
          <p:nvPr>
            <p:ph sz="quarter" idx="20"/>
          </p:nvPr>
        </p:nvSpPr>
        <p:spPr>
          <a:xfrm>
            <a:off x="6353471" y="1876471"/>
            <a:ext cx="2515827" cy="1757268"/>
          </a:xfrm>
        </p:spPr>
        <p:txBody>
          <a:bodyPr/>
          <a:lstStyle>
            <a:lvl1pPr>
              <a:defRPr sz="1200"/>
            </a:lvl1pPr>
          </a:lstStyle>
          <a:p>
            <a:pPr lvl="0"/>
            <a:endParaRPr lang="en-US" dirty="0"/>
          </a:p>
        </p:txBody>
      </p:sp>
      <p:sp>
        <p:nvSpPr>
          <p:cNvPr id="22" name="Content Placeholder 13">
            <a:extLst>
              <a:ext uri="{FF2B5EF4-FFF2-40B4-BE49-F238E27FC236}">
                <a16:creationId xmlns:a16="http://schemas.microsoft.com/office/drawing/2014/main" id="{6C43698B-A9B7-0949-A072-FAC22300CED5}"/>
              </a:ext>
            </a:extLst>
          </p:cNvPr>
          <p:cNvSpPr>
            <a:spLocks noGrp="1"/>
          </p:cNvSpPr>
          <p:nvPr>
            <p:ph sz="quarter" idx="21"/>
          </p:nvPr>
        </p:nvSpPr>
        <p:spPr>
          <a:xfrm>
            <a:off x="9158747" y="1876471"/>
            <a:ext cx="2515827" cy="1757268"/>
          </a:xfrm>
        </p:spPr>
        <p:txBody>
          <a:bodyPr/>
          <a:lstStyle>
            <a:lvl1pPr>
              <a:defRPr sz="1200"/>
            </a:lvl1pPr>
          </a:lstStyle>
          <a:p>
            <a:pPr lvl="0"/>
            <a:endParaRPr lang="en-US" dirty="0"/>
          </a:p>
        </p:txBody>
      </p:sp>
      <p:sp>
        <p:nvSpPr>
          <p:cNvPr id="23" name="Content Placeholder 13">
            <a:extLst>
              <a:ext uri="{FF2B5EF4-FFF2-40B4-BE49-F238E27FC236}">
                <a16:creationId xmlns:a16="http://schemas.microsoft.com/office/drawing/2014/main" id="{CAAC8577-DB46-3441-834C-7DDFCFF1C728}"/>
              </a:ext>
            </a:extLst>
          </p:cNvPr>
          <p:cNvSpPr>
            <a:spLocks noGrp="1"/>
          </p:cNvSpPr>
          <p:nvPr>
            <p:ph sz="quarter" idx="22"/>
          </p:nvPr>
        </p:nvSpPr>
        <p:spPr>
          <a:xfrm>
            <a:off x="3592449" y="4468758"/>
            <a:ext cx="2515827" cy="1757268"/>
          </a:xfrm>
        </p:spPr>
        <p:txBody>
          <a:bodyPr/>
          <a:lstStyle>
            <a:lvl1pPr>
              <a:defRPr sz="1200"/>
            </a:lvl1pPr>
          </a:lstStyle>
          <a:p>
            <a:pPr lvl="0"/>
            <a:endParaRPr lang="en-US" dirty="0"/>
          </a:p>
        </p:txBody>
      </p:sp>
      <p:sp>
        <p:nvSpPr>
          <p:cNvPr id="24" name="Content Placeholder 13">
            <a:extLst>
              <a:ext uri="{FF2B5EF4-FFF2-40B4-BE49-F238E27FC236}">
                <a16:creationId xmlns:a16="http://schemas.microsoft.com/office/drawing/2014/main" id="{8DD1549A-09F8-E245-B7A4-F5EB0182E06A}"/>
              </a:ext>
            </a:extLst>
          </p:cNvPr>
          <p:cNvSpPr>
            <a:spLocks noGrp="1"/>
          </p:cNvSpPr>
          <p:nvPr>
            <p:ph sz="quarter" idx="23"/>
          </p:nvPr>
        </p:nvSpPr>
        <p:spPr>
          <a:xfrm>
            <a:off x="6353471" y="4468758"/>
            <a:ext cx="2515827" cy="1757268"/>
          </a:xfrm>
        </p:spPr>
        <p:txBody>
          <a:bodyPr/>
          <a:lstStyle>
            <a:lvl1pPr>
              <a:defRPr sz="1200"/>
            </a:lvl1pPr>
          </a:lstStyle>
          <a:p>
            <a:pPr lvl="0"/>
            <a:endParaRPr lang="en-US" dirty="0"/>
          </a:p>
        </p:txBody>
      </p:sp>
      <p:sp>
        <p:nvSpPr>
          <p:cNvPr id="25" name="Content Placeholder 13">
            <a:extLst>
              <a:ext uri="{FF2B5EF4-FFF2-40B4-BE49-F238E27FC236}">
                <a16:creationId xmlns:a16="http://schemas.microsoft.com/office/drawing/2014/main" id="{B67F0F2E-9F0C-B34A-8852-D38534D49748}"/>
              </a:ext>
            </a:extLst>
          </p:cNvPr>
          <p:cNvSpPr>
            <a:spLocks noGrp="1"/>
          </p:cNvSpPr>
          <p:nvPr>
            <p:ph sz="quarter" idx="24"/>
          </p:nvPr>
        </p:nvSpPr>
        <p:spPr>
          <a:xfrm>
            <a:off x="9158747" y="4468758"/>
            <a:ext cx="2515827" cy="1757268"/>
          </a:xfrm>
        </p:spPr>
        <p:txBody>
          <a:bodyPr/>
          <a:lstStyle>
            <a:lvl1pPr>
              <a:defRPr sz="1200"/>
            </a:lvl1pPr>
          </a:lstStyle>
          <a:p>
            <a:pPr lvl="0"/>
            <a:endParaRPr lang="en-US" dirty="0"/>
          </a:p>
        </p:txBody>
      </p:sp>
      <p:sp>
        <p:nvSpPr>
          <p:cNvPr id="8" name="Tittel 1">
            <a:extLst>
              <a:ext uri="{FF2B5EF4-FFF2-40B4-BE49-F238E27FC236}">
                <a16:creationId xmlns:a16="http://schemas.microsoft.com/office/drawing/2014/main" id="{EE7628FD-7A0C-FB49-9A14-008E867C9AAD}"/>
              </a:ext>
            </a:extLst>
          </p:cNvPr>
          <p:cNvSpPr>
            <a:spLocks noGrp="1"/>
          </p:cNvSpPr>
          <p:nvPr>
            <p:ph type="title" sz="quarter"/>
          </p:nvPr>
        </p:nvSpPr>
        <p:spPr>
          <a:xfrm>
            <a:off x="742951" y="333376"/>
            <a:ext cx="10725149" cy="911225"/>
          </a:xfrm>
        </p:spPr>
        <p:txBody>
          <a:bodyPr/>
          <a:lstStyle/>
          <a:p>
            <a:r>
              <a:rPr lang="nb-NO" dirty="0"/>
              <a:t>Klikk for å redigere tittelstil</a:t>
            </a:r>
          </a:p>
        </p:txBody>
      </p:sp>
      <p:sp>
        <p:nvSpPr>
          <p:cNvPr id="9" name="Content Placeholder 13">
            <a:extLst>
              <a:ext uri="{FF2B5EF4-FFF2-40B4-BE49-F238E27FC236}">
                <a16:creationId xmlns:a16="http://schemas.microsoft.com/office/drawing/2014/main" id="{C1B9D557-7D1D-B248-8B90-F64851155F0B}"/>
              </a:ext>
            </a:extLst>
          </p:cNvPr>
          <p:cNvSpPr>
            <a:spLocks noGrp="1"/>
          </p:cNvSpPr>
          <p:nvPr>
            <p:ph sz="quarter" idx="25"/>
          </p:nvPr>
        </p:nvSpPr>
        <p:spPr>
          <a:xfrm>
            <a:off x="870155" y="1891220"/>
            <a:ext cx="2432846" cy="1757268"/>
          </a:xfrm>
        </p:spPr>
        <p:txBody>
          <a:bodyPr/>
          <a:lstStyle>
            <a:lvl1pPr>
              <a:defRPr sz="1200"/>
            </a:lvl1pPr>
          </a:lstStyle>
          <a:p>
            <a:pPr lvl="0"/>
            <a:endParaRPr lang="en-US" dirty="0"/>
          </a:p>
        </p:txBody>
      </p:sp>
      <p:sp>
        <p:nvSpPr>
          <p:cNvPr id="10" name="Content Placeholder 13">
            <a:extLst>
              <a:ext uri="{FF2B5EF4-FFF2-40B4-BE49-F238E27FC236}">
                <a16:creationId xmlns:a16="http://schemas.microsoft.com/office/drawing/2014/main" id="{6CCEE347-E6C1-B74E-AEEA-4AE56817B60A}"/>
              </a:ext>
            </a:extLst>
          </p:cNvPr>
          <p:cNvSpPr>
            <a:spLocks noGrp="1"/>
          </p:cNvSpPr>
          <p:nvPr>
            <p:ph sz="quarter" idx="26"/>
          </p:nvPr>
        </p:nvSpPr>
        <p:spPr>
          <a:xfrm>
            <a:off x="870155" y="4483507"/>
            <a:ext cx="2432846" cy="1757268"/>
          </a:xfrm>
        </p:spPr>
        <p:txBody>
          <a:bodyPr/>
          <a:lstStyle>
            <a:lvl1pPr>
              <a:defRPr sz="1200"/>
            </a:lvl1pPr>
          </a:lstStyle>
          <a:p>
            <a:pPr lvl="0"/>
            <a:endParaRPr lang="en-US" dirty="0"/>
          </a:p>
        </p:txBody>
      </p:sp>
    </p:spTree>
    <p:extLst>
      <p:ext uri="{BB962C8B-B14F-4D97-AF65-F5344CB8AC3E}">
        <p14:creationId xmlns:p14="http://schemas.microsoft.com/office/powerpoint/2010/main" val="416972727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Bare tittel">
    <p:spTree>
      <p:nvGrpSpPr>
        <p:cNvPr id="1" name=""/>
        <p:cNvGrpSpPr/>
        <p:nvPr/>
      </p:nvGrpSpPr>
      <p:grpSpPr>
        <a:xfrm>
          <a:off x="0" y="0"/>
          <a:ext cx="0" cy="0"/>
          <a:chOff x="0" y="0"/>
          <a:chExt cx="0" cy="0"/>
        </a:xfrm>
      </p:grpSpPr>
      <p:sp>
        <p:nvSpPr>
          <p:cNvPr id="3" name="Plassholder for lysbildenummer 1"/>
          <p:cNvSpPr>
            <a:spLocks noGrp="1"/>
          </p:cNvSpPr>
          <p:nvPr>
            <p:ph type="sldNum" sz="quarter" idx="4"/>
          </p:nvPr>
        </p:nvSpPr>
        <p:spPr>
          <a:xfrm>
            <a:off x="9395883" y="6525349"/>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
        <p:nvSpPr>
          <p:cNvPr id="5" name="Content Placeholder 13">
            <a:extLst>
              <a:ext uri="{FF2B5EF4-FFF2-40B4-BE49-F238E27FC236}">
                <a16:creationId xmlns:a16="http://schemas.microsoft.com/office/drawing/2014/main" id="{D813659F-FDE1-4B4E-B3D7-C9B1715D7859}"/>
              </a:ext>
            </a:extLst>
          </p:cNvPr>
          <p:cNvSpPr>
            <a:spLocks noGrp="1"/>
          </p:cNvSpPr>
          <p:nvPr>
            <p:ph sz="quarter" idx="19"/>
          </p:nvPr>
        </p:nvSpPr>
        <p:spPr>
          <a:xfrm>
            <a:off x="769713" y="1556066"/>
            <a:ext cx="3141589" cy="1368157"/>
          </a:xfrm>
        </p:spPr>
        <p:txBody>
          <a:bodyPr/>
          <a:lstStyle>
            <a:lvl1pPr>
              <a:defRPr sz="1200"/>
            </a:lvl1pPr>
          </a:lstStyle>
          <a:p>
            <a:pPr lvl="0"/>
            <a:endParaRPr lang="en-US" dirty="0"/>
          </a:p>
        </p:txBody>
      </p:sp>
      <p:sp>
        <p:nvSpPr>
          <p:cNvPr id="6" name="Content Placeholder 13">
            <a:extLst>
              <a:ext uri="{FF2B5EF4-FFF2-40B4-BE49-F238E27FC236}">
                <a16:creationId xmlns:a16="http://schemas.microsoft.com/office/drawing/2014/main" id="{2AF3C94C-122A-5745-B0EC-0F00589E3D1A}"/>
              </a:ext>
            </a:extLst>
          </p:cNvPr>
          <p:cNvSpPr>
            <a:spLocks noGrp="1"/>
          </p:cNvSpPr>
          <p:nvPr>
            <p:ph sz="quarter" idx="20"/>
          </p:nvPr>
        </p:nvSpPr>
        <p:spPr>
          <a:xfrm>
            <a:off x="4561493" y="1556066"/>
            <a:ext cx="3141589" cy="1368157"/>
          </a:xfrm>
        </p:spPr>
        <p:txBody>
          <a:bodyPr/>
          <a:lstStyle>
            <a:lvl1pPr>
              <a:defRPr sz="1200"/>
            </a:lvl1pPr>
          </a:lstStyle>
          <a:p>
            <a:pPr lvl="0"/>
            <a:endParaRPr lang="en-US" dirty="0"/>
          </a:p>
        </p:txBody>
      </p:sp>
      <p:sp>
        <p:nvSpPr>
          <p:cNvPr id="7" name="Content Placeholder 13">
            <a:extLst>
              <a:ext uri="{FF2B5EF4-FFF2-40B4-BE49-F238E27FC236}">
                <a16:creationId xmlns:a16="http://schemas.microsoft.com/office/drawing/2014/main" id="{EFD3869A-D6E2-DE4E-9ACA-67E0FF61EC1F}"/>
              </a:ext>
            </a:extLst>
          </p:cNvPr>
          <p:cNvSpPr>
            <a:spLocks noGrp="1"/>
          </p:cNvSpPr>
          <p:nvPr>
            <p:ph sz="quarter" idx="21"/>
          </p:nvPr>
        </p:nvSpPr>
        <p:spPr>
          <a:xfrm>
            <a:off x="8326511" y="1556066"/>
            <a:ext cx="3141589" cy="1368157"/>
          </a:xfrm>
        </p:spPr>
        <p:txBody>
          <a:bodyPr/>
          <a:lstStyle>
            <a:lvl1pPr>
              <a:defRPr sz="1200"/>
            </a:lvl1pPr>
          </a:lstStyle>
          <a:p>
            <a:pPr lvl="0"/>
            <a:endParaRPr lang="en-US" dirty="0"/>
          </a:p>
        </p:txBody>
      </p:sp>
      <p:sp>
        <p:nvSpPr>
          <p:cNvPr id="8" name="Content Placeholder 13">
            <a:extLst>
              <a:ext uri="{FF2B5EF4-FFF2-40B4-BE49-F238E27FC236}">
                <a16:creationId xmlns:a16="http://schemas.microsoft.com/office/drawing/2014/main" id="{16797F1F-BAF8-BA42-9D03-6F09C0F0AE1B}"/>
              </a:ext>
            </a:extLst>
          </p:cNvPr>
          <p:cNvSpPr>
            <a:spLocks noGrp="1"/>
          </p:cNvSpPr>
          <p:nvPr>
            <p:ph sz="quarter" idx="22"/>
          </p:nvPr>
        </p:nvSpPr>
        <p:spPr>
          <a:xfrm>
            <a:off x="769713" y="3392268"/>
            <a:ext cx="3141589" cy="1368157"/>
          </a:xfrm>
        </p:spPr>
        <p:txBody>
          <a:bodyPr/>
          <a:lstStyle>
            <a:lvl1pPr>
              <a:defRPr sz="1200"/>
            </a:lvl1pPr>
          </a:lstStyle>
          <a:p>
            <a:pPr lvl="0"/>
            <a:endParaRPr lang="en-US" dirty="0"/>
          </a:p>
        </p:txBody>
      </p:sp>
      <p:sp>
        <p:nvSpPr>
          <p:cNvPr id="9" name="Content Placeholder 13">
            <a:extLst>
              <a:ext uri="{FF2B5EF4-FFF2-40B4-BE49-F238E27FC236}">
                <a16:creationId xmlns:a16="http://schemas.microsoft.com/office/drawing/2014/main" id="{C4500715-00DE-BD42-BEE2-F091584644D0}"/>
              </a:ext>
            </a:extLst>
          </p:cNvPr>
          <p:cNvSpPr>
            <a:spLocks noGrp="1"/>
          </p:cNvSpPr>
          <p:nvPr>
            <p:ph sz="quarter" idx="23"/>
          </p:nvPr>
        </p:nvSpPr>
        <p:spPr>
          <a:xfrm>
            <a:off x="4561493" y="3392268"/>
            <a:ext cx="3141589" cy="1368157"/>
          </a:xfrm>
        </p:spPr>
        <p:txBody>
          <a:bodyPr/>
          <a:lstStyle>
            <a:lvl1pPr>
              <a:defRPr sz="1200"/>
            </a:lvl1pPr>
          </a:lstStyle>
          <a:p>
            <a:pPr lvl="0"/>
            <a:endParaRPr lang="en-US" dirty="0"/>
          </a:p>
        </p:txBody>
      </p:sp>
      <p:sp>
        <p:nvSpPr>
          <p:cNvPr id="10" name="Content Placeholder 13">
            <a:extLst>
              <a:ext uri="{FF2B5EF4-FFF2-40B4-BE49-F238E27FC236}">
                <a16:creationId xmlns:a16="http://schemas.microsoft.com/office/drawing/2014/main" id="{492A59B9-74A1-3349-ABDF-BCBC034577C5}"/>
              </a:ext>
            </a:extLst>
          </p:cNvPr>
          <p:cNvSpPr>
            <a:spLocks noGrp="1"/>
          </p:cNvSpPr>
          <p:nvPr>
            <p:ph sz="quarter" idx="24"/>
          </p:nvPr>
        </p:nvSpPr>
        <p:spPr>
          <a:xfrm>
            <a:off x="8326511" y="3392268"/>
            <a:ext cx="3141589" cy="1368157"/>
          </a:xfrm>
        </p:spPr>
        <p:txBody>
          <a:bodyPr/>
          <a:lstStyle>
            <a:lvl1pPr>
              <a:defRPr sz="1200"/>
            </a:lvl1pPr>
          </a:lstStyle>
          <a:p>
            <a:pPr lvl="0"/>
            <a:endParaRPr lang="en-US" dirty="0"/>
          </a:p>
        </p:txBody>
      </p:sp>
      <p:sp>
        <p:nvSpPr>
          <p:cNvPr id="11" name="Content Placeholder 13">
            <a:extLst>
              <a:ext uri="{FF2B5EF4-FFF2-40B4-BE49-F238E27FC236}">
                <a16:creationId xmlns:a16="http://schemas.microsoft.com/office/drawing/2014/main" id="{9316AC2D-06D1-A141-8032-DEC05D5C8A67}"/>
              </a:ext>
            </a:extLst>
          </p:cNvPr>
          <p:cNvSpPr>
            <a:spLocks noGrp="1"/>
          </p:cNvSpPr>
          <p:nvPr>
            <p:ph sz="quarter" idx="25"/>
          </p:nvPr>
        </p:nvSpPr>
        <p:spPr>
          <a:xfrm>
            <a:off x="742951" y="5156467"/>
            <a:ext cx="3141589" cy="1368157"/>
          </a:xfrm>
        </p:spPr>
        <p:txBody>
          <a:bodyPr/>
          <a:lstStyle>
            <a:lvl1pPr>
              <a:defRPr sz="1200"/>
            </a:lvl1pPr>
          </a:lstStyle>
          <a:p>
            <a:pPr lvl="0"/>
            <a:endParaRPr lang="en-US" dirty="0"/>
          </a:p>
        </p:txBody>
      </p:sp>
      <p:sp>
        <p:nvSpPr>
          <p:cNvPr id="12" name="Content Placeholder 13">
            <a:extLst>
              <a:ext uri="{FF2B5EF4-FFF2-40B4-BE49-F238E27FC236}">
                <a16:creationId xmlns:a16="http://schemas.microsoft.com/office/drawing/2014/main" id="{11384B02-012E-3743-918C-2C6F9D12652F}"/>
              </a:ext>
            </a:extLst>
          </p:cNvPr>
          <p:cNvSpPr>
            <a:spLocks noGrp="1"/>
          </p:cNvSpPr>
          <p:nvPr>
            <p:ph sz="quarter" idx="26"/>
          </p:nvPr>
        </p:nvSpPr>
        <p:spPr>
          <a:xfrm>
            <a:off x="4534731" y="5156467"/>
            <a:ext cx="3141589" cy="1368157"/>
          </a:xfrm>
        </p:spPr>
        <p:txBody>
          <a:bodyPr/>
          <a:lstStyle>
            <a:lvl1pPr>
              <a:defRPr sz="1200"/>
            </a:lvl1pPr>
          </a:lstStyle>
          <a:p>
            <a:pPr lvl="0"/>
            <a:endParaRPr lang="en-US" dirty="0"/>
          </a:p>
        </p:txBody>
      </p:sp>
      <p:sp>
        <p:nvSpPr>
          <p:cNvPr id="13" name="Content Placeholder 13">
            <a:extLst>
              <a:ext uri="{FF2B5EF4-FFF2-40B4-BE49-F238E27FC236}">
                <a16:creationId xmlns:a16="http://schemas.microsoft.com/office/drawing/2014/main" id="{490A65F9-B7E5-4E48-8993-3FBF8C8661F4}"/>
              </a:ext>
            </a:extLst>
          </p:cNvPr>
          <p:cNvSpPr>
            <a:spLocks noGrp="1"/>
          </p:cNvSpPr>
          <p:nvPr>
            <p:ph sz="quarter" idx="27"/>
          </p:nvPr>
        </p:nvSpPr>
        <p:spPr>
          <a:xfrm>
            <a:off x="8299749" y="5156467"/>
            <a:ext cx="3141589" cy="1368157"/>
          </a:xfrm>
        </p:spPr>
        <p:txBody>
          <a:bodyPr/>
          <a:lstStyle>
            <a:lvl1pPr>
              <a:defRPr sz="1200"/>
            </a:lvl1pPr>
          </a:lstStyle>
          <a:p>
            <a:pPr lvl="0"/>
            <a:endParaRPr lang="en-US" dirty="0"/>
          </a:p>
        </p:txBody>
      </p:sp>
      <p:sp>
        <p:nvSpPr>
          <p:cNvPr id="14" name="Tittel 1">
            <a:extLst>
              <a:ext uri="{FF2B5EF4-FFF2-40B4-BE49-F238E27FC236}">
                <a16:creationId xmlns:a16="http://schemas.microsoft.com/office/drawing/2014/main" id="{3377BFB0-1B01-1345-8B15-3AEA44904945}"/>
              </a:ext>
            </a:extLst>
          </p:cNvPr>
          <p:cNvSpPr>
            <a:spLocks noGrp="1"/>
          </p:cNvSpPr>
          <p:nvPr>
            <p:ph type="title" sz="quarter"/>
          </p:nvPr>
        </p:nvSpPr>
        <p:spPr>
          <a:xfrm>
            <a:off x="742951" y="333376"/>
            <a:ext cx="10725149" cy="911225"/>
          </a:xfrm>
        </p:spPr>
        <p:txBody>
          <a:bodyPr/>
          <a:lstStyle/>
          <a:p>
            <a:r>
              <a:rPr lang="nb-NO" dirty="0"/>
              <a:t>Klikk for å redigere tittelstil</a:t>
            </a:r>
          </a:p>
        </p:txBody>
      </p:sp>
    </p:spTree>
    <p:extLst>
      <p:ext uri="{BB962C8B-B14F-4D97-AF65-F5344CB8AC3E}">
        <p14:creationId xmlns:p14="http://schemas.microsoft.com/office/powerpoint/2010/main" val="70374629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Tomt">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CE05F71B-BFDE-AC4C-A7A8-187DC1EEFB83}"/>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0781" name="think-cell Slide" r:id="rId4" imgW="7772400" imgH="10058400" progId="TCLayout.ActiveDocument.1">
                  <p:embed/>
                </p:oleObj>
              </mc:Choice>
              <mc:Fallback>
                <p:oleObj name="think-cell Slide" r:id="rId4" imgW="7772400" imgH="10058400" progId="TCLayout.ActiveDocument.1">
                  <p:embed/>
                  <p:pic>
                    <p:nvPicPr>
                      <p:cNvPr id="3" name="Objekt 2" hidden="1">
                        <a:extLst>
                          <a:ext uri="{FF2B5EF4-FFF2-40B4-BE49-F238E27FC236}">
                            <a16:creationId xmlns:a16="http://schemas.microsoft.com/office/drawing/2014/main" id="{CE05F71B-BFDE-AC4C-A7A8-187DC1EEFB83}"/>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Content Placeholder 13">
            <a:extLst>
              <a:ext uri="{FF2B5EF4-FFF2-40B4-BE49-F238E27FC236}">
                <a16:creationId xmlns:a16="http://schemas.microsoft.com/office/drawing/2014/main" id="{DF270C4E-C9C5-5F42-AD0F-3C2C07E0DDF3}"/>
              </a:ext>
            </a:extLst>
          </p:cNvPr>
          <p:cNvSpPr>
            <a:spLocks noGrp="1"/>
          </p:cNvSpPr>
          <p:nvPr>
            <p:ph sz="quarter" idx="19"/>
          </p:nvPr>
        </p:nvSpPr>
        <p:spPr>
          <a:xfrm>
            <a:off x="759869" y="1619769"/>
            <a:ext cx="2118012" cy="877343"/>
          </a:xfrm>
        </p:spPr>
        <p:txBody>
          <a:bodyPr anchor="ctr"/>
          <a:lstStyle>
            <a:lvl1pPr marL="0" indent="0" algn="l">
              <a:buNone/>
              <a:defRPr sz="900">
                <a:latin typeface="Calibri" panose="020F0502020204030204" pitchFamily="34" charset="0"/>
                <a:cs typeface="Calibri" panose="020F0502020204030204" pitchFamily="34" charset="0"/>
              </a:defRPr>
            </a:lvl1pPr>
          </a:lstStyle>
          <a:p>
            <a:pPr lvl="0"/>
            <a:endParaRPr lang="en-US" dirty="0"/>
          </a:p>
        </p:txBody>
      </p:sp>
      <p:sp>
        <p:nvSpPr>
          <p:cNvPr id="5" name="Content Placeholder 13">
            <a:extLst>
              <a:ext uri="{FF2B5EF4-FFF2-40B4-BE49-F238E27FC236}">
                <a16:creationId xmlns:a16="http://schemas.microsoft.com/office/drawing/2014/main" id="{4A13AAEF-6892-894D-ABB2-F18FBDA1DCC4}"/>
              </a:ext>
            </a:extLst>
          </p:cNvPr>
          <p:cNvSpPr>
            <a:spLocks noGrp="1"/>
          </p:cNvSpPr>
          <p:nvPr>
            <p:ph sz="quarter" idx="20"/>
          </p:nvPr>
        </p:nvSpPr>
        <p:spPr>
          <a:xfrm>
            <a:off x="3602626" y="1627587"/>
            <a:ext cx="2118012" cy="877343"/>
          </a:xfrm>
        </p:spPr>
        <p:txBody>
          <a:bodyPr anchor="ctr"/>
          <a:lstStyle>
            <a:lvl1pPr marL="0" indent="0" algn="l">
              <a:buNone/>
              <a:defRPr sz="900">
                <a:latin typeface="Calibri" panose="020F0502020204030204" pitchFamily="34" charset="0"/>
                <a:cs typeface="Calibri" panose="020F0502020204030204" pitchFamily="34" charset="0"/>
              </a:defRPr>
            </a:lvl1pPr>
          </a:lstStyle>
          <a:p>
            <a:pPr lvl="0"/>
            <a:endParaRPr lang="en-US" dirty="0"/>
          </a:p>
        </p:txBody>
      </p:sp>
      <p:sp>
        <p:nvSpPr>
          <p:cNvPr id="6" name="Content Placeholder 13">
            <a:extLst>
              <a:ext uri="{FF2B5EF4-FFF2-40B4-BE49-F238E27FC236}">
                <a16:creationId xmlns:a16="http://schemas.microsoft.com/office/drawing/2014/main" id="{856BEEB7-B7E8-2143-A980-B97666359712}"/>
              </a:ext>
            </a:extLst>
          </p:cNvPr>
          <p:cNvSpPr>
            <a:spLocks noGrp="1"/>
          </p:cNvSpPr>
          <p:nvPr>
            <p:ph sz="quarter" idx="21"/>
          </p:nvPr>
        </p:nvSpPr>
        <p:spPr>
          <a:xfrm>
            <a:off x="6406247" y="1627587"/>
            <a:ext cx="2118012" cy="877343"/>
          </a:xfrm>
        </p:spPr>
        <p:txBody>
          <a:bodyPr anchor="ctr"/>
          <a:lstStyle>
            <a:lvl1pPr marL="0" indent="0" algn="l">
              <a:buNone/>
              <a:defRPr sz="900">
                <a:latin typeface="Calibri" panose="020F0502020204030204" pitchFamily="34" charset="0"/>
                <a:cs typeface="Calibri" panose="020F0502020204030204" pitchFamily="34" charset="0"/>
              </a:defRPr>
            </a:lvl1pPr>
          </a:lstStyle>
          <a:p>
            <a:pPr lvl="0"/>
            <a:endParaRPr lang="en-US" dirty="0"/>
          </a:p>
        </p:txBody>
      </p:sp>
      <p:sp>
        <p:nvSpPr>
          <p:cNvPr id="7" name="Content Placeholder 13">
            <a:extLst>
              <a:ext uri="{FF2B5EF4-FFF2-40B4-BE49-F238E27FC236}">
                <a16:creationId xmlns:a16="http://schemas.microsoft.com/office/drawing/2014/main" id="{5C45CF07-9C14-5844-A9EB-920979AAE178}"/>
              </a:ext>
            </a:extLst>
          </p:cNvPr>
          <p:cNvSpPr>
            <a:spLocks noGrp="1"/>
          </p:cNvSpPr>
          <p:nvPr>
            <p:ph sz="quarter" idx="22"/>
          </p:nvPr>
        </p:nvSpPr>
        <p:spPr>
          <a:xfrm>
            <a:off x="9249004" y="1627587"/>
            <a:ext cx="2118012" cy="877343"/>
          </a:xfrm>
        </p:spPr>
        <p:txBody>
          <a:bodyPr anchor="ctr"/>
          <a:lstStyle>
            <a:lvl1pPr marL="0" indent="0" algn="l">
              <a:buNone/>
              <a:defRPr sz="900">
                <a:latin typeface="Calibri" panose="020F0502020204030204" pitchFamily="34" charset="0"/>
                <a:cs typeface="Calibri" panose="020F0502020204030204" pitchFamily="34" charset="0"/>
              </a:defRPr>
            </a:lvl1pPr>
          </a:lstStyle>
          <a:p>
            <a:pPr lvl="0"/>
            <a:endParaRPr lang="en-US" dirty="0"/>
          </a:p>
        </p:txBody>
      </p:sp>
      <p:sp>
        <p:nvSpPr>
          <p:cNvPr id="8" name="Content Placeholder 13">
            <a:extLst>
              <a:ext uri="{FF2B5EF4-FFF2-40B4-BE49-F238E27FC236}">
                <a16:creationId xmlns:a16="http://schemas.microsoft.com/office/drawing/2014/main" id="{950FD812-9A57-0D4B-954E-57A0CFFC8E6A}"/>
              </a:ext>
            </a:extLst>
          </p:cNvPr>
          <p:cNvSpPr>
            <a:spLocks noGrp="1"/>
          </p:cNvSpPr>
          <p:nvPr>
            <p:ph sz="quarter" idx="23"/>
          </p:nvPr>
        </p:nvSpPr>
        <p:spPr>
          <a:xfrm>
            <a:off x="759868" y="2945057"/>
            <a:ext cx="2118012" cy="877343"/>
          </a:xfrm>
        </p:spPr>
        <p:txBody>
          <a:bodyPr anchor="ctr"/>
          <a:lstStyle>
            <a:lvl1pPr marL="0" indent="0" algn="l">
              <a:buNone/>
              <a:defRPr sz="900">
                <a:latin typeface="Calibri" panose="020F0502020204030204" pitchFamily="34" charset="0"/>
                <a:cs typeface="Calibri" panose="020F0502020204030204" pitchFamily="34" charset="0"/>
              </a:defRPr>
            </a:lvl1pPr>
          </a:lstStyle>
          <a:p>
            <a:pPr lvl="0"/>
            <a:endParaRPr lang="en-US" dirty="0"/>
          </a:p>
        </p:txBody>
      </p:sp>
      <p:sp>
        <p:nvSpPr>
          <p:cNvPr id="9" name="Content Placeholder 13">
            <a:extLst>
              <a:ext uri="{FF2B5EF4-FFF2-40B4-BE49-F238E27FC236}">
                <a16:creationId xmlns:a16="http://schemas.microsoft.com/office/drawing/2014/main" id="{23F1FF63-5000-5347-A27E-14D123BCE6F8}"/>
              </a:ext>
            </a:extLst>
          </p:cNvPr>
          <p:cNvSpPr>
            <a:spLocks noGrp="1"/>
          </p:cNvSpPr>
          <p:nvPr>
            <p:ph sz="quarter" idx="24"/>
          </p:nvPr>
        </p:nvSpPr>
        <p:spPr>
          <a:xfrm>
            <a:off x="3602625" y="2952875"/>
            <a:ext cx="2118012" cy="877343"/>
          </a:xfrm>
        </p:spPr>
        <p:txBody>
          <a:bodyPr anchor="ctr"/>
          <a:lstStyle>
            <a:lvl1pPr marL="0" indent="0" algn="l">
              <a:buNone/>
              <a:defRPr sz="900">
                <a:latin typeface="Calibri" panose="020F0502020204030204" pitchFamily="34" charset="0"/>
                <a:cs typeface="Calibri" panose="020F0502020204030204" pitchFamily="34" charset="0"/>
              </a:defRPr>
            </a:lvl1pPr>
          </a:lstStyle>
          <a:p>
            <a:pPr lvl="0"/>
            <a:endParaRPr lang="en-US" dirty="0"/>
          </a:p>
        </p:txBody>
      </p:sp>
      <p:sp>
        <p:nvSpPr>
          <p:cNvPr id="10" name="Content Placeholder 13">
            <a:extLst>
              <a:ext uri="{FF2B5EF4-FFF2-40B4-BE49-F238E27FC236}">
                <a16:creationId xmlns:a16="http://schemas.microsoft.com/office/drawing/2014/main" id="{86C86E23-861E-F246-9545-3BDA71DCBD23}"/>
              </a:ext>
            </a:extLst>
          </p:cNvPr>
          <p:cNvSpPr>
            <a:spLocks noGrp="1"/>
          </p:cNvSpPr>
          <p:nvPr>
            <p:ph sz="quarter" idx="25"/>
          </p:nvPr>
        </p:nvSpPr>
        <p:spPr>
          <a:xfrm>
            <a:off x="6406246" y="2952875"/>
            <a:ext cx="2118012" cy="877343"/>
          </a:xfrm>
        </p:spPr>
        <p:txBody>
          <a:bodyPr anchor="ctr"/>
          <a:lstStyle>
            <a:lvl1pPr marL="0" indent="0" algn="l">
              <a:buNone/>
              <a:defRPr sz="900">
                <a:latin typeface="Calibri" panose="020F0502020204030204" pitchFamily="34" charset="0"/>
                <a:cs typeface="Calibri" panose="020F0502020204030204" pitchFamily="34" charset="0"/>
              </a:defRPr>
            </a:lvl1pPr>
          </a:lstStyle>
          <a:p>
            <a:pPr lvl="0"/>
            <a:endParaRPr lang="en-US" dirty="0"/>
          </a:p>
        </p:txBody>
      </p:sp>
      <p:sp>
        <p:nvSpPr>
          <p:cNvPr id="11" name="Content Placeholder 13">
            <a:extLst>
              <a:ext uri="{FF2B5EF4-FFF2-40B4-BE49-F238E27FC236}">
                <a16:creationId xmlns:a16="http://schemas.microsoft.com/office/drawing/2014/main" id="{A51E4BCD-28A6-E344-952C-A8B6A0F7EAEA}"/>
              </a:ext>
            </a:extLst>
          </p:cNvPr>
          <p:cNvSpPr>
            <a:spLocks noGrp="1"/>
          </p:cNvSpPr>
          <p:nvPr>
            <p:ph sz="quarter" idx="26"/>
          </p:nvPr>
        </p:nvSpPr>
        <p:spPr>
          <a:xfrm>
            <a:off x="9249003" y="2952875"/>
            <a:ext cx="2118012" cy="877343"/>
          </a:xfrm>
        </p:spPr>
        <p:txBody>
          <a:bodyPr anchor="ctr"/>
          <a:lstStyle>
            <a:lvl1pPr marL="0" indent="0" algn="l">
              <a:buNone/>
              <a:defRPr sz="900">
                <a:latin typeface="Calibri" panose="020F0502020204030204" pitchFamily="34" charset="0"/>
                <a:cs typeface="Calibri" panose="020F0502020204030204" pitchFamily="34" charset="0"/>
              </a:defRPr>
            </a:lvl1pPr>
          </a:lstStyle>
          <a:p>
            <a:pPr lvl="0"/>
            <a:endParaRPr lang="en-US" dirty="0"/>
          </a:p>
        </p:txBody>
      </p:sp>
      <p:sp>
        <p:nvSpPr>
          <p:cNvPr id="12" name="Content Placeholder 13">
            <a:extLst>
              <a:ext uri="{FF2B5EF4-FFF2-40B4-BE49-F238E27FC236}">
                <a16:creationId xmlns:a16="http://schemas.microsoft.com/office/drawing/2014/main" id="{0ECF19EB-F391-7F43-B1CA-B72B94B6A75C}"/>
              </a:ext>
            </a:extLst>
          </p:cNvPr>
          <p:cNvSpPr>
            <a:spLocks noGrp="1"/>
          </p:cNvSpPr>
          <p:nvPr>
            <p:ph sz="quarter" idx="27"/>
          </p:nvPr>
        </p:nvSpPr>
        <p:spPr>
          <a:xfrm>
            <a:off x="759868" y="4307798"/>
            <a:ext cx="2118012" cy="877343"/>
          </a:xfrm>
        </p:spPr>
        <p:txBody>
          <a:bodyPr anchor="ctr"/>
          <a:lstStyle>
            <a:lvl1pPr marL="0" indent="0" algn="l">
              <a:buNone/>
              <a:defRPr sz="900">
                <a:latin typeface="Calibri" panose="020F0502020204030204" pitchFamily="34" charset="0"/>
                <a:cs typeface="Calibri" panose="020F0502020204030204" pitchFamily="34" charset="0"/>
              </a:defRPr>
            </a:lvl1pPr>
          </a:lstStyle>
          <a:p>
            <a:pPr lvl="0"/>
            <a:endParaRPr lang="en-US" dirty="0"/>
          </a:p>
        </p:txBody>
      </p:sp>
      <p:sp>
        <p:nvSpPr>
          <p:cNvPr id="13" name="Content Placeholder 13">
            <a:extLst>
              <a:ext uri="{FF2B5EF4-FFF2-40B4-BE49-F238E27FC236}">
                <a16:creationId xmlns:a16="http://schemas.microsoft.com/office/drawing/2014/main" id="{3BF4E537-4817-564A-908E-6443657028EB}"/>
              </a:ext>
            </a:extLst>
          </p:cNvPr>
          <p:cNvSpPr>
            <a:spLocks noGrp="1"/>
          </p:cNvSpPr>
          <p:nvPr>
            <p:ph sz="quarter" idx="28"/>
          </p:nvPr>
        </p:nvSpPr>
        <p:spPr>
          <a:xfrm>
            <a:off x="3602625" y="4315616"/>
            <a:ext cx="2118012" cy="877343"/>
          </a:xfrm>
        </p:spPr>
        <p:txBody>
          <a:bodyPr anchor="ctr"/>
          <a:lstStyle>
            <a:lvl1pPr marL="0" indent="0" algn="l">
              <a:buNone/>
              <a:defRPr sz="900">
                <a:latin typeface="Calibri" panose="020F0502020204030204" pitchFamily="34" charset="0"/>
                <a:cs typeface="Calibri" panose="020F0502020204030204" pitchFamily="34" charset="0"/>
              </a:defRPr>
            </a:lvl1pPr>
          </a:lstStyle>
          <a:p>
            <a:pPr lvl="0"/>
            <a:endParaRPr lang="en-US" dirty="0"/>
          </a:p>
        </p:txBody>
      </p:sp>
      <p:sp>
        <p:nvSpPr>
          <p:cNvPr id="14" name="Content Placeholder 13">
            <a:extLst>
              <a:ext uri="{FF2B5EF4-FFF2-40B4-BE49-F238E27FC236}">
                <a16:creationId xmlns:a16="http://schemas.microsoft.com/office/drawing/2014/main" id="{5CB419BC-75EA-774E-90CF-DB5206C9DE58}"/>
              </a:ext>
            </a:extLst>
          </p:cNvPr>
          <p:cNvSpPr>
            <a:spLocks noGrp="1"/>
          </p:cNvSpPr>
          <p:nvPr>
            <p:ph sz="quarter" idx="29"/>
          </p:nvPr>
        </p:nvSpPr>
        <p:spPr>
          <a:xfrm>
            <a:off x="6406246" y="4315616"/>
            <a:ext cx="2118012" cy="877343"/>
          </a:xfrm>
        </p:spPr>
        <p:txBody>
          <a:bodyPr anchor="ctr"/>
          <a:lstStyle>
            <a:lvl1pPr marL="0" indent="0" algn="l">
              <a:buNone/>
              <a:defRPr sz="900">
                <a:latin typeface="Calibri" panose="020F0502020204030204" pitchFamily="34" charset="0"/>
                <a:cs typeface="Calibri" panose="020F0502020204030204" pitchFamily="34" charset="0"/>
              </a:defRPr>
            </a:lvl1pPr>
          </a:lstStyle>
          <a:p>
            <a:pPr lvl="0"/>
            <a:endParaRPr lang="en-US" dirty="0"/>
          </a:p>
        </p:txBody>
      </p:sp>
      <p:sp>
        <p:nvSpPr>
          <p:cNvPr id="15" name="Content Placeholder 13">
            <a:extLst>
              <a:ext uri="{FF2B5EF4-FFF2-40B4-BE49-F238E27FC236}">
                <a16:creationId xmlns:a16="http://schemas.microsoft.com/office/drawing/2014/main" id="{F8D6BEB4-EB44-6F44-B03F-417C70F9C8C0}"/>
              </a:ext>
            </a:extLst>
          </p:cNvPr>
          <p:cNvSpPr>
            <a:spLocks noGrp="1"/>
          </p:cNvSpPr>
          <p:nvPr>
            <p:ph sz="quarter" idx="30"/>
          </p:nvPr>
        </p:nvSpPr>
        <p:spPr>
          <a:xfrm>
            <a:off x="9249003" y="4315616"/>
            <a:ext cx="2118012" cy="877343"/>
          </a:xfrm>
        </p:spPr>
        <p:txBody>
          <a:bodyPr anchor="ctr"/>
          <a:lstStyle>
            <a:lvl1pPr marL="0" indent="0" algn="l">
              <a:buNone/>
              <a:defRPr sz="900">
                <a:latin typeface="Calibri" panose="020F0502020204030204" pitchFamily="34" charset="0"/>
                <a:cs typeface="Calibri" panose="020F0502020204030204" pitchFamily="34" charset="0"/>
              </a:defRPr>
            </a:lvl1pPr>
          </a:lstStyle>
          <a:p>
            <a:pPr lvl="0"/>
            <a:endParaRPr lang="en-US" dirty="0"/>
          </a:p>
        </p:txBody>
      </p:sp>
      <p:sp>
        <p:nvSpPr>
          <p:cNvPr id="16" name="Content Placeholder 13">
            <a:extLst>
              <a:ext uri="{FF2B5EF4-FFF2-40B4-BE49-F238E27FC236}">
                <a16:creationId xmlns:a16="http://schemas.microsoft.com/office/drawing/2014/main" id="{DE51115F-5279-9741-B8B9-0B8ECCDC7E46}"/>
              </a:ext>
            </a:extLst>
          </p:cNvPr>
          <p:cNvSpPr>
            <a:spLocks noGrp="1"/>
          </p:cNvSpPr>
          <p:nvPr>
            <p:ph sz="quarter" idx="31"/>
          </p:nvPr>
        </p:nvSpPr>
        <p:spPr>
          <a:xfrm>
            <a:off x="760937" y="5620638"/>
            <a:ext cx="2118012" cy="877343"/>
          </a:xfrm>
        </p:spPr>
        <p:txBody>
          <a:bodyPr anchor="ctr"/>
          <a:lstStyle>
            <a:lvl1pPr marL="0" indent="0" algn="l">
              <a:buNone/>
              <a:defRPr sz="900">
                <a:latin typeface="Calibri" panose="020F0502020204030204" pitchFamily="34" charset="0"/>
                <a:cs typeface="Calibri" panose="020F0502020204030204" pitchFamily="34" charset="0"/>
              </a:defRPr>
            </a:lvl1pPr>
          </a:lstStyle>
          <a:p>
            <a:pPr lvl="0"/>
            <a:endParaRPr lang="en-US" dirty="0"/>
          </a:p>
        </p:txBody>
      </p:sp>
      <p:sp>
        <p:nvSpPr>
          <p:cNvPr id="17" name="Content Placeholder 13">
            <a:extLst>
              <a:ext uri="{FF2B5EF4-FFF2-40B4-BE49-F238E27FC236}">
                <a16:creationId xmlns:a16="http://schemas.microsoft.com/office/drawing/2014/main" id="{F0F88B98-0614-7045-AC85-9947ED983AE5}"/>
              </a:ext>
            </a:extLst>
          </p:cNvPr>
          <p:cNvSpPr>
            <a:spLocks noGrp="1"/>
          </p:cNvSpPr>
          <p:nvPr>
            <p:ph sz="quarter" idx="32"/>
          </p:nvPr>
        </p:nvSpPr>
        <p:spPr>
          <a:xfrm>
            <a:off x="3603694" y="5628456"/>
            <a:ext cx="2118012" cy="877343"/>
          </a:xfrm>
        </p:spPr>
        <p:txBody>
          <a:bodyPr anchor="ctr"/>
          <a:lstStyle>
            <a:lvl1pPr marL="0" indent="0" algn="l">
              <a:buNone/>
              <a:defRPr sz="900">
                <a:latin typeface="Calibri" panose="020F0502020204030204" pitchFamily="34" charset="0"/>
                <a:cs typeface="Calibri" panose="020F0502020204030204" pitchFamily="34" charset="0"/>
              </a:defRPr>
            </a:lvl1pPr>
          </a:lstStyle>
          <a:p>
            <a:pPr lvl="0"/>
            <a:endParaRPr lang="en-US" dirty="0"/>
          </a:p>
        </p:txBody>
      </p:sp>
      <p:sp>
        <p:nvSpPr>
          <p:cNvPr id="18" name="Content Placeholder 13">
            <a:extLst>
              <a:ext uri="{FF2B5EF4-FFF2-40B4-BE49-F238E27FC236}">
                <a16:creationId xmlns:a16="http://schemas.microsoft.com/office/drawing/2014/main" id="{CAF73033-9E46-4645-B2F3-CE284336EDBC}"/>
              </a:ext>
            </a:extLst>
          </p:cNvPr>
          <p:cNvSpPr>
            <a:spLocks noGrp="1"/>
          </p:cNvSpPr>
          <p:nvPr>
            <p:ph sz="quarter" idx="33"/>
          </p:nvPr>
        </p:nvSpPr>
        <p:spPr>
          <a:xfrm>
            <a:off x="6407315" y="5628456"/>
            <a:ext cx="2118012" cy="877343"/>
          </a:xfrm>
        </p:spPr>
        <p:txBody>
          <a:bodyPr anchor="ctr"/>
          <a:lstStyle>
            <a:lvl1pPr marL="0" indent="0" algn="l">
              <a:buNone/>
              <a:defRPr sz="900">
                <a:latin typeface="Calibri" panose="020F0502020204030204" pitchFamily="34" charset="0"/>
                <a:cs typeface="Calibri" panose="020F0502020204030204" pitchFamily="34" charset="0"/>
              </a:defRPr>
            </a:lvl1pPr>
          </a:lstStyle>
          <a:p>
            <a:pPr lvl="0"/>
            <a:endParaRPr lang="en-US" dirty="0"/>
          </a:p>
        </p:txBody>
      </p:sp>
      <p:sp>
        <p:nvSpPr>
          <p:cNvPr id="19" name="Content Placeholder 13">
            <a:extLst>
              <a:ext uri="{FF2B5EF4-FFF2-40B4-BE49-F238E27FC236}">
                <a16:creationId xmlns:a16="http://schemas.microsoft.com/office/drawing/2014/main" id="{74EA4D0C-B6CA-0B49-87CA-770FAD15976E}"/>
              </a:ext>
            </a:extLst>
          </p:cNvPr>
          <p:cNvSpPr>
            <a:spLocks noGrp="1"/>
          </p:cNvSpPr>
          <p:nvPr>
            <p:ph sz="quarter" idx="34"/>
          </p:nvPr>
        </p:nvSpPr>
        <p:spPr>
          <a:xfrm>
            <a:off x="9250072" y="5628456"/>
            <a:ext cx="2118012" cy="877343"/>
          </a:xfrm>
        </p:spPr>
        <p:txBody>
          <a:bodyPr anchor="ctr"/>
          <a:lstStyle>
            <a:lvl1pPr marL="0" indent="0" algn="l">
              <a:buNone/>
              <a:defRPr sz="900">
                <a:latin typeface="Calibri" panose="020F0502020204030204" pitchFamily="34" charset="0"/>
                <a:cs typeface="Calibri" panose="020F0502020204030204" pitchFamily="34" charset="0"/>
              </a:defRPr>
            </a:lvl1pPr>
          </a:lstStyle>
          <a:p>
            <a:pPr lvl="0"/>
            <a:endParaRPr lang="en-US" dirty="0"/>
          </a:p>
        </p:txBody>
      </p:sp>
      <p:sp>
        <p:nvSpPr>
          <p:cNvPr id="20" name="Tittel 1">
            <a:extLst>
              <a:ext uri="{FF2B5EF4-FFF2-40B4-BE49-F238E27FC236}">
                <a16:creationId xmlns:a16="http://schemas.microsoft.com/office/drawing/2014/main" id="{6DE2809D-1DD1-1846-A1A4-4967ED99525D}"/>
              </a:ext>
            </a:extLst>
          </p:cNvPr>
          <p:cNvSpPr>
            <a:spLocks noGrp="1"/>
          </p:cNvSpPr>
          <p:nvPr>
            <p:ph type="title" sz="quarter"/>
          </p:nvPr>
        </p:nvSpPr>
        <p:spPr>
          <a:xfrm>
            <a:off x="742951" y="333376"/>
            <a:ext cx="10725149" cy="911225"/>
          </a:xfrm>
        </p:spPr>
        <p:txBody>
          <a:bodyPr/>
          <a:lstStyle/>
          <a:p>
            <a:r>
              <a:rPr lang="nb-NO" dirty="0"/>
              <a:t>Klikk for å redigere tittelstil</a:t>
            </a:r>
          </a:p>
        </p:txBody>
      </p:sp>
      <p:sp>
        <p:nvSpPr>
          <p:cNvPr id="22" name="Content Placeholder 13">
            <a:extLst>
              <a:ext uri="{FF2B5EF4-FFF2-40B4-BE49-F238E27FC236}">
                <a16:creationId xmlns:a16="http://schemas.microsoft.com/office/drawing/2014/main" id="{CE9F366A-E9DA-D243-9379-967D9B637B5D}"/>
              </a:ext>
            </a:extLst>
          </p:cNvPr>
          <p:cNvSpPr>
            <a:spLocks noGrp="1"/>
          </p:cNvSpPr>
          <p:nvPr>
            <p:ph sz="quarter" idx="35"/>
          </p:nvPr>
        </p:nvSpPr>
        <p:spPr>
          <a:xfrm>
            <a:off x="2859864" y="2000248"/>
            <a:ext cx="522845" cy="603275"/>
          </a:xfrm>
        </p:spPr>
        <p:txBody>
          <a:bodyPr anchor="ctr"/>
          <a:lstStyle>
            <a:lvl1pPr marL="0" indent="0" algn="ctr">
              <a:buNone/>
              <a:defRPr sz="1100"/>
            </a:lvl1pPr>
          </a:lstStyle>
          <a:p>
            <a:pPr lvl="0"/>
            <a:endParaRPr lang="en-US" dirty="0"/>
          </a:p>
        </p:txBody>
      </p:sp>
      <p:sp>
        <p:nvSpPr>
          <p:cNvPr id="23" name="Content Placeholder 13">
            <a:extLst>
              <a:ext uri="{FF2B5EF4-FFF2-40B4-BE49-F238E27FC236}">
                <a16:creationId xmlns:a16="http://schemas.microsoft.com/office/drawing/2014/main" id="{D1006F57-5FCE-3442-9D97-480D33A9332C}"/>
              </a:ext>
            </a:extLst>
          </p:cNvPr>
          <p:cNvSpPr>
            <a:spLocks noGrp="1"/>
          </p:cNvSpPr>
          <p:nvPr>
            <p:ph sz="quarter" idx="36"/>
          </p:nvPr>
        </p:nvSpPr>
        <p:spPr>
          <a:xfrm>
            <a:off x="5702621" y="2008066"/>
            <a:ext cx="522845" cy="603275"/>
          </a:xfrm>
        </p:spPr>
        <p:txBody>
          <a:bodyPr anchor="ctr"/>
          <a:lstStyle>
            <a:lvl1pPr marL="0" indent="0" algn="ctr">
              <a:buNone/>
              <a:defRPr sz="1100"/>
            </a:lvl1pPr>
          </a:lstStyle>
          <a:p>
            <a:pPr lvl="0"/>
            <a:endParaRPr lang="en-US" dirty="0"/>
          </a:p>
        </p:txBody>
      </p:sp>
      <p:sp>
        <p:nvSpPr>
          <p:cNvPr id="24" name="Content Placeholder 13">
            <a:extLst>
              <a:ext uri="{FF2B5EF4-FFF2-40B4-BE49-F238E27FC236}">
                <a16:creationId xmlns:a16="http://schemas.microsoft.com/office/drawing/2014/main" id="{D31FF2CB-5A5F-0B43-9A4C-9491E969ADDD}"/>
              </a:ext>
            </a:extLst>
          </p:cNvPr>
          <p:cNvSpPr>
            <a:spLocks noGrp="1"/>
          </p:cNvSpPr>
          <p:nvPr>
            <p:ph sz="quarter" idx="37"/>
          </p:nvPr>
        </p:nvSpPr>
        <p:spPr>
          <a:xfrm>
            <a:off x="8506242" y="2008066"/>
            <a:ext cx="522845" cy="603275"/>
          </a:xfrm>
        </p:spPr>
        <p:txBody>
          <a:bodyPr anchor="ctr"/>
          <a:lstStyle>
            <a:lvl1pPr marL="0" indent="0" algn="ctr">
              <a:buNone/>
              <a:defRPr sz="1100"/>
            </a:lvl1pPr>
          </a:lstStyle>
          <a:p>
            <a:pPr lvl="0"/>
            <a:endParaRPr lang="en-US" dirty="0"/>
          </a:p>
        </p:txBody>
      </p:sp>
      <p:sp>
        <p:nvSpPr>
          <p:cNvPr id="25" name="Content Placeholder 13">
            <a:extLst>
              <a:ext uri="{FF2B5EF4-FFF2-40B4-BE49-F238E27FC236}">
                <a16:creationId xmlns:a16="http://schemas.microsoft.com/office/drawing/2014/main" id="{6326D07F-2841-4041-A7DD-C6B2B4903C99}"/>
              </a:ext>
            </a:extLst>
          </p:cNvPr>
          <p:cNvSpPr>
            <a:spLocks noGrp="1"/>
          </p:cNvSpPr>
          <p:nvPr>
            <p:ph sz="quarter" idx="38"/>
          </p:nvPr>
        </p:nvSpPr>
        <p:spPr>
          <a:xfrm>
            <a:off x="11348999" y="2008066"/>
            <a:ext cx="522845" cy="603275"/>
          </a:xfrm>
        </p:spPr>
        <p:txBody>
          <a:bodyPr anchor="ctr"/>
          <a:lstStyle>
            <a:lvl1pPr marL="0" indent="0" algn="ctr">
              <a:buNone/>
              <a:defRPr sz="1100"/>
            </a:lvl1pPr>
          </a:lstStyle>
          <a:p>
            <a:pPr lvl="0"/>
            <a:endParaRPr lang="en-US" dirty="0"/>
          </a:p>
        </p:txBody>
      </p:sp>
      <p:sp>
        <p:nvSpPr>
          <p:cNvPr id="26" name="Content Placeholder 13">
            <a:extLst>
              <a:ext uri="{FF2B5EF4-FFF2-40B4-BE49-F238E27FC236}">
                <a16:creationId xmlns:a16="http://schemas.microsoft.com/office/drawing/2014/main" id="{94B73A13-42CD-6748-8C79-28553A5BE95D}"/>
              </a:ext>
            </a:extLst>
          </p:cNvPr>
          <p:cNvSpPr>
            <a:spLocks noGrp="1"/>
          </p:cNvSpPr>
          <p:nvPr>
            <p:ph sz="quarter" idx="39"/>
          </p:nvPr>
        </p:nvSpPr>
        <p:spPr>
          <a:xfrm>
            <a:off x="2859863" y="3325536"/>
            <a:ext cx="522845" cy="603275"/>
          </a:xfrm>
        </p:spPr>
        <p:txBody>
          <a:bodyPr anchor="ctr"/>
          <a:lstStyle>
            <a:lvl1pPr marL="0" indent="0" algn="ctr">
              <a:buNone/>
              <a:defRPr sz="1100"/>
            </a:lvl1pPr>
          </a:lstStyle>
          <a:p>
            <a:pPr lvl="0"/>
            <a:endParaRPr lang="en-US" dirty="0"/>
          </a:p>
        </p:txBody>
      </p:sp>
      <p:sp>
        <p:nvSpPr>
          <p:cNvPr id="27" name="Content Placeholder 13">
            <a:extLst>
              <a:ext uri="{FF2B5EF4-FFF2-40B4-BE49-F238E27FC236}">
                <a16:creationId xmlns:a16="http://schemas.microsoft.com/office/drawing/2014/main" id="{019FE77B-E3BA-BF4C-925B-D61CA64DE958}"/>
              </a:ext>
            </a:extLst>
          </p:cNvPr>
          <p:cNvSpPr>
            <a:spLocks noGrp="1"/>
          </p:cNvSpPr>
          <p:nvPr>
            <p:ph sz="quarter" idx="40"/>
          </p:nvPr>
        </p:nvSpPr>
        <p:spPr>
          <a:xfrm>
            <a:off x="5702620" y="3333354"/>
            <a:ext cx="522845" cy="603275"/>
          </a:xfrm>
        </p:spPr>
        <p:txBody>
          <a:bodyPr anchor="ctr"/>
          <a:lstStyle>
            <a:lvl1pPr marL="0" indent="0" algn="ctr">
              <a:buNone/>
              <a:defRPr sz="1100"/>
            </a:lvl1pPr>
          </a:lstStyle>
          <a:p>
            <a:pPr lvl="0"/>
            <a:endParaRPr lang="en-US" dirty="0"/>
          </a:p>
        </p:txBody>
      </p:sp>
      <p:sp>
        <p:nvSpPr>
          <p:cNvPr id="28" name="Content Placeholder 13">
            <a:extLst>
              <a:ext uri="{FF2B5EF4-FFF2-40B4-BE49-F238E27FC236}">
                <a16:creationId xmlns:a16="http://schemas.microsoft.com/office/drawing/2014/main" id="{3304715F-82B4-264B-B7F3-2CCE2E05A2D4}"/>
              </a:ext>
            </a:extLst>
          </p:cNvPr>
          <p:cNvSpPr>
            <a:spLocks noGrp="1"/>
          </p:cNvSpPr>
          <p:nvPr>
            <p:ph sz="quarter" idx="41"/>
          </p:nvPr>
        </p:nvSpPr>
        <p:spPr>
          <a:xfrm>
            <a:off x="8506241" y="3333354"/>
            <a:ext cx="522845" cy="603275"/>
          </a:xfrm>
        </p:spPr>
        <p:txBody>
          <a:bodyPr anchor="ctr"/>
          <a:lstStyle>
            <a:lvl1pPr marL="0" indent="0" algn="ctr">
              <a:buNone/>
              <a:defRPr sz="1100"/>
            </a:lvl1pPr>
          </a:lstStyle>
          <a:p>
            <a:pPr lvl="0"/>
            <a:endParaRPr lang="en-US" dirty="0"/>
          </a:p>
        </p:txBody>
      </p:sp>
      <p:sp>
        <p:nvSpPr>
          <p:cNvPr id="29" name="Content Placeholder 13">
            <a:extLst>
              <a:ext uri="{FF2B5EF4-FFF2-40B4-BE49-F238E27FC236}">
                <a16:creationId xmlns:a16="http://schemas.microsoft.com/office/drawing/2014/main" id="{4B88EA56-6BE9-7240-AD9F-F7C41DBFCADF}"/>
              </a:ext>
            </a:extLst>
          </p:cNvPr>
          <p:cNvSpPr>
            <a:spLocks noGrp="1"/>
          </p:cNvSpPr>
          <p:nvPr>
            <p:ph sz="quarter" idx="42"/>
          </p:nvPr>
        </p:nvSpPr>
        <p:spPr>
          <a:xfrm>
            <a:off x="11348998" y="3333354"/>
            <a:ext cx="522845" cy="603275"/>
          </a:xfrm>
        </p:spPr>
        <p:txBody>
          <a:bodyPr anchor="ctr"/>
          <a:lstStyle>
            <a:lvl1pPr marL="0" indent="0" algn="ctr">
              <a:buNone/>
              <a:defRPr sz="1100"/>
            </a:lvl1pPr>
          </a:lstStyle>
          <a:p>
            <a:pPr lvl="0"/>
            <a:endParaRPr lang="en-US" dirty="0"/>
          </a:p>
        </p:txBody>
      </p:sp>
      <p:sp>
        <p:nvSpPr>
          <p:cNvPr id="30" name="Content Placeholder 13">
            <a:extLst>
              <a:ext uri="{FF2B5EF4-FFF2-40B4-BE49-F238E27FC236}">
                <a16:creationId xmlns:a16="http://schemas.microsoft.com/office/drawing/2014/main" id="{522A0534-E450-A240-BD76-661C5DC78E51}"/>
              </a:ext>
            </a:extLst>
          </p:cNvPr>
          <p:cNvSpPr>
            <a:spLocks noGrp="1"/>
          </p:cNvSpPr>
          <p:nvPr>
            <p:ph sz="quarter" idx="43"/>
          </p:nvPr>
        </p:nvSpPr>
        <p:spPr>
          <a:xfrm>
            <a:off x="2859863" y="4673989"/>
            <a:ext cx="522845" cy="603275"/>
          </a:xfrm>
        </p:spPr>
        <p:txBody>
          <a:bodyPr anchor="ctr"/>
          <a:lstStyle>
            <a:lvl1pPr marL="0" indent="0" algn="ctr">
              <a:buNone/>
              <a:defRPr sz="1100"/>
            </a:lvl1pPr>
          </a:lstStyle>
          <a:p>
            <a:pPr lvl="0"/>
            <a:endParaRPr lang="en-US" dirty="0"/>
          </a:p>
        </p:txBody>
      </p:sp>
      <p:sp>
        <p:nvSpPr>
          <p:cNvPr id="31" name="Content Placeholder 13">
            <a:extLst>
              <a:ext uri="{FF2B5EF4-FFF2-40B4-BE49-F238E27FC236}">
                <a16:creationId xmlns:a16="http://schemas.microsoft.com/office/drawing/2014/main" id="{29002B47-8F8C-334C-993E-976FF70CE967}"/>
              </a:ext>
            </a:extLst>
          </p:cNvPr>
          <p:cNvSpPr>
            <a:spLocks noGrp="1"/>
          </p:cNvSpPr>
          <p:nvPr>
            <p:ph sz="quarter" idx="44"/>
          </p:nvPr>
        </p:nvSpPr>
        <p:spPr>
          <a:xfrm>
            <a:off x="5702620" y="4681807"/>
            <a:ext cx="522845" cy="603275"/>
          </a:xfrm>
        </p:spPr>
        <p:txBody>
          <a:bodyPr anchor="ctr"/>
          <a:lstStyle>
            <a:lvl1pPr marL="0" indent="0" algn="ctr">
              <a:buNone/>
              <a:defRPr sz="1100"/>
            </a:lvl1pPr>
          </a:lstStyle>
          <a:p>
            <a:pPr lvl="0"/>
            <a:endParaRPr lang="en-US" dirty="0"/>
          </a:p>
        </p:txBody>
      </p:sp>
      <p:sp>
        <p:nvSpPr>
          <p:cNvPr id="32" name="Content Placeholder 13">
            <a:extLst>
              <a:ext uri="{FF2B5EF4-FFF2-40B4-BE49-F238E27FC236}">
                <a16:creationId xmlns:a16="http://schemas.microsoft.com/office/drawing/2014/main" id="{FBF05DCB-6383-E54D-AF16-FEB0F2AE7E98}"/>
              </a:ext>
            </a:extLst>
          </p:cNvPr>
          <p:cNvSpPr>
            <a:spLocks noGrp="1"/>
          </p:cNvSpPr>
          <p:nvPr>
            <p:ph sz="quarter" idx="45"/>
          </p:nvPr>
        </p:nvSpPr>
        <p:spPr>
          <a:xfrm>
            <a:off x="8506241" y="4681807"/>
            <a:ext cx="522845" cy="603275"/>
          </a:xfrm>
        </p:spPr>
        <p:txBody>
          <a:bodyPr anchor="ctr"/>
          <a:lstStyle>
            <a:lvl1pPr marL="0" indent="0" algn="ctr">
              <a:buNone/>
              <a:defRPr sz="1100"/>
            </a:lvl1pPr>
          </a:lstStyle>
          <a:p>
            <a:pPr lvl="0"/>
            <a:endParaRPr lang="en-US" dirty="0"/>
          </a:p>
        </p:txBody>
      </p:sp>
      <p:sp>
        <p:nvSpPr>
          <p:cNvPr id="33" name="Content Placeholder 13">
            <a:extLst>
              <a:ext uri="{FF2B5EF4-FFF2-40B4-BE49-F238E27FC236}">
                <a16:creationId xmlns:a16="http://schemas.microsoft.com/office/drawing/2014/main" id="{ED13EF11-1019-5C4A-8A4B-40F22C180A8B}"/>
              </a:ext>
            </a:extLst>
          </p:cNvPr>
          <p:cNvSpPr>
            <a:spLocks noGrp="1"/>
          </p:cNvSpPr>
          <p:nvPr>
            <p:ph sz="quarter" idx="46"/>
          </p:nvPr>
        </p:nvSpPr>
        <p:spPr>
          <a:xfrm>
            <a:off x="11348998" y="4681807"/>
            <a:ext cx="522845" cy="603275"/>
          </a:xfrm>
        </p:spPr>
        <p:txBody>
          <a:bodyPr anchor="ctr"/>
          <a:lstStyle>
            <a:lvl1pPr marL="0" indent="0" algn="ctr">
              <a:buNone/>
              <a:defRPr sz="1100"/>
            </a:lvl1pPr>
          </a:lstStyle>
          <a:p>
            <a:pPr lvl="0"/>
            <a:endParaRPr lang="en-US" dirty="0"/>
          </a:p>
        </p:txBody>
      </p:sp>
      <p:sp>
        <p:nvSpPr>
          <p:cNvPr id="34" name="Content Placeholder 13">
            <a:extLst>
              <a:ext uri="{FF2B5EF4-FFF2-40B4-BE49-F238E27FC236}">
                <a16:creationId xmlns:a16="http://schemas.microsoft.com/office/drawing/2014/main" id="{9709B13C-FF41-1040-AA92-696C0928BD89}"/>
              </a:ext>
            </a:extLst>
          </p:cNvPr>
          <p:cNvSpPr>
            <a:spLocks noGrp="1"/>
          </p:cNvSpPr>
          <p:nvPr>
            <p:ph sz="quarter" idx="47"/>
          </p:nvPr>
        </p:nvSpPr>
        <p:spPr>
          <a:xfrm>
            <a:off x="2860932" y="5972541"/>
            <a:ext cx="522845" cy="603275"/>
          </a:xfrm>
        </p:spPr>
        <p:txBody>
          <a:bodyPr anchor="ctr"/>
          <a:lstStyle>
            <a:lvl1pPr marL="0" indent="0" algn="ctr">
              <a:buNone/>
              <a:defRPr sz="1100"/>
            </a:lvl1pPr>
          </a:lstStyle>
          <a:p>
            <a:pPr lvl="0"/>
            <a:endParaRPr lang="en-US" dirty="0"/>
          </a:p>
        </p:txBody>
      </p:sp>
      <p:sp>
        <p:nvSpPr>
          <p:cNvPr id="35" name="Content Placeholder 13">
            <a:extLst>
              <a:ext uri="{FF2B5EF4-FFF2-40B4-BE49-F238E27FC236}">
                <a16:creationId xmlns:a16="http://schemas.microsoft.com/office/drawing/2014/main" id="{411FDCAE-D44B-234F-8BDF-4D028BD468BB}"/>
              </a:ext>
            </a:extLst>
          </p:cNvPr>
          <p:cNvSpPr>
            <a:spLocks noGrp="1"/>
          </p:cNvSpPr>
          <p:nvPr>
            <p:ph sz="quarter" idx="48"/>
          </p:nvPr>
        </p:nvSpPr>
        <p:spPr>
          <a:xfrm>
            <a:off x="5703689" y="5980359"/>
            <a:ext cx="522845" cy="603275"/>
          </a:xfrm>
        </p:spPr>
        <p:txBody>
          <a:bodyPr anchor="ctr"/>
          <a:lstStyle>
            <a:lvl1pPr marL="0" indent="0" algn="ctr">
              <a:buNone/>
              <a:defRPr sz="1100"/>
            </a:lvl1pPr>
          </a:lstStyle>
          <a:p>
            <a:pPr lvl="0"/>
            <a:endParaRPr lang="en-US" dirty="0"/>
          </a:p>
        </p:txBody>
      </p:sp>
      <p:sp>
        <p:nvSpPr>
          <p:cNvPr id="36" name="Content Placeholder 13">
            <a:extLst>
              <a:ext uri="{FF2B5EF4-FFF2-40B4-BE49-F238E27FC236}">
                <a16:creationId xmlns:a16="http://schemas.microsoft.com/office/drawing/2014/main" id="{F5F8FDC8-38B7-D84F-8FBE-9551A984DF3A}"/>
              </a:ext>
            </a:extLst>
          </p:cNvPr>
          <p:cNvSpPr>
            <a:spLocks noGrp="1"/>
          </p:cNvSpPr>
          <p:nvPr>
            <p:ph sz="quarter" idx="49"/>
          </p:nvPr>
        </p:nvSpPr>
        <p:spPr>
          <a:xfrm>
            <a:off x="8507310" y="5980359"/>
            <a:ext cx="522845" cy="603275"/>
          </a:xfrm>
        </p:spPr>
        <p:txBody>
          <a:bodyPr anchor="ctr"/>
          <a:lstStyle>
            <a:lvl1pPr marL="0" indent="0" algn="ctr">
              <a:buNone/>
              <a:defRPr sz="1100"/>
            </a:lvl1pPr>
          </a:lstStyle>
          <a:p>
            <a:pPr lvl="0"/>
            <a:endParaRPr lang="en-US" dirty="0"/>
          </a:p>
        </p:txBody>
      </p:sp>
      <p:sp>
        <p:nvSpPr>
          <p:cNvPr id="37" name="Content Placeholder 13">
            <a:extLst>
              <a:ext uri="{FF2B5EF4-FFF2-40B4-BE49-F238E27FC236}">
                <a16:creationId xmlns:a16="http://schemas.microsoft.com/office/drawing/2014/main" id="{5EA20497-8C2A-C84B-BB2B-E5D239DCFE8C}"/>
              </a:ext>
            </a:extLst>
          </p:cNvPr>
          <p:cNvSpPr>
            <a:spLocks noGrp="1"/>
          </p:cNvSpPr>
          <p:nvPr>
            <p:ph sz="quarter" idx="50"/>
          </p:nvPr>
        </p:nvSpPr>
        <p:spPr>
          <a:xfrm>
            <a:off x="11350067" y="5980359"/>
            <a:ext cx="522845" cy="603275"/>
          </a:xfrm>
        </p:spPr>
        <p:txBody>
          <a:bodyPr anchor="ctr"/>
          <a:lstStyle>
            <a:lvl1pPr marL="0" indent="0" algn="ctr">
              <a:buNone/>
              <a:defRPr sz="1100"/>
            </a:lvl1pPr>
          </a:lstStyle>
          <a:p>
            <a:pPr lvl="0"/>
            <a:endParaRPr lang="en-US" dirty="0"/>
          </a:p>
        </p:txBody>
      </p:sp>
    </p:spTree>
    <p:extLst>
      <p:ext uri="{BB962C8B-B14F-4D97-AF65-F5344CB8AC3E}">
        <p14:creationId xmlns:p14="http://schemas.microsoft.com/office/powerpoint/2010/main" val="393570337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lysbildenummer 1"/>
          <p:cNvSpPr>
            <a:spLocks noGrp="1"/>
          </p:cNvSpPr>
          <p:nvPr>
            <p:ph type="sldNum" sz="quarter" idx="10"/>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_Tomt">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CE05F71B-BFDE-AC4C-A7A8-187DC1EEFB83}"/>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1805" name="think-cell Slide" r:id="rId4" imgW="7772400" imgH="10058400" progId="TCLayout.ActiveDocument.1">
                  <p:embed/>
                </p:oleObj>
              </mc:Choice>
              <mc:Fallback>
                <p:oleObj name="think-cell Slide" r:id="rId4" imgW="7772400" imgH="10058400" progId="TCLayout.ActiveDocument.1">
                  <p:embed/>
                  <p:pic>
                    <p:nvPicPr>
                      <p:cNvPr id="3" name="Objekt 2" hidden="1">
                        <a:extLst>
                          <a:ext uri="{FF2B5EF4-FFF2-40B4-BE49-F238E27FC236}">
                            <a16:creationId xmlns:a16="http://schemas.microsoft.com/office/drawing/2014/main" id="{CE05F71B-BFDE-AC4C-A7A8-187DC1EEFB83}"/>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Content Placeholder 13">
            <a:extLst>
              <a:ext uri="{FF2B5EF4-FFF2-40B4-BE49-F238E27FC236}">
                <a16:creationId xmlns:a16="http://schemas.microsoft.com/office/drawing/2014/main" id="{DF270C4E-C9C5-5F42-AD0F-3C2C07E0DDF3}"/>
              </a:ext>
            </a:extLst>
          </p:cNvPr>
          <p:cNvSpPr>
            <a:spLocks noGrp="1"/>
          </p:cNvSpPr>
          <p:nvPr>
            <p:ph sz="quarter" idx="19"/>
          </p:nvPr>
        </p:nvSpPr>
        <p:spPr>
          <a:xfrm>
            <a:off x="859886" y="1661973"/>
            <a:ext cx="1643095" cy="948973"/>
          </a:xfrm>
        </p:spPr>
        <p:txBody>
          <a:bodyPr anchor="ctr"/>
          <a:lstStyle>
            <a:lvl1pPr algn="ctr">
              <a:defRPr sz="1100"/>
            </a:lvl1pPr>
          </a:lstStyle>
          <a:p>
            <a:pPr lvl="0"/>
            <a:endParaRPr lang="en-US" dirty="0"/>
          </a:p>
        </p:txBody>
      </p:sp>
      <p:sp>
        <p:nvSpPr>
          <p:cNvPr id="5" name="Content Placeholder 13">
            <a:extLst>
              <a:ext uri="{FF2B5EF4-FFF2-40B4-BE49-F238E27FC236}">
                <a16:creationId xmlns:a16="http://schemas.microsoft.com/office/drawing/2014/main" id="{4A13AAEF-6892-894D-ABB2-F18FBDA1DCC4}"/>
              </a:ext>
            </a:extLst>
          </p:cNvPr>
          <p:cNvSpPr>
            <a:spLocks noGrp="1"/>
          </p:cNvSpPr>
          <p:nvPr>
            <p:ph sz="quarter" idx="20"/>
          </p:nvPr>
        </p:nvSpPr>
        <p:spPr>
          <a:xfrm>
            <a:off x="3013326" y="1558103"/>
            <a:ext cx="2376264" cy="1045304"/>
          </a:xfrm>
        </p:spPr>
        <p:txBody>
          <a:bodyPr anchor="ctr"/>
          <a:lstStyle>
            <a:lvl1pPr algn="ctr">
              <a:defRPr sz="1100"/>
            </a:lvl1pPr>
          </a:lstStyle>
          <a:p>
            <a:pPr lvl="0"/>
            <a:endParaRPr lang="en-US" dirty="0"/>
          </a:p>
        </p:txBody>
      </p:sp>
      <p:sp>
        <p:nvSpPr>
          <p:cNvPr id="6" name="Content Placeholder 13">
            <a:extLst>
              <a:ext uri="{FF2B5EF4-FFF2-40B4-BE49-F238E27FC236}">
                <a16:creationId xmlns:a16="http://schemas.microsoft.com/office/drawing/2014/main" id="{856BEEB7-B7E8-2143-A980-B97666359712}"/>
              </a:ext>
            </a:extLst>
          </p:cNvPr>
          <p:cNvSpPr>
            <a:spLocks noGrp="1"/>
          </p:cNvSpPr>
          <p:nvPr>
            <p:ph sz="quarter" idx="21"/>
          </p:nvPr>
        </p:nvSpPr>
        <p:spPr>
          <a:xfrm>
            <a:off x="5985759" y="1572169"/>
            <a:ext cx="2376264" cy="1045304"/>
          </a:xfrm>
        </p:spPr>
        <p:txBody>
          <a:bodyPr anchor="ctr"/>
          <a:lstStyle>
            <a:lvl1pPr algn="ctr">
              <a:defRPr sz="1100"/>
            </a:lvl1pPr>
          </a:lstStyle>
          <a:p>
            <a:pPr lvl="0"/>
            <a:endParaRPr lang="en-US" dirty="0"/>
          </a:p>
        </p:txBody>
      </p:sp>
      <p:sp>
        <p:nvSpPr>
          <p:cNvPr id="7" name="Content Placeholder 13">
            <a:extLst>
              <a:ext uri="{FF2B5EF4-FFF2-40B4-BE49-F238E27FC236}">
                <a16:creationId xmlns:a16="http://schemas.microsoft.com/office/drawing/2014/main" id="{5C45CF07-9C14-5844-A9EB-920979AAE178}"/>
              </a:ext>
            </a:extLst>
          </p:cNvPr>
          <p:cNvSpPr>
            <a:spLocks noGrp="1"/>
          </p:cNvSpPr>
          <p:nvPr>
            <p:ph sz="quarter" idx="22"/>
          </p:nvPr>
        </p:nvSpPr>
        <p:spPr>
          <a:xfrm>
            <a:off x="9067667" y="1558103"/>
            <a:ext cx="2376264" cy="1045304"/>
          </a:xfrm>
        </p:spPr>
        <p:txBody>
          <a:bodyPr anchor="ctr"/>
          <a:lstStyle>
            <a:lvl1pPr algn="ctr">
              <a:defRPr sz="1100"/>
            </a:lvl1pPr>
          </a:lstStyle>
          <a:p>
            <a:pPr lvl="0"/>
            <a:endParaRPr lang="en-US" dirty="0"/>
          </a:p>
        </p:txBody>
      </p:sp>
      <p:sp>
        <p:nvSpPr>
          <p:cNvPr id="8" name="Content Placeholder 13">
            <a:extLst>
              <a:ext uri="{FF2B5EF4-FFF2-40B4-BE49-F238E27FC236}">
                <a16:creationId xmlns:a16="http://schemas.microsoft.com/office/drawing/2014/main" id="{950FD812-9A57-0D4B-954E-57A0CFFC8E6A}"/>
              </a:ext>
            </a:extLst>
          </p:cNvPr>
          <p:cNvSpPr>
            <a:spLocks noGrp="1"/>
          </p:cNvSpPr>
          <p:nvPr>
            <p:ph sz="quarter" idx="23"/>
          </p:nvPr>
        </p:nvSpPr>
        <p:spPr>
          <a:xfrm>
            <a:off x="859885" y="2987261"/>
            <a:ext cx="1643095" cy="948973"/>
          </a:xfrm>
        </p:spPr>
        <p:txBody>
          <a:bodyPr anchor="ctr"/>
          <a:lstStyle>
            <a:lvl1pPr algn="ctr">
              <a:defRPr sz="1100"/>
            </a:lvl1pPr>
          </a:lstStyle>
          <a:p>
            <a:pPr lvl="0"/>
            <a:endParaRPr lang="en-US" dirty="0"/>
          </a:p>
        </p:txBody>
      </p:sp>
      <p:sp>
        <p:nvSpPr>
          <p:cNvPr id="9" name="Content Placeholder 13">
            <a:extLst>
              <a:ext uri="{FF2B5EF4-FFF2-40B4-BE49-F238E27FC236}">
                <a16:creationId xmlns:a16="http://schemas.microsoft.com/office/drawing/2014/main" id="{23F1FF63-5000-5347-A27E-14D123BCE6F8}"/>
              </a:ext>
            </a:extLst>
          </p:cNvPr>
          <p:cNvSpPr>
            <a:spLocks noGrp="1"/>
          </p:cNvSpPr>
          <p:nvPr>
            <p:ph sz="quarter" idx="24"/>
          </p:nvPr>
        </p:nvSpPr>
        <p:spPr>
          <a:xfrm>
            <a:off x="3013325" y="2883391"/>
            <a:ext cx="2376264" cy="1045304"/>
          </a:xfrm>
        </p:spPr>
        <p:txBody>
          <a:bodyPr anchor="ctr"/>
          <a:lstStyle>
            <a:lvl1pPr algn="ctr">
              <a:defRPr sz="1100"/>
            </a:lvl1pPr>
          </a:lstStyle>
          <a:p>
            <a:pPr lvl="0"/>
            <a:endParaRPr lang="en-US" dirty="0"/>
          </a:p>
        </p:txBody>
      </p:sp>
      <p:sp>
        <p:nvSpPr>
          <p:cNvPr id="10" name="Content Placeholder 13">
            <a:extLst>
              <a:ext uri="{FF2B5EF4-FFF2-40B4-BE49-F238E27FC236}">
                <a16:creationId xmlns:a16="http://schemas.microsoft.com/office/drawing/2014/main" id="{86C86E23-861E-F246-9545-3BDA71DCBD23}"/>
              </a:ext>
            </a:extLst>
          </p:cNvPr>
          <p:cNvSpPr>
            <a:spLocks noGrp="1"/>
          </p:cNvSpPr>
          <p:nvPr>
            <p:ph sz="quarter" idx="25"/>
          </p:nvPr>
        </p:nvSpPr>
        <p:spPr>
          <a:xfrm>
            <a:off x="5985758" y="2897457"/>
            <a:ext cx="2376264" cy="1045304"/>
          </a:xfrm>
        </p:spPr>
        <p:txBody>
          <a:bodyPr anchor="ctr"/>
          <a:lstStyle>
            <a:lvl1pPr algn="ctr">
              <a:defRPr sz="1100"/>
            </a:lvl1pPr>
          </a:lstStyle>
          <a:p>
            <a:pPr lvl="0"/>
            <a:endParaRPr lang="en-US" dirty="0"/>
          </a:p>
        </p:txBody>
      </p:sp>
      <p:sp>
        <p:nvSpPr>
          <p:cNvPr id="11" name="Content Placeholder 13">
            <a:extLst>
              <a:ext uri="{FF2B5EF4-FFF2-40B4-BE49-F238E27FC236}">
                <a16:creationId xmlns:a16="http://schemas.microsoft.com/office/drawing/2014/main" id="{A51E4BCD-28A6-E344-952C-A8B6A0F7EAEA}"/>
              </a:ext>
            </a:extLst>
          </p:cNvPr>
          <p:cNvSpPr>
            <a:spLocks noGrp="1"/>
          </p:cNvSpPr>
          <p:nvPr>
            <p:ph sz="quarter" idx="26"/>
          </p:nvPr>
        </p:nvSpPr>
        <p:spPr>
          <a:xfrm>
            <a:off x="9067666" y="2883391"/>
            <a:ext cx="2376264" cy="1045304"/>
          </a:xfrm>
        </p:spPr>
        <p:txBody>
          <a:bodyPr anchor="ctr"/>
          <a:lstStyle>
            <a:lvl1pPr algn="ctr">
              <a:defRPr sz="1100"/>
            </a:lvl1pPr>
          </a:lstStyle>
          <a:p>
            <a:pPr lvl="0"/>
            <a:endParaRPr lang="en-US" dirty="0"/>
          </a:p>
        </p:txBody>
      </p:sp>
      <p:sp>
        <p:nvSpPr>
          <p:cNvPr id="12" name="Content Placeholder 13">
            <a:extLst>
              <a:ext uri="{FF2B5EF4-FFF2-40B4-BE49-F238E27FC236}">
                <a16:creationId xmlns:a16="http://schemas.microsoft.com/office/drawing/2014/main" id="{0ECF19EB-F391-7F43-B1CA-B72B94B6A75C}"/>
              </a:ext>
            </a:extLst>
          </p:cNvPr>
          <p:cNvSpPr>
            <a:spLocks noGrp="1"/>
          </p:cNvSpPr>
          <p:nvPr>
            <p:ph sz="quarter" idx="27"/>
          </p:nvPr>
        </p:nvSpPr>
        <p:spPr>
          <a:xfrm>
            <a:off x="859885" y="4350002"/>
            <a:ext cx="1643095" cy="948973"/>
          </a:xfrm>
        </p:spPr>
        <p:txBody>
          <a:bodyPr anchor="ctr"/>
          <a:lstStyle>
            <a:lvl1pPr algn="ctr">
              <a:defRPr sz="1100"/>
            </a:lvl1pPr>
          </a:lstStyle>
          <a:p>
            <a:pPr lvl="0"/>
            <a:endParaRPr lang="en-US" dirty="0"/>
          </a:p>
        </p:txBody>
      </p:sp>
      <p:sp>
        <p:nvSpPr>
          <p:cNvPr id="13" name="Content Placeholder 13">
            <a:extLst>
              <a:ext uri="{FF2B5EF4-FFF2-40B4-BE49-F238E27FC236}">
                <a16:creationId xmlns:a16="http://schemas.microsoft.com/office/drawing/2014/main" id="{3BF4E537-4817-564A-908E-6443657028EB}"/>
              </a:ext>
            </a:extLst>
          </p:cNvPr>
          <p:cNvSpPr>
            <a:spLocks noGrp="1"/>
          </p:cNvSpPr>
          <p:nvPr>
            <p:ph sz="quarter" idx="28"/>
          </p:nvPr>
        </p:nvSpPr>
        <p:spPr>
          <a:xfrm>
            <a:off x="3013325" y="4246132"/>
            <a:ext cx="2376264" cy="1045304"/>
          </a:xfrm>
        </p:spPr>
        <p:txBody>
          <a:bodyPr anchor="ctr"/>
          <a:lstStyle>
            <a:lvl1pPr algn="ctr">
              <a:defRPr sz="1100"/>
            </a:lvl1pPr>
          </a:lstStyle>
          <a:p>
            <a:pPr lvl="0"/>
            <a:endParaRPr lang="en-US" dirty="0"/>
          </a:p>
        </p:txBody>
      </p:sp>
      <p:sp>
        <p:nvSpPr>
          <p:cNvPr id="14" name="Content Placeholder 13">
            <a:extLst>
              <a:ext uri="{FF2B5EF4-FFF2-40B4-BE49-F238E27FC236}">
                <a16:creationId xmlns:a16="http://schemas.microsoft.com/office/drawing/2014/main" id="{5CB419BC-75EA-774E-90CF-DB5206C9DE58}"/>
              </a:ext>
            </a:extLst>
          </p:cNvPr>
          <p:cNvSpPr>
            <a:spLocks noGrp="1"/>
          </p:cNvSpPr>
          <p:nvPr>
            <p:ph sz="quarter" idx="29"/>
          </p:nvPr>
        </p:nvSpPr>
        <p:spPr>
          <a:xfrm>
            <a:off x="5985758" y="4260198"/>
            <a:ext cx="2376264" cy="1045304"/>
          </a:xfrm>
        </p:spPr>
        <p:txBody>
          <a:bodyPr anchor="ctr"/>
          <a:lstStyle>
            <a:lvl1pPr algn="ctr">
              <a:defRPr sz="1100"/>
            </a:lvl1pPr>
          </a:lstStyle>
          <a:p>
            <a:pPr lvl="0"/>
            <a:endParaRPr lang="en-US" dirty="0"/>
          </a:p>
        </p:txBody>
      </p:sp>
      <p:sp>
        <p:nvSpPr>
          <p:cNvPr id="15" name="Content Placeholder 13">
            <a:extLst>
              <a:ext uri="{FF2B5EF4-FFF2-40B4-BE49-F238E27FC236}">
                <a16:creationId xmlns:a16="http://schemas.microsoft.com/office/drawing/2014/main" id="{F8D6BEB4-EB44-6F44-B03F-417C70F9C8C0}"/>
              </a:ext>
            </a:extLst>
          </p:cNvPr>
          <p:cNvSpPr>
            <a:spLocks noGrp="1"/>
          </p:cNvSpPr>
          <p:nvPr>
            <p:ph sz="quarter" idx="30"/>
          </p:nvPr>
        </p:nvSpPr>
        <p:spPr>
          <a:xfrm>
            <a:off x="9067666" y="4246132"/>
            <a:ext cx="2376264" cy="1045304"/>
          </a:xfrm>
        </p:spPr>
        <p:txBody>
          <a:bodyPr anchor="ctr"/>
          <a:lstStyle>
            <a:lvl1pPr algn="ctr">
              <a:defRPr sz="1100"/>
            </a:lvl1pPr>
          </a:lstStyle>
          <a:p>
            <a:pPr lvl="0"/>
            <a:endParaRPr lang="en-US" dirty="0"/>
          </a:p>
        </p:txBody>
      </p:sp>
      <p:sp>
        <p:nvSpPr>
          <p:cNvPr id="16" name="Content Placeholder 13">
            <a:extLst>
              <a:ext uri="{FF2B5EF4-FFF2-40B4-BE49-F238E27FC236}">
                <a16:creationId xmlns:a16="http://schemas.microsoft.com/office/drawing/2014/main" id="{DE51115F-5279-9741-B8B9-0B8ECCDC7E46}"/>
              </a:ext>
            </a:extLst>
          </p:cNvPr>
          <p:cNvSpPr>
            <a:spLocks noGrp="1"/>
          </p:cNvSpPr>
          <p:nvPr>
            <p:ph sz="quarter" idx="31"/>
          </p:nvPr>
        </p:nvSpPr>
        <p:spPr>
          <a:xfrm>
            <a:off x="860954" y="5662842"/>
            <a:ext cx="1643095" cy="948973"/>
          </a:xfrm>
        </p:spPr>
        <p:txBody>
          <a:bodyPr anchor="ctr"/>
          <a:lstStyle>
            <a:lvl1pPr algn="ctr">
              <a:defRPr sz="1100"/>
            </a:lvl1pPr>
          </a:lstStyle>
          <a:p>
            <a:pPr lvl="0"/>
            <a:endParaRPr lang="en-US" dirty="0"/>
          </a:p>
        </p:txBody>
      </p:sp>
      <p:sp>
        <p:nvSpPr>
          <p:cNvPr id="17" name="Content Placeholder 13">
            <a:extLst>
              <a:ext uri="{FF2B5EF4-FFF2-40B4-BE49-F238E27FC236}">
                <a16:creationId xmlns:a16="http://schemas.microsoft.com/office/drawing/2014/main" id="{F0F88B98-0614-7045-AC85-9947ED983AE5}"/>
              </a:ext>
            </a:extLst>
          </p:cNvPr>
          <p:cNvSpPr>
            <a:spLocks noGrp="1"/>
          </p:cNvSpPr>
          <p:nvPr>
            <p:ph sz="quarter" idx="32"/>
          </p:nvPr>
        </p:nvSpPr>
        <p:spPr>
          <a:xfrm>
            <a:off x="3014394" y="5558972"/>
            <a:ext cx="2376264" cy="1045304"/>
          </a:xfrm>
        </p:spPr>
        <p:txBody>
          <a:bodyPr anchor="ctr"/>
          <a:lstStyle>
            <a:lvl1pPr algn="ctr">
              <a:defRPr sz="1100"/>
            </a:lvl1pPr>
          </a:lstStyle>
          <a:p>
            <a:pPr lvl="0"/>
            <a:endParaRPr lang="en-US" dirty="0"/>
          </a:p>
        </p:txBody>
      </p:sp>
      <p:sp>
        <p:nvSpPr>
          <p:cNvPr id="18" name="Content Placeholder 13">
            <a:extLst>
              <a:ext uri="{FF2B5EF4-FFF2-40B4-BE49-F238E27FC236}">
                <a16:creationId xmlns:a16="http://schemas.microsoft.com/office/drawing/2014/main" id="{CAF73033-9E46-4645-B2F3-CE284336EDBC}"/>
              </a:ext>
            </a:extLst>
          </p:cNvPr>
          <p:cNvSpPr>
            <a:spLocks noGrp="1"/>
          </p:cNvSpPr>
          <p:nvPr>
            <p:ph sz="quarter" idx="33"/>
          </p:nvPr>
        </p:nvSpPr>
        <p:spPr>
          <a:xfrm>
            <a:off x="5986827" y="5573038"/>
            <a:ext cx="2376264" cy="1045304"/>
          </a:xfrm>
        </p:spPr>
        <p:txBody>
          <a:bodyPr anchor="ctr"/>
          <a:lstStyle>
            <a:lvl1pPr algn="ctr">
              <a:defRPr sz="1100"/>
            </a:lvl1pPr>
          </a:lstStyle>
          <a:p>
            <a:pPr lvl="0"/>
            <a:endParaRPr lang="en-US" dirty="0"/>
          </a:p>
        </p:txBody>
      </p:sp>
      <p:sp>
        <p:nvSpPr>
          <p:cNvPr id="19" name="Content Placeholder 13">
            <a:extLst>
              <a:ext uri="{FF2B5EF4-FFF2-40B4-BE49-F238E27FC236}">
                <a16:creationId xmlns:a16="http://schemas.microsoft.com/office/drawing/2014/main" id="{74EA4D0C-B6CA-0B49-87CA-770FAD15976E}"/>
              </a:ext>
            </a:extLst>
          </p:cNvPr>
          <p:cNvSpPr>
            <a:spLocks noGrp="1"/>
          </p:cNvSpPr>
          <p:nvPr>
            <p:ph sz="quarter" idx="34"/>
          </p:nvPr>
        </p:nvSpPr>
        <p:spPr>
          <a:xfrm>
            <a:off x="9068735" y="5558972"/>
            <a:ext cx="2376264" cy="1045304"/>
          </a:xfrm>
        </p:spPr>
        <p:txBody>
          <a:bodyPr anchor="ctr"/>
          <a:lstStyle>
            <a:lvl1pPr algn="ctr">
              <a:defRPr sz="1100"/>
            </a:lvl1pPr>
          </a:lstStyle>
          <a:p>
            <a:pPr lvl="0"/>
            <a:endParaRPr lang="en-US" dirty="0"/>
          </a:p>
        </p:txBody>
      </p:sp>
      <p:sp>
        <p:nvSpPr>
          <p:cNvPr id="20" name="Tittel 1">
            <a:extLst>
              <a:ext uri="{FF2B5EF4-FFF2-40B4-BE49-F238E27FC236}">
                <a16:creationId xmlns:a16="http://schemas.microsoft.com/office/drawing/2014/main" id="{6DE2809D-1DD1-1846-A1A4-4967ED99525D}"/>
              </a:ext>
            </a:extLst>
          </p:cNvPr>
          <p:cNvSpPr>
            <a:spLocks noGrp="1"/>
          </p:cNvSpPr>
          <p:nvPr>
            <p:ph type="title" sz="quarter"/>
          </p:nvPr>
        </p:nvSpPr>
        <p:spPr>
          <a:xfrm>
            <a:off x="742951" y="333376"/>
            <a:ext cx="10725149" cy="911225"/>
          </a:xfrm>
        </p:spPr>
        <p:txBody>
          <a:bodyPr/>
          <a:lstStyle/>
          <a:p>
            <a:r>
              <a:rPr lang="nb-NO" dirty="0"/>
              <a:t>Klikk for å redigere tittelstil</a:t>
            </a:r>
          </a:p>
        </p:txBody>
      </p:sp>
    </p:spTree>
    <p:extLst>
      <p:ext uri="{BB962C8B-B14F-4D97-AF65-F5344CB8AC3E}">
        <p14:creationId xmlns:p14="http://schemas.microsoft.com/office/powerpoint/2010/main" val="19492829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0_Tomt">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CE05F71B-BFDE-AC4C-A7A8-187DC1EEFB83}"/>
              </a:ext>
            </a:extLst>
          </p:cNvPr>
          <p:cNvGraphicFramePr>
            <a:graphicFrameLocks noChangeAspect="1"/>
          </p:cNvGraphicFramePr>
          <p:nvPr userDrawn="1">
            <p:custDataLst>
              <p:tags r:id="rId2"/>
            </p:custDataLst>
            <p:extLst>
              <p:ext uri="{D42A27DB-BD31-4B8C-83A1-F6EECF244321}">
                <p14:modId xmlns:p14="http://schemas.microsoft.com/office/powerpoint/2010/main" val="68095238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2829" name="think-cell Slide" r:id="rId4" imgW="7772400" imgH="10058400" progId="TCLayout.ActiveDocument.1">
                  <p:embed/>
                </p:oleObj>
              </mc:Choice>
              <mc:Fallback>
                <p:oleObj name="think-cell Slide" r:id="rId4" imgW="7772400" imgH="10058400" progId="TCLayout.ActiveDocument.1">
                  <p:embed/>
                  <p:pic>
                    <p:nvPicPr>
                      <p:cNvPr id="3" name="Objekt 2" hidden="1">
                        <a:extLst>
                          <a:ext uri="{FF2B5EF4-FFF2-40B4-BE49-F238E27FC236}">
                            <a16:creationId xmlns:a16="http://schemas.microsoft.com/office/drawing/2014/main" id="{CE05F71B-BFDE-AC4C-A7A8-187DC1EEFB83}"/>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Content Placeholder 13">
            <a:extLst>
              <a:ext uri="{FF2B5EF4-FFF2-40B4-BE49-F238E27FC236}">
                <a16:creationId xmlns:a16="http://schemas.microsoft.com/office/drawing/2014/main" id="{DF270C4E-C9C5-5F42-AD0F-3C2C07E0DDF3}"/>
              </a:ext>
            </a:extLst>
          </p:cNvPr>
          <p:cNvSpPr>
            <a:spLocks noGrp="1"/>
          </p:cNvSpPr>
          <p:nvPr>
            <p:ph sz="quarter" idx="19"/>
          </p:nvPr>
        </p:nvSpPr>
        <p:spPr>
          <a:xfrm>
            <a:off x="859886" y="1699045"/>
            <a:ext cx="1140841" cy="861526"/>
          </a:xfrm>
        </p:spPr>
        <p:txBody>
          <a:bodyPr anchor="ctr"/>
          <a:lstStyle>
            <a:lvl1pPr algn="ctr">
              <a:defRPr sz="1100"/>
            </a:lvl1pPr>
          </a:lstStyle>
          <a:p>
            <a:pPr lvl="0"/>
            <a:endParaRPr lang="en-US" dirty="0"/>
          </a:p>
        </p:txBody>
      </p:sp>
      <p:sp>
        <p:nvSpPr>
          <p:cNvPr id="8" name="Content Placeholder 13">
            <a:extLst>
              <a:ext uri="{FF2B5EF4-FFF2-40B4-BE49-F238E27FC236}">
                <a16:creationId xmlns:a16="http://schemas.microsoft.com/office/drawing/2014/main" id="{950FD812-9A57-0D4B-954E-57A0CFFC8E6A}"/>
              </a:ext>
            </a:extLst>
          </p:cNvPr>
          <p:cNvSpPr>
            <a:spLocks noGrp="1"/>
          </p:cNvSpPr>
          <p:nvPr>
            <p:ph sz="quarter" idx="23"/>
          </p:nvPr>
        </p:nvSpPr>
        <p:spPr>
          <a:xfrm>
            <a:off x="859885" y="3024333"/>
            <a:ext cx="1140841" cy="861526"/>
          </a:xfrm>
        </p:spPr>
        <p:txBody>
          <a:bodyPr anchor="ctr"/>
          <a:lstStyle>
            <a:lvl1pPr algn="ctr">
              <a:defRPr sz="1100"/>
            </a:lvl1pPr>
          </a:lstStyle>
          <a:p>
            <a:pPr lvl="0"/>
            <a:endParaRPr lang="en-US" dirty="0"/>
          </a:p>
        </p:txBody>
      </p:sp>
      <p:sp>
        <p:nvSpPr>
          <p:cNvPr id="12" name="Content Placeholder 13">
            <a:extLst>
              <a:ext uri="{FF2B5EF4-FFF2-40B4-BE49-F238E27FC236}">
                <a16:creationId xmlns:a16="http://schemas.microsoft.com/office/drawing/2014/main" id="{0ECF19EB-F391-7F43-B1CA-B72B94B6A75C}"/>
              </a:ext>
            </a:extLst>
          </p:cNvPr>
          <p:cNvSpPr>
            <a:spLocks noGrp="1"/>
          </p:cNvSpPr>
          <p:nvPr>
            <p:ph sz="quarter" idx="27"/>
          </p:nvPr>
        </p:nvSpPr>
        <p:spPr>
          <a:xfrm>
            <a:off x="859885" y="4374717"/>
            <a:ext cx="1140841" cy="861526"/>
          </a:xfrm>
        </p:spPr>
        <p:txBody>
          <a:bodyPr anchor="ctr"/>
          <a:lstStyle>
            <a:lvl1pPr algn="ctr">
              <a:defRPr sz="1100"/>
            </a:lvl1pPr>
          </a:lstStyle>
          <a:p>
            <a:pPr lvl="0"/>
            <a:endParaRPr lang="en-US" dirty="0"/>
          </a:p>
        </p:txBody>
      </p:sp>
      <p:sp>
        <p:nvSpPr>
          <p:cNvPr id="16" name="Content Placeholder 13">
            <a:extLst>
              <a:ext uri="{FF2B5EF4-FFF2-40B4-BE49-F238E27FC236}">
                <a16:creationId xmlns:a16="http://schemas.microsoft.com/office/drawing/2014/main" id="{DE51115F-5279-9741-B8B9-0B8ECCDC7E46}"/>
              </a:ext>
            </a:extLst>
          </p:cNvPr>
          <p:cNvSpPr>
            <a:spLocks noGrp="1"/>
          </p:cNvSpPr>
          <p:nvPr>
            <p:ph sz="quarter" idx="31"/>
          </p:nvPr>
        </p:nvSpPr>
        <p:spPr>
          <a:xfrm>
            <a:off x="860954" y="5687557"/>
            <a:ext cx="1140841" cy="861526"/>
          </a:xfrm>
        </p:spPr>
        <p:txBody>
          <a:bodyPr anchor="ctr"/>
          <a:lstStyle>
            <a:lvl1pPr algn="ctr">
              <a:defRPr sz="1100"/>
            </a:lvl1pPr>
          </a:lstStyle>
          <a:p>
            <a:pPr lvl="0"/>
            <a:endParaRPr lang="en-US" dirty="0"/>
          </a:p>
        </p:txBody>
      </p:sp>
      <p:sp>
        <p:nvSpPr>
          <p:cNvPr id="20" name="Tittel 1">
            <a:extLst>
              <a:ext uri="{FF2B5EF4-FFF2-40B4-BE49-F238E27FC236}">
                <a16:creationId xmlns:a16="http://schemas.microsoft.com/office/drawing/2014/main" id="{6DE2809D-1DD1-1846-A1A4-4967ED99525D}"/>
              </a:ext>
            </a:extLst>
          </p:cNvPr>
          <p:cNvSpPr>
            <a:spLocks noGrp="1"/>
          </p:cNvSpPr>
          <p:nvPr>
            <p:ph type="title" sz="quarter"/>
          </p:nvPr>
        </p:nvSpPr>
        <p:spPr>
          <a:xfrm>
            <a:off x="742951" y="333376"/>
            <a:ext cx="10725149" cy="911225"/>
          </a:xfrm>
        </p:spPr>
        <p:txBody>
          <a:bodyPr/>
          <a:lstStyle/>
          <a:p>
            <a:r>
              <a:rPr lang="nb-NO" dirty="0"/>
              <a:t>Klikk for å redigere tittelstil</a:t>
            </a:r>
          </a:p>
        </p:txBody>
      </p:sp>
      <p:sp>
        <p:nvSpPr>
          <p:cNvPr id="22" name="Content Placeholder 13">
            <a:extLst>
              <a:ext uri="{FF2B5EF4-FFF2-40B4-BE49-F238E27FC236}">
                <a16:creationId xmlns:a16="http://schemas.microsoft.com/office/drawing/2014/main" id="{402035BF-6CE8-A74F-9100-9BED1CE3E669}"/>
              </a:ext>
            </a:extLst>
          </p:cNvPr>
          <p:cNvSpPr>
            <a:spLocks noGrp="1"/>
          </p:cNvSpPr>
          <p:nvPr>
            <p:ph sz="quarter" idx="32"/>
          </p:nvPr>
        </p:nvSpPr>
        <p:spPr>
          <a:xfrm>
            <a:off x="2235605" y="1699045"/>
            <a:ext cx="1140841" cy="861526"/>
          </a:xfrm>
        </p:spPr>
        <p:txBody>
          <a:bodyPr anchor="ctr"/>
          <a:lstStyle>
            <a:lvl1pPr algn="ctr">
              <a:defRPr sz="1100"/>
            </a:lvl1pPr>
          </a:lstStyle>
          <a:p>
            <a:pPr lvl="0"/>
            <a:endParaRPr lang="en-US" dirty="0"/>
          </a:p>
        </p:txBody>
      </p:sp>
      <p:sp>
        <p:nvSpPr>
          <p:cNvPr id="23" name="Content Placeholder 13">
            <a:extLst>
              <a:ext uri="{FF2B5EF4-FFF2-40B4-BE49-F238E27FC236}">
                <a16:creationId xmlns:a16="http://schemas.microsoft.com/office/drawing/2014/main" id="{5E8B4AA6-D4E8-0645-851B-469D88569421}"/>
              </a:ext>
            </a:extLst>
          </p:cNvPr>
          <p:cNvSpPr>
            <a:spLocks noGrp="1"/>
          </p:cNvSpPr>
          <p:nvPr>
            <p:ph sz="quarter" idx="33"/>
          </p:nvPr>
        </p:nvSpPr>
        <p:spPr>
          <a:xfrm>
            <a:off x="2235604" y="3024333"/>
            <a:ext cx="1140841" cy="861526"/>
          </a:xfrm>
        </p:spPr>
        <p:txBody>
          <a:bodyPr anchor="ctr"/>
          <a:lstStyle>
            <a:lvl1pPr algn="ctr">
              <a:defRPr sz="1100"/>
            </a:lvl1pPr>
          </a:lstStyle>
          <a:p>
            <a:pPr lvl="0"/>
            <a:endParaRPr lang="en-US" dirty="0"/>
          </a:p>
        </p:txBody>
      </p:sp>
      <p:sp>
        <p:nvSpPr>
          <p:cNvPr id="24" name="Content Placeholder 13">
            <a:extLst>
              <a:ext uri="{FF2B5EF4-FFF2-40B4-BE49-F238E27FC236}">
                <a16:creationId xmlns:a16="http://schemas.microsoft.com/office/drawing/2014/main" id="{F84A3602-97C5-7849-A567-9845698869D7}"/>
              </a:ext>
            </a:extLst>
          </p:cNvPr>
          <p:cNvSpPr>
            <a:spLocks noGrp="1"/>
          </p:cNvSpPr>
          <p:nvPr>
            <p:ph sz="quarter" idx="34"/>
          </p:nvPr>
        </p:nvSpPr>
        <p:spPr>
          <a:xfrm>
            <a:off x="2235604" y="4374717"/>
            <a:ext cx="1140841" cy="861526"/>
          </a:xfrm>
        </p:spPr>
        <p:txBody>
          <a:bodyPr anchor="ctr"/>
          <a:lstStyle>
            <a:lvl1pPr algn="ctr">
              <a:defRPr sz="1100"/>
            </a:lvl1pPr>
          </a:lstStyle>
          <a:p>
            <a:pPr lvl="0"/>
            <a:endParaRPr lang="en-US" dirty="0"/>
          </a:p>
        </p:txBody>
      </p:sp>
      <p:sp>
        <p:nvSpPr>
          <p:cNvPr id="25" name="Content Placeholder 13">
            <a:extLst>
              <a:ext uri="{FF2B5EF4-FFF2-40B4-BE49-F238E27FC236}">
                <a16:creationId xmlns:a16="http://schemas.microsoft.com/office/drawing/2014/main" id="{38CB6213-943E-3C4E-B7FA-0AD9058C461F}"/>
              </a:ext>
            </a:extLst>
          </p:cNvPr>
          <p:cNvSpPr>
            <a:spLocks noGrp="1"/>
          </p:cNvSpPr>
          <p:nvPr>
            <p:ph sz="quarter" idx="35"/>
          </p:nvPr>
        </p:nvSpPr>
        <p:spPr>
          <a:xfrm>
            <a:off x="2236673" y="5687557"/>
            <a:ext cx="1140841" cy="861526"/>
          </a:xfrm>
        </p:spPr>
        <p:txBody>
          <a:bodyPr anchor="ctr"/>
          <a:lstStyle>
            <a:lvl1pPr algn="ctr">
              <a:defRPr sz="1100"/>
            </a:lvl1pPr>
          </a:lstStyle>
          <a:p>
            <a:pPr lvl="0"/>
            <a:endParaRPr lang="en-US" dirty="0"/>
          </a:p>
        </p:txBody>
      </p:sp>
      <p:sp>
        <p:nvSpPr>
          <p:cNvPr id="26" name="Content Placeholder 13">
            <a:extLst>
              <a:ext uri="{FF2B5EF4-FFF2-40B4-BE49-F238E27FC236}">
                <a16:creationId xmlns:a16="http://schemas.microsoft.com/office/drawing/2014/main" id="{6AFAF8DF-380F-4148-A4B0-868DBB6AC646}"/>
              </a:ext>
            </a:extLst>
          </p:cNvPr>
          <p:cNvSpPr>
            <a:spLocks noGrp="1"/>
          </p:cNvSpPr>
          <p:nvPr>
            <p:ph sz="quarter" idx="36"/>
          </p:nvPr>
        </p:nvSpPr>
        <p:spPr>
          <a:xfrm>
            <a:off x="3611324" y="1699045"/>
            <a:ext cx="1140841" cy="861526"/>
          </a:xfrm>
        </p:spPr>
        <p:txBody>
          <a:bodyPr anchor="ctr"/>
          <a:lstStyle>
            <a:lvl1pPr algn="ctr">
              <a:defRPr sz="1100"/>
            </a:lvl1pPr>
          </a:lstStyle>
          <a:p>
            <a:pPr lvl="0"/>
            <a:endParaRPr lang="en-US" dirty="0"/>
          </a:p>
        </p:txBody>
      </p:sp>
      <p:sp>
        <p:nvSpPr>
          <p:cNvPr id="27" name="Content Placeholder 13">
            <a:extLst>
              <a:ext uri="{FF2B5EF4-FFF2-40B4-BE49-F238E27FC236}">
                <a16:creationId xmlns:a16="http://schemas.microsoft.com/office/drawing/2014/main" id="{B806D116-861C-4A42-907B-EC27F324D7CF}"/>
              </a:ext>
            </a:extLst>
          </p:cNvPr>
          <p:cNvSpPr>
            <a:spLocks noGrp="1"/>
          </p:cNvSpPr>
          <p:nvPr>
            <p:ph sz="quarter" idx="37"/>
          </p:nvPr>
        </p:nvSpPr>
        <p:spPr>
          <a:xfrm>
            <a:off x="3611323" y="3024333"/>
            <a:ext cx="1140841" cy="861526"/>
          </a:xfrm>
        </p:spPr>
        <p:txBody>
          <a:bodyPr anchor="ctr"/>
          <a:lstStyle>
            <a:lvl1pPr algn="ctr">
              <a:defRPr sz="1100"/>
            </a:lvl1pPr>
          </a:lstStyle>
          <a:p>
            <a:pPr lvl="0"/>
            <a:endParaRPr lang="en-US" dirty="0"/>
          </a:p>
        </p:txBody>
      </p:sp>
      <p:sp>
        <p:nvSpPr>
          <p:cNvPr id="28" name="Content Placeholder 13">
            <a:extLst>
              <a:ext uri="{FF2B5EF4-FFF2-40B4-BE49-F238E27FC236}">
                <a16:creationId xmlns:a16="http://schemas.microsoft.com/office/drawing/2014/main" id="{B034B513-5D20-C744-8A73-2B91E72EF0C9}"/>
              </a:ext>
            </a:extLst>
          </p:cNvPr>
          <p:cNvSpPr>
            <a:spLocks noGrp="1"/>
          </p:cNvSpPr>
          <p:nvPr>
            <p:ph sz="quarter" idx="38"/>
          </p:nvPr>
        </p:nvSpPr>
        <p:spPr>
          <a:xfrm>
            <a:off x="3611323" y="4374717"/>
            <a:ext cx="1140841" cy="861526"/>
          </a:xfrm>
        </p:spPr>
        <p:txBody>
          <a:bodyPr anchor="ctr"/>
          <a:lstStyle>
            <a:lvl1pPr algn="ctr">
              <a:defRPr sz="1100"/>
            </a:lvl1pPr>
          </a:lstStyle>
          <a:p>
            <a:pPr lvl="0"/>
            <a:endParaRPr lang="en-US" dirty="0"/>
          </a:p>
        </p:txBody>
      </p:sp>
      <p:sp>
        <p:nvSpPr>
          <p:cNvPr id="29" name="Content Placeholder 13">
            <a:extLst>
              <a:ext uri="{FF2B5EF4-FFF2-40B4-BE49-F238E27FC236}">
                <a16:creationId xmlns:a16="http://schemas.microsoft.com/office/drawing/2014/main" id="{7D8251A8-16EF-4741-8F81-72F7DC098559}"/>
              </a:ext>
            </a:extLst>
          </p:cNvPr>
          <p:cNvSpPr>
            <a:spLocks noGrp="1"/>
          </p:cNvSpPr>
          <p:nvPr>
            <p:ph sz="quarter" idx="39"/>
          </p:nvPr>
        </p:nvSpPr>
        <p:spPr>
          <a:xfrm>
            <a:off x="3612392" y="5687557"/>
            <a:ext cx="1140841" cy="861526"/>
          </a:xfrm>
        </p:spPr>
        <p:txBody>
          <a:bodyPr anchor="ctr"/>
          <a:lstStyle>
            <a:lvl1pPr algn="ctr">
              <a:defRPr sz="1100"/>
            </a:lvl1pPr>
          </a:lstStyle>
          <a:p>
            <a:pPr lvl="0"/>
            <a:endParaRPr lang="en-US" dirty="0"/>
          </a:p>
        </p:txBody>
      </p:sp>
      <p:sp>
        <p:nvSpPr>
          <p:cNvPr id="30" name="Content Placeholder 13">
            <a:extLst>
              <a:ext uri="{FF2B5EF4-FFF2-40B4-BE49-F238E27FC236}">
                <a16:creationId xmlns:a16="http://schemas.microsoft.com/office/drawing/2014/main" id="{2794F80B-68AD-C847-BD31-FFF9D12798E6}"/>
              </a:ext>
            </a:extLst>
          </p:cNvPr>
          <p:cNvSpPr>
            <a:spLocks noGrp="1"/>
          </p:cNvSpPr>
          <p:nvPr>
            <p:ph sz="quarter" idx="40"/>
          </p:nvPr>
        </p:nvSpPr>
        <p:spPr>
          <a:xfrm>
            <a:off x="4987043" y="1699045"/>
            <a:ext cx="1140841" cy="861526"/>
          </a:xfrm>
        </p:spPr>
        <p:txBody>
          <a:bodyPr anchor="ctr"/>
          <a:lstStyle>
            <a:lvl1pPr algn="ctr">
              <a:defRPr sz="1100"/>
            </a:lvl1pPr>
          </a:lstStyle>
          <a:p>
            <a:pPr lvl="0"/>
            <a:endParaRPr lang="en-US" dirty="0"/>
          </a:p>
        </p:txBody>
      </p:sp>
      <p:sp>
        <p:nvSpPr>
          <p:cNvPr id="31" name="Content Placeholder 13">
            <a:extLst>
              <a:ext uri="{FF2B5EF4-FFF2-40B4-BE49-F238E27FC236}">
                <a16:creationId xmlns:a16="http://schemas.microsoft.com/office/drawing/2014/main" id="{68CB9EA7-DB7E-814B-9555-9B52273BCA0A}"/>
              </a:ext>
            </a:extLst>
          </p:cNvPr>
          <p:cNvSpPr>
            <a:spLocks noGrp="1"/>
          </p:cNvSpPr>
          <p:nvPr>
            <p:ph sz="quarter" idx="41"/>
          </p:nvPr>
        </p:nvSpPr>
        <p:spPr>
          <a:xfrm>
            <a:off x="4987042" y="3024333"/>
            <a:ext cx="1140841" cy="861526"/>
          </a:xfrm>
        </p:spPr>
        <p:txBody>
          <a:bodyPr anchor="ctr"/>
          <a:lstStyle>
            <a:lvl1pPr algn="ctr">
              <a:defRPr sz="1100"/>
            </a:lvl1pPr>
          </a:lstStyle>
          <a:p>
            <a:pPr lvl="0"/>
            <a:endParaRPr lang="en-US" dirty="0"/>
          </a:p>
        </p:txBody>
      </p:sp>
      <p:sp>
        <p:nvSpPr>
          <p:cNvPr id="32" name="Content Placeholder 13">
            <a:extLst>
              <a:ext uri="{FF2B5EF4-FFF2-40B4-BE49-F238E27FC236}">
                <a16:creationId xmlns:a16="http://schemas.microsoft.com/office/drawing/2014/main" id="{5BB2173E-BB3D-014A-BEE0-4CF52D6A1986}"/>
              </a:ext>
            </a:extLst>
          </p:cNvPr>
          <p:cNvSpPr>
            <a:spLocks noGrp="1"/>
          </p:cNvSpPr>
          <p:nvPr>
            <p:ph sz="quarter" idx="42"/>
          </p:nvPr>
        </p:nvSpPr>
        <p:spPr>
          <a:xfrm>
            <a:off x="4987042" y="4374717"/>
            <a:ext cx="1140841" cy="861526"/>
          </a:xfrm>
        </p:spPr>
        <p:txBody>
          <a:bodyPr anchor="ctr"/>
          <a:lstStyle>
            <a:lvl1pPr algn="ctr">
              <a:defRPr sz="1100"/>
            </a:lvl1pPr>
          </a:lstStyle>
          <a:p>
            <a:pPr lvl="0"/>
            <a:endParaRPr lang="en-US" dirty="0"/>
          </a:p>
        </p:txBody>
      </p:sp>
      <p:sp>
        <p:nvSpPr>
          <p:cNvPr id="33" name="Content Placeholder 13">
            <a:extLst>
              <a:ext uri="{FF2B5EF4-FFF2-40B4-BE49-F238E27FC236}">
                <a16:creationId xmlns:a16="http://schemas.microsoft.com/office/drawing/2014/main" id="{7141F751-6813-5D4F-9191-A9F40BD6D4D2}"/>
              </a:ext>
            </a:extLst>
          </p:cNvPr>
          <p:cNvSpPr>
            <a:spLocks noGrp="1"/>
          </p:cNvSpPr>
          <p:nvPr>
            <p:ph sz="quarter" idx="43"/>
          </p:nvPr>
        </p:nvSpPr>
        <p:spPr>
          <a:xfrm>
            <a:off x="4988111" y="5687557"/>
            <a:ext cx="1140841" cy="861526"/>
          </a:xfrm>
        </p:spPr>
        <p:txBody>
          <a:bodyPr anchor="ctr"/>
          <a:lstStyle>
            <a:lvl1pPr algn="ctr">
              <a:defRPr sz="1100"/>
            </a:lvl1pPr>
          </a:lstStyle>
          <a:p>
            <a:pPr lvl="0"/>
            <a:endParaRPr lang="en-US" dirty="0"/>
          </a:p>
        </p:txBody>
      </p:sp>
      <p:sp>
        <p:nvSpPr>
          <p:cNvPr id="34" name="Content Placeholder 13">
            <a:extLst>
              <a:ext uri="{FF2B5EF4-FFF2-40B4-BE49-F238E27FC236}">
                <a16:creationId xmlns:a16="http://schemas.microsoft.com/office/drawing/2014/main" id="{E45677C8-B141-AF40-83E0-E38DBF508342}"/>
              </a:ext>
            </a:extLst>
          </p:cNvPr>
          <p:cNvSpPr>
            <a:spLocks noGrp="1"/>
          </p:cNvSpPr>
          <p:nvPr>
            <p:ph sz="quarter" idx="44"/>
          </p:nvPr>
        </p:nvSpPr>
        <p:spPr>
          <a:xfrm>
            <a:off x="6362762" y="1699045"/>
            <a:ext cx="1140841" cy="861526"/>
          </a:xfrm>
        </p:spPr>
        <p:txBody>
          <a:bodyPr anchor="ctr"/>
          <a:lstStyle>
            <a:lvl1pPr algn="ctr">
              <a:defRPr sz="1100"/>
            </a:lvl1pPr>
          </a:lstStyle>
          <a:p>
            <a:pPr lvl="0"/>
            <a:endParaRPr lang="en-US" dirty="0"/>
          </a:p>
        </p:txBody>
      </p:sp>
      <p:sp>
        <p:nvSpPr>
          <p:cNvPr id="35" name="Content Placeholder 13">
            <a:extLst>
              <a:ext uri="{FF2B5EF4-FFF2-40B4-BE49-F238E27FC236}">
                <a16:creationId xmlns:a16="http://schemas.microsoft.com/office/drawing/2014/main" id="{668B4270-8CF4-B14D-B61D-DDCEDFA5EF53}"/>
              </a:ext>
            </a:extLst>
          </p:cNvPr>
          <p:cNvSpPr>
            <a:spLocks noGrp="1"/>
          </p:cNvSpPr>
          <p:nvPr>
            <p:ph sz="quarter" idx="45"/>
          </p:nvPr>
        </p:nvSpPr>
        <p:spPr>
          <a:xfrm>
            <a:off x="6362761" y="3024333"/>
            <a:ext cx="1140841" cy="861526"/>
          </a:xfrm>
        </p:spPr>
        <p:txBody>
          <a:bodyPr anchor="ctr"/>
          <a:lstStyle>
            <a:lvl1pPr algn="ctr">
              <a:defRPr sz="1100"/>
            </a:lvl1pPr>
          </a:lstStyle>
          <a:p>
            <a:pPr lvl="0"/>
            <a:endParaRPr lang="en-US" dirty="0"/>
          </a:p>
        </p:txBody>
      </p:sp>
      <p:sp>
        <p:nvSpPr>
          <p:cNvPr id="36" name="Content Placeholder 13">
            <a:extLst>
              <a:ext uri="{FF2B5EF4-FFF2-40B4-BE49-F238E27FC236}">
                <a16:creationId xmlns:a16="http://schemas.microsoft.com/office/drawing/2014/main" id="{1C2FB445-6A27-1C45-BBE8-C69E198F0889}"/>
              </a:ext>
            </a:extLst>
          </p:cNvPr>
          <p:cNvSpPr>
            <a:spLocks noGrp="1"/>
          </p:cNvSpPr>
          <p:nvPr>
            <p:ph sz="quarter" idx="46"/>
          </p:nvPr>
        </p:nvSpPr>
        <p:spPr>
          <a:xfrm>
            <a:off x="6362761" y="4374717"/>
            <a:ext cx="1140841" cy="861526"/>
          </a:xfrm>
        </p:spPr>
        <p:txBody>
          <a:bodyPr anchor="ctr"/>
          <a:lstStyle>
            <a:lvl1pPr algn="ctr">
              <a:defRPr sz="1100"/>
            </a:lvl1pPr>
          </a:lstStyle>
          <a:p>
            <a:pPr lvl="0"/>
            <a:endParaRPr lang="en-US" dirty="0"/>
          </a:p>
        </p:txBody>
      </p:sp>
      <p:sp>
        <p:nvSpPr>
          <p:cNvPr id="37" name="Content Placeholder 13">
            <a:extLst>
              <a:ext uri="{FF2B5EF4-FFF2-40B4-BE49-F238E27FC236}">
                <a16:creationId xmlns:a16="http://schemas.microsoft.com/office/drawing/2014/main" id="{9B5C3979-E9F0-7C42-B41F-C8C260504C11}"/>
              </a:ext>
            </a:extLst>
          </p:cNvPr>
          <p:cNvSpPr>
            <a:spLocks noGrp="1"/>
          </p:cNvSpPr>
          <p:nvPr>
            <p:ph sz="quarter" idx="47"/>
          </p:nvPr>
        </p:nvSpPr>
        <p:spPr>
          <a:xfrm>
            <a:off x="6363830" y="5687557"/>
            <a:ext cx="1140841" cy="861526"/>
          </a:xfrm>
        </p:spPr>
        <p:txBody>
          <a:bodyPr anchor="ctr"/>
          <a:lstStyle>
            <a:lvl1pPr algn="ctr">
              <a:defRPr sz="1100"/>
            </a:lvl1pPr>
          </a:lstStyle>
          <a:p>
            <a:pPr lvl="0"/>
            <a:endParaRPr lang="en-US" dirty="0"/>
          </a:p>
        </p:txBody>
      </p:sp>
      <p:sp>
        <p:nvSpPr>
          <p:cNvPr id="38" name="Content Placeholder 13">
            <a:extLst>
              <a:ext uri="{FF2B5EF4-FFF2-40B4-BE49-F238E27FC236}">
                <a16:creationId xmlns:a16="http://schemas.microsoft.com/office/drawing/2014/main" id="{3AFC17CB-5EB0-C247-B3BD-D13F60EDC196}"/>
              </a:ext>
            </a:extLst>
          </p:cNvPr>
          <p:cNvSpPr>
            <a:spLocks noGrp="1"/>
          </p:cNvSpPr>
          <p:nvPr>
            <p:ph sz="quarter" idx="48"/>
          </p:nvPr>
        </p:nvSpPr>
        <p:spPr>
          <a:xfrm>
            <a:off x="7738481" y="1699045"/>
            <a:ext cx="1140841" cy="861526"/>
          </a:xfrm>
        </p:spPr>
        <p:txBody>
          <a:bodyPr anchor="ctr"/>
          <a:lstStyle>
            <a:lvl1pPr algn="ctr">
              <a:defRPr sz="1100"/>
            </a:lvl1pPr>
          </a:lstStyle>
          <a:p>
            <a:pPr lvl="0"/>
            <a:endParaRPr lang="en-US" dirty="0"/>
          </a:p>
        </p:txBody>
      </p:sp>
      <p:sp>
        <p:nvSpPr>
          <p:cNvPr id="39" name="Content Placeholder 13">
            <a:extLst>
              <a:ext uri="{FF2B5EF4-FFF2-40B4-BE49-F238E27FC236}">
                <a16:creationId xmlns:a16="http://schemas.microsoft.com/office/drawing/2014/main" id="{38EF75B1-7B27-CF40-AC3E-1C405994D453}"/>
              </a:ext>
            </a:extLst>
          </p:cNvPr>
          <p:cNvSpPr>
            <a:spLocks noGrp="1"/>
          </p:cNvSpPr>
          <p:nvPr>
            <p:ph sz="quarter" idx="49"/>
          </p:nvPr>
        </p:nvSpPr>
        <p:spPr>
          <a:xfrm>
            <a:off x="7738480" y="3024333"/>
            <a:ext cx="1140841" cy="861526"/>
          </a:xfrm>
        </p:spPr>
        <p:txBody>
          <a:bodyPr anchor="ctr"/>
          <a:lstStyle>
            <a:lvl1pPr algn="ctr">
              <a:defRPr sz="1100"/>
            </a:lvl1pPr>
          </a:lstStyle>
          <a:p>
            <a:pPr lvl="0"/>
            <a:endParaRPr lang="en-US" dirty="0"/>
          </a:p>
        </p:txBody>
      </p:sp>
      <p:sp>
        <p:nvSpPr>
          <p:cNvPr id="40" name="Content Placeholder 13">
            <a:extLst>
              <a:ext uri="{FF2B5EF4-FFF2-40B4-BE49-F238E27FC236}">
                <a16:creationId xmlns:a16="http://schemas.microsoft.com/office/drawing/2014/main" id="{B5F2152F-7D33-574E-BCE5-03C5906B6AF1}"/>
              </a:ext>
            </a:extLst>
          </p:cNvPr>
          <p:cNvSpPr>
            <a:spLocks noGrp="1"/>
          </p:cNvSpPr>
          <p:nvPr>
            <p:ph sz="quarter" idx="50"/>
          </p:nvPr>
        </p:nvSpPr>
        <p:spPr>
          <a:xfrm>
            <a:off x="7738480" y="4374717"/>
            <a:ext cx="1140841" cy="861526"/>
          </a:xfrm>
        </p:spPr>
        <p:txBody>
          <a:bodyPr anchor="ctr"/>
          <a:lstStyle>
            <a:lvl1pPr algn="ctr">
              <a:defRPr sz="1100"/>
            </a:lvl1pPr>
          </a:lstStyle>
          <a:p>
            <a:pPr lvl="0"/>
            <a:endParaRPr lang="en-US" dirty="0"/>
          </a:p>
        </p:txBody>
      </p:sp>
      <p:sp>
        <p:nvSpPr>
          <p:cNvPr id="41" name="Content Placeholder 13">
            <a:extLst>
              <a:ext uri="{FF2B5EF4-FFF2-40B4-BE49-F238E27FC236}">
                <a16:creationId xmlns:a16="http://schemas.microsoft.com/office/drawing/2014/main" id="{5BB85DAF-6BCC-A141-AAA7-190541BA3AE8}"/>
              </a:ext>
            </a:extLst>
          </p:cNvPr>
          <p:cNvSpPr>
            <a:spLocks noGrp="1"/>
          </p:cNvSpPr>
          <p:nvPr>
            <p:ph sz="quarter" idx="51"/>
          </p:nvPr>
        </p:nvSpPr>
        <p:spPr>
          <a:xfrm>
            <a:off x="7739549" y="5687557"/>
            <a:ext cx="1140841" cy="861526"/>
          </a:xfrm>
        </p:spPr>
        <p:txBody>
          <a:bodyPr anchor="ctr"/>
          <a:lstStyle>
            <a:lvl1pPr algn="ctr">
              <a:defRPr sz="1100"/>
            </a:lvl1pPr>
          </a:lstStyle>
          <a:p>
            <a:pPr lvl="0"/>
            <a:endParaRPr lang="en-US" dirty="0"/>
          </a:p>
        </p:txBody>
      </p:sp>
      <p:sp>
        <p:nvSpPr>
          <p:cNvPr id="42" name="Content Placeholder 13">
            <a:extLst>
              <a:ext uri="{FF2B5EF4-FFF2-40B4-BE49-F238E27FC236}">
                <a16:creationId xmlns:a16="http://schemas.microsoft.com/office/drawing/2014/main" id="{D9E90B5E-A84D-8141-B81D-E989F15FAB6C}"/>
              </a:ext>
            </a:extLst>
          </p:cNvPr>
          <p:cNvSpPr>
            <a:spLocks noGrp="1"/>
          </p:cNvSpPr>
          <p:nvPr>
            <p:ph sz="quarter" idx="52"/>
          </p:nvPr>
        </p:nvSpPr>
        <p:spPr>
          <a:xfrm>
            <a:off x="9114200" y="1699045"/>
            <a:ext cx="1140841" cy="861526"/>
          </a:xfrm>
        </p:spPr>
        <p:txBody>
          <a:bodyPr anchor="ctr"/>
          <a:lstStyle>
            <a:lvl1pPr algn="ctr">
              <a:defRPr sz="1100"/>
            </a:lvl1pPr>
          </a:lstStyle>
          <a:p>
            <a:pPr lvl="0"/>
            <a:endParaRPr lang="en-US" dirty="0"/>
          </a:p>
        </p:txBody>
      </p:sp>
      <p:sp>
        <p:nvSpPr>
          <p:cNvPr id="43" name="Content Placeholder 13">
            <a:extLst>
              <a:ext uri="{FF2B5EF4-FFF2-40B4-BE49-F238E27FC236}">
                <a16:creationId xmlns:a16="http://schemas.microsoft.com/office/drawing/2014/main" id="{5E4D2B51-DA1F-334F-9D7A-D10CF91F7286}"/>
              </a:ext>
            </a:extLst>
          </p:cNvPr>
          <p:cNvSpPr>
            <a:spLocks noGrp="1"/>
          </p:cNvSpPr>
          <p:nvPr>
            <p:ph sz="quarter" idx="53"/>
          </p:nvPr>
        </p:nvSpPr>
        <p:spPr>
          <a:xfrm>
            <a:off x="9114199" y="3024333"/>
            <a:ext cx="1140841" cy="861526"/>
          </a:xfrm>
        </p:spPr>
        <p:txBody>
          <a:bodyPr anchor="ctr"/>
          <a:lstStyle>
            <a:lvl1pPr algn="ctr">
              <a:defRPr sz="1100"/>
            </a:lvl1pPr>
          </a:lstStyle>
          <a:p>
            <a:pPr lvl="0"/>
            <a:endParaRPr lang="en-US" dirty="0"/>
          </a:p>
        </p:txBody>
      </p:sp>
      <p:sp>
        <p:nvSpPr>
          <p:cNvPr id="44" name="Content Placeholder 13">
            <a:extLst>
              <a:ext uri="{FF2B5EF4-FFF2-40B4-BE49-F238E27FC236}">
                <a16:creationId xmlns:a16="http://schemas.microsoft.com/office/drawing/2014/main" id="{25533391-4D26-2142-9EBA-87182CB16657}"/>
              </a:ext>
            </a:extLst>
          </p:cNvPr>
          <p:cNvSpPr>
            <a:spLocks noGrp="1"/>
          </p:cNvSpPr>
          <p:nvPr>
            <p:ph sz="quarter" idx="54"/>
          </p:nvPr>
        </p:nvSpPr>
        <p:spPr>
          <a:xfrm>
            <a:off x="9114199" y="4374717"/>
            <a:ext cx="1140841" cy="861526"/>
          </a:xfrm>
        </p:spPr>
        <p:txBody>
          <a:bodyPr anchor="ctr"/>
          <a:lstStyle>
            <a:lvl1pPr algn="ctr">
              <a:defRPr sz="1100"/>
            </a:lvl1pPr>
          </a:lstStyle>
          <a:p>
            <a:pPr lvl="0"/>
            <a:endParaRPr lang="en-US" dirty="0"/>
          </a:p>
        </p:txBody>
      </p:sp>
      <p:sp>
        <p:nvSpPr>
          <p:cNvPr id="45" name="Content Placeholder 13">
            <a:extLst>
              <a:ext uri="{FF2B5EF4-FFF2-40B4-BE49-F238E27FC236}">
                <a16:creationId xmlns:a16="http://schemas.microsoft.com/office/drawing/2014/main" id="{99671518-A640-5244-9B6E-DA84766C7E10}"/>
              </a:ext>
            </a:extLst>
          </p:cNvPr>
          <p:cNvSpPr>
            <a:spLocks noGrp="1"/>
          </p:cNvSpPr>
          <p:nvPr>
            <p:ph sz="quarter" idx="55"/>
          </p:nvPr>
        </p:nvSpPr>
        <p:spPr>
          <a:xfrm>
            <a:off x="9115268" y="5687557"/>
            <a:ext cx="1140841" cy="861526"/>
          </a:xfrm>
        </p:spPr>
        <p:txBody>
          <a:bodyPr anchor="ctr"/>
          <a:lstStyle>
            <a:lvl1pPr algn="ctr">
              <a:defRPr sz="1100"/>
            </a:lvl1pPr>
          </a:lstStyle>
          <a:p>
            <a:pPr lvl="0"/>
            <a:endParaRPr lang="en-US" dirty="0"/>
          </a:p>
        </p:txBody>
      </p:sp>
      <p:sp>
        <p:nvSpPr>
          <p:cNvPr id="46" name="Content Placeholder 13">
            <a:extLst>
              <a:ext uri="{FF2B5EF4-FFF2-40B4-BE49-F238E27FC236}">
                <a16:creationId xmlns:a16="http://schemas.microsoft.com/office/drawing/2014/main" id="{A4D49B96-37EF-DA44-ADD3-CC942BFAE118}"/>
              </a:ext>
            </a:extLst>
          </p:cNvPr>
          <p:cNvSpPr>
            <a:spLocks noGrp="1"/>
          </p:cNvSpPr>
          <p:nvPr>
            <p:ph sz="quarter" idx="56"/>
          </p:nvPr>
        </p:nvSpPr>
        <p:spPr>
          <a:xfrm>
            <a:off x="10489919" y="1699045"/>
            <a:ext cx="1140841" cy="861526"/>
          </a:xfrm>
        </p:spPr>
        <p:txBody>
          <a:bodyPr anchor="ctr"/>
          <a:lstStyle>
            <a:lvl1pPr algn="ctr">
              <a:defRPr sz="1100"/>
            </a:lvl1pPr>
          </a:lstStyle>
          <a:p>
            <a:pPr lvl="0"/>
            <a:endParaRPr lang="en-US" dirty="0"/>
          </a:p>
        </p:txBody>
      </p:sp>
      <p:sp>
        <p:nvSpPr>
          <p:cNvPr id="47" name="Content Placeholder 13">
            <a:extLst>
              <a:ext uri="{FF2B5EF4-FFF2-40B4-BE49-F238E27FC236}">
                <a16:creationId xmlns:a16="http://schemas.microsoft.com/office/drawing/2014/main" id="{DA905916-C872-5343-8AF2-4245905F379D}"/>
              </a:ext>
            </a:extLst>
          </p:cNvPr>
          <p:cNvSpPr>
            <a:spLocks noGrp="1"/>
          </p:cNvSpPr>
          <p:nvPr>
            <p:ph sz="quarter" idx="57"/>
          </p:nvPr>
        </p:nvSpPr>
        <p:spPr>
          <a:xfrm>
            <a:off x="10489918" y="3024333"/>
            <a:ext cx="1140841" cy="861526"/>
          </a:xfrm>
        </p:spPr>
        <p:txBody>
          <a:bodyPr anchor="ctr"/>
          <a:lstStyle>
            <a:lvl1pPr algn="ctr">
              <a:defRPr sz="1100"/>
            </a:lvl1pPr>
          </a:lstStyle>
          <a:p>
            <a:pPr lvl="0"/>
            <a:endParaRPr lang="en-US" dirty="0"/>
          </a:p>
        </p:txBody>
      </p:sp>
      <p:sp>
        <p:nvSpPr>
          <p:cNvPr id="48" name="Content Placeholder 13">
            <a:extLst>
              <a:ext uri="{FF2B5EF4-FFF2-40B4-BE49-F238E27FC236}">
                <a16:creationId xmlns:a16="http://schemas.microsoft.com/office/drawing/2014/main" id="{6F4FEB83-37E6-1744-AED2-F5D9A25B78AB}"/>
              </a:ext>
            </a:extLst>
          </p:cNvPr>
          <p:cNvSpPr>
            <a:spLocks noGrp="1"/>
          </p:cNvSpPr>
          <p:nvPr>
            <p:ph sz="quarter" idx="58"/>
          </p:nvPr>
        </p:nvSpPr>
        <p:spPr>
          <a:xfrm>
            <a:off x="10489918" y="4374717"/>
            <a:ext cx="1140841" cy="861526"/>
          </a:xfrm>
        </p:spPr>
        <p:txBody>
          <a:bodyPr anchor="ctr"/>
          <a:lstStyle>
            <a:lvl1pPr algn="ctr">
              <a:defRPr sz="1100"/>
            </a:lvl1pPr>
          </a:lstStyle>
          <a:p>
            <a:pPr lvl="0"/>
            <a:endParaRPr lang="en-US" dirty="0"/>
          </a:p>
        </p:txBody>
      </p:sp>
      <p:sp>
        <p:nvSpPr>
          <p:cNvPr id="49" name="Content Placeholder 13">
            <a:extLst>
              <a:ext uri="{FF2B5EF4-FFF2-40B4-BE49-F238E27FC236}">
                <a16:creationId xmlns:a16="http://schemas.microsoft.com/office/drawing/2014/main" id="{AE904FF0-D2CE-6649-BFCE-40846283E5A8}"/>
              </a:ext>
            </a:extLst>
          </p:cNvPr>
          <p:cNvSpPr>
            <a:spLocks noGrp="1"/>
          </p:cNvSpPr>
          <p:nvPr>
            <p:ph sz="quarter" idx="59"/>
          </p:nvPr>
        </p:nvSpPr>
        <p:spPr>
          <a:xfrm>
            <a:off x="10490987" y="5687557"/>
            <a:ext cx="1140841" cy="861526"/>
          </a:xfrm>
        </p:spPr>
        <p:txBody>
          <a:bodyPr anchor="ctr"/>
          <a:lstStyle>
            <a:lvl1pPr algn="ctr">
              <a:defRPr sz="1100"/>
            </a:lvl1pPr>
          </a:lstStyle>
          <a:p>
            <a:pPr lvl="0"/>
            <a:endParaRPr lang="en-US" dirty="0"/>
          </a:p>
        </p:txBody>
      </p:sp>
    </p:spTree>
    <p:extLst>
      <p:ext uri="{BB962C8B-B14F-4D97-AF65-F5344CB8AC3E}">
        <p14:creationId xmlns:p14="http://schemas.microsoft.com/office/powerpoint/2010/main" val="227681391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2_Tomt">
    <p:spTree>
      <p:nvGrpSpPr>
        <p:cNvPr id="1" name=""/>
        <p:cNvGrpSpPr/>
        <p:nvPr/>
      </p:nvGrpSpPr>
      <p:grpSpPr>
        <a:xfrm>
          <a:off x="0" y="0"/>
          <a:ext cx="0" cy="0"/>
          <a:chOff x="0" y="0"/>
          <a:chExt cx="0" cy="0"/>
        </a:xfrm>
      </p:grpSpPr>
      <p:sp>
        <p:nvSpPr>
          <p:cNvPr id="2" name="Plassholder for lysbildenummer 1"/>
          <p:cNvSpPr>
            <a:spLocks noGrp="1"/>
          </p:cNvSpPr>
          <p:nvPr>
            <p:ph type="sldNum" sz="quarter" idx="4"/>
          </p:nvPr>
        </p:nvSpPr>
        <p:spPr>
          <a:xfrm>
            <a:off x="9395883" y="6525349"/>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
        <p:nvSpPr>
          <p:cNvPr id="4" name="Content Placeholder 13">
            <a:extLst>
              <a:ext uri="{FF2B5EF4-FFF2-40B4-BE49-F238E27FC236}">
                <a16:creationId xmlns:a16="http://schemas.microsoft.com/office/drawing/2014/main" id="{DF270C4E-C9C5-5F42-AD0F-3C2C07E0DDF3}"/>
              </a:ext>
            </a:extLst>
          </p:cNvPr>
          <p:cNvSpPr>
            <a:spLocks noGrp="1"/>
          </p:cNvSpPr>
          <p:nvPr>
            <p:ph sz="quarter" idx="19"/>
          </p:nvPr>
        </p:nvSpPr>
        <p:spPr>
          <a:xfrm>
            <a:off x="742952" y="1484784"/>
            <a:ext cx="3391691" cy="1061585"/>
          </a:xfrm>
        </p:spPr>
        <p:txBody>
          <a:bodyPr/>
          <a:lstStyle>
            <a:lvl1pPr>
              <a:defRPr sz="1200"/>
            </a:lvl1pPr>
          </a:lstStyle>
          <a:p>
            <a:pPr lvl="0"/>
            <a:endParaRPr lang="en-US" dirty="0"/>
          </a:p>
        </p:txBody>
      </p:sp>
      <p:sp>
        <p:nvSpPr>
          <p:cNvPr id="5" name="Content Placeholder 13">
            <a:extLst>
              <a:ext uri="{FF2B5EF4-FFF2-40B4-BE49-F238E27FC236}">
                <a16:creationId xmlns:a16="http://schemas.microsoft.com/office/drawing/2014/main" id="{4A13AAEF-6892-894D-ABB2-F18FBDA1DCC4}"/>
              </a:ext>
            </a:extLst>
          </p:cNvPr>
          <p:cNvSpPr>
            <a:spLocks noGrp="1"/>
          </p:cNvSpPr>
          <p:nvPr>
            <p:ph sz="quarter" idx="20"/>
          </p:nvPr>
        </p:nvSpPr>
        <p:spPr>
          <a:xfrm>
            <a:off x="4409146" y="1484784"/>
            <a:ext cx="3391691" cy="1061585"/>
          </a:xfrm>
        </p:spPr>
        <p:txBody>
          <a:bodyPr/>
          <a:lstStyle>
            <a:lvl1pPr>
              <a:defRPr sz="1200"/>
            </a:lvl1pPr>
          </a:lstStyle>
          <a:p>
            <a:pPr lvl="0"/>
            <a:endParaRPr lang="en-US" dirty="0"/>
          </a:p>
        </p:txBody>
      </p:sp>
      <p:sp>
        <p:nvSpPr>
          <p:cNvPr id="6" name="Content Placeholder 13">
            <a:extLst>
              <a:ext uri="{FF2B5EF4-FFF2-40B4-BE49-F238E27FC236}">
                <a16:creationId xmlns:a16="http://schemas.microsoft.com/office/drawing/2014/main" id="{856BEEB7-B7E8-2143-A980-B97666359712}"/>
              </a:ext>
            </a:extLst>
          </p:cNvPr>
          <p:cNvSpPr>
            <a:spLocks noGrp="1"/>
          </p:cNvSpPr>
          <p:nvPr>
            <p:ph sz="quarter" idx="21"/>
          </p:nvPr>
        </p:nvSpPr>
        <p:spPr>
          <a:xfrm>
            <a:off x="8076410" y="1484784"/>
            <a:ext cx="3391691" cy="1061585"/>
          </a:xfrm>
        </p:spPr>
        <p:txBody>
          <a:bodyPr/>
          <a:lstStyle>
            <a:lvl1pPr>
              <a:defRPr sz="1200"/>
            </a:lvl1pPr>
          </a:lstStyle>
          <a:p>
            <a:pPr lvl="0"/>
            <a:endParaRPr lang="en-US" dirty="0"/>
          </a:p>
        </p:txBody>
      </p:sp>
      <p:sp>
        <p:nvSpPr>
          <p:cNvPr id="8" name="Content Placeholder 13">
            <a:extLst>
              <a:ext uri="{FF2B5EF4-FFF2-40B4-BE49-F238E27FC236}">
                <a16:creationId xmlns:a16="http://schemas.microsoft.com/office/drawing/2014/main" id="{950FD812-9A57-0D4B-954E-57A0CFFC8E6A}"/>
              </a:ext>
            </a:extLst>
          </p:cNvPr>
          <p:cNvSpPr>
            <a:spLocks noGrp="1"/>
          </p:cNvSpPr>
          <p:nvPr>
            <p:ph sz="quarter" idx="23"/>
          </p:nvPr>
        </p:nvSpPr>
        <p:spPr>
          <a:xfrm>
            <a:off x="742951" y="2852936"/>
            <a:ext cx="3391691" cy="1061585"/>
          </a:xfrm>
        </p:spPr>
        <p:txBody>
          <a:bodyPr/>
          <a:lstStyle>
            <a:lvl1pPr>
              <a:defRPr sz="1200"/>
            </a:lvl1pPr>
          </a:lstStyle>
          <a:p>
            <a:pPr lvl="0"/>
            <a:endParaRPr lang="en-US" dirty="0"/>
          </a:p>
        </p:txBody>
      </p:sp>
      <p:sp>
        <p:nvSpPr>
          <p:cNvPr id="9" name="Content Placeholder 13">
            <a:extLst>
              <a:ext uri="{FF2B5EF4-FFF2-40B4-BE49-F238E27FC236}">
                <a16:creationId xmlns:a16="http://schemas.microsoft.com/office/drawing/2014/main" id="{23F1FF63-5000-5347-A27E-14D123BCE6F8}"/>
              </a:ext>
            </a:extLst>
          </p:cNvPr>
          <p:cNvSpPr>
            <a:spLocks noGrp="1"/>
          </p:cNvSpPr>
          <p:nvPr>
            <p:ph sz="quarter" idx="24"/>
          </p:nvPr>
        </p:nvSpPr>
        <p:spPr>
          <a:xfrm>
            <a:off x="4409145" y="2852936"/>
            <a:ext cx="3391691" cy="1061585"/>
          </a:xfrm>
        </p:spPr>
        <p:txBody>
          <a:bodyPr/>
          <a:lstStyle>
            <a:lvl1pPr>
              <a:defRPr sz="1200"/>
            </a:lvl1pPr>
          </a:lstStyle>
          <a:p>
            <a:pPr lvl="0"/>
            <a:endParaRPr lang="en-US" dirty="0"/>
          </a:p>
        </p:txBody>
      </p:sp>
      <p:sp>
        <p:nvSpPr>
          <p:cNvPr id="10" name="Content Placeholder 13">
            <a:extLst>
              <a:ext uri="{FF2B5EF4-FFF2-40B4-BE49-F238E27FC236}">
                <a16:creationId xmlns:a16="http://schemas.microsoft.com/office/drawing/2014/main" id="{86C86E23-861E-F246-9545-3BDA71DCBD23}"/>
              </a:ext>
            </a:extLst>
          </p:cNvPr>
          <p:cNvSpPr>
            <a:spLocks noGrp="1"/>
          </p:cNvSpPr>
          <p:nvPr>
            <p:ph sz="quarter" idx="25"/>
          </p:nvPr>
        </p:nvSpPr>
        <p:spPr>
          <a:xfrm>
            <a:off x="8076409" y="2852936"/>
            <a:ext cx="3391691" cy="1061585"/>
          </a:xfrm>
        </p:spPr>
        <p:txBody>
          <a:bodyPr/>
          <a:lstStyle>
            <a:lvl1pPr>
              <a:defRPr sz="1200"/>
            </a:lvl1pPr>
          </a:lstStyle>
          <a:p>
            <a:pPr lvl="0"/>
            <a:endParaRPr lang="en-US" dirty="0"/>
          </a:p>
        </p:txBody>
      </p:sp>
      <p:sp>
        <p:nvSpPr>
          <p:cNvPr id="12" name="Content Placeholder 13">
            <a:extLst>
              <a:ext uri="{FF2B5EF4-FFF2-40B4-BE49-F238E27FC236}">
                <a16:creationId xmlns:a16="http://schemas.microsoft.com/office/drawing/2014/main" id="{0ECF19EB-F391-7F43-B1CA-B72B94B6A75C}"/>
              </a:ext>
            </a:extLst>
          </p:cNvPr>
          <p:cNvSpPr>
            <a:spLocks noGrp="1"/>
          </p:cNvSpPr>
          <p:nvPr>
            <p:ph sz="quarter" idx="27"/>
          </p:nvPr>
        </p:nvSpPr>
        <p:spPr>
          <a:xfrm>
            <a:off x="742951" y="4258541"/>
            <a:ext cx="3391691" cy="1061585"/>
          </a:xfrm>
        </p:spPr>
        <p:txBody>
          <a:bodyPr/>
          <a:lstStyle>
            <a:lvl1pPr>
              <a:defRPr sz="1200"/>
            </a:lvl1pPr>
          </a:lstStyle>
          <a:p>
            <a:pPr lvl="0"/>
            <a:endParaRPr lang="en-US" dirty="0"/>
          </a:p>
        </p:txBody>
      </p:sp>
      <p:sp>
        <p:nvSpPr>
          <p:cNvPr id="13" name="Content Placeholder 13">
            <a:extLst>
              <a:ext uri="{FF2B5EF4-FFF2-40B4-BE49-F238E27FC236}">
                <a16:creationId xmlns:a16="http://schemas.microsoft.com/office/drawing/2014/main" id="{3BF4E537-4817-564A-908E-6443657028EB}"/>
              </a:ext>
            </a:extLst>
          </p:cNvPr>
          <p:cNvSpPr>
            <a:spLocks noGrp="1"/>
          </p:cNvSpPr>
          <p:nvPr>
            <p:ph sz="quarter" idx="28"/>
          </p:nvPr>
        </p:nvSpPr>
        <p:spPr>
          <a:xfrm>
            <a:off x="4409145" y="4258541"/>
            <a:ext cx="3391691" cy="1061585"/>
          </a:xfrm>
        </p:spPr>
        <p:txBody>
          <a:bodyPr/>
          <a:lstStyle>
            <a:lvl1pPr>
              <a:defRPr sz="1200"/>
            </a:lvl1pPr>
          </a:lstStyle>
          <a:p>
            <a:pPr lvl="0"/>
            <a:endParaRPr lang="en-US" dirty="0"/>
          </a:p>
        </p:txBody>
      </p:sp>
      <p:sp>
        <p:nvSpPr>
          <p:cNvPr id="14" name="Content Placeholder 13">
            <a:extLst>
              <a:ext uri="{FF2B5EF4-FFF2-40B4-BE49-F238E27FC236}">
                <a16:creationId xmlns:a16="http://schemas.microsoft.com/office/drawing/2014/main" id="{5CB419BC-75EA-774E-90CF-DB5206C9DE58}"/>
              </a:ext>
            </a:extLst>
          </p:cNvPr>
          <p:cNvSpPr>
            <a:spLocks noGrp="1"/>
          </p:cNvSpPr>
          <p:nvPr>
            <p:ph sz="quarter" idx="29"/>
          </p:nvPr>
        </p:nvSpPr>
        <p:spPr>
          <a:xfrm>
            <a:off x="8076409" y="4258541"/>
            <a:ext cx="3391691" cy="1061585"/>
          </a:xfrm>
        </p:spPr>
        <p:txBody>
          <a:bodyPr/>
          <a:lstStyle>
            <a:lvl1pPr>
              <a:defRPr sz="1200"/>
            </a:lvl1pPr>
          </a:lstStyle>
          <a:p>
            <a:pPr lvl="0"/>
            <a:endParaRPr lang="en-US" dirty="0"/>
          </a:p>
        </p:txBody>
      </p:sp>
      <p:sp>
        <p:nvSpPr>
          <p:cNvPr id="16" name="Content Placeholder 13">
            <a:extLst>
              <a:ext uri="{FF2B5EF4-FFF2-40B4-BE49-F238E27FC236}">
                <a16:creationId xmlns:a16="http://schemas.microsoft.com/office/drawing/2014/main" id="{DE51115F-5279-9741-B8B9-0B8ECCDC7E46}"/>
              </a:ext>
            </a:extLst>
          </p:cNvPr>
          <p:cNvSpPr>
            <a:spLocks noGrp="1"/>
          </p:cNvSpPr>
          <p:nvPr>
            <p:ph sz="quarter" idx="31"/>
          </p:nvPr>
        </p:nvSpPr>
        <p:spPr>
          <a:xfrm>
            <a:off x="744020" y="5599957"/>
            <a:ext cx="3391691" cy="1061585"/>
          </a:xfrm>
        </p:spPr>
        <p:txBody>
          <a:bodyPr/>
          <a:lstStyle>
            <a:lvl1pPr>
              <a:defRPr sz="1200"/>
            </a:lvl1pPr>
          </a:lstStyle>
          <a:p>
            <a:pPr lvl="0"/>
            <a:endParaRPr lang="en-US" dirty="0"/>
          </a:p>
        </p:txBody>
      </p:sp>
      <p:sp>
        <p:nvSpPr>
          <p:cNvPr id="17" name="Content Placeholder 13">
            <a:extLst>
              <a:ext uri="{FF2B5EF4-FFF2-40B4-BE49-F238E27FC236}">
                <a16:creationId xmlns:a16="http://schemas.microsoft.com/office/drawing/2014/main" id="{F0F88B98-0614-7045-AC85-9947ED983AE5}"/>
              </a:ext>
            </a:extLst>
          </p:cNvPr>
          <p:cNvSpPr>
            <a:spLocks noGrp="1"/>
          </p:cNvSpPr>
          <p:nvPr>
            <p:ph sz="quarter" idx="32"/>
          </p:nvPr>
        </p:nvSpPr>
        <p:spPr>
          <a:xfrm>
            <a:off x="4410214" y="5599957"/>
            <a:ext cx="3391691" cy="1061585"/>
          </a:xfrm>
        </p:spPr>
        <p:txBody>
          <a:bodyPr/>
          <a:lstStyle>
            <a:lvl1pPr>
              <a:defRPr sz="1200"/>
            </a:lvl1pPr>
          </a:lstStyle>
          <a:p>
            <a:pPr lvl="0"/>
            <a:endParaRPr lang="en-US" dirty="0"/>
          </a:p>
        </p:txBody>
      </p:sp>
      <p:sp>
        <p:nvSpPr>
          <p:cNvPr id="18" name="Content Placeholder 13">
            <a:extLst>
              <a:ext uri="{FF2B5EF4-FFF2-40B4-BE49-F238E27FC236}">
                <a16:creationId xmlns:a16="http://schemas.microsoft.com/office/drawing/2014/main" id="{CAF73033-9E46-4645-B2F3-CE284336EDBC}"/>
              </a:ext>
            </a:extLst>
          </p:cNvPr>
          <p:cNvSpPr>
            <a:spLocks noGrp="1"/>
          </p:cNvSpPr>
          <p:nvPr>
            <p:ph sz="quarter" idx="33"/>
          </p:nvPr>
        </p:nvSpPr>
        <p:spPr>
          <a:xfrm>
            <a:off x="8077478" y="5599957"/>
            <a:ext cx="3391691" cy="1061585"/>
          </a:xfrm>
        </p:spPr>
        <p:txBody>
          <a:bodyPr/>
          <a:lstStyle>
            <a:lvl1pPr>
              <a:defRPr sz="1200"/>
            </a:lvl1pPr>
          </a:lstStyle>
          <a:p>
            <a:pPr lvl="0"/>
            <a:endParaRPr lang="en-US" dirty="0"/>
          </a:p>
        </p:txBody>
      </p:sp>
      <p:sp>
        <p:nvSpPr>
          <p:cNvPr id="15" name="Tittel 1">
            <a:extLst>
              <a:ext uri="{FF2B5EF4-FFF2-40B4-BE49-F238E27FC236}">
                <a16:creationId xmlns:a16="http://schemas.microsoft.com/office/drawing/2014/main" id="{B5B215B3-7364-464B-B20C-F07A2AEEC624}"/>
              </a:ext>
            </a:extLst>
          </p:cNvPr>
          <p:cNvSpPr>
            <a:spLocks noGrp="1"/>
          </p:cNvSpPr>
          <p:nvPr>
            <p:ph type="title" sz="quarter"/>
          </p:nvPr>
        </p:nvSpPr>
        <p:spPr>
          <a:xfrm>
            <a:off x="742951" y="333376"/>
            <a:ext cx="10725149" cy="911225"/>
          </a:xfrm>
        </p:spPr>
        <p:txBody>
          <a:bodyPr/>
          <a:lstStyle/>
          <a:p>
            <a:r>
              <a:rPr lang="nb-NO" dirty="0"/>
              <a:t>Klikk for å redigere tittelstil</a:t>
            </a:r>
          </a:p>
        </p:txBody>
      </p:sp>
    </p:spTree>
    <p:extLst>
      <p:ext uri="{BB962C8B-B14F-4D97-AF65-F5344CB8AC3E}">
        <p14:creationId xmlns:p14="http://schemas.microsoft.com/office/powerpoint/2010/main" val="336353650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omt">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A11A8A88-2E40-A14A-B584-9F102DFBB680}"/>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3853" name="think-cell Slide" r:id="rId4" imgW="7772400" imgH="10058400" progId="TCLayout.ActiveDocument.1">
                  <p:embed/>
                </p:oleObj>
              </mc:Choice>
              <mc:Fallback>
                <p:oleObj name="think-cell Slide" r:id="rId4" imgW="7772400" imgH="10058400" progId="TCLayout.ActiveDocument.1">
                  <p:embed/>
                  <p:pic>
                    <p:nvPicPr>
                      <p:cNvPr id="2" name="Objekt 1" hidden="1">
                        <a:extLst>
                          <a:ext uri="{FF2B5EF4-FFF2-40B4-BE49-F238E27FC236}">
                            <a16:creationId xmlns:a16="http://schemas.microsoft.com/office/drawing/2014/main" id="{A11A8A88-2E40-A14A-B584-9F102DFBB680}"/>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Content Placeholder 13">
            <a:extLst>
              <a:ext uri="{FF2B5EF4-FFF2-40B4-BE49-F238E27FC236}">
                <a16:creationId xmlns:a16="http://schemas.microsoft.com/office/drawing/2014/main" id="{6AE1C0E6-9461-764F-A3D5-50F3A0D6DA65}"/>
              </a:ext>
            </a:extLst>
          </p:cNvPr>
          <p:cNvSpPr>
            <a:spLocks noGrp="1"/>
          </p:cNvSpPr>
          <p:nvPr>
            <p:ph sz="quarter" idx="19"/>
          </p:nvPr>
        </p:nvSpPr>
        <p:spPr>
          <a:xfrm>
            <a:off x="881502" y="1824717"/>
            <a:ext cx="1968606" cy="1285427"/>
          </a:xfrm>
        </p:spPr>
        <p:txBody>
          <a:bodyPr/>
          <a:lstStyle>
            <a:lvl1pPr marL="0" indent="0">
              <a:buNone/>
              <a:defRPr sz="1050"/>
            </a:lvl1pPr>
          </a:lstStyle>
          <a:p>
            <a:pPr lvl="0"/>
            <a:endParaRPr lang="en-US" dirty="0"/>
          </a:p>
        </p:txBody>
      </p:sp>
      <p:sp>
        <p:nvSpPr>
          <p:cNvPr id="10" name="Content Placeholder 13">
            <a:extLst>
              <a:ext uri="{FF2B5EF4-FFF2-40B4-BE49-F238E27FC236}">
                <a16:creationId xmlns:a16="http://schemas.microsoft.com/office/drawing/2014/main" id="{B8DE04F3-C52B-6E47-A59B-1AADAFE7FACB}"/>
              </a:ext>
            </a:extLst>
          </p:cNvPr>
          <p:cNvSpPr>
            <a:spLocks noGrp="1"/>
          </p:cNvSpPr>
          <p:nvPr>
            <p:ph sz="quarter" idx="20"/>
          </p:nvPr>
        </p:nvSpPr>
        <p:spPr>
          <a:xfrm>
            <a:off x="3669320" y="1824717"/>
            <a:ext cx="1968606" cy="1285427"/>
          </a:xfrm>
        </p:spPr>
        <p:txBody>
          <a:bodyPr/>
          <a:lstStyle>
            <a:lvl1pPr marL="0" indent="0">
              <a:buNone/>
              <a:defRPr sz="1050"/>
            </a:lvl1pPr>
          </a:lstStyle>
          <a:p>
            <a:pPr lvl="0"/>
            <a:endParaRPr lang="en-US" dirty="0"/>
          </a:p>
        </p:txBody>
      </p:sp>
      <p:sp>
        <p:nvSpPr>
          <p:cNvPr id="11" name="Content Placeholder 13">
            <a:extLst>
              <a:ext uri="{FF2B5EF4-FFF2-40B4-BE49-F238E27FC236}">
                <a16:creationId xmlns:a16="http://schemas.microsoft.com/office/drawing/2014/main" id="{92F54691-CEB9-7844-9260-573446A8E6FB}"/>
              </a:ext>
            </a:extLst>
          </p:cNvPr>
          <p:cNvSpPr>
            <a:spLocks noGrp="1"/>
          </p:cNvSpPr>
          <p:nvPr>
            <p:ph sz="quarter" idx="21"/>
          </p:nvPr>
        </p:nvSpPr>
        <p:spPr>
          <a:xfrm>
            <a:off x="6429128" y="1806487"/>
            <a:ext cx="1968606" cy="1285427"/>
          </a:xfrm>
        </p:spPr>
        <p:txBody>
          <a:bodyPr/>
          <a:lstStyle>
            <a:lvl1pPr marL="0" indent="0">
              <a:buNone/>
              <a:defRPr sz="1050"/>
            </a:lvl1pPr>
          </a:lstStyle>
          <a:p>
            <a:pPr lvl="0"/>
            <a:endParaRPr lang="en-US" dirty="0"/>
          </a:p>
        </p:txBody>
      </p:sp>
      <p:sp>
        <p:nvSpPr>
          <p:cNvPr id="12" name="Content Placeholder 13">
            <a:extLst>
              <a:ext uri="{FF2B5EF4-FFF2-40B4-BE49-F238E27FC236}">
                <a16:creationId xmlns:a16="http://schemas.microsoft.com/office/drawing/2014/main" id="{51A11FDC-E256-AB4D-9BA0-011E9C6792D7}"/>
              </a:ext>
            </a:extLst>
          </p:cNvPr>
          <p:cNvSpPr>
            <a:spLocks noGrp="1"/>
          </p:cNvSpPr>
          <p:nvPr>
            <p:ph sz="quarter" idx="22"/>
          </p:nvPr>
        </p:nvSpPr>
        <p:spPr>
          <a:xfrm>
            <a:off x="9128884" y="1816899"/>
            <a:ext cx="1968606" cy="1285427"/>
          </a:xfrm>
        </p:spPr>
        <p:txBody>
          <a:bodyPr/>
          <a:lstStyle>
            <a:lvl1pPr marL="0" indent="0">
              <a:buNone/>
              <a:defRPr sz="1050"/>
            </a:lvl1pPr>
          </a:lstStyle>
          <a:p>
            <a:pPr lvl="0"/>
            <a:endParaRPr lang="en-US" dirty="0"/>
          </a:p>
        </p:txBody>
      </p:sp>
      <p:sp>
        <p:nvSpPr>
          <p:cNvPr id="13" name="Content Placeholder 13">
            <a:extLst>
              <a:ext uri="{FF2B5EF4-FFF2-40B4-BE49-F238E27FC236}">
                <a16:creationId xmlns:a16="http://schemas.microsoft.com/office/drawing/2014/main" id="{F290DED2-CCF9-A64B-BCF9-B635FA84F053}"/>
              </a:ext>
            </a:extLst>
          </p:cNvPr>
          <p:cNvSpPr>
            <a:spLocks noGrp="1"/>
          </p:cNvSpPr>
          <p:nvPr>
            <p:ph sz="quarter" idx="23"/>
          </p:nvPr>
        </p:nvSpPr>
        <p:spPr>
          <a:xfrm>
            <a:off x="886019" y="3531070"/>
            <a:ext cx="1968606" cy="1285427"/>
          </a:xfrm>
        </p:spPr>
        <p:txBody>
          <a:bodyPr/>
          <a:lstStyle>
            <a:lvl1pPr marL="0" indent="0">
              <a:buNone/>
              <a:defRPr sz="1050"/>
            </a:lvl1pPr>
          </a:lstStyle>
          <a:p>
            <a:pPr lvl="0"/>
            <a:endParaRPr lang="en-US" dirty="0"/>
          </a:p>
        </p:txBody>
      </p:sp>
      <p:sp>
        <p:nvSpPr>
          <p:cNvPr id="14" name="Content Placeholder 13">
            <a:extLst>
              <a:ext uri="{FF2B5EF4-FFF2-40B4-BE49-F238E27FC236}">
                <a16:creationId xmlns:a16="http://schemas.microsoft.com/office/drawing/2014/main" id="{4E78D7C7-AEA9-284D-837D-D12DBA6E8F9A}"/>
              </a:ext>
            </a:extLst>
          </p:cNvPr>
          <p:cNvSpPr>
            <a:spLocks noGrp="1"/>
          </p:cNvSpPr>
          <p:nvPr>
            <p:ph sz="quarter" idx="24"/>
          </p:nvPr>
        </p:nvSpPr>
        <p:spPr>
          <a:xfrm>
            <a:off x="3673837" y="3531070"/>
            <a:ext cx="1968606" cy="1285427"/>
          </a:xfrm>
        </p:spPr>
        <p:txBody>
          <a:bodyPr/>
          <a:lstStyle>
            <a:lvl1pPr marL="0" indent="0">
              <a:buNone/>
              <a:defRPr sz="1050"/>
            </a:lvl1pPr>
          </a:lstStyle>
          <a:p>
            <a:pPr lvl="0"/>
            <a:endParaRPr lang="en-US" dirty="0"/>
          </a:p>
        </p:txBody>
      </p:sp>
      <p:sp>
        <p:nvSpPr>
          <p:cNvPr id="15" name="Content Placeholder 13">
            <a:extLst>
              <a:ext uri="{FF2B5EF4-FFF2-40B4-BE49-F238E27FC236}">
                <a16:creationId xmlns:a16="http://schemas.microsoft.com/office/drawing/2014/main" id="{83FD2C6E-1A83-8E40-B628-1097D1698BFC}"/>
              </a:ext>
            </a:extLst>
          </p:cNvPr>
          <p:cNvSpPr>
            <a:spLocks noGrp="1"/>
          </p:cNvSpPr>
          <p:nvPr>
            <p:ph sz="quarter" idx="25"/>
          </p:nvPr>
        </p:nvSpPr>
        <p:spPr>
          <a:xfrm>
            <a:off x="6433645" y="3512840"/>
            <a:ext cx="1968606" cy="1285427"/>
          </a:xfrm>
        </p:spPr>
        <p:txBody>
          <a:bodyPr/>
          <a:lstStyle>
            <a:lvl1pPr marL="0" indent="0">
              <a:buNone/>
              <a:defRPr sz="1050"/>
            </a:lvl1pPr>
          </a:lstStyle>
          <a:p>
            <a:pPr lvl="0"/>
            <a:endParaRPr lang="en-US" dirty="0"/>
          </a:p>
        </p:txBody>
      </p:sp>
      <p:sp>
        <p:nvSpPr>
          <p:cNvPr id="16" name="Content Placeholder 13">
            <a:extLst>
              <a:ext uri="{FF2B5EF4-FFF2-40B4-BE49-F238E27FC236}">
                <a16:creationId xmlns:a16="http://schemas.microsoft.com/office/drawing/2014/main" id="{88700072-E462-4540-8B8D-D231CA67E836}"/>
              </a:ext>
            </a:extLst>
          </p:cNvPr>
          <p:cNvSpPr>
            <a:spLocks noGrp="1"/>
          </p:cNvSpPr>
          <p:nvPr>
            <p:ph sz="quarter" idx="26"/>
          </p:nvPr>
        </p:nvSpPr>
        <p:spPr>
          <a:xfrm>
            <a:off x="9133401" y="3523252"/>
            <a:ext cx="1968606" cy="1285427"/>
          </a:xfrm>
        </p:spPr>
        <p:txBody>
          <a:bodyPr/>
          <a:lstStyle>
            <a:lvl1pPr marL="0" indent="0">
              <a:buNone/>
              <a:defRPr sz="1050"/>
            </a:lvl1pPr>
          </a:lstStyle>
          <a:p>
            <a:pPr lvl="0"/>
            <a:endParaRPr lang="en-US" dirty="0"/>
          </a:p>
        </p:txBody>
      </p:sp>
      <p:sp>
        <p:nvSpPr>
          <p:cNvPr id="17" name="Content Placeholder 13">
            <a:extLst>
              <a:ext uri="{FF2B5EF4-FFF2-40B4-BE49-F238E27FC236}">
                <a16:creationId xmlns:a16="http://schemas.microsoft.com/office/drawing/2014/main" id="{D0848C24-D15E-5F4F-A873-D7BA2E05352A}"/>
              </a:ext>
            </a:extLst>
          </p:cNvPr>
          <p:cNvSpPr>
            <a:spLocks noGrp="1"/>
          </p:cNvSpPr>
          <p:nvPr>
            <p:ph sz="quarter" idx="27"/>
          </p:nvPr>
        </p:nvSpPr>
        <p:spPr>
          <a:xfrm>
            <a:off x="881502" y="5193605"/>
            <a:ext cx="1968606" cy="1285427"/>
          </a:xfrm>
        </p:spPr>
        <p:txBody>
          <a:bodyPr/>
          <a:lstStyle>
            <a:lvl1pPr marL="0" indent="0">
              <a:buNone/>
              <a:defRPr sz="1050"/>
            </a:lvl1pPr>
          </a:lstStyle>
          <a:p>
            <a:pPr lvl="0"/>
            <a:endParaRPr lang="en-US" dirty="0"/>
          </a:p>
        </p:txBody>
      </p:sp>
      <p:sp>
        <p:nvSpPr>
          <p:cNvPr id="18" name="Content Placeholder 13">
            <a:extLst>
              <a:ext uri="{FF2B5EF4-FFF2-40B4-BE49-F238E27FC236}">
                <a16:creationId xmlns:a16="http://schemas.microsoft.com/office/drawing/2014/main" id="{CAE02CE6-49B4-B046-A050-EAB2CDF5C143}"/>
              </a:ext>
            </a:extLst>
          </p:cNvPr>
          <p:cNvSpPr>
            <a:spLocks noGrp="1"/>
          </p:cNvSpPr>
          <p:nvPr>
            <p:ph sz="quarter" idx="28"/>
          </p:nvPr>
        </p:nvSpPr>
        <p:spPr>
          <a:xfrm>
            <a:off x="3676097" y="5204017"/>
            <a:ext cx="1968606" cy="1285427"/>
          </a:xfrm>
        </p:spPr>
        <p:txBody>
          <a:bodyPr/>
          <a:lstStyle>
            <a:lvl1pPr marL="0" indent="0">
              <a:buNone/>
              <a:defRPr sz="1050"/>
            </a:lvl1pPr>
          </a:lstStyle>
          <a:p>
            <a:pPr lvl="0"/>
            <a:endParaRPr lang="en-US" dirty="0"/>
          </a:p>
        </p:txBody>
      </p:sp>
      <p:sp>
        <p:nvSpPr>
          <p:cNvPr id="19" name="Content Placeholder 13">
            <a:extLst>
              <a:ext uri="{FF2B5EF4-FFF2-40B4-BE49-F238E27FC236}">
                <a16:creationId xmlns:a16="http://schemas.microsoft.com/office/drawing/2014/main" id="{AC4F5CB1-428C-C541-B2DC-2DCE4DA7307F}"/>
              </a:ext>
            </a:extLst>
          </p:cNvPr>
          <p:cNvSpPr>
            <a:spLocks noGrp="1"/>
          </p:cNvSpPr>
          <p:nvPr>
            <p:ph sz="quarter" idx="29"/>
          </p:nvPr>
        </p:nvSpPr>
        <p:spPr>
          <a:xfrm>
            <a:off x="6429128" y="5214429"/>
            <a:ext cx="1968606" cy="1285427"/>
          </a:xfrm>
        </p:spPr>
        <p:txBody>
          <a:bodyPr/>
          <a:lstStyle>
            <a:lvl1pPr marL="0" indent="0">
              <a:buNone/>
              <a:defRPr sz="1050"/>
            </a:lvl1pPr>
          </a:lstStyle>
          <a:p>
            <a:pPr lvl="0"/>
            <a:endParaRPr lang="en-US" dirty="0"/>
          </a:p>
        </p:txBody>
      </p:sp>
      <p:sp>
        <p:nvSpPr>
          <p:cNvPr id="26" name="Content Placeholder 13">
            <a:extLst>
              <a:ext uri="{FF2B5EF4-FFF2-40B4-BE49-F238E27FC236}">
                <a16:creationId xmlns:a16="http://schemas.microsoft.com/office/drawing/2014/main" id="{51D2CA6A-2B50-8749-8F25-E816F83622BE}"/>
              </a:ext>
            </a:extLst>
          </p:cNvPr>
          <p:cNvSpPr>
            <a:spLocks noGrp="1"/>
          </p:cNvSpPr>
          <p:nvPr>
            <p:ph sz="quarter" idx="30"/>
          </p:nvPr>
        </p:nvSpPr>
        <p:spPr>
          <a:xfrm>
            <a:off x="9128883" y="5182003"/>
            <a:ext cx="1968606" cy="1285427"/>
          </a:xfrm>
        </p:spPr>
        <p:txBody>
          <a:bodyPr/>
          <a:lstStyle>
            <a:lvl1pPr marL="0" indent="0">
              <a:buNone/>
              <a:defRPr sz="1050"/>
            </a:lvl1pPr>
          </a:lstStyle>
          <a:p>
            <a:pPr lvl="0"/>
            <a:endParaRPr lang="en-US" dirty="0"/>
          </a:p>
        </p:txBody>
      </p:sp>
      <p:sp>
        <p:nvSpPr>
          <p:cNvPr id="4" name="Tittel 3">
            <a:extLst>
              <a:ext uri="{FF2B5EF4-FFF2-40B4-BE49-F238E27FC236}">
                <a16:creationId xmlns:a16="http://schemas.microsoft.com/office/drawing/2014/main" id="{FF94B8BF-D805-4E49-BC08-F6992580029B}"/>
              </a:ext>
            </a:extLst>
          </p:cNvPr>
          <p:cNvSpPr>
            <a:spLocks noGrp="1"/>
          </p:cNvSpPr>
          <p:nvPr>
            <p:ph type="title"/>
          </p:nvPr>
        </p:nvSpPr>
        <p:spPr/>
        <p:txBody>
          <a:bodyPr/>
          <a:lstStyle/>
          <a:p>
            <a:r>
              <a:rPr lang="nb-NO"/>
              <a:t>Klikk for å redigere tittelstil</a:t>
            </a:r>
          </a:p>
        </p:txBody>
      </p:sp>
      <p:sp>
        <p:nvSpPr>
          <p:cNvPr id="21" name="Content Placeholder 13">
            <a:extLst>
              <a:ext uri="{FF2B5EF4-FFF2-40B4-BE49-F238E27FC236}">
                <a16:creationId xmlns:a16="http://schemas.microsoft.com/office/drawing/2014/main" id="{2FD262A6-7FE9-B64B-B759-28FB12DFFA59}"/>
              </a:ext>
            </a:extLst>
          </p:cNvPr>
          <p:cNvSpPr>
            <a:spLocks noGrp="1"/>
          </p:cNvSpPr>
          <p:nvPr>
            <p:ph sz="quarter" idx="31"/>
          </p:nvPr>
        </p:nvSpPr>
        <p:spPr>
          <a:xfrm>
            <a:off x="2822697" y="2549235"/>
            <a:ext cx="623155" cy="551429"/>
          </a:xfrm>
        </p:spPr>
        <p:txBody>
          <a:bodyPr/>
          <a:lstStyle>
            <a:lvl1pPr marL="0" indent="0">
              <a:buNone/>
              <a:defRPr sz="1050"/>
            </a:lvl1pPr>
          </a:lstStyle>
          <a:p>
            <a:pPr lvl="0"/>
            <a:endParaRPr lang="en-US" dirty="0"/>
          </a:p>
        </p:txBody>
      </p:sp>
      <p:sp>
        <p:nvSpPr>
          <p:cNvPr id="22" name="Content Placeholder 13">
            <a:extLst>
              <a:ext uri="{FF2B5EF4-FFF2-40B4-BE49-F238E27FC236}">
                <a16:creationId xmlns:a16="http://schemas.microsoft.com/office/drawing/2014/main" id="{1AF96E16-6C30-8C43-8D16-82E1BD5878DC}"/>
              </a:ext>
            </a:extLst>
          </p:cNvPr>
          <p:cNvSpPr>
            <a:spLocks noGrp="1"/>
          </p:cNvSpPr>
          <p:nvPr>
            <p:ph sz="quarter" idx="32"/>
          </p:nvPr>
        </p:nvSpPr>
        <p:spPr>
          <a:xfrm>
            <a:off x="5582805" y="2535380"/>
            <a:ext cx="623155" cy="551429"/>
          </a:xfrm>
        </p:spPr>
        <p:txBody>
          <a:bodyPr/>
          <a:lstStyle>
            <a:lvl1pPr marL="0" indent="0">
              <a:buNone/>
              <a:defRPr sz="1050"/>
            </a:lvl1pPr>
          </a:lstStyle>
          <a:p>
            <a:pPr lvl="0"/>
            <a:endParaRPr lang="en-US" dirty="0"/>
          </a:p>
        </p:txBody>
      </p:sp>
      <p:sp>
        <p:nvSpPr>
          <p:cNvPr id="23" name="Content Placeholder 13">
            <a:extLst>
              <a:ext uri="{FF2B5EF4-FFF2-40B4-BE49-F238E27FC236}">
                <a16:creationId xmlns:a16="http://schemas.microsoft.com/office/drawing/2014/main" id="{6AE6C7B4-4735-9D47-82BD-54387CD3E8E3}"/>
              </a:ext>
            </a:extLst>
          </p:cNvPr>
          <p:cNvSpPr>
            <a:spLocks noGrp="1"/>
          </p:cNvSpPr>
          <p:nvPr>
            <p:ph sz="quarter" idx="33"/>
          </p:nvPr>
        </p:nvSpPr>
        <p:spPr>
          <a:xfrm>
            <a:off x="8342613" y="2531005"/>
            <a:ext cx="623155" cy="551429"/>
          </a:xfrm>
        </p:spPr>
        <p:txBody>
          <a:bodyPr/>
          <a:lstStyle>
            <a:lvl1pPr marL="0" indent="0">
              <a:buNone/>
              <a:defRPr sz="1050"/>
            </a:lvl1pPr>
          </a:lstStyle>
          <a:p>
            <a:pPr lvl="0"/>
            <a:endParaRPr lang="en-US" dirty="0"/>
          </a:p>
        </p:txBody>
      </p:sp>
      <p:sp>
        <p:nvSpPr>
          <p:cNvPr id="24" name="Content Placeholder 13">
            <a:extLst>
              <a:ext uri="{FF2B5EF4-FFF2-40B4-BE49-F238E27FC236}">
                <a16:creationId xmlns:a16="http://schemas.microsoft.com/office/drawing/2014/main" id="{80E44DDB-2F15-BF46-BF89-05FFF2006D96}"/>
              </a:ext>
            </a:extLst>
          </p:cNvPr>
          <p:cNvSpPr>
            <a:spLocks noGrp="1"/>
          </p:cNvSpPr>
          <p:nvPr>
            <p:ph sz="quarter" idx="34"/>
          </p:nvPr>
        </p:nvSpPr>
        <p:spPr>
          <a:xfrm>
            <a:off x="11056224" y="2569127"/>
            <a:ext cx="623155" cy="551429"/>
          </a:xfrm>
        </p:spPr>
        <p:txBody>
          <a:bodyPr/>
          <a:lstStyle>
            <a:lvl1pPr marL="0" indent="0">
              <a:buNone/>
              <a:defRPr sz="1050"/>
            </a:lvl1pPr>
          </a:lstStyle>
          <a:p>
            <a:pPr lvl="0"/>
            <a:endParaRPr lang="en-US" dirty="0"/>
          </a:p>
        </p:txBody>
      </p:sp>
      <p:sp>
        <p:nvSpPr>
          <p:cNvPr id="25" name="Content Placeholder 13">
            <a:extLst>
              <a:ext uri="{FF2B5EF4-FFF2-40B4-BE49-F238E27FC236}">
                <a16:creationId xmlns:a16="http://schemas.microsoft.com/office/drawing/2014/main" id="{FC8C80E1-585F-7546-881B-B38FE2DFF07C}"/>
              </a:ext>
            </a:extLst>
          </p:cNvPr>
          <p:cNvSpPr>
            <a:spLocks noGrp="1"/>
          </p:cNvSpPr>
          <p:nvPr>
            <p:ph sz="quarter" idx="35"/>
          </p:nvPr>
        </p:nvSpPr>
        <p:spPr>
          <a:xfrm>
            <a:off x="2827214" y="4255588"/>
            <a:ext cx="623155" cy="551429"/>
          </a:xfrm>
        </p:spPr>
        <p:txBody>
          <a:bodyPr/>
          <a:lstStyle>
            <a:lvl1pPr marL="0" indent="0">
              <a:buNone/>
              <a:defRPr sz="1050"/>
            </a:lvl1pPr>
          </a:lstStyle>
          <a:p>
            <a:pPr lvl="0"/>
            <a:endParaRPr lang="en-US" dirty="0"/>
          </a:p>
        </p:txBody>
      </p:sp>
      <p:sp>
        <p:nvSpPr>
          <p:cNvPr id="27" name="Content Placeholder 13">
            <a:extLst>
              <a:ext uri="{FF2B5EF4-FFF2-40B4-BE49-F238E27FC236}">
                <a16:creationId xmlns:a16="http://schemas.microsoft.com/office/drawing/2014/main" id="{094331F3-6630-7C41-B526-8BECB16F3719}"/>
              </a:ext>
            </a:extLst>
          </p:cNvPr>
          <p:cNvSpPr>
            <a:spLocks noGrp="1"/>
          </p:cNvSpPr>
          <p:nvPr>
            <p:ph sz="quarter" idx="36"/>
          </p:nvPr>
        </p:nvSpPr>
        <p:spPr>
          <a:xfrm>
            <a:off x="5587322" y="4241733"/>
            <a:ext cx="623155" cy="551429"/>
          </a:xfrm>
        </p:spPr>
        <p:txBody>
          <a:bodyPr/>
          <a:lstStyle>
            <a:lvl1pPr marL="0" indent="0">
              <a:buNone/>
              <a:defRPr sz="1050"/>
            </a:lvl1pPr>
          </a:lstStyle>
          <a:p>
            <a:pPr lvl="0"/>
            <a:endParaRPr lang="en-US" dirty="0"/>
          </a:p>
        </p:txBody>
      </p:sp>
      <p:sp>
        <p:nvSpPr>
          <p:cNvPr id="28" name="Content Placeholder 13">
            <a:extLst>
              <a:ext uri="{FF2B5EF4-FFF2-40B4-BE49-F238E27FC236}">
                <a16:creationId xmlns:a16="http://schemas.microsoft.com/office/drawing/2014/main" id="{3D780AF8-0DB3-414C-8EB9-17C3DC844099}"/>
              </a:ext>
            </a:extLst>
          </p:cNvPr>
          <p:cNvSpPr>
            <a:spLocks noGrp="1"/>
          </p:cNvSpPr>
          <p:nvPr>
            <p:ph sz="quarter" idx="37"/>
          </p:nvPr>
        </p:nvSpPr>
        <p:spPr>
          <a:xfrm>
            <a:off x="8347130" y="4237358"/>
            <a:ext cx="623155" cy="551429"/>
          </a:xfrm>
        </p:spPr>
        <p:txBody>
          <a:bodyPr/>
          <a:lstStyle>
            <a:lvl1pPr marL="0" indent="0">
              <a:buNone/>
              <a:defRPr sz="1050"/>
            </a:lvl1pPr>
          </a:lstStyle>
          <a:p>
            <a:pPr lvl="0"/>
            <a:endParaRPr lang="en-US" dirty="0"/>
          </a:p>
        </p:txBody>
      </p:sp>
      <p:sp>
        <p:nvSpPr>
          <p:cNvPr id="29" name="Content Placeholder 13">
            <a:extLst>
              <a:ext uri="{FF2B5EF4-FFF2-40B4-BE49-F238E27FC236}">
                <a16:creationId xmlns:a16="http://schemas.microsoft.com/office/drawing/2014/main" id="{7BF5E7D1-4A0D-2D41-8FBB-C13CD8B9B63A}"/>
              </a:ext>
            </a:extLst>
          </p:cNvPr>
          <p:cNvSpPr>
            <a:spLocks noGrp="1"/>
          </p:cNvSpPr>
          <p:nvPr>
            <p:ph sz="quarter" idx="38"/>
          </p:nvPr>
        </p:nvSpPr>
        <p:spPr>
          <a:xfrm>
            <a:off x="11060741" y="4275480"/>
            <a:ext cx="623155" cy="551429"/>
          </a:xfrm>
        </p:spPr>
        <p:txBody>
          <a:bodyPr/>
          <a:lstStyle>
            <a:lvl1pPr marL="0" indent="0">
              <a:buNone/>
              <a:defRPr sz="1050"/>
            </a:lvl1pPr>
          </a:lstStyle>
          <a:p>
            <a:pPr lvl="0"/>
            <a:endParaRPr lang="en-US" dirty="0"/>
          </a:p>
        </p:txBody>
      </p:sp>
      <p:sp>
        <p:nvSpPr>
          <p:cNvPr id="30" name="Content Placeholder 13">
            <a:extLst>
              <a:ext uri="{FF2B5EF4-FFF2-40B4-BE49-F238E27FC236}">
                <a16:creationId xmlns:a16="http://schemas.microsoft.com/office/drawing/2014/main" id="{8268FF05-DD4E-C147-BA88-8256D0E4F96B}"/>
              </a:ext>
            </a:extLst>
          </p:cNvPr>
          <p:cNvSpPr>
            <a:spLocks noGrp="1"/>
          </p:cNvSpPr>
          <p:nvPr>
            <p:ph sz="quarter" idx="39"/>
          </p:nvPr>
        </p:nvSpPr>
        <p:spPr>
          <a:xfrm>
            <a:off x="2822697" y="5918123"/>
            <a:ext cx="623155" cy="551429"/>
          </a:xfrm>
        </p:spPr>
        <p:txBody>
          <a:bodyPr/>
          <a:lstStyle>
            <a:lvl1pPr marL="0" indent="0">
              <a:buNone/>
              <a:defRPr sz="1050"/>
            </a:lvl1pPr>
          </a:lstStyle>
          <a:p>
            <a:pPr lvl="0"/>
            <a:endParaRPr lang="en-US" dirty="0"/>
          </a:p>
        </p:txBody>
      </p:sp>
      <p:sp>
        <p:nvSpPr>
          <p:cNvPr id="31" name="Content Placeholder 13">
            <a:extLst>
              <a:ext uri="{FF2B5EF4-FFF2-40B4-BE49-F238E27FC236}">
                <a16:creationId xmlns:a16="http://schemas.microsoft.com/office/drawing/2014/main" id="{F7F8A55F-D418-4443-AEFC-AC0E73A289BD}"/>
              </a:ext>
            </a:extLst>
          </p:cNvPr>
          <p:cNvSpPr>
            <a:spLocks noGrp="1"/>
          </p:cNvSpPr>
          <p:nvPr>
            <p:ph sz="quarter" idx="40"/>
          </p:nvPr>
        </p:nvSpPr>
        <p:spPr>
          <a:xfrm>
            <a:off x="5589582" y="5914680"/>
            <a:ext cx="623155" cy="551429"/>
          </a:xfrm>
        </p:spPr>
        <p:txBody>
          <a:bodyPr/>
          <a:lstStyle>
            <a:lvl1pPr marL="0" indent="0">
              <a:buNone/>
              <a:defRPr sz="1050"/>
            </a:lvl1pPr>
          </a:lstStyle>
          <a:p>
            <a:pPr lvl="0"/>
            <a:endParaRPr lang="en-US" dirty="0"/>
          </a:p>
        </p:txBody>
      </p:sp>
      <p:sp>
        <p:nvSpPr>
          <p:cNvPr id="32" name="Content Placeholder 13">
            <a:extLst>
              <a:ext uri="{FF2B5EF4-FFF2-40B4-BE49-F238E27FC236}">
                <a16:creationId xmlns:a16="http://schemas.microsoft.com/office/drawing/2014/main" id="{F48D84F0-5794-DF4F-A2D0-DB4BD6EC56DD}"/>
              </a:ext>
            </a:extLst>
          </p:cNvPr>
          <p:cNvSpPr>
            <a:spLocks noGrp="1"/>
          </p:cNvSpPr>
          <p:nvPr>
            <p:ph sz="quarter" idx="41"/>
          </p:nvPr>
        </p:nvSpPr>
        <p:spPr>
          <a:xfrm>
            <a:off x="8342613" y="5938947"/>
            <a:ext cx="623155" cy="551429"/>
          </a:xfrm>
        </p:spPr>
        <p:txBody>
          <a:bodyPr/>
          <a:lstStyle>
            <a:lvl1pPr marL="0" indent="0">
              <a:buNone/>
              <a:defRPr sz="1050"/>
            </a:lvl1pPr>
          </a:lstStyle>
          <a:p>
            <a:pPr lvl="0"/>
            <a:endParaRPr lang="en-US" dirty="0"/>
          </a:p>
        </p:txBody>
      </p:sp>
      <p:sp>
        <p:nvSpPr>
          <p:cNvPr id="33" name="Content Placeholder 13">
            <a:extLst>
              <a:ext uri="{FF2B5EF4-FFF2-40B4-BE49-F238E27FC236}">
                <a16:creationId xmlns:a16="http://schemas.microsoft.com/office/drawing/2014/main" id="{66AE661E-111D-A049-AA97-0DC336D87542}"/>
              </a:ext>
            </a:extLst>
          </p:cNvPr>
          <p:cNvSpPr>
            <a:spLocks noGrp="1"/>
          </p:cNvSpPr>
          <p:nvPr>
            <p:ph sz="quarter" idx="42"/>
          </p:nvPr>
        </p:nvSpPr>
        <p:spPr>
          <a:xfrm>
            <a:off x="11056223" y="5934231"/>
            <a:ext cx="623155" cy="551429"/>
          </a:xfrm>
        </p:spPr>
        <p:txBody>
          <a:bodyPr/>
          <a:lstStyle>
            <a:lvl1pPr marL="0" indent="0">
              <a:buNone/>
              <a:defRPr sz="1050"/>
            </a:lvl1pPr>
          </a:lstStyle>
          <a:p>
            <a:pPr lvl="0"/>
            <a:endParaRPr lang="en-US" dirty="0"/>
          </a:p>
        </p:txBody>
      </p:sp>
    </p:spTree>
    <p:extLst>
      <p:ext uri="{BB962C8B-B14F-4D97-AF65-F5344CB8AC3E}">
        <p14:creationId xmlns:p14="http://schemas.microsoft.com/office/powerpoint/2010/main" val="302327193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1_Tomt">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A11A8A88-2E40-A14A-B584-9F102DFBB680}"/>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4877" name="think-cell Slide" r:id="rId4" imgW="7772400" imgH="10058400" progId="TCLayout.ActiveDocument.1">
                  <p:embed/>
                </p:oleObj>
              </mc:Choice>
              <mc:Fallback>
                <p:oleObj name="think-cell Slide" r:id="rId4" imgW="7772400" imgH="10058400" progId="TCLayout.ActiveDocument.1">
                  <p:embed/>
                  <p:pic>
                    <p:nvPicPr>
                      <p:cNvPr id="2" name="Objekt 1" hidden="1">
                        <a:extLst>
                          <a:ext uri="{FF2B5EF4-FFF2-40B4-BE49-F238E27FC236}">
                            <a16:creationId xmlns:a16="http://schemas.microsoft.com/office/drawing/2014/main" id="{A11A8A88-2E40-A14A-B584-9F102DFBB680}"/>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Content Placeholder 13">
            <a:extLst>
              <a:ext uri="{FF2B5EF4-FFF2-40B4-BE49-F238E27FC236}">
                <a16:creationId xmlns:a16="http://schemas.microsoft.com/office/drawing/2014/main" id="{6AE1C0E6-9461-764F-A3D5-50F3A0D6DA65}"/>
              </a:ext>
            </a:extLst>
          </p:cNvPr>
          <p:cNvSpPr>
            <a:spLocks noGrp="1"/>
          </p:cNvSpPr>
          <p:nvPr>
            <p:ph sz="quarter" idx="19"/>
          </p:nvPr>
        </p:nvSpPr>
        <p:spPr>
          <a:xfrm>
            <a:off x="930930" y="2356063"/>
            <a:ext cx="3085572" cy="3074429"/>
          </a:xfrm>
        </p:spPr>
        <p:txBody>
          <a:bodyPr/>
          <a:lstStyle>
            <a:lvl1pPr marL="0" indent="0">
              <a:buNone/>
              <a:defRPr sz="1050"/>
            </a:lvl1pPr>
          </a:lstStyle>
          <a:p>
            <a:pPr lvl="0"/>
            <a:endParaRPr lang="en-US" dirty="0"/>
          </a:p>
        </p:txBody>
      </p:sp>
      <p:sp>
        <p:nvSpPr>
          <p:cNvPr id="10" name="Content Placeholder 13">
            <a:extLst>
              <a:ext uri="{FF2B5EF4-FFF2-40B4-BE49-F238E27FC236}">
                <a16:creationId xmlns:a16="http://schemas.microsoft.com/office/drawing/2014/main" id="{B8DE04F3-C52B-6E47-A59B-1AADAFE7FACB}"/>
              </a:ext>
            </a:extLst>
          </p:cNvPr>
          <p:cNvSpPr>
            <a:spLocks noGrp="1"/>
          </p:cNvSpPr>
          <p:nvPr>
            <p:ph sz="quarter" idx="20"/>
          </p:nvPr>
        </p:nvSpPr>
        <p:spPr>
          <a:xfrm>
            <a:off x="4600608" y="2356063"/>
            <a:ext cx="3085572" cy="3074429"/>
          </a:xfrm>
        </p:spPr>
        <p:txBody>
          <a:bodyPr/>
          <a:lstStyle>
            <a:lvl1pPr marL="0" indent="0">
              <a:buNone/>
              <a:defRPr sz="1050"/>
            </a:lvl1pPr>
          </a:lstStyle>
          <a:p>
            <a:pPr lvl="0"/>
            <a:endParaRPr lang="en-US" dirty="0"/>
          </a:p>
        </p:txBody>
      </p:sp>
      <p:sp>
        <p:nvSpPr>
          <p:cNvPr id="11" name="Content Placeholder 13">
            <a:extLst>
              <a:ext uri="{FF2B5EF4-FFF2-40B4-BE49-F238E27FC236}">
                <a16:creationId xmlns:a16="http://schemas.microsoft.com/office/drawing/2014/main" id="{92F54691-CEB9-7844-9260-573446A8E6FB}"/>
              </a:ext>
            </a:extLst>
          </p:cNvPr>
          <p:cNvSpPr>
            <a:spLocks noGrp="1"/>
          </p:cNvSpPr>
          <p:nvPr>
            <p:ph sz="quarter" idx="21"/>
          </p:nvPr>
        </p:nvSpPr>
        <p:spPr>
          <a:xfrm>
            <a:off x="8270287" y="2356063"/>
            <a:ext cx="3085572" cy="3074429"/>
          </a:xfrm>
        </p:spPr>
        <p:txBody>
          <a:bodyPr/>
          <a:lstStyle>
            <a:lvl1pPr marL="0" indent="0">
              <a:buNone/>
              <a:defRPr sz="1050"/>
            </a:lvl1pPr>
          </a:lstStyle>
          <a:p>
            <a:pPr lvl="0"/>
            <a:endParaRPr lang="en-US" dirty="0"/>
          </a:p>
        </p:txBody>
      </p:sp>
      <p:sp>
        <p:nvSpPr>
          <p:cNvPr id="4" name="Tittel 3">
            <a:extLst>
              <a:ext uri="{FF2B5EF4-FFF2-40B4-BE49-F238E27FC236}">
                <a16:creationId xmlns:a16="http://schemas.microsoft.com/office/drawing/2014/main" id="{FF94B8BF-D805-4E49-BC08-F6992580029B}"/>
              </a:ext>
            </a:extLst>
          </p:cNvPr>
          <p:cNvSpPr>
            <a:spLocks noGrp="1"/>
          </p:cNvSpPr>
          <p:nvPr>
            <p:ph type="title"/>
          </p:nvPr>
        </p:nvSpPr>
        <p:spPr/>
        <p:txBody>
          <a:bodyPr/>
          <a:lstStyle/>
          <a:p>
            <a:r>
              <a:rPr lang="nb-NO"/>
              <a:t>Klikk for å redigere tittelstil</a:t>
            </a:r>
          </a:p>
        </p:txBody>
      </p:sp>
      <p:sp>
        <p:nvSpPr>
          <p:cNvPr id="34" name="Content Placeholder 13">
            <a:extLst>
              <a:ext uri="{FF2B5EF4-FFF2-40B4-BE49-F238E27FC236}">
                <a16:creationId xmlns:a16="http://schemas.microsoft.com/office/drawing/2014/main" id="{858461B7-C3B9-FE47-A6D7-A3173EAD9315}"/>
              </a:ext>
            </a:extLst>
          </p:cNvPr>
          <p:cNvSpPr>
            <a:spLocks noGrp="1"/>
          </p:cNvSpPr>
          <p:nvPr>
            <p:ph sz="quarter" idx="22"/>
          </p:nvPr>
        </p:nvSpPr>
        <p:spPr>
          <a:xfrm>
            <a:off x="2916195" y="4633784"/>
            <a:ext cx="1212548" cy="1406308"/>
          </a:xfrm>
        </p:spPr>
        <p:txBody>
          <a:bodyPr/>
          <a:lstStyle>
            <a:lvl1pPr marL="0" indent="0">
              <a:buNone/>
              <a:defRPr sz="1050"/>
            </a:lvl1pPr>
          </a:lstStyle>
          <a:p>
            <a:pPr lvl="0"/>
            <a:endParaRPr lang="en-US" dirty="0"/>
          </a:p>
        </p:txBody>
      </p:sp>
      <p:sp>
        <p:nvSpPr>
          <p:cNvPr id="35" name="Content Placeholder 13">
            <a:extLst>
              <a:ext uri="{FF2B5EF4-FFF2-40B4-BE49-F238E27FC236}">
                <a16:creationId xmlns:a16="http://schemas.microsoft.com/office/drawing/2014/main" id="{DAC2CCCD-56A0-2F4B-9890-A13BC4C03507}"/>
              </a:ext>
            </a:extLst>
          </p:cNvPr>
          <p:cNvSpPr>
            <a:spLocks noGrp="1"/>
          </p:cNvSpPr>
          <p:nvPr>
            <p:ph sz="quarter" idx="23"/>
          </p:nvPr>
        </p:nvSpPr>
        <p:spPr>
          <a:xfrm>
            <a:off x="6585873" y="4633784"/>
            <a:ext cx="1212548" cy="1406308"/>
          </a:xfrm>
        </p:spPr>
        <p:txBody>
          <a:bodyPr/>
          <a:lstStyle>
            <a:lvl1pPr marL="0" indent="0">
              <a:buNone/>
              <a:defRPr sz="1050"/>
            </a:lvl1pPr>
          </a:lstStyle>
          <a:p>
            <a:pPr lvl="0"/>
            <a:endParaRPr lang="en-US" dirty="0"/>
          </a:p>
        </p:txBody>
      </p:sp>
      <p:sp>
        <p:nvSpPr>
          <p:cNvPr id="36" name="Content Placeholder 13">
            <a:extLst>
              <a:ext uri="{FF2B5EF4-FFF2-40B4-BE49-F238E27FC236}">
                <a16:creationId xmlns:a16="http://schemas.microsoft.com/office/drawing/2014/main" id="{92DEDB97-2AFB-B945-8874-0EE4DBA6AC3F}"/>
              </a:ext>
            </a:extLst>
          </p:cNvPr>
          <p:cNvSpPr>
            <a:spLocks noGrp="1"/>
          </p:cNvSpPr>
          <p:nvPr>
            <p:ph sz="quarter" idx="24"/>
          </p:nvPr>
        </p:nvSpPr>
        <p:spPr>
          <a:xfrm>
            <a:off x="10255552" y="4633784"/>
            <a:ext cx="1212548" cy="1406308"/>
          </a:xfrm>
        </p:spPr>
        <p:txBody>
          <a:bodyPr/>
          <a:lstStyle>
            <a:lvl1pPr marL="0" indent="0">
              <a:buNone/>
              <a:defRPr sz="1050"/>
            </a:lvl1pPr>
          </a:lstStyle>
          <a:p>
            <a:pPr lvl="0"/>
            <a:endParaRPr lang="en-US" dirty="0"/>
          </a:p>
        </p:txBody>
      </p:sp>
    </p:spTree>
    <p:extLst>
      <p:ext uri="{BB962C8B-B14F-4D97-AF65-F5344CB8AC3E}">
        <p14:creationId xmlns:p14="http://schemas.microsoft.com/office/powerpoint/2010/main" val="380337764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Tittel og fire innholdsdeler">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7F3828F7-0916-244A-BF11-C78956BC9CF7}"/>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5901" name="think-cell Slide" r:id="rId4" imgW="7772400" imgH="10058400" progId="TCLayout.ActiveDocument.1">
                  <p:embed/>
                </p:oleObj>
              </mc:Choice>
              <mc:Fallback>
                <p:oleObj name="think-cell Slide" r:id="rId4" imgW="7772400" imgH="10058400" progId="TCLayout.ActiveDocument.1">
                  <p:embed/>
                  <p:pic>
                    <p:nvPicPr>
                      <p:cNvPr id="2" name="Objekt 1" hidden="1">
                        <a:extLst>
                          <a:ext uri="{FF2B5EF4-FFF2-40B4-BE49-F238E27FC236}">
                            <a16:creationId xmlns:a16="http://schemas.microsoft.com/office/drawing/2014/main" id="{7F3828F7-0916-244A-BF11-C78956BC9CF7}"/>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2" name="Plassholder for innhold 2">
            <a:extLst>
              <a:ext uri="{FF2B5EF4-FFF2-40B4-BE49-F238E27FC236}">
                <a16:creationId xmlns:a16="http://schemas.microsoft.com/office/drawing/2014/main" id="{CD72D258-F252-2C41-8B7F-09A1D3B7AE58}"/>
              </a:ext>
            </a:extLst>
          </p:cNvPr>
          <p:cNvSpPr>
            <a:spLocks noGrp="1"/>
          </p:cNvSpPr>
          <p:nvPr>
            <p:ph sz="quarter" idx="11"/>
          </p:nvPr>
        </p:nvSpPr>
        <p:spPr>
          <a:xfrm>
            <a:off x="8273845" y="1612800"/>
            <a:ext cx="3379629" cy="1925014"/>
          </a:xfrm>
        </p:spPr>
        <p:txBody>
          <a:bodyPr/>
          <a:lstStyle>
            <a:lvl1pPr marL="0" indent="0">
              <a:buNone/>
              <a:defRPr sz="1000">
                <a:latin typeface="Calibri" panose="020F0502020204030204" pitchFamily="34" charset="0"/>
                <a:cs typeface="Calibri" panose="020F0502020204030204" pitchFamily="34" charset="0"/>
              </a:defRPr>
            </a:lvl1pPr>
            <a:lvl2pPr marL="336550" indent="0">
              <a:buNone/>
              <a:defRPr sz="1000">
                <a:latin typeface="Calibri" panose="020F0502020204030204" pitchFamily="34" charset="0"/>
                <a:cs typeface="Calibri" panose="020F0502020204030204" pitchFamily="34" charset="0"/>
              </a:defRPr>
            </a:lvl2pPr>
            <a:lvl3pPr marL="619125" indent="0">
              <a:buNone/>
              <a:defRPr sz="1000">
                <a:latin typeface="Calibri" panose="020F0502020204030204" pitchFamily="34" charset="0"/>
                <a:cs typeface="Calibri" panose="020F0502020204030204" pitchFamily="34" charset="0"/>
              </a:defRPr>
            </a:lvl3pPr>
            <a:lvl4pPr marL="903287" indent="0">
              <a:buNone/>
              <a:defRPr sz="1000">
                <a:latin typeface="Calibri" panose="020F0502020204030204" pitchFamily="34" charset="0"/>
                <a:cs typeface="Calibri" panose="020F0502020204030204" pitchFamily="34" charset="0"/>
              </a:defRPr>
            </a:lvl4pPr>
            <a:lvl5pPr marL="1206500" indent="0">
              <a:buNone/>
              <a:defRPr sz="1000">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6" name="Plassholder for innhold 2">
            <a:extLst>
              <a:ext uri="{FF2B5EF4-FFF2-40B4-BE49-F238E27FC236}">
                <a16:creationId xmlns:a16="http://schemas.microsoft.com/office/drawing/2014/main" id="{0C1A8C58-6FCA-EC40-97CF-4EEA84247868}"/>
              </a:ext>
            </a:extLst>
          </p:cNvPr>
          <p:cNvSpPr>
            <a:spLocks noGrp="1"/>
          </p:cNvSpPr>
          <p:nvPr>
            <p:ph sz="quarter" idx="12"/>
          </p:nvPr>
        </p:nvSpPr>
        <p:spPr>
          <a:xfrm>
            <a:off x="4458248" y="1612800"/>
            <a:ext cx="3379629" cy="1925014"/>
          </a:xfrm>
        </p:spPr>
        <p:txBody>
          <a:bodyPr/>
          <a:lstStyle>
            <a:lvl1pPr marL="0" indent="0">
              <a:buNone/>
              <a:defRPr sz="1000">
                <a:latin typeface="Calibri" panose="020F0502020204030204" pitchFamily="34" charset="0"/>
                <a:cs typeface="Calibri" panose="020F0502020204030204" pitchFamily="34" charset="0"/>
              </a:defRPr>
            </a:lvl1pPr>
            <a:lvl2pPr marL="336550" indent="0">
              <a:buNone/>
              <a:defRPr sz="1000">
                <a:latin typeface="Calibri" panose="020F0502020204030204" pitchFamily="34" charset="0"/>
                <a:cs typeface="Calibri" panose="020F0502020204030204" pitchFamily="34" charset="0"/>
              </a:defRPr>
            </a:lvl2pPr>
            <a:lvl3pPr marL="619125" indent="0">
              <a:buNone/>
              <a:defRPr sz="1000">
                <a:latin typeface="Calibri" panose="020F0502020204030204" pitchFamily="34" charset="0"/>
                <a:cs typeface="Calibri" panose="020F0502020204030204" pitchFamily="34" charset="0"/>
              </a:defRPr>
            </a:lvl3pPr>
            <a:lvl4pPr marL="903287" indent="0">
              <a:buNone/>
              <a:defRPr sz="1000">
                <a:latin typeface="Calibri" panose="020F0502020204030204" pitchFamily="34" charset="0"/>
                <a:cs typeface="Calibri" panose="020F0502020204030204" pitchFamily="34" charset="0"/>
              </a:defRPr>
            </a:lvl4pPr>
            <a:lvl5pPr marL="1206500" indent="0">
              <a:buNone/>
              <a:defRPr sz="1000">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9" name="Plassholder for innhold 2">
            <a:extLst>
              <a:ext uri="{FF2B5EF4-FFF2-40B4-BE49-F238E27FC236}">
                <a16:creationId xmlns:a16="http://schemas.microsoft.com/office/drawing/2014/main" id="{CCA7702F-B8BF-AA4F-9E79-87ED965D521B}"/>
              </a:ext>
            </a:extLst>
          </p:cNvPr>
          <p:cNvSpPr>
            <a:spLocks noGrp="1"/>
          </p:cNvSpPr>
          <p:nvPr>
            <p:ph sz="quarter" idx="15"/>
          </p:nvPr>
        </p:nvSpPr>
        <p:spPr>
          <a:xfrm>
            <a:off x="4458248" y="4277096"/>
            <a:ext cx="3379629" cy="1925014"/>
          </a:xfrm>
        </p:spPr>
        <p:txBody>
          <a:bodyPr/>
          <a:lstStyle>
            <a:lvl1pPr marL="0" indent="0">
              <a:buNone/>
              <a:defRPr sz="1000">
                <a:latin typeface="Calibri" panose="020F0502020204030204" pitchFamily="34" charset="0"/>
                <a:cs typeface="Calibri" panose="020F0502020204030204" pitchFamily="34" charset="0"/>
              </a:defRPr>
            </a:lvl1pPr>
            <a:lvl2pPr marL="336550" indent="0">
              <a:buNone/>
              <a:defRPr sz="1000">
                <a:latin typeface="Calibri" panose="020F0502020204030204" pitchFamily="34" charset="0"/>
                <a:cs typeface="Calibri" panose="020F0502020204030204" pitchFamily="34" charset="0"/>
              </a:defRPr>
            </a:lvl2pPr>
            <a:lvl3pPr marL="619125" indent="0">
              <a:buNone/>
              <a:defRPr sz="1000">
                <a:latin typeface="Calibri" panose="020F0502020204030204" pitchFamily="34" charset="0"/>
                <a:cs typeface="Calibri" panose="020F0502020204030204" pitchFamily="34" charset="0"/>
              </a:defRPr>
            </a:lvl3pPr>
            <a:lvl4pPr marL="903287" indent="0">
              <a:buNone/>
              <a:defRPr sz="1000">
                <a:latin typeface="Calibri" panose="020F0502020204030204" pitchFamily="34" charset="0"/>
                <a:cs typeface="Calibri" panose="020F0502020204030204" pitchFamily="34" charset="0"/>
              </a:defRPr>
            </a:lvl4pPr>
            <a:lvl5pPr marL="1206500" indent="0">
              <a:buNone/>
              <a:defRPr sz="1000">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21" name="Plassholder for innhold 2">
            <a:extLst>
              <a:ext uri="{FF2B5EF4-FFF2-40B4-BE49-F238E27FC236}">
                <a16:creationId xmlns:a16="http://schemas.microsoft.com/office/drawing/2014/main" id="{82403B82-0622-8D44-87FF-F64B53489636}"/>
              </a:ext>
            </a:extLst>
          </p:cNvPr>
          <p:cNvSpPr>
            <a:spLocks noGrp="1"/>
          </p:cNvSpPr>
          <p:nvPr>
            <p:ph sz="quarter" idx="17"/>
          </p:nvPr>
        </p:nvSpPr>
        <p:spPr>
          <a:xfrm>
            <a:off x="8273845" y="4277096"/>
            <a:ext cx="3379629" cy="1925014"/>
          </a:xfrm>
        </p:spPr>
        <p:txBody>
          <a:bodyPr/>
          <a:lstStyle>
            <a:lvl1pPr marL="0" indent="0">
              <a:buNone/>
              <a:defRPr sz="1000">
                <a:latin typeface="Calibri" panose="020F0502020204030204" pitchFamily="34" charset="0"/>
                <a:cs typeface="Calibri" panose="020F0502020204030204" pitchFamily="34" charset="0"/>
              </a:defRPr>
            </a:lvl1pPr>
            <a:lvl2pPr marL="336550" indent="0">
              <a:buNone/>
              <a:defRPr sz="1000">
                <a:latin typeface="Calibri" panose="020F0502020204030204" pitchFamily="34" charset="0"/>
                <a:cs typeface="Calibri" panose="020F0502020204030204" pitchFamily="34" charset="0"/>
              </a:defRPr>
            </a:lvl2pPr>
            <a:lvl3pPr marL="619125" indent="0">
              <a:buNone/>
              <a:defRPr sz="1000">
                <a:latin typeface="Calibri" panose="020F0502020204030204" pitchFamily="34" charset="0"/>
                <a:cs typeface="Calibri" panose="020F0502020204030204" pitchFamily="34" charset="0"/>
              </a:defRPr>
            </a:lvl3pPr>
            <a:lvl4pPr marL="903287" indent="0">
              <a:buNone/>
              <a:defRPr sz="1000">
                <a:latin typeface="Calibri" panose="020F0502020204030204" pitchFamily="34" charset="0"/>
                <a:cs typeface="Calibri" panose="020F0502020204030204" pitchFamily="34" charset="0"/>
              </a:defRPr>
            </a:lvl4pPr>
            <a:lvl5pPr marL="1206500" indent="0">
              <a:buNone/>
              <a:defRPr sz="1000">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1" name="Plassholder for innhold 2">
            <a:extLst>
              <a:ext uri="{FF2B5EF4-FFF2-40B4-BE49-F238E27FC236}">
                <a16:creationId xmlns:a16="http://schemas.microsoft.com/office/drawing/2014/main" id="{509DF4C0-ECEB-2741-A44F-C85C0FDE2A28}"/>
              </a:ext>
            </a:extLst>
          </p:cNvPr>
          <p:cNvSpPr>
            <a:spLocks noGrp="1"/>
          </p:cNvSpPr>
          <p:nvPr>
            <p:ph sz="quarter" idx="18"/>
          </p:nvPr>
        </p:nvSpPr>
        <p:spPr>
          <a:xfrm>
            <a:off x="930296" y="1612800"/>
            <a:ext cx="3151661" cy="1925014"/>
          </a:xfrm>
        </p:spPr>
        <p:txBody>
          <a:bodyPr/>
          <a:lstStyle>
            <a:lvl1pPr marL="0" indent="0">
              <a:buNone/>
              <a:defRPr sz="1000">
                <a:latin typeface="Calibri" panose="020F0502020204030204" pitchFamily="34" charset="0"/>
                <a:cs typeface="Calibri" panose="020F0502020204030204" pitchFamily="34" charset="0"/>
              </a:defRPr>
            </a:lvl1pPr>
            <a:lvl2pPr marL="336550" indent="0">
              <a:buNone/>
              <a:defRPr sz="1000">
                <a:latin typeface="Calibri" panose="020F0502020204030204" pitchFamily="34" charset="0"/>
                <a:cs typeface="Calibri" panose="020F0502020204030204" pitchFamily="34" charset="0"/>
              </a:defRPr>
            </a:lvl2pPr>
            <a:lvl3pPr marL="619125" indent="0">
              <a:buNone/>
              <a:defRPr sz="1000">
                <a:latin typeface="Calibri" panose="020F0502020204030204" pitchFamily="34" charset="0"/>
                <a:cs typeface="Calibri" panose="020F0502020204030204" pitchFamily="34" charset="0"/>
              </a:defRPr>
            </a:lvl3pPr>
            <a:lvl4pPr marL="903287" indent="0">
              <a:buNone/>
              <a:defRPr sz="1000">
                <a:latin typeface="Calibri" panose="020F0502020204030204" pitchFamily="34" charset="0"/>
                <a:cs typeface="Calibri" panose="020F0502020204030204" pitchFamily="34" charset="0"/>
              </a:defRPr>
            </a:lvl4pPr>
            <a:lvl5pPr marL="1206500" indent="0">
              <a:buNone/>
              <a:defRPr sz="1000">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3" name="Plassholder for innhold 2">
            <a:extLst>
              <a:ext uri="{FF2B5EF4-FFF2-40B4-BE49-F238E27FC236}">
                <a16:creationId xmlns:a16="http://schemas.microsoft.com/office/drawing/2014/main" id="{A2239851-2A86-1C4F-9E82-1E5CA8C9B057}"/>
              </a:ext>
            </a:extLst>
          </p:cNvPr>
          <p:cNvSpPr>
            <a:spLocks noGrp="1"/>
          </p:cNvSpPr>
          <p:nvPr>
            <p:ph sz="quarter" idx="19"/>
          </p:nvPr>
        </p:nvSpPr>
        <p:spPr>
          <a:xfrm>
            <a:off x="930296" y="4277096"/>
            <a:ext cx="3151661" cy="1925014"/>
          </a:xfrm>
        </p:spPr>
        <p:txBody>
          <a:bodyPr/>
          <a:lstStyle>
            <a:lvl1pPr marL="0" indent="0">
              <a:buNone/>
              <a:defRPr sz="1000">
                <a:latin typeface="Calibri" panose="020F0502020204030204" pitchFamily="34" charset="0"/>
                <a:cs typeface="Calibri" panose="020F0502020204030204" pitchFamily="34" charset="0"/>
              </a:defRPr>
            </a:lvl1pPr>
            <a:lvl2pPr marL="336550" indent="0">
              <a:buNone/>
              <a:defRPr sz="1000">
                <a:latin typeface="Calibri" panose="020F0502020204030204" pitchFamily="34" charset="0"/>
                <a:cs typeface="Calibri" panose="020F0502020204030204" pitchFamily="34" charset="0"/>
              </a:defRPr>
            </a:lvl2pPr>
            <a:lvl3pPr marL="619125" indent="0">
              <a:buNone/>
              <a:defRPr sz="1000">
                <a:latin typeface="Calibri" panose="020F0502020204030204" pitchFamily="34" charset="0"/>
                <a:cs typeface="Calibri" panose="020F0502020204030204" pitchFamily="34" charset="0"/>
              </a:defRPr>
            </a:lvl3pPr>
            <a:lvl4pPr marL="903287" indent="0">
              <a:buNone/>
              <a:defRPr sz="1000">
                <a:latin typeface="Calibri" panose="020F0502020204030204" pitchFamily="34" charset="0"/>
                <a:cs typeface="Calibri" panose="020F0502020204030204" pitchFamily="34" charset="0"/>
              </a:defRPr>
            </a:lvl4pPr>
            <a:lvl5pPr marL="1206500" indent="0">
              <a:buNone/>
              <a:defRPr sz="1000">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99067074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1_Tittel og fire innholdsdeler">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7F3828F7-0916-244A-BF11-C78956BC9CF7}"/>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6925" name="think-cell Slide" r:id="rId4" imgW="7772400" imgH="10058400" progId="TCLayout.ActiveDocument.1">
                  <p:embed/>
                </p:oleObj>
              </mc:Choice>
              <mc:Fallback>
                <p:oleObj name="think-cell Slide" r:id="rId4" imgW="7772400" imgH="10058400" progId="TCLayout.ActiveDocument.1">
                  <p:embed/>
                  <p:pic>
                    <p:nvPicPr>
                      <p:cNvPr id="2" name="Objekt 1" hidden="1">
                        <a:extLst>
                          <a:ext uri="{FF2B5EF4-FFF2-40B4-BE49-F238E27FC236}">
                            <a16:creationId xmlns:a16="http://schemas.microsoft.com/office/drawing/2014/main" id="{7F3828F7-0916-244A-BF11-C78956BC9CF7}"/>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2" name="Plassholder for innhold 2">
            <a:extLst>
              <a:ext uri="{FF2B5EF4-FFF2-40B4-BE49-F238E27FC236}">
                <a16:creationId xmlns:a16="http://schemas.microsoft.com/office/drawing/2014/main" id="{CD72D258-F252-2C41-8B7F-09A1D3B7AE58}"/>
              </a:ext>
            </a:extLst>
          </p:cNvPr>
          <p:cNvSpPr>
            <a:spLocks noGrp="1"/>
          </p:cNvSpPr>
          <p:nvPr>
            <p:ph sz="quarter" idx="11"/>
          </p:nvPr>
        </p:nvSpPr>
        <p:spPr>
          <a:xfrm>
            <a:off x="8273845" y="1612800"/>
            <a:ext cx="3379629" cy="1925014"/>
          </a:xfrm>
        </p:spPr>
        <p:txBody>
          <a:bodyPr/>
          <a:lstStyle>
            <a:lvl1pPr marL="0" indent="0">
              <a:buNone/>
              <a:defRPr sz="1000">
                <a:latin typeface="Calibri" panose="020F0502020204030204" pitchFamily="34" charset="0"/>
                <a:cs typeface="Calibri" panose="020F0502020204030204" pitchFamily="34" charset="0"/>
              </a:defRPr>
            </a:lvl1pPr>
            <a:lvl2pPr marL="336550" indent="0">
              <a:buNone/>
              <a:defRPr sz="1000">
                <a:latin typeface="Calibri" panose="020F0502020204030204" pitchFamily="34" charset="0"/>
                <a:cs typeface="Calibri" panose="020F0502020204030204" pitchFamily="34" charset="0"/>
              </a:defRPr>
            </a:lvl2pPr>
            <a:lvl3pPr marL="619125" indent="0">
              <a:buNone/>
              <a:defRPr sz="1000">
                <a:latin typeface="Calibri" panose="020F0502020204030204" pitchFamily="34" charset="0"/>
                <a:cs typeface="Calibri" panose="020F0502020204030204" pitchFamily="34" charset="0"/>
              </a:defRPr>
            </a:lvl3pPr>
            <a:lvl4pPr marL="903287" indent="0">
              <a:buNone/>
              <a:defRPr sz="1000">
                <a:latin typeface="Calibri" panose="020F0502020204030204" pitchFamily="34" charset="0"/>
                <a:cs typeface="Calibri" panose="020F0502020204030204" pitchFamily="34" charset="0"/>
              </a:defRPr>
            </a:lvl4pPr>
            <a:lvl5pPr marL="1206500" indent="0">
              <a:buNone/>
              <a:defRPr sz="1000">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6" name="Plassholder for innhold 2">
            <a:extLst>
              <a:ext uri="{FF2B5EF4-FFF2-40B4-BE49-F238E27FC236}">
                <a16:creationId xmlns:a16="http://schemas.microsoft.com/office/drawing/2014/main" id="{0C1A8C58-6FCA-EC40-97CF-4EEA84247868}"/>
              </a:ext>
            </a:extLst>
          </p:cNvPr>
          <p:cNvSpPr>
            <a:spLocks noGrp="1"/>
          </p:cNvSpPr>
          <p:nvPr>
            <p:ph sz="quarter" idx="12"/>
          </p:nvPr>
        </p:nvSpPr>
        <p:spPr>
          <a:xfrm>
            <a:off x="4458248" y="1612800"/>
            <a:ext cx="3379629" cy="1925014"/>
          </a:xfrm>
        </p:spPr>
        <p:txBody>
          <a:bodyPr/>
          <a:lstStyle>
            <a:lvl1pPr marL="0" indent="0">
              <a:buNone/>
              <a:defRPr sz="1000">
                <a:latin typeface="Calibri" panose="020F0502020204030204" pitchFamily="34" charset="0"/>
                <a:cs typeface="Calibri" panose="020F0502020204030204" pitchFamily="34" charset="0"/>
              </a:defRPr>
            </a:lvl1pPr>
            <a:lvl2pPr marL="336550" indent="0">
              <a:buNone/>
              <a:defRPr sz="1000">
                <a:latin typeface="Calibri" panose="020F0502020204030204" pitchFamily="34" charset="0"/>
                <a:cs typeface="Calibri" panose="020F0502020204030204" pitchFamily="34" charset="0"/>
              </a:defRPr>
            </a:lvl2pPr>
            <a:lvl3pPr marL="619125" indent="0">
              <a:buNone/>
              <a:defRPr sz="1000">
                <a:latin typeface="Calibri" panose="020F0502020204030204" pitchFamily="34" charset="0"/>
                <a:cs typeface="Calibri" panose="020F0502020204030204" pitchFamily="34" charset="0"/>
              </a:defRPr>
            </a:lvl3pPr>
            <a:lvl4pPr marL="903287" indent="0">
              <a:buNone/>
              <a:defRPr sz="1000">
                <a:latin typeface="Calibri" panose="020F0502020204030204" pitchFamily="34" charset="0"/>
                <a:cs typeface="Calibri" panose="020F0502020204030204" pitchFamily="34" charset="0"/>
              </a:defRPr>
            </a:lvl4pPr>
            <a:lvl5pPr marL="1206500" indent="0">
              <a:buNone/>
              <a:defRPr sz="1000">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21" name="Plassholder for innhold 2">
            <a:extLst>
              <a:ext uri="{FF2B5EF4-FFF2-40B4-BE49-F238E27FC236}">
                <a16:creationId xmlns:a16="http://schemas.microsoft.com/office/drawing/2014/main" id="{82403B82-0622-8D44-87FF-F64B53489636}"/>
              </a:ext>
            </a:extLst>
          </p:cNvPr>
          <p:cNvSpPr>
            <a:spLocks noGrp="1"/>
          </p:cNvSpPr>
          <p:nvPr>
            <p:ph sz="quarter" idx="17"/>
          </p:nvPr>
        </p:nvSpPr>
        <p:spPr>
          <a:xfrm>
            <a:off x="8273845" y="4277096"/>
            <a:ext cx="3379629" cy="1925014"/>
          </a:xfrm>
        </p:spPr>
        <p:txBody>
          <a:bodyPr/>
          <a:lstStyle>
            <a:lvl1pPr marL="0" indent="0">
              <a:buNone/>
              <a:defRPr sz="1000">
                <a:latin typeface="Calibri" panose="020F0502020204030204" pitchFamily="34" charset="0"/>
                <a:cs typeface="Calibri" panose="020F0502020204030204" pitchFamily="34" charset="0"/>
              </a:defRPr>
            </a:lvl1pPr>
            <a:lvl2pPr marL="336550" indent="0">
              <a:buNone/>
              <a:defRPr sz="1000">
                <a:latin typeface="Calibri" panose="020F0502020204030204" pitchFamily="34" charset="0"/>
                <a:cs typeface="Calibri" panose="020F0502020204030204" pitchFamily="34" charset="0"/>
              </a:defRPr>
            </a:lvl2pPr>
            <a:lvl3pPr marL="619125" indent="0">
              <a:buNone/>
              <a:defRPr sz="1000">
                <a:latin typeface="Calibri" panose="020F0502020204030204" pitchFamily="34" charset="0"/>
                <a:cs typeface="Calibri" panose="020F0502020204030204" pitchFamily="34" charset="0"/>
              </a:defRPr>
            </a:lvl3pPr>
            <a:lvl4pPr marL="903287" indent="0">
              <a:buNone/>
              <a:defRPr sz="1000">
                <a:latin typeface="Calibri" panose="020F0502020204030204" pitchFamily="34" charset="0"/>
                <a:cs typeface="Calibri" panose="020F0502020204030204" pitchFamily="34" charset="0"/>
              </a:defRPr>
            </a:lvl4pPr>
            <a:lvl5pPr marL="1206500" indent="0">
              <a:buNone/>
              <a:defRPr sz="1000">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1" name="Plassholder for innhold 2">
            <a:extLst>
              <a:ext uri="{FF2B5EF4-FFF2-40B4-BE49-F238E27FC236}">
                <a16:creationId xmlns:a16="http://schemas.microsoft.com/office/drawing/2014/main" id="{509DF4C0-ECEB-2741-A44F-C85C0FDE2A28}"/>
              </a:ext>
            </a:extLst>
          </p:cNvPr>
          <p:cNvSpPr>
            <a:spLocks noGrp="1"/>
          </p:cNvSpPr>
          <p:nvPr>
            <p:ph sz="quarter" idx="18"/>
          </p:nvPr>
        </p:nvSpPr>
        <p:spPr>
          <a:xfrm>
            <a:off x="930296" y="1612800"/>
            <a:ext cx="3151661" cy="1925014"/>
          </a:xfrm>
        </p:spPr>
        <p:txBody>
          <a:bodyPr/>
          <a:lstStyle>
            <a:lvl1pPr marL="0" indent="0">
              <a:buNone/>
              <a:defRPr sz="1000">
                <a:latin typeface="Calibri" panose="020F0502020204030204" pitchFamily="34" charset="0"/>
                <a:cs typeface="Calibri" panose="020F0502020204030204" pitchFamily="34" charset="0"/>
              </a:defRPr>
            </a:lvl1pPr>
            <a:lvl2pPr marL="336550" indent="0">
              <a:buNone/>
              <a:defRPr sz="1000">
                <a:latin typeface="Calibri" panose="020F0502020204030204" pitchFamily="34" charset="0"/>
                <a:cs typeface="Calibri" panose="020F0502020204030204" pitchFamily="34" charset="0"/>
              </a:defRPr>
            </a:lvl2pPr>
            <a:lvl3pPr marL="619125" indent="0">
              <a:buNone/>
              <a:defRPr sz="1000">
                <a:latin typeface="Calibri" panose="020F0502020204030204" pitchFamily="34" charset="0"/>
                <a:cs typeface="Calibri" panose="020F0502020204030204" pitchFamily="34" charset="0"/>
              </a:defRPr>
            </a:lvl3pPr>
            <a:lvl4pPr marL="903287" indent="0">
              <a:buNone/>
              <a:defRPr sz="1000">
                <a:latin typeface="Calibri" panose="020F0502020204030204" pitchFamily="34" charset="0"/>
                <a:cs typeface="Calibri" panose="020F0502020204030204" pitchFamily="34" charset="0"/>
              </a:defRPr>
            </a:lvl4pPr>
            <a:lvl5pPr marL="1206500" indent="0">
              <a:buNone/>
              <a:defRPr sz="1000">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338230158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3_Tomt">
    <p:spTree>
      <p:nvGrpSpPr>
        <p:cNvPr id="1" name=""/>
        <p:cNvGrpSpPr/>
        <p:nvPr/>
      </p:nvGrpSpPr>
      <p:grpSpPr>
        <a:xfrm>
          <a:off x="0" y="0"/>
          <a:ext cx="0" cy="0"/>
          <a:chOff x="0" y="0"/>
          <a:chExt cx="0" cy="0"/>
        </a:xfrm>
      </p:grpSpPr>
      <p:sp>
        <p:nvSpPr>
          <p:cNvPr id="3" name="Text Placeholder 7"/>
          <p:cNvSpPr>
            <a:spLocks noGrp="1"/>
          </p:cNvSpPr>
          <p:nvPr>
            <p:ph type="body" sz="quarter" idx="13" hasCustomPrompt="1"/>
          </p:nvPr>
        </p:nvSpPr>
        <p:spPr>
          <a:xfrm>
            <a:off x="119335" y="260647"/>
            <a:ext cx="11233249" cy="570399"/>
          </a:xfrm>
          <a:noFill/>
          <a:ln w="9525">
            <a:noFill/>
            <a:miter lim="800000"/>
            <a:headEnd/>
            <a:tailEnd/>
          </a:ln>
        </p:spPr>
        <p:txBody>
          <a:bodyPr vert="horz" wrap="square" lIns="0" tIns="0" rIns="0" bIns="0" numCol="1" anchor="ctr" anchorCtr="0" compatLnSpc="1">
            <a:prstTxWarp prst="textNoShape">
              <a:avLst/>
            </a:prstTxWarp>
          </a:bodyPr>
          <a:lstStyle>
            <a:lvl1pPr marL="0" indent="0">
              <a:buNone/>
              <a:defRPr lang="en-US" sz="2000" b="1" dirty="0">
                <a:latin typeface="+mn-lt"/>
                <a:ea typeface="+mj-ea"/>
                <a:cs typeface="+mj-cs"/>
              </a:defRPr>
            </a:lvl1pPr>
          </a:lstStyle>
          <a:p>
            <a:pPr lvl="0">
              <a:spcBef>
                <a:spcPct val="20000"/>
              </a:spcBef>
              <a:spcAft>
                <a:spcPct val="0"/>
              </a:spcAft>
            </a:pPr>
            <a:r>
              <a:rPr lang="en-GB" dirty="0"/>
              <a:t>OPPSUMMERING</a:t>
            </a:r>
            <a:endParaRPr lang="en-US" dirty="0"/>
          </a:p>
        </p:txBody>
      </p:sp>
      <p:sp>
        <p:nvSpPr>
          <p:cNvPr id="8" name="Rektangel 10"/>
          <p:cNvSpPr/>
          <p:nvPr userDrawn="1"/>
        </p:nvSpPr>
        <p:spPr>
          <a:xfrm>
            <a:off x="9064521" y="908720"/>
            <a:ext cx="3008143" cy="2935634"/>
          </a:xfrm>
          <a:prstGeom prst="rect">
            <a:avLst/>
          </a:prstGeom>
          <a:noFill/>
          <a:ln w="3175" cmpd="sng">
            <a:solidFill>
              <a:schemeClr val="bg1">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9" name="Content Placeholder 15"/>
          <p:cNvSpPr>
            <a:spLocks noGrp="1"/>
          </p:cNvSpPr>
          <p:nvPr>
            <p:ph sz="quarter" idx="12"/>
          </p:nvPr>
        </p:nvSpPr>
        <p:spPr>
          <a:xfrm>
            <a:off x="9120336" y="967770"/>
            <a:ext cx="2880319" cy="2749262"/>
          </a:xfrm>
        </p:spPr>
        <p:txBody>
          <a:bodyPr/>
          <a:lstStyle>
            <a:lvl1pPr>
              <a:defRPr sz="800"/>
            </a:lvl1pPr>
          </a:lstStyle>
          <a:p>
            <a:pPr lvl="0"/>
            <a:endParaRPr lang="en-US" dirty="0"/>
          </a:p>
        </p:txBody>
      </p:sp>
      <p:sp>
        <p:nvSpPr>
          <p:cNvPr id="10" name="Plassholder for innhold 2"/>
          <p:cNvSpPr>
            <a:spLocks noGrp="1"/>
          </p:cNvSpPr>
          <p:nvPr>
            <p:ph idx="1"/>
          </p:nvPr>
        </p:nvSpPr>
        <p:spPr>
          <a:xfrm>
            <a:off x="107504" y="3984236"/>
            <a:ext cx="11965160" cy="2721219"/>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1" name="Rektangel 9"/>
          <p:cNvSpPr/>
          <p:nvPr userDrawn="1"/>
        </p:nvSpPr>
        <p:spPr>
          <a:xfrm>
            <a:off x="119335" y="908720"/>
            <a:ext cx="2970067" cy="1440160"/>
          </a:xfrm>
          <a:prstGeom prst="rect">
            <a:avLst/>
          </a:prstGeom>
          <a:ln w="3175" cmpd="sng">
            <a:solidFill>
              <a:schemeClr val="bg1">
                <a:lumMod val="75000"/>
              </a:schemeClr>
            </a:solidFill>
          </a:ln>
        </p:spPr>
        <p:style>
          <a:lnRef idx="2">
            <a:schemeClr val="accent2"/>
          </a:lnRef>
          <a:fillRef idx="1">
            <a:schemeClr val="lt1"/>
          </a:fillRef>
          <a:effectRef idx="0">
            <a:schemeClr val="accent2"/>
          </a:effectRef>
          <a:fontRef idx="minor">
            <a:schemeClr val="dk1"/>
          </a:fontRef>
        </p:style>
        <p:txBody>
          <a:bodyPr rtlCol="0" anchor="t"/>
          <a:lstStyle/>
          <a:p>
            <a:pPr algn="ctr"/>
            <a:endParaRPr lang="en-US" sz="1000" b="1" dirty="0"/>
          </a:p>
        </p:txBody>
      </p:sp>
      <p:sp>
        <p:nvSpPr>
          <p:cNvPr id="12" name="Content Placeholder 13"/>
          <p:cNvSpPr>
            <a:spLocks noGrp="1"/>
          </p:cNvSpPr>
          <p:nvPr>
            <p:ph sz="quarter" idx="17"/>
          </p:nvPr>
        </p:nvSpPr>
        <p:spPr>
          <a:xfrm>
            <a:off x="192004" y="964445"/>
            <a:ext cx="2807652" cy="1347888"/>
          </a:xfrm>
        </p:spPr>
        <p:txBody>
          <a:bodyPr/>
          <a:lstStyle>
            <a:lvl1pPr>
              <a:defRPr sz="1200"/>
            </a:lvl1pPr>
          </a:lstStyle>
          <a:p>
            <a:pPr lvl="0"/>
            <a:endParaRPr lang="en-US" dirty="0"/>
          </a:p>
        </p:txBody>
      </p:sp>
      <p:sp>
        <p:nvSpPr>
          <p:cNvPr id="13" name="Rektangel 9"/>
          <p:cNvSpPr/>
          <p:nvPr userDrawn="1"/>
        </p:nvSpPr>
        <p:spPr>
          <a:xfrm>
            <a:off x="3153960" y="908720"/>
            <a:ext cx="5782298" cy="1440160"/>
          </a:xfrm>
          <a:prstGeom prst="rect">
            <a:avLst/>
          </a:prstGeom>
          <a:ln w="3175" cmpd="sng">
            <a:solidFill>
              <a:schemeClr val="bg1">
                <a:lumMod val="75000"/>
              </a:schemeClr>
            </a:solidFill>
          </a:ln>
        </p:spPr>
        <p:style>
          <a:lnRef idx="2">
            <a:schemeClr val="accent2"/>
          </a:lnRef>
          <a:fillRef idx="1">
            <a:schemeClr val="lt1"/>
          </a:fillRef>
          <a:effectRef idx="0">
            <a:schemeClr val="accent2"/>
          </a:effectRef>
          <a:fontRef idx="minor">
            <a:schemeClr val="dk1"/>
          </a:fontRef>
        </p:style>
        <p:txBody>
          <a:bodyPr rtlCol="0" anchor="t"/>
          <a:lstStyle/>
          <a:p>
            <a:pPr algn="ctr"/>
            <a:r>
              <a:rPr lang="en-US" sz="1000" b="1" dirty="0"/>
              <a:t>ASSOSIASJONER</a:t>
            </a:r>
          </a:p>
        </p:txBody>
      </p:sp>
      <p:sp>
        <p:nvSpPr>
          <p:cNvPr id="14" name="Content Placeholder 13"/>
          <p:cNvSpPr>
            <a:spLocks noGrp="1"/>
          </p:cNvSpPr>
          <p:nvPr>
            <p:ph sz="quarter" idx="18"/>
          </p:nvPr>
        </p:nvSpPr>
        <p:spPr>
          <a:xfrm>
            <a:off x="3310276" y="1124744"/>
            <a:ext cx="5512872" cy="1146463"/>
          </a:xfrm>
        </p:spPr>
        <p:txBody>
          <a:bodyPr/>
          <a:lstStyle>
            <a:lvl1pPr>
              <a:defRPr sz="1200"/>
            </a:lvl1pPr>
          </a:lstStyle>
          <a:p>
            <a:pPr lvl="0"/>
            <a:endParaRPr lang="en-US" dirty="0"/>
          </a:p>
        </p:txBody>
      </p:sp>
      <p:sp>
        <p:nvSpPr>
          <p:cNvPr id="15" name="Rektangel 9"/>
          <p:cNvSpPr/>
          <p:nvPr userDrawn="1"/>
        </p:nvSpPr>
        <p:spPr>
          <a:xfrm>
            <a:off x="6096000" y="2420888"/>
            <a:ext cx="2896513" cy="1423466"/>
          </a:xfrm>
          <a:prstGeom prst="rect">
            <a:avLst/>
          </a:prstGeom>
          <a:ln w="3175" cmpd="sng">
            <a:solidFill>
              <a:schemeClr val="bg1">
                <a:lumMod val="75000"/>
              </a:schemeClr>
            </a:solidFill>
          </a:ln>
        </p:spPr>
        <p:style>
          <a:lnRef idx="2">
            <a:schemeClr val="accent2"/>
          </a:lnRef>
          <a:fillRef idx="1">
            <a:schemeClr val="lt1"/>
          </a:fillRef>
          <a:effectRef idx="0">
            <a:schemeClr val="accent2"/>
          </a:effectRef>
          <a:fontRef idx="minor">
            <a:schemeClr val="dk1"/>
          </a:fontRef>
        </p:style>
        <p:txBody>
          <a:bodyPr rtlCol="0" anchor="t"/>
          <a:lstStyle/>
          <a:p>
            <a:pPr algn="ctr"/>
            <a:r>
              <a:rPr lang="en-US" sz="1000" b="1" dirty="0"/>
              <a:t>ERSTATNINGSPRODUKT</a:t>
            </a:r>
          </a:p>
        </p:txBody>
      </p:sp>
      <p:sp>
        <p:nvSpPr>
          <p:cNvPr id="16" name="Content Placeholder 13"/>
          <p:cNvSpPr>
            <a:spLocks noGrp="1"/>
          </p:cNvSpPr>
          <p:nvPr>
            <p:ph sz="quarter" idx="20"/>
          </p:nvPr>
        </p:nvSpPr>
        <p:spPr>
          <a:xfrm>
            <a:off x="6152254" y="2636912"/>
            <a:ext cx="2784004" cy="1137530"/>
          </a:xfrm>
        </p:spPr>
        <p:txBody>
          <a:bodyPr/>
          <a:lstStyle>
            <a:lvl1pPr>
              <a:defRPr sz="1200"/>
            </a:lvl1pPr>
          </a:lstStyle>
          <a:p>
            <a:pPr lvl="0"/>
            <a:endParaRPr lang="en-US" dirty="0"/>
          </a:p>
        </p:txBody>
      </p:sp>
      <p:sp>
        <p:nvSpPr>
          <p:cNvPr id="19" name="Rektangel 9"/>
          <p:cNvSpPr/>
          <p:nvPr userDrawn="1"/>
        </p:nvSpPr>
        <p:spPr>
          <a:xfrm>
            <a:off x="107503" y="2420888"/>
            <a:ext cx="2970067" cy="1423466"/>
          </a:xfrm>
          <a:prstGeom prst="rect">
            <a:avLst/>
          </a:prstGeom>
          <a:ln w="3175" cmpd="sng">
            <a:solidFill>
              <a:schemeClr val="bg1">
                <a:lumMod val="75000"/>
              </a:schemeClr>
            </a:solidFill>
          </a:ln>
        </p:spPr>
        <p:style>
          <a:lnRef idx="2">
            <a:schemeClr val="accent2"/>
          </a:lnRef>
          <a:fillRef idx="1">
            <a:schemeClr val="lt1"/>
          </a:fillRef>
          <a:effectRef idx="0">
            <a:schemeClr val="accent2"/>
          </a:effectRef>
          <a:fontRef idx="minor">
            <a:schemeClr val="dk1"/>
          </a:fontRef>
        </p:style>
        <p:txBody>
          <a:bodyPr rtlCol="0" anchor="t"/>
          <a:lstStyle/>
          <a:p>
            <a:pPr algn="ctr"/>
            <a:endParaRPr lang="en-US" sz="1000" b="1" dirty="0"/>
          </a:p>
        </p:txBody>
      </p:sp>
      <p:sp>
        <p:nvSpPr>
          <p:cNvPr id="20" name="Content Placeholder 13"/>
          <p:cNvSpPr>
            <a:spLocks noGrp="1"/>
          </p:cNvSpPr>
          <p:nvPr>
            <p:ph sz="quarter" idx="22"/>
          </p:nvPr>
        </p:nvSpPr>
        <p:spPr>
          <a:xfrm>
            <a:off x="179004" y="2488762"/>
            <a:ext cx="2820652" cy="1300278"/>
          </a:xfrm>
        </p:spPr>
        <p:txBody>
          <a:bodyPr/>
          <a:lstStyle>
            <a:lvl1pPr marL="0" indent="0">
              <a:buNone/>
              <a:defRPr sz="700">
                <a:latin typeface="Calibri"/>
                <a:cs typeface="Calibri"/>
              </a:defRPr>
            </a:lvl1pPr>
          </a:lstStyle>
          <a:p>
            <a:pPr lvl="0"/>
            <a:endParaRPr lang="en-US" dirty="0"/>
          </a:p>
        </p:txBody>
      </p:sp>
      <p:sp>
        <p:nvSpPr>
          <p:cNvPr id="21" name="Rektangel 9"/>
          <p:cNvSpPr/>
          <p:nvPr userDrawn="1"/>
        </p:nvSpPr>
        <p:spPr>
          <a:xfrm>
            <a:off x="3151770" y="2415208"/>
            <a:ext cx="2870031" cy="1429146"/>
          </a:xfrm>
          <a:prstGeom prst="rect">
            <a:avLst/>
          </a:prstGeom>
          <a:ln w="3175" cmpd="sng">
            <a:solidFill>
              <a:schemeClr val="bg1">
                <a:lumMod val="75000"/>
              </a:schemeClr>
            </a:solidFill>
          </a:ln>
        </p:spPr>
        <p:style>
          <a:lnRef idx="2">
            <a:schemeClr val="accent2"/>
          </a:lnRef>
          <a:fillRef idx="1">
            <a:schemeClr val="lt1"/>
          </a:fillRef>
          <a:effectRef idx="0">
            <a:schemeClr val="accent2"/>
          </a:effectRef>
          <a:fontRef idx="minor">
            <a:schemeClr val="dk1"/>
          </a:fontRef>
        </p:style>
        <p:txBody>
          <a:bodyPr rtlCol="0" anchor="t"/>
          <a:lstStyle/>
          <a:p>
            <a:pPr algn="ctr"/>
            <a:r>
              <a:rPr lang="en-US" sz="1000" b="1" dirty="0"/>
              <a:t>BARRIERER</a:t>
            </a:r>
          </a:p>
        </p:txBody>
      </p:sp>
      <p:sp>
        <p:nvSpPr>
          <p:cNvPr id="22" name="Content Placeholder 13"/>
          <p:cNvSpPr>
            <a:spLocks noGrp="1"/>
          </p:cNvSpPr>
          <p:nvPr>
            <p:ph sz="quarter" idx="23"/>
          </p:nvPr>
        </p:nvSpPr>
        <p:spPr>
          <a:xfrm>
            <a:off x="3215681" y="2636912"/>
            <a:ext cx="2731922" cy="1152128"/>
          </a:xfrm>
        </p:spPr>
        <p:txBody>
          <a:bodyPr/>
          <a:lstStyle>
            <a:lvl1pPr>
              <a:defRPr sz="1200"/>
            </a:lvl1pPr>
          </a:lstStyle>
          <a:p>
            <a:pPr lvl="0"/>
            <a:endParaRPr lang="en-US" dirty="0"/>
          </a:p>
        </p:txBody>
      </p:sp>
    </p:spTree>
    <p:extLst>
      <p:ext uri="{BB962C8B-B14F-4D97-AF65-F5344CB8AC3E}">
        <p14:creationId xmlns:p14="http://schemas.microsoft.com/office/powerpoint/2010/main" val="128051689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Tittel og fire innholdsdeler">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47C85A90-1DA3-7340-A921-5AF8EFE719E8}"/>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7949" name="think-cell Slide" r:id="rId4" imgW="7772400" imgH="10058400" progId="TCLayout.ActiveDocument.1">
                  <p:embed/>
                </p:oleObj>
              </mc:Choice>
              <mc:Fallback>
                <p:oleObj name="think-cell Slide" r:id="rId4" imgW="7772400" imgH="10058400" progId="TCLayout.ActiveDocument.1">
                  <p:embed/>
                  <p:pic>
                    <p:nvPicPr>
                      <p:cNvPr id="2" name="Objekt 1" hidden="1">
                        <a:extLst>
                          <a:ext uri="{FF2B5EF4-FFF2-40B4-BE49-F238E27FC236}">
                            <a16:creationId xmlns:a16="http://schemas.microsoft.com/office/drawing/2014/main" id="{47C85A90-1DA3-7340-A921-5AF8EFE719E8}"/>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Plassholder for innhold 2">
            <a:extLst>
              <a:ext uri="{FF2B5EF4-FFF2-40B4-BE49-F238E27FC236}">
                <a16:creationId xmlns:a16="http://schemas.microsoft.com/office/drawing/2014/main" id="{80572B0C-B09B-D446-BC8C-415DFC4451C1}"/>
              </a:ext>
            </a:extLst>
          </p:cNvPr>
          <p:cNvSpPr>
            <a:spLocks noGrp="1"/>
          </p:cNvSpPr>
          <p:nvPr>
            <p:ph sz="quarter" idx="10"/>
          </p:nvPr>
        </p:nvSpPr>
        <p:spPr>
          <a:xfrm>
            <a:off x="8393399" y="1545744"/>
            <a:ext cx="3230565" cy="1368152"/>
          </a:xfrm>
        </p:spPr>
        <p:txBody>
          <a:bodyPr/>
          <a:lstStyle>
            <a:lvl1pPr marL="0" indent="0" algn="ctr">
              <a:buNone/>
              <a:defRPr sz="1000">
                <a:latin typeface="Calibri" panose="020F0502020204030204" pitchFamily="34" charset="0"/>
                <a:cs typeface="Calibri" panose="020F0502020204030204" pitchFamily="34" charset="0"/>
              </a:defRPr>
            </a:lvl1pPr>
            <a:lvl2pPr marL="336550" indent="0" algn="ctr">
              <a:buNone/>
              <a:defRPr sz="1000">
                <a:latin typeface="Calibri" panose="020F0502020204030204" pitchFamily="34" charset="0"/>
                <a:cs typeface="Calibri" panose="020F0502020204030204" pitchFamily="34" charset="0"/>
              </a:defRPr>
            </a:lvl2pPr>
            <a:lvl3pPr marL="619125" indent="0" algn="ctr">
              <a:buNone/>
              <a:defRPr sz="1000">
                <a:latin typeface="Calibri" panose="020F0502020204030204" pitchFamily="34" charset="0"/>
                <a:cs typeface="Calibri" panose="020F0502020204030204" pitchFamily="34" charset="0"/>
              </a:defRPr>
            </a:lvl3pPr>
            <a:lvl4pPr marL="903287" indent="0" algn="ctr">
              <a:buNone/>
              <a:defRPr sz="1000">
                <a:latin typeface="Calibri" panose="020F0502020204030204" pitchFamily="34" charset="0"/>
                <a:cs typeface="Calibri" panose="020F0502020204030204" pitchFamily="34" charset="0"/>
              </a:defRPr>
            </a:lvl4pPr>
            <a:lvl5pPr marL="1206500" indent="0" algn="ctr">
              <a:buNone/>
              <a:defRPr sz="1000">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0" name="Plassholder for innhold 2">
            <a:extLst>
              <a:ext uri="{FF2B5EF4-FFF2-40B4-BE49-F238E27FC236}">
                <a16:creationId xmlns:a16="http://schemas.microsoft.com/office/drawing/2014/main" id="{90B9173F-2B7B-EE47-BB39-0D2AA8CB6E6E}"/>
              </a:ext>
            </a:extLst>
          </p:cNvPr>
          <p:cNvSpPr>
            <a:spLocks noGrp="1"/>
          </p:cNvSpPr>
          <p:nvPr>
            <p:ph sz="quarter" idx="11"/>
          </p:nvPr>
        </p:nvSpPr>
        <p:spPr>
          <a:xfrm>
            <a:off x="4672607" y="1545744"/>
            <a:ext cx="3230565" cy="1368152"/>
          </a:xfrm>
        </p:spPr>
        <p:txBody>
          <a:bodyPr/>
          <a:lstStyle>
            <a:lvl1pPr marL="0" indent="0" algn="ctr">
              <a:buNone/>
              <a:defRPr sz="1000">
                <a:latin typeface="Calibri" panose="020F0502020204030204" pitchFamily="34" charset="0"/>
                <a:cs typeface="Calibri" panose="020F0502020204030204" pitchFamily="34" charset="0"/>
              </a:defRPr>
            </a:lvl1pPr>
            <a:lvl2pPr marL="336550" indent="0" algn="ctr">
              <a:buNone/>
              <a:defRPr sz="1000">
                <a:latin typeface="Calibri" panose="020F0502020204030204" pitchFamily="34" charset="0"/>
                <a:cs typeface="Calibri" panose="020F0502020204030204" pitchFamily="34" charset="0"/>
              </a:defRPr>
            </a:lvl2pPr>
            <a:lvl3pPr marL="619125" indent="0" algn="ctr">
              <a:buNone/>
              <a:defRPr sz="1000">
                <a:latin typeface="Calibri" panose="020F0502020204030204" pitchFamily="34" charset="0"/>
                <a:cs typeface="Calibri" panose="020F0502020204030204" pitchFamily="34" charset="0"/>
              </a:defRPr>
            </a:lvl3pPr>
            <a:lvl4pPr marL="903287" indent="0" algn="ctr">
              <a:buNone/>
              <a:defRPr sz="1000">
                <a:latin typeface="Calibri" panose="020F0502020204030204" pitchFamily="34" charset="0"/>
                <a:cs typeface="Calibri" panose="020F0502020204030204" pitchFamily="34" charset="0"/>
              </a:defRPr>
            </a:lvl4pPr>
            <a:lvl5pPr marL="1206500" indent="0" algn="ctr">
              <a:buNone/>
              <a:defRPr sz="1000">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1" name="Plassholder for innhold 2">
            <a:extLst>
              <a:ext uri="{FF2B5EF4-FFF2-40B4-BE49-F238E27FC236}">
                <a16:creationId xmlns:a16="http://schemas.microsoft.com/office/drawing/2014/main" id="{49A3B9EB-700B-2240-B008-783CB74E9DDE}"/>
              </a:ext>
            </a:extLst>
          </p:cNvPr>
          <p:cNvSpPr>
            <a:spLocks noGrp="1"/>
          </p:cNvSpPr>
          <p:nvPr>
            <p:ph sz="quarter" idx="12"/>
          </p:nvPr>
        </p:nvSpPr>
        <p:spPr>
          <a:xfrm>
            <a:off x="875615" y="1545744"/>
            <a:ext cx="3230565" cy="1368152"/>
          </a:xfrm>
        </p:spPr>
        <p:txBody>
          <a:bodyPr/>
          <a:lstStyle>
            <a:lvl1pPr marL="0" indent="0" algn="ctr">
              <a:buNone/>
              <a:defRPr sz="1000">
                <a:latin typeface="Calibri" panose="020F0502020204030204" pitchFamily="34" charset="0"/>
                <a:cs typeface="Calibri" panose="020F0502020204030204" pitchFamily="34" charset="0"/>
              </a:defRPr>
            </a:lvl1pPr>
            <a:lvl2pPr marL="336550" indent="0" algn="ctr">
              <a:buNone/>
              <a:defRPr sz="1000">
                <a:latin typeface="Calibri" panose="020F0502020204030204" pitchFamily="34" charset="0"/>
                <a:cs typeface="Calibri" panose="020F0502020204030204" pitchFamily="34" charset="0"/>
              </a:defRPr>
            </a:lvl2pPr>
            <a:lvl3pPr marL="619125" indent="0" algn="ctr">
              <a:buNone/>
              <a:defRPr sz="1000">
                <a:latin typeface="Calibri" panose="020F0502020204030204" pitchFamily="34" charset="0"/>
                <a:cs typeface="Calibri" panose="020F0502020204030204" pitchFamily="34" charset="0"/>
              </a:defRPr>
            </a:lvl3pPr>
            <a:lvl4pPr marL="903287" indent="0" algn="ctr">
              <a:buNone/>
              <a:defRPr sz="1000">
                <a:latin typeface="Calibri" panose="020F0502020204030204" pitchFamily="34" charset="0"/>
                <a:cs typeface="Calibri" panose="020F0502020204030204" pitchFamily="34" charset="0"/>
              </a:defRPr>
            </a:lvl4pPr>
            <a:lvl5pPr marL="1206500" indent="0" algn="ctr">
              <a:buNone/>
              <a:defRPr sz="1000">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3" name="Plassholder for innhold 2">
            <a:extLst>
              <a:ext uri="{FF2B5EF4-FFF2-40B4-BE49-F238E27FC236}">
                <a16:creationId xmlns:a16="http://schemas.microsoft.com/office/drawing/2014/main" id="{445143AB-BC76-9846-9515-1D6138C60631}"/>
              </a:ext>
            </a:extLst>
          </p:cNvPr>
          <p:cNvSpPr>
            <a:spLocks noGrp="1"/>
          </p:cNvSpPr>
          <p:nvPr>
            <p:ph sz="quarter" idx="14"/>
          </p:nvPr>
        </p:nvSpPr>
        <p:spPr>
          <a:xfrm>
            <a:off x="8381195" y="3311272"/>
            <a:ext cx="3230565" cy="1368152"/>
          </a:xfrm>
        </p:spPr>
        <p:txBody>
          <a:bodyPr/>
          <a:lstStyle>
            <a:lvl1pPr marL="0" indent="0" algn="ctr">
              <a:buNone/>
              <a:defRPr sz="1000">
                <a:latin typeface="Calibri" panose="020F0502020204030204" pitchFamily="34" charset="0"/>
                <a:cs typeface="Calibri" panose="020F0502020204030204" pitchFamily="34" charset="0"/>
              </a:defRPr>
            </a:lvl1pPr>
            <a:lvl2pPr marL="336550" indent="0" algn="ctr">
              <a:buNone/>
              <a:defRPr sz="1000">
                <a:latin typeface="Calibri" panose="020F0502020204030204" pitchFamily="34" charset="0"/>
                <a:cs typeface="Calibri" panose="020F0502020204030204" pitchFamily="34" charset="0"/>
              </a:defRPr>
            </a:lvl2pPr>
            <a:lvl3pPr marL="619125" indent="0" algn="ctr">
              <a:buNone/>
              <a:defRPr sz="1000">
                <a:latin typeface="Calibri" panose="020F0502020204030204" pitchFamily="34" charset="0"/>
                <a:cs typeface="Calibri" panose="020F0502020204030204" pitchFamily="34" charset="0"/>
              </a:defRPr>
            </a:lvl3pPr>
            <a:lvl4pPr marL="903287" indent="0" algn="ctr">
              <a:buNone/>
              <a:defRPr sz="1000">
                <a:latin typeface="Calibri" panose="020F0502020204030204" pitchFamily="34" charset="0"/>
                <a:cs typeface="Calibri" panose="020F0502020204030204" pitchFamily="34" charset="0"/>
              </a:defRPr>
            </a:lvl4pPr>
            <a:lvl5pPr marL="1206500" indent="0" algn="ctr">
              <a:buNone/>
              <a:defRPr sz="1000">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4" name="Plassholder for innhold 2">
            <a:extLst>
              <a:ext uri="{FF2B5EF4-FFF2-40B4-BE49-F238E27FC236}">
                <a16:creationId xmlns:a16="http://schemas.microsoft.com/office/drawing/2014/main" id="{2D50ABD9-337E-AF4C-BD72-15BED2BEDE91}"/>
              </a:ext>
            </a:extLst>
          </p:cNvPr>
          <p:cNvSpPr>
            <a:spLocks noGrp="1"/>
          </p:cNvSpPr>
          <p:nvPr>
            <p:ph sz="quarter" idx="15"/>
          </p:nvPr>
        </p:nvSpPr>
        <p:spPr>
          <a:xfrm>
            <a:off x="4660403" y="3311272"/>
            <a:ext cx="3230565" cy="1368152"/>
          </a:xfrm>
        </p:spPr>
        <p:txBody>
          <a:bodyPr/>
          <a:lstStyle>
            <a:lvl1pPr marL="0" indent="0" algn="ctr">
              <a:buNone/>
              <a:defRPr sz="1000">
                <a:latin typeface="Calibri" panose="020F0502020204030204" pitchFamily="34" charset="0"/>
                <a:cs typeface="Calibri" panose="020F0502020204030204" pitchFamily="34" charset="0"/>
              </a:defRPr>
            </a:lvl1pPr>
            <a:lvl2pPr marL="336550" indent="0" algn="ctr">
              <a:buNone/>
              <a:defRPr sz="1000">
                <a:latin typeface="Calibri" panose="020F0502020204030204" pitchFamily="34" charset="0"/>
                <a:cs typeface="Calibri" panose="020F0502020204030204" pitchFamily="34" charset="0"/>
              </a:defRPr>
            </a:lvl2pPr>
            <a:lvl3pPr marL="619125" indent="0" algn="ctr">
              <a:buNone/>
              <a:defRPr sz="1000">
                <a:latin typeface="Calibri" panose="020F0502020204030204" pitchFamily="34" charset="0"/>
                <a:cs typeface="Calibri" panose="020F0502020204030204" pitchFamily="34" charset="0"/>
              </a:defRPr>
            </a:lvl3pPr>
            <a:lvl4pPr marL="903287" indent="0" algn="ctr">
              <a:buNone/>
              <a:defRPr sz="1000">
                <a:latin typeface="Calibri" panose="020F0502020204030204" pitchFamily="34" charset="0"/>
                <a:cs typeface="Calibri" panose="020F0502020204030204" pitchFamily="34" charset="0"/>
              </a:defRPr>
            </a:lvl4pPr>
            <a:lvl5pPr marL="1206500" indent="0" algn="ctr">
              <a:buNone/>
              <a:defRPr sz="1000">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5" name="Plassholder for innhold 2">
            <a:extLst>
              <a:ext uri="{FF2B5EF4-FFF2-40B4-BE49-F238E27FC236}">
                <a16:creationId xmlns:a16="http://schemas.microsoft.com/office/drawing/2014/main" id="{A6211DED-01CF-B149-B487-F581CF997B31}"/>
              </a:ext>
            </a:extLst>
          </p:cNvPr>
          <p:cNvSpPr>
            <a:spLocks noGrp="1"/>
          </p:cNvSpPr>
          <p:nvPr>
            <p:ph sz="quarter" idx="16"/>
          </p:nvPr>
        </p:nvSpPr>
        <p:spPr>
          <a:xfrm>
            <a:off x="863411" y="3311272"/>
            <a:ext cx="3230565" cy="1368152"/>
          </a:xfrm>
        </p:spPr>
        <p:txBody>
          <a:bodyPr/>
          <a:lstStyle>
            <a:lvl1pPr marL="0" indent="0" algn="ctr">
              <a:buNone/>
              <a:defRPr sz="1000">
                <a:latin typeface="Calibri" panose="020F0502020204030204" pitchFamily="34" charset="0"/>
                <a:cs typeface="Calibri" panose="020F0502020204030204" pitchFamily="34" charset="0"/>
              </a:defRPr>
            </a:lvl1pPr>
            <a:lvl2pPr marL="336550" indent="0" algn="ctr">
              <a:buNone/>
              <a:defRPr sz="1000">
                <a:latin typeface="Calibri" panose="020F0502020204030204" pitchFamily="34" charset="0"/>
                <a:cs typeface="Calibri" panose="020F0502020204030204" pitchFamily="34" charset="0"/>
              </a:defRPr>
            </a:lvl2pPr>
            <a:lvl3pPr marL="619125" indent="0" algn="ctr">
              <a:buNone/>
              <a:defRPr sz="1000">
                <a:latin typeface="Calibri" panose="020F0502020204030204" pitchFamily="34" charset="0"/>
                <a:cs typeface="Calibri" panose="020F0502020204030204" pitchFamily="34" charset="0"/>
              </a:defRPr>
            </a:lvl3pPr>
            <a:lvl4pPr marL="903287" indent="0" algn="ctr">
              <a:buNone/>
              <a:defRPr sz="1000">
                <a:latin typeface="Calibri" panose="020F0502020204030204" pitchFamily="34" charset="0"/>
                <a:cs typeface="Calibri" panose="020F0502020204030204" pitchFamily="34" charset="0"/>
              </a:defRPr>
            </a:lvl4pPr>
            <a:lvl5pPr marL="1206500" indent="0" algn="ctr">
              <a:buNone/>
              <a:defRPr sz="1000">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7" name="Plassholder for innhold 2">
            <a:extLst>
              <a:ext uri="{FF2B5EF4-FFF2-40B4-BE49-F238E27FC236}">
                <a16:creationId xmlns:a16="http://schemas.microsoft.com/office/drawing/2014/main" id="{4B6FF295-C0A7-6F4F-AF1E-7D3DFFFE42B8}"/>
              </a:ext>
            </a:extLst>
          </p:cNvPr>
          <p:cNvSpPr>
            <a:spLocks noGrp="1"/>
          </p:cNvSpPr>
          <p:nvPr>
            <p:ph sz="quarter" idx="18"/>
          </p:nvPr>
        </p:nvSpPr>
        <p:spPr>
          <a:xfrm>
            <a:off x="8393399" y="5122520"/>
            <a:ext cx="3230565" cy="1368152"/>
          </a:xfrm>
        </p:spPr>
        <p:txBody>
          <a:bodyPr/>
          <a:lstStyle>
            <a:lvl1pPr marL="0" indent="0" algn="ctr">
              <a:buNone/>
              <a:defRPr sz="1000">
                <a:latin typeface="Calibri" panose="020F0502020204030204" pitchFamily="34" charset="0"/>
                <a:cs typeface="Calibri" panose="020F0502020204030204" pitchFamily="34" charset="0"/>
              </a:defRPr>
            </a:lvl1pPr>
            <a:lvl2pPr marL="336550" indent="0" algn="ctr">
              <a:buNone/>
              <a:defRPr sz="1000">
                <a:latin typeface="Calibri" panose="020F0502020204030204" pitchFamily="34" charset="0"/>
                <a:cs typeface="Calibri" panose="020F0502020204030204" pitchFamily="34" charset="0"/>
              </a:defRPr>
            </a:lvl2pPr>
            <a:lvl3pPr marL="619125" indent="0" algn="ctr">
              <a:buNone/>
              <a:defRPr sz="1000">
                <a:latin typeface="Calibri" panose="020F0502020204030204" pitchFamily="34" charset="0"/>
                <a:cs typeface="Calibri" panose="020F0502020204030204" pitchFamily="34" charset="0"/>
              </a:defRPr>
            </a:lvl3pPr>
            <a:lvl4pPr marL="903287" indent="0" algn="ctr">
              <a:buNone/>
              <a:defRPr sz="1000">
                <a:latin typeface="Calibri" panose="020F0502020204030204" pitchFamily="34" charset="0"/>
                <a:cs typeface="Calibri" panose="020F0502020204030204" pitchFamily="34" charset="0"/>
              </a:defRPr>
            </a:lvl4pPr>
            <a:lvl5pPr marL="1206500" indent="0" algn="ctr">
              <a:buNone/>
              <a:defRPr sz="1000">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8" name="Plassholder for innhold 2">
            <a:extLst>
              <a:ext uri="{FF2B5EF4-FFF2-40B4-BE49-F238E27FC236}">
                <a16:creationId xmlns:a16="http://schemas.microsoft.com/office/drawing/2014/main" id="{A673B3B7-7E76-AF44-9136-9DBF4A7D387C}"/>
              </a:ext>
            </a:extLst>
          </p:cNvPr>
          <p:cNvSpPr>
            <a:spLocks noGrp="1"/>
          </p:cNvSpPr>
          <p:nvPr>
            <p:ph sz="quarter" idx="19"/>
          </p:nvPr>
        </p:nvSpPr>
        <p:spPr>
          <a:xfrm>
            <a:off x="4672607" y="5122520"/>
            <a:ext cx="3230565" cy="1368152"/>
          </a:xfrm>
        </p:spPr>
        <p:txBody>
          <a:bodyPr/>
          <a:lstStyle>
            <a:lvl1pPr marL="0" indent="0" algn="ctr">
              <a:buNone/>
              <a:defRPr sz="1000">
                <a:latin typeface="Calibri" panose="020F0502020204030204" pitchFamily="34" charset="0"/>
                <a:cs typeface="Calibri" panose="020F0502020204030204" pitchFamily="34" charset="0"/>
              </a:defRPr>
            </a:lvl1pPr>
            <a:lvl2pPr marL="336550" indent="0" algn="ctr">
              <a:buNone/>
              <a:defRPr sz="1000">
                <a:latin typeface="Calibri" panose="020F0502020204030204" pitchFamily="34" charset="0"/>
                <a:cs typeface="Calibri" panose="020F0502020204030204" pitchFamily="34" charset="0"/>
              </a:defRPr>
            </a:lvl2pPr>
            <a:lvl3pPr marL="619125" indent="0" algn="ctr">
              <a:buNone/>
              <a:defRPr sz="1000">
                <a:latin typeface="Calibri" panose="020F0502020204030204" pitchFamily="34" charset="0"/>
                <a:cs typeface="Calibri" panose="020F0502020204030204" pitchFamily="34" charset="0"/>
              </a:defRPr>
            </a:lvl3pPr>
            <a:lvl4pPr marL="903287" indent="0" algn="ctr">
              <a:buNone/>
              <a:defRPr sz="1000">
                <a:latin typeface="Calibri" panose="020F0502020204030204" pitchFamily="34" charset="0"/>
                <a:cs typeface="Calibri" panose="020F0502020204030204" pitchFamily="34" charset="0"/>
              </a:defRPr>
            </a:lvl4pPr>
            <a:lvl5pPr marL="1206500" indent="0" algn="ctr">
              <a:buNone/>
              <a:defRPr sz="1000">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9" name="Plassholder for innhold 2">
            <a:extLst>
              <a:ext uri="{FF2B5EF4-FFF2-40B4-BE49-F238E27FC236}">
                <a16:creationId xmlns:a16="http://schemas.microsoft.com/office/drawing/2014/main" id="{1E8CD317-F4BC-E045-98E9-D1E4D4E975AA}"/>
              </a:ext>
            </a:extLst>
          </p:cNvPr>
          <p:cNvSpPr>
            <a:spLocks noGrp="1"/>
          </p:cNvSpPr>
          <p:nvPr>
            <p:ph sz="quarter" idx="20"/>
          </p:nvPr>
        </p:nvSpPr>
        <p:spPr>
          <a:xfrm>
            <a:off x="875615" y="5122520"/>
            <a:ext cx="3230565" cy="1368152"/>
          </a:xfrm>
        </p:spPr>
        <p:txBody>
          <a:bodyPr/>
          <a:lstStyle>
            <a:lvl1pPr marL="0" indent="0" algn="ctr">
              <a:buNone/>
              <a:defRPr sz="1000">
                <a:latin typeface="Calibri" panose="020F0502020204030204" pitchFamily="34" charset="0"/>
                <a:cs typeface="Calibri" panose="020F0502020204030204" pitchFamily="34" charset="0"/>
              </a:defRPr>
            </a:lvl1pPr>
            <a:lvl2pPr marL="336550" indent="0" algn="ctr">
              <a:buNone/>
              <a:defRPr sz="1000">
                <a:latin typeface="Calibri" panose="020F0502020204030204" pitchFamily="34" charset="0"/>
                <a:cs typeface="Calibri" panose="020F0502020204030204" pitchFamily="34" charset="0"/>
              </a:defRPr>
            </a:lvl2pPr>
            <a:lvl3pPr marL="619125" indent="0" algn="ctr">
              <a:buNone/>
              <a:defRPr sz="1000">
                <a:latin typeface="Calibri" panose="020F0502020204030204" pitchFamily="34" charset="0"/>
                <a:cs typeface="Calibri" panose="020F0502020204030204" pitchFamily="34" charset="0"/>
              </a:defRPr>
            </a:lvl3pPr>
            <a:lvl4pPr marL="903287" indent="0" algn="ctr">
              <a:buNone/>
              <a:defRPr sz="1000">
                <a:latin typeface="Calibri" panose="020F0502020204030204" pitchFamily="34" charset="0"/>
                <a:cs typeface="Calibri" panose="020F0502020204030204" pitchFamily="34" charset="0"/>
              </a:defRPr>
            </a:lvl4pPr>
            <a:lvl5pPr marL="1206500" indent="0" algn="ctr">
              <a:buNone/>
              <a:defRPr sz="1000">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389095231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Short Koncept">
    <p:spTree>
      <p:nvGrpSpPr>
        <p:cNvPr id="1" name=""/>
        <p:cNvGrpSpPr/>
        <p:nvPr/>
      </p:nvGrpSpPr>
      <p:grpSpPr>
        <a:xfrm>
          <a:off x="0" y="0"/>
          <a:ext cx="0" cy="0"/>
          <a:chOff x="0" y="0"/>
          <a:chExt cx="0" cy="0"/>
        </a:xfrm>
      </p:grpSpPr>
      <p:sp>
        <p:nvSpPr>
          <p:cNvPr id="19" name="Text Placeholder 7"/>
          <p:cNvSpPr>
            <a:spLocks noGrp="1"/>
          </p:cNvSpPr>
          <p:nvPr>
            <p:ph type="body" sz="quarter" idx="13" hasCustomPrompt="1"/>
          </p:nvPr>
        </p:nvSpPr>
        <p:spPr>
          <a:xfrm>
            <a:off x="367423" y="453224"/>
            <a:ext cx="11377281" cy="879220"/>
          </a:xfrm>
          <a:noFill/>
          <a:ln w="9525">
            <a:noFill/>
            <a:miter lim="800000"/>
            <a:headEnd/>
            <a:tailEnd/>
          </a:ln>
        </p:spPr>
        <p:txBody>
          <a:bodyPr vert="horz" wrap="square" lIns="0" tIns="0" rIns="0" bIns="0" numCol="1" anchor="ctr" anchorCtr="0" compatLnSpc="1">
            <a:prstTxWarp prst="textNoShape">
              <a:avLst/>
            </a:prstTxWarp>
          </a:bodyPr>
          <a:lstStyle>
            <a:lvl1pPr marL="0" indent="0">
              <a:spcBef>
                <a:spcPts val="0"/>
              </a:spcBef>
              <a:buNone/>
              <a:defRPr lang="en-US" sz="2000" b="1" dirty="0">
                <a:latin typeface="+mn-lt"/>
                <a:ea typeface="+mj-ea"/>
                <a:cs typeface="+mj-cs"/>
              </a:defRPr>
            </a:lvl1pPr>
          </a:lstStyle>
          <a:p>
            <a:pPr lvl="0">
              <a:spcBef>
                <a:spcPct val="20000"/>
              </a:spcBef>
              <a:spcAft>
                <a:spcPct val="0"/>
              </a:spcAft>
            </a:pPr>
            <a:r>
              <a:rPr lang="en-GB" dirty="0"/>
              <a:t>Konsept2</a:t>
            </a:r>
            <a:endParaRPr lang="en-US" dirty="0"/>
          </a:p>
        </p:txBody>
      </p:sp>
      <p:sp>
        <p:nvSpPr>
          <p:cNvPr id="25" name="Content Placeholder 13"/>
          <p:cNvSpPr>
            <a:spLocks noGrp="1"/>
          </p:cNvSpPr>
          <p:nvPr>
            <p:ph sz="quarter" idx="18"/>
          </p:nvPr>
        </p:nvSpPr>
        <p:spPr>
          <a:xfrm>
            <a:off x="665943" y="2875037"/>
            <a:ext cx="5075433" cy="2448272"/>
          </a:xfrm>
        </p:spPr>
        <p:txBody>
          <a:bodyPr/>
          <a:lstStyle>
            <a:lvl1pPr>
              <a:defRPr sz="1200"/>
            </a:lvl1pPr>
          </a:lstStyle>
          <a:p>
            <a:pPr lvl="0"/>
            <a:endParaRPr lang="en-US" dirty="0"/>
          </a:p>
        </p:txBody>
      </p:sp>
      <p:sp>
        <p:nvSpPr>
          <p:cNvPr id="20" name="Content Placeholder 13">
            <a:extLst>
              <a:ext uri="{FF2B5EF4-FFF2-40B4-BE49-F238E27FC236}">
                <a16:creationId xmlns:a16="http://schemas.microsoft.com/office/drawing/2014/main" id="{5B943976-1645-47F8-A0BD-862D292C99CC}"/>
              </a:ext>
            </a:extLst>
          </p:cNvPr>
          <p:cNvSpPr>
            <a:spLocks noGrp="1"/>
          </p:cNvSpPr>
          <p:nvPr>
            <p:ph sz="quarter" idx="23"/>
          </p:nvPr>
        </p:nvSpPr>
        <p:spPr>
          <a:xfrm>
            <a:off x="6365631" y="2879265"/>
            <a:ext cx="4985237" cy="2448272"/>
          </a:xfrm>
        </p:spPr>
        <p:txBody>
          <a:bodyPr/>
          <a:lstStyle>
            <a:lvl1pPr>
              <a:defRPr sz="1200"/>
            </a:lvl1pPr>
          </a:lstStyle>
          <a:p>
            <a:pPr lvl="0"/>
            <a:endParaRPr lang="en-US" dirty="0"/>
          </a:p>
        </p:txBody>
      </p:sp>
    </p:spTree>
    <p:extLst>
      <p:ext uri="{BB962C8B-B14F-4D97-AF65-F5344CB8AC3E}">
        <p14:creationId xmlns:p14="http://schemas.microsoft.com/office/powerpoint/2010/main" val="330340005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Klikk for å redigere tittelstil</a:t>
            </a:r>
          </a:p>
        </p:txBody>
      </p:sp>
      <p:sp>
        <p:nvSpPr>
          <p:cNvPr id="3" name="Plassholder for lysbildenummer 1"/>
          <p:cNvSpPr>
            <a:spLocks noGrp="1"/>
          </p:cNvSpPr>
          <p:nvPr>
            <p:ph type="sldNum" sz="quarter" idx="4"/>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Tittel og fire innholdsdeler">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47C85A90-1DA3-7340-A921-5AF8EFE719E8}"/>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8973" name="think-cell Slide" r:id="rId4" imgW="7772400" imgH="10058400" progId="TCLayout.ActiveDocument.1">
                  <p:embed/>
                </p:oleObj>
              </mc:Choice>
              <mc:Fallback>
                <p:oleObj name="think-cell Slide" r:id="rId4" imgW="7772400" imgH="10058400" progId="TCLayout.ActiveDocument.1">
                  <p:embed/>
                  <p:pic>
                    <p:nvPicPr>
                      <p:cNvPr id="2" name="Objekt 1" hidden="1">
                        <a:extLst>
                          <a:ext uri="{FF2B5EF4-FFF2-40B4-BE49-F238E27FC236}">
                            <a16:creationId xmlns:a16="http://schemas.microsoft.com/office/drawing/2014/main" id="{47C85A90-1DA3-7340-A921-5AF8EFE719E8}"/>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Plassholder for innhold 2">
            <a:extLst>
              <a:ext uri="{FF2B5EF4-FFF2-40B4-BE49-F238E27FC236}">
                <a16:creationId xmlns:a16="http://schemas.microsoft.com/office/drawing/2014/main" id="{80572B0C-B09B-D446-BC8C-415DFC4451C1}"/>
              </a:ext>
            </a:extLst>
          </p:cNvPr>
          <p:cNvSpPr>
            <a:spLocks noGrp="1"/>
          </p:cNvSpPr>
          <p:nvPr>
            <p:ph sz="quarter" idx="10"/>
          </p:nvPr>
        </p:nvSpPr>
        <p:spPr>
          <a:xfrm>
            <a:off x="7972483" y="1973942"/>
            <a:ext cx="3230565" cy="1723542"/>
          </a:xfrm>
        </p:spPr>
        <p:txBody>
          <a:bodyPr/>
          <a:lstStyle>
            <a:lvl1pPr marL="0" indent="0" algn="ctr">
              <a:buNone/>
              <a:defRPr sz="1000">
                <a:latin typeface="Calibri" panose="020F0502020204030204" pitchFamily="34" charset="0"/>
                <a:cs typeface="Calibri" panose="020F0502020204030204" pitchFamily="34" charset="0"/>
              </a:defRPr>
            </a:lvl1pPr>
            <a:lvl2pPr marL="336550" indent="0" algn="ctr">
              <a:buNone/>
              <a:defRPr sz="1000">
                <a:latin typeface="Calibri" panose="020F0502020204030204" pitchFamily="34" charset="0"/>
                <a:cs typeface="Calibri" panose="020F0502020204030204" pitchFamily="34" charset="0"/>
              </a:defRPr>
            </a:lvl2pPr>
            <a:lvl3pPr marL="619125" indent="0" algn="ctr">
              <a:buNone/>
              <a:defRPr sz="1000">
                <a:latin typeface="Calibri" panose="020F0502020204030204" pitchFamily="34" charset="0"/>
                <a:cs typeface="Calibri" panose="020F0502020204030204" pitchFamily="34" charset="0"/>
              </a:defRPr>
            </a:lvl3pPr>
            <a:lvl4pPr marL="903287" indent="0" algn="ctr">
              <a:buNone/>
              <a:defRPr sz="1000">
                <a:latin typeface="Calibri" panose="020F0502020204030204" pitchFamily="34" charset="0"/>
                <a:cs typeface="Calibri" panose="020F0502020204030204" pitchFamily="34" charset="0"/>
              </a:defRPr>
            </a:lvl4pPr>
            <a:lvl5pPr marL="1206500" indent="0" algn="ctr">
              <a:buNone/>
              <a:defRPr sz="1000">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0" name="Plassholder for innhold 2">
            <a:extLst>
              <a:ext uri="{FF2B5EF4-FFF2-40B4-BE49-F238E27FC236}">
                <a16:creationId xmlns:a16="http://schemas.microsoft.com/office/drawing/2014/main" id="{90B9173F-2B7B-EE47-BB39-0D2AA8CB6E6E}"/>
              </a:ext>
            </a:extLst>
          </p:cNvPr>
          <p:cNvSpPr>
            <a:spLocks noGrp="1"/>
          </p:cNvSpPr>
          <p:nvPr>
            <p:ph sz="quarter" idx="11"/>
          </p:nvPr>
        </p:nvSpPr>
        <p:spPr>
          <a:xfrm>
            <a:off x="3482434" y="1959428"/>
            <a:ext cx="3230565" cy="1723542"/>
          </a:xfrm>
        </p:spPr>
        <p:txBody>
          <a:bodyPr/>
          <a:lstStyle>
            <a:lvl1pPr marL="0" indent="0" algn="ctr">
              <a:buNone/>
              <a:defRPr sz="1000">
                <a:latin typeface="Calibri" panose="020F0502020204030204" pitchFamily="34" charset="0"/>
                <a:cs typeface="Calibri" panose="020F0502020204030204" pitchFamily="34" charset="0"/>
              </a:defRPr>
            </a:lvl1pPr>
            <a:lvl2pPr marL="336550" indent="0" algn="ctr">
              <a:buNone/>
              <a:defRPr sz="1000">
                <a:latin typeface="Calibri" panose="020F0502020204030204" pitchFamily="34" charset="0"/>
                <a:cs typeface="Calibri" panose="020F0502020204030204" pitchFamily="34" charset="0"/>
              </a:defRPr>
            </a:lvl2pPr>
            <a:lvl3pPr marL="619125" indent="0" algn="ctr">
              <a:buNone/>
              <a:defRPr sz="1000">
                <a:latin typeface="Calibri" panose="020F0502020204030204" pitchFamily="34" charset="0"/>
                <a:cs typeface="Calibri" panose="020F0502020204030204" pitchFamily="34" charset="0"/>
              </a:defRPr>
            </a:lvl3pPr>
            <a:lvl4pPr marL="903287" indent="0" algn="ctr">
              <a:buNone/>
              <a:defRPr sz="1000">
                <a:latin typeface="Calibri" panose="020F0502020204030204" pitchFamily="34" charset="0"/>
                <a:cs typeface="Calibri" panose="020F0502020204030204" pitchFamily="34" charset="0"/>
              </a:defRPr>
            </a:lvl4pPr>
            <a:lvl5pPr marL="1206500" indent="0" algn="ctr">
              <a:buNone/>
              <a:defRPr sz="1000">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1" name="Plassholder for innhold 2">
            <a:extLst>
              <a:ext uri="{FF2B5EF4-FFF2-40B4-BE49-F238E27FC236}">
                <a16:creationId xmlns:a16="http://schemas.microsoft.com/office/drawing/2014/main" id="{49A3B9EB-700B-2240-B008-783CB74E9DDE}"/>
              </a:ext>
            </a:extLst>
          </p:cNvPr>
          <p:cNvSpPr>
            <a:spLocks noGrp="1"/>
          </p:cNvSpPr>
          <p:nvPr>
            <p:ph sz="quarter" idx="12"/>
          </p:nvPr>
        </p:nvSpPr>
        <p:spPr>
          <a:xfrm>
            <a:off x="962699" y="2304198"/>
            <a:ext cx="2080303" cy="1288295"/>
          </a:xfrm>
        </p:spPr>
        <p:txBody>
          <a:bodyPr/>
          <a:lstStyle>
            <a:lvl1pPr marL="0" indent="0" algn="ctr">
              <a:buNone/>
              <a:defRPr sz="1000">
                <a:latin typeface="Calibri" panose="020F0502020204030204" pitchFamily="34" charset="0"/>
                <a:cs typeface="Calibri" panose="020F0502020204030204" pitchFamily="34" charset="0"/>
              </a:defRPr>
            </a:lvl1pPr>
            <a:lvl2pPr marL="336550" indent="0" algn="ctr">
              <a:buNone/>
              <a:defRPr sz="1000">
                <a:latin typeface="Calibri" panose="020F0502020204030204" pitchFamily="34" charset="0"/>
                <a:cs typeface="Calibri" panose="020F0502020204030204" pitchFamily="34" charset="0"/>
              </a:defRPr>
            </a:lvl2pPr>
            <a:lvl3pPr marL="619125" indent="0" algn="ctr">
              <a:buNone/>
              <a:defRPr sz="1000">
                <a:latin typeface="Calibri" panose="020F0502020204030204" pitchFamily="34" charset="0"/>
                <a:cs typeface="Calibri" panose="020F0502020204030204" pitchFamily="34" charset="0"/>
              </a:defRPr>
            </a:lvl3pPr>
            <a:lvl4pPr marL="903287" indent="0" algn="ctr">
              <a:buNone/>
              <a:defRPr sz="1000">
                <a:latin typeface="Calibri" panose="020F0502020204030204" pitchFamily="34" charset="0"/>
                <a:cs typeface="Calibri" panose="020F0502020204030204" pitchFamily="34" charset="0"/>
              </a:defRPr>
            </a:lvl4pPr>
            <a:lvl5pPr marL="1206500" indent="0" algn="ctr">
              <a:buNone/>
              <a:defRPr sz="1000">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2" name="Tittel 1">
            <a:extLst>
              <a:ext uri="{FF2B5EF4-FFF2-40B4-BE49-F238E27FC236}">
                <a16:creationId xmlns:a16="http://schemas.microsoft.com/office/drawing/2014/main" id="{7F578851-7E33-E34B-A0B9-08F81010B648}"/>
              </a:ext>
            </a:extLst>
          </p:cNvPr>
          <p:cNvSpPr>
            <a:spLocks noGrp="1"/>
          </p:cNvSpPr>
          <p:nvPr>
            <p:ph type="title" sz="quarter"/>
          </p:nvPr>
        </p:nvSpPr>
        <p:spPr>
          <a:xfrm>
            <a:off x="742951" y="333376"/>
            <a:ext cx="10725149" cy="911225"/>
          </a:xfrm>
        </p:spPr>
        <p:txBody>
          <a:bodyPr/>
          <a:lstStyle/>
          <a:p>
            <a:r>
              <a:rPr lang="nb-NO" dirty="0"/>
              <a:t>Klikk for å redigere tittelstil</a:t>
            </a:r>
          </a:p>
        </p:txBody>
      </p:sp>
      <p:sp>
        <p:nvSpPr>
          <p:cNvPr id="20" name="Plassholder for innhold 2">
            <a:extLst>
              <a:ext uri="{FF2B5EF4-FFF2-40B4-BE49-F238E27FC236}">
                <a16:creationId xmlns:a16="http://schemas.microsoft.com/office/drawing/2014/main" id="{49AFF9FD-AC31-844A-8EE9-6E988F097B03}"/>
              </a:ext>
            </a:extLst>
          </p:cNvPr>
          <p:cNvSpPr>
            <a:spLocks noGrp="1"/>
          </p:cNvSpPr>
          <p:nvPr>
            <p:ph sz="quarter" idx="13"/>
          </p:nvPr>
        </p:nvSpPr>
        <p:spPr>
          <a:xfrm>
            <a:off x="7972483" y="4437415"/>
            <a:ext cx="3230565" cy="1723542"/>
          </a:xfrm>
        </p:spPr>
        <p:txBody>
          <a:bodyPr/>
          <a:lstStyle>
            <a:lvl1pPr marL="0" indent="0" algn="ctr">
              <a:buNone/>
              <a:defRPr sz="1000">
                <a:latin typeface="Calibri" panose="020F0502020204030204" pitchFamily="34" charset="0"/>
                <a:cs typeface="Calibri" panose="020F0502020204030204" pitchFamily="34" charset="0"/>
              </a:defRPr>
            </a:lvl1pPr>
            <a:lvl2pPr marL="336550" indent="0" algn="ctr">
              <a:buNone/>
              <a:defRPr sz="1000">
                <a:latin typeface="Calibri" panose="020F0502020204030204" pitchFamily="34" charset="0"/>
                <a:cs typeface="Calibri" panose="020F0502020204030204" pitchFamily="34" charset="0"/>
              </a:defRPr>
            </a:lvl2pPr>
            <a:lvl3pPr marL="619125" indent="0" algn="ctr">
              <a:buNone/>
              <a:defRPr sz="1000">
                <a:latin typeface="Calibri" panose="020F0502020204030204" pitchFamily="34" charset="0"/>
                <a:cs typeface="Calibri" panose="020F0502020204030204" pitchFamily="34" charset="0"/>
              </a:defRPr>
            </a:lvl3pPr>
            <a:lvl4pPr marL="903287" indent="0" algn="ctr">
              <a:buNone/>
              <a:defRPr sz="1000">
                <a:latin typeface="Calibri" panose="020F0502020204030204" pitchFamily="34" charset="0"/>
                <a:cs typeface="Calibri" panose="020F0502020204030204" pitchFamily="34" charset="0"/>
              </a:defRPr>
            </a:lvl4pPr>
            <a:lvl5pPr marL="1206500" indent="0" algn="ctr">
              <a:buNone/>
              <a:defRPr sz="1000">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21" name="Plassholder for innhold 2">
            <a:extLst>
              <a:ext uri="{FF2B5EF4-FFF2-40B4-BE49-F238E27FC236}">
                <a16:creationId xmlns:a16="http://schemas.microsoft.com/office/drawing/2014/main" id="{F86C24FB-9DE1-FA47-A169-753AC5A8F4B4}"/>
              </a:ext>
            </a:extLst>
          </p:cNvPr>
          <p:cNvSpPr>
            <a:spLocks noGrp="1"/>
          </p:cNvSpPr>
          <p:nvPr>
            <p:ph sz="quarter" idx="14"/>
          </p:nvPr>
        </p:nvSpPr>
        <p:spPr>
          <a:xfrm>
            <a:off x="3482434" y="4422901"/>
            <a:ext cx="3230565" cy="1723542"/>
          </a:xfrm>
        </p:spPr>
        <p:txBody>
          <a:bodyPr/>
          <a:lstStyle>
            <a:lvl1pPr marL="0" indent="0" algn="ctr">
              <a:buNone/>
              <a:defRPr sz="1000">
                <a:latin typeface="Calibri" panose="020F0502020204030204" pitchFamily="34" charset="0"/>
                <a:cs typeface="Calibri" panose="020F0502020204030204" pitchFamily="34" charset="0"/>
              </a:defRPr>
            </a:lvl1pPr>
            <a:lvl2pPr marL="336550" indent="0" algn="ctr">
              <a:buNone/>
              <a:defRPr sz="1000">
                <a:latin typeface="Calibri" panose="020F0502020204030204" pitchFamily="34" charset="0"/>
                <a:cs typeface="Calibri" panose="020F0502020204030204" pitchFamily="34" charset="0"/>
              </a:defRPr>
            </a:lvl2pPr>
            <a:lvl3pPr marL="619125" indent="0" algn="ctr">
              <a:buNone/>
              <a:defRPr sz="1000">
                <a:latin typeface="Calibri" panose="020F0502020204030204" pitchFamily="34" charset="0"/>
                <a:cs typeface="Calibri" panose="020F0502020204030204" pitchFamily="34" charset="0"/>
              </a:defRPr>
            </a:lvl3pPr>
            <a:lvl4pPr marL="903287" indent="0" algn="ctr">
              <a:buNone/>
              <a:defRPr sz="1000">
                <a:latin typeface="Calibri" panose="020F0502020204030204" pitchFamily="34" charset="0"/>
                <a:cs typeface="Calibri" panose="020F0502020204030204" pitchFamily="34" charset="0"/>
              </a:defRPr>
            </a:lvl4pPr>
            <a:lvl5pPr marL="1206500" indent="0" algn="ctr">
              <a:buNone/>
              <a:defRPr sz="1000">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22" name="Plassholder for innhold 2">
            <a:extLst>
              <a:ext uri="{FF2B5EF4-FFF2-40B4-BE49-F238E27FC236}">
                <a16:creationId xmlns:a16="http://schemas.microsoft.com/office/drawing/2014/main" id="{4F7483A3-7B29-8E4B-8EC1-12DA7427DF9F}"/>
              </a:ext>
            </a:extLst>
          </p:cNvPr>
          <p:cNvSpPr>
            <a:spLocks noGrp="1"/>
          </p:cNvSpPr>
          <p:nvPr>
            <p:ph sz="quarter" idx="15"/>
          </p:nvPr>
        </p:nvSpPr>
        <p:spPr>
          <a:xfrm>
            <a:off x="962699" y="4767671"/>
            <a:ext cx="2080303" cy="1288295"/>
          </a:xfrm>
        </p:spPr>
        <p:txBody>
          <a:bodyPr/>
          <a:lstStyle>
            <a:lvl1pPr marL="0" indent="0" algn="ctr">
              <a:buNone/>
              <a:defRPr sz="1000">
                <a:latin typeface="Calibri" panose="020F0502020204030204" pitchFamily="34" charset="0"/>
                <a:cs typeface="Calibri" panose="020F0502020204030204" pitchFamily="34" charset="0"/>
              </a:defRPr>
            </a:lvl1pPr>
            <a:lvl2pPr marL="336550" indent="0" algn="ctr">
              <a:buNone/>
              <a:defRPr sz="1000">
                <a:latin typeface="Calibri" panose="020F0502020204030204" pitchFamily="34" charset="0"/>
                <a:cs typeface="Calibri" panose="020F0502020204030204" pitchFamily="34" charset="0"/>
              </a:defRPr>
            </a:lvl2pPr>
            <a:lvl3pPr marL="619125" indent="0" algn="ctr">
              <a:buNone/>
              <a:defRPr sz="1000">
                <a:latin typeface="Calibri" panose="020F0502020204030204" pitchFamily="34" charset="0"/>
                <a:cs typeface="Calibri" panose="020F0502020204030204" pitchFamily="34" charset="0"/>
              </a:defRPr>
            </a:lvl3pPr>
            <a:lvl4pPr marL="903287" indent="0" algn="ctr">
              <a:buNone/>
              <a:defRPr sz="1000">
                <a:latin typeface="Calibri" panose="020F0502020204030204" pitchFamily="34" charset="0"/>
                <a:cs typeface="Calibri" panose="020F0502020204030204" pitchFamily="34" charset="0"/>
              </a:defRPr>
            </a:lvl4pPr>
            <a:lvl5pPr marL="1206500" indent="0" algn="ctr">
              <a:buNone/>
              <a:defRPr sz="1000">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45070861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Normal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DD336-08AA-43B5-9FE7-2340E1A78E71}"/>
              </a:ext>
            </a:extLst>
          </p:cNvPr>
          <p:cNvSpPr>
            <a:spLocks noGrp="1"/>
          </p:cNvSpPr>
          <p:nvPr>
            <p:ph type="title" hasCustomPrompt="1"/>
          </p:nvPr>
        </p:nvSpPr>
        <p:spPr/>
        <p:txBody>
          <a:bodyPr/>
          <a:lstStyle>
            <a:lvl1pPr>
              <a:defRPr/>
            </a:lvl1pPr>
          </a:lstStyle>
          <a:p>
            <a:r>
              <a:rPr lang="en-GB" dirty="0"/>
              <a:t>headline</a:t>
            </a:r>
          </a:p>
        </p:txBody>
      </p:sp>
      <p:sp>
        <p:nvSpPr>
          <p:cNvPr id="9" name="Text Placeholder 5">
            <a:extLst>
              <a:ext uri="{FF2B5EF4-FFF2-40B4-BE49-F238E27FC236}">
                <a16:creationId xmlns:a16="http://schemas.microsoft.com/office/drawing/2014/main" id="{CA4AEC2A-71B9-48F3-840F-5A51F15E394C}"/>
              </a:ext>
            </a:extLst>
          </p:cNvPr>
          <p:cNvSpPr>
            <a:spLocks noGrp="1"/>
          </p:cNvSpPr>
          <p:nvPr>
            <p:ph type="body" sz="quarter" idx="11" hasCustomPrompt="1"/>
          </p:nvPr>
        </p:nvSpPr>
        <p:spPr>
          <a:xfrm>
            <a:off x="259452" y="849600"/>
            <a:ext cx="11469876" cy="215613"/>
          </a:xfrm>
        </p:spPr>
        <p:txBody>
          <a:bodyPr>
            <a:noAutofit/>
          </a:bodyPr>
          <a:lstStyle>
            <a:lvl1pPr marL="0" marR="0" indent="0" algn="l" defTabSz="914126" rtl="0" eaLnBrk="1" fontAlgn="auto" latinLnBrk="0" hangingPunct="1">
              <a:lnSpc>
                <a:spcPct val="100000"/>
              </a:lnSpc>
              <a:spcBef>
                <a:spcPts val="0"/>
              </a:spcBef>
              <a:spcAft>
                <a:spcPts val="0"/>
              </a:spcAft>
              <a:buClrTx/>
              <a:buSzTx/>
              <a:buFontTx/>
              <a:buNone/>
              <a:tabLst/>
              <a:defRPr sz="1400" cap="all" baseline="0">
                <a:solidFill>
                  <a:srgbClr val="6D6E71"/>
                </a:solidFill>
                <a:latin typeface="+mj-lt"/>
              </a:defRPr>
            </a:lvl1pPr>
          </a:lstStyle>
          <a:p>
            <a:pPr lvl="0"/>
            <a:r>
              <a:rPr lang="en-GB" dirty="0"/>
              <a:t>Sub headline</a:t>
            </a:r>
          </a:p>
        </p:txBody>
      </p:sp>
      <p:sp>
        <p:nvSpPr>
          <p:cNvPr id="10" name="Text Placeholder 7">
            <a:extLst>
              <a:ext uri="{FF2B5EF4-FFF2-40B4-BE49-F238E27FC236}">
                <a16:creationId xmlns:a16="http://schemas.microsoft.com/office/drawing/2014/main" id="{406264DA-69EB-4955-A894-041D17036F45}"/>
              </a:ext>
            </a:extLst>
          </p:cNvPr>
          <p:cNvSpPr>
            <a:spLocks noGrp="1"/>
          </p:cNvSpPr>
          <p:nvPr>
            <p:ph type="body" sz="quarter" idx="12"/>
          </p:nvPr>
        </p:nvSpPr>
        <p:spPr>
          <a:xfrm>
            <a:off x="259453" y="1471749"/>
            <a:ext cx="11469876" cy="4738506"/>
          </a:xfrm>
        </p:spPr>
        <p:txBody>
          <a:bodyPr/>
          <a:lstStyle>
            <a:lvl2pPr>
              <a:defRPr>
                <a:latin typeface="Elkjop Bodytext" pitchFamily="2"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3">
            <a:extLst>
              <a:ext uri="{FF2B5EF4-FFF2-40B4-BE49-F238E27FC236}">
                <a16:creationId xmlns:a16="http://schemas.microsoft.com/office/drawing/2014/main" id="{3AF6C356-D2CB-4F7E-9ABE-522EEED266B1}"/>
              </a:ext>
            </a:extLst>
          </p:cNvPr>
          <p:cNvSpPr>
            <a:spLocks noGrp="1"/>
          </p:cNvSpPr>
          <p:nvPr>
            <p:ph type="sldNum" sz="quarter" idx="13"/>
          </p:nvPr>
        </p:nvSpPr>
        <p:spPr/>
        <p:txBody>
          <a:bodyPr/>
          <a:lstStyle/>
          <a:p>
            <a:pPr defTabSz="914126">
              <a:buClr>
                <a:srgbClr val="78BE20"/>
              </a:buClr>
              <a:buSzPct val="100000"/>
            </a:pPr>
            <a:fld id="{C8B6EBAC-CD31-4CFA-8192-38C52CCC6566}" type="slidenum">
              <a:rPr lang="en-GB" smtClean="0">
                <a:solidFill>
                  <a:srgbClr val="141B4D"/>
                </a:solidFill>
              </a:rPr>
              <a:pPr defTabSz="914126">
                <a:buClr>
                  <a:srgbClr val="78BE20"/>
                </a:buClr>
                <a:buSzPct val="100000"/>
              </a:pPr>
              <a:t>‹#›</a:t>
            </a:fld>
            <a:endParaRPr lang="en-GB" dirty="0">
              <a:solidFill>
                <a:srgbClr val="141B4D"/>
              </a:solidFill>
            </a:endParaRPr>
          </a:p>
        </p:txBody>
      </p:sp>
    </p:spTree>
    <p:extLst>
      <p:ext uri="{BB962C8B-B14F-4D97-AF65-F5344CB8AC3E}">
        <p14:creationId xmlns:p14="http://schemas.microsoft.com/office/powerpoint/2010/main" val="1907767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A49001-00DC-A340-9A6E-FB0C449F5815}"/>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GB"/>
          </a:p>
        </p:txBody>
      </p:sp>
      <p:sp>
        <p:nvSpPr>
          <p:cNvPr id="3" name="Undertittel 2">
            <a:extLst>
              <a:ext uri="{FF2B5EF4-FFF2-40B4-BE49-F238E27FC236}">
                <a16:creationId xmlns:a16="http://schemas.microsoft.com/office/drawing/2014/main" id="{DA4936B5-9731-654B-AA56-CD634411C0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a:p>
        </p:txBody>
      </p:sp>
      <p:sp>
        <p:nvSpPr>
          <p:cNvPr id="4" name="Plassholder for dato 3">
            <a:extLst>
              <a:ext uri="{FF2B5EF4-FFF2-40B4-BE49-F238E27FC236}">
                <a16:creationId xmlns:a16="http://schemas.microsoft.com/office/drawing/2014/main" id="{600CAA69-CB13-EE49-A59A-975BD0F871DC}"/>
              </a:ext>
            </a:extLst>
          </p:cNvPr>
          <p:cNvSpPr>
            <a:spLocks noGrp="1"/>
          </p:cNvSpPr>
          <p:nvPr>
            <p:ph type="dt" sz="half" idx="10"/>
          </p:nvPr>
        </p:nvSpPr>
        <p:spPr/>
        <p:txBody>
          <a:bodyPr/>
          <a:lstStyle/>
          <a:p>
            <a:fld id="{7411FA59-1FA1-9A4D-A01E-BE5AFBFE6FCD}" type="datetimeFigureOut">
              <a:rPr lang="en-GB" smtClean="0"/>
              <a:t>25/05/2022</a:t>
            </a:fld>
            <a:endParaRPr lang="en-GB" dirty="0"/>
          </a:p>
        </p:txBody>
      </p:sp>
      <p:sp>
        <p:nvSpPr>
          <p:cNvPr id="5" name="Plassholder for bunntekst 4">
            <a:extLst>
              <a:ext uri="{FF2B5EF4-FFF2-40B4-BE49-F238E27FC236}">
                <a16:creationId xmlns:a16="http://schemas.microsoft.com/office/drawing/2014/main" id="{5D0231FE-4BD5-6049-8665-E42F6AE1C6AD}"/>
              </a:ext>
            </a:extLst>
          </p:cNvPr>
          <p:cNvSpPr>
            <a:spLocks noGrp="1"/>
          </p:cNvSpPr>
          <p:nvPr>
            <p:ph type="ftr" sz="quarter" idx="11"/>
          </p:nvPr>
        </p:nvSpPr>
        <p:spPr/>
        <p:txBody>
          <a:bodyPr/>
          <a:lstStyle/>
          <a:p>
            <a:endParaRPr lang="en-GB" dirty="0"/>
          </a:p>
        </p:txBody>
      </p:sp>
      <p:sp>
        <p:nvSpPr>
          <p:cNvPr id="6" name="Plassholder for lysbildenummer 5">
            <a:extLst>
              <a:ext uri="{FF2B5EF4-FFF2-40B4-BE49-F238E27FC236}">
                <a16:creationId xmlns:a16="http://schemas.microsoft.com/office/drawing/2014/main" id="{7D8CDC59-139A-AD40-8404-4CB7D4C7C45E}"/>
              </a:ext>
            </a:extLst>
          </p:cNvPr>
          <p:cNvSpPr>
            <a:spLocks noGrp="1"/>
          </p:cNvSpPr>
          <p:nvPr>
            <p:ph type="sldNum" sz="quarter" idx="12"/>
          </p:nvPr>
        </p:nvSpPr>
        <p:spPr/>
        <p:txBody>
          <a:bodyPr/>
          <a:lstStyle/>
          <a:p>
            <a:fld id="{5D49B131-05C9-9742-81FA-F9C69E760217}" type="slidenum">
              <a:rPr lang="en-GB" smtClean="0"/>
              <a:t>‹#›</a:t>
            </a:fld>
            <a:endParaRPr lang="en-GB" dirty="0"/>
          </a:p>
        </p:txBody>
      </p:sp>
    </p:spTree>
    <p:extLst>
      <p:ext uri="{BB962C8B-B14F-4D97-AF65-F5344CB8AC3E}">
        <p14:creationId xmlns:p14="http://schemas.microsoft.com/office/powerpoint/2010/main" val="24500618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8_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551385" y="333376"/>
            <a:ext cx="10916716" cy="911225"/>
          </a:xfrm>
        </p:spPr>
        <p:txBody>
          <a:bodyPr/>
          <a:lstStyle/>
          <a:p>
            <a:r>
              <a:rPr lang="nb-NO" dirty="0"/>
              <a:t>Klikk for å redigere tittelstil</a:t>
            </a:r>
          </a:p>
        </p:txBody>
      </p:sp>
    </p:spTree>
    <p:extLst>
      <p:ext uri="{BB962C8B-B14F-4D97-AF65-F5344CB8AC3E}">
        <p14:creationId xmlns:p14="http://schemas.microsoft.com/office/powerpoint/2010/main" val="369977527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Sidecomment2">
    <p:bg>
      <p:bgPr>
        <a:solidFill>
          <a:schemeClr val="bg1"/>
        </a:solidFill>
        <a:effectLst/>
      </p:bgPr>
    </p:bg>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DF2A4B62-D998-524D-BB70-7A90953B9F69}"/>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9997" name="think-cell Slide" r:id="rId4" imgW="7772400" imgH="10058400" progId="TCLayout.ActiveDocument.1">
                  <p:embed/>
                </p:oleObj>
              </mc:Choice>
              <mc:Fallback>
                <p:oleObj name="think-cell Slide" r:id="rId4" imgW="7772400" imgH="10058400" progId="TCLayout.ActiveDocument.1">
                  <p:embed/>
                  <p:pic>
                    <p:nvPicPr>
                      <p:cNvPr id="2" name="Objekt 1" hidden="1">
                        <a:extLst>
                          <a:ext uri="{FF2B5EF4-FFF2-40B4-BE49-F238E27FC236}">
                            <a16:creationId xmlns:a16="http://schemas.microsoft.com/office/drawing/2014/main" id="{DF2A4B62-D998-524D-BB70-7A90953B9F69}"/>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Rektangel 10">
            <a:extLst>
              <a:ext uri="{FF2B5EF4-FFF2-40B4-BE49-F238E27FC236}">
                <a16:creationId xmlns:a16="http://schemas.microsoft.com/office/drawing/2014/main" id="{E70C2863-DBD1-8C4D-A55A-D77E1525D01F}"/>
              </a:ext>
            </a:extLst>
          </p:cNvPr>
          <p:cNvSpPr/>
          <p:nvPr userDrawn="1"/>
        </p:nvSpPr>
        <p:spPr>
          <a:xfrm>
            <a:off x="8009648" y="0"/>
            <a:ext cx="4182352"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000" baseline="0" dirty="0"/>
          </a:p>
        </p:txBody>
      </p:sp>
      <p:sp>
        <p:nvSpPr>
          <p:cNvPr id="6" name="Plassholder for tekst 5">
            <a:extLst>
              <a:ext uri="{FF2B5EF4-FFF2-40B4-BE49-F238E27FC236}">
                <a16:creationId xmlns:a16="http://schemas.microsoft.com/office/drawing/2014/main" id="{9E36EC96-A782-034B-8AB4-1B7017414D43}"/>
              </a:ext>
            </a:extLst>
          </p:cNvPr>
          <p:cNvSpPr>
            <a:spLocks noGrp="1"/>
          </p:cNvSpPr>
          <p:nvPr>
            <p:ph type="body" sz="quarter" idx="10" hasCustomPrompt="1"/>
          </p:nvPr>
        </p:nvSpPr>
        <p:spPr>
          <a:xfrm>
            <a:off x="8172449" y="1785938"/>
            <a:ext cx="3514725" cy="4351338"/>
          </a:xfrm>
        </p:spPr>
        <p:txBody>
          <a:bodyPr/>
          <a:lstStyle>
            <a:lvl1pPr>
              <a:defRPr sz="1600" baseline="0"/>
            </a:lvl1pPr>
          </a:lstStyle>
          <a:p>
            <a:pPr lvl="0"/>
            <a:r>
              <a:rPr lang="en-GB" noProof="0" dirty="0"/>
              <a:t>Click to edit</a:t>
            </a:r>
          </a:p>
          <a:p>
            <a:pPr lvl="1"/>
            <a:r>
              <a:rPr lang="en-GB" noProof="0" dirty="0"/>
              <a:t>Level two</a:t>
            </a:r>
          </a:p>
          <a:p>
            <a:pPr lvl="2"/>
            <a:r>
              <a:rPr lang="en-GB" noProof="0" dirty="0"/>
              <a:t>three</a:t>
            </a:r>
          </a:p>
          <a:p>
            <a:pPr lvl="3"/>
            <a:r>
              <a:rPr lang="en-GB" noProof="0" dirty="0"/>
              <a:t>four</a:t>
            </a:r>
          </a:p>
          <a:p>
            <a:pPr lvl="4"/>
            <a:r>
              <a:rPr lang="en-GB" noProof="0" dirty="0"/>
              <a:t>five</a:t>
            </a:r>
          </a:p>
        </p:txBody>
      </p:sp>
      <p:sp>
        <p:nvSpPr>
          <p:cNvPr id="10" name="Plassholder for diagram 9">
            <a:extLst>
              <a:ext uri="{FF2B5EF4-FFF2-40B4-BE49-F238E27FC236}">
                <a16:creationId xmlns:a16="http://schemas.microsoft.com/office/drawing/2014/main" id="{60CF70A5-5958-DC48-9F66-5FFAE8A4070C}"/>
              </a:ext>
            </a:extLst>
          </p:cNvPr>
          <p:cNvSpPr>
            <a:spLocks noGrp="1"/>
          </p:cNvSpPr>
          <p:nvPr>
            <p:ph type="chart" sz="quarter" idx="11"/>
          </p:nvPr>
        </p:nvSpPr>
        <p:spPr>
          <a:xfrm>
            <a:off x="742950" y="1785938"/>
            <a:ext cx="6877051" cy="4351337"/>
          </a:xfrm>
        </p:spPr>
        <p:txBody>
          <a:bodyPr/>
          <a:lstStyle/>
          <a:p>
            <a:endParaRPr lang="nb-NO" dirty="0"/>
          </a:p>
        </p:txBody>
      </p:sp>
      <p:sp>
        <p:nvSpPr>
          <p:cNvPr id="4" name="Tittel 3">
            <a:extLst>
              <a:ext uri="{FF2B5EF4-FFF2-40B4-BE49-F238E27FC236}">
                <a16:creationId xmlns:a16="http://schemas.microsoft.com/office/drawing/2014/main" id="{9790FFF0-C72A-A84E-BEC4-054D8FAC6BDB}"/>
              </a:ext>
            </a:extLst>
          </p:cNvPr>
          <p:cNvSpPr>
            <a:spLocks noGrp="1"/>
          </p:cNvSpPr>
          <p:nvPr>
            <p:ph type="title" hasCustomPrompt="1"/>
          </p:nvPr>
        </p:nvSpPr>
        <p:spPr>
          <a:xfrm>
            <a:off x="742952" y="333376"/>
            <a:ext cx="7186612" cy="911225"/>
          </a:xfrm>
        </p:spPr>
        <p:txBody>
          <a:bodyPr/>
          <a:lstStyle/>
          <a:p>
            <a:r>
              <a:rPr lang="en-GB" noProof="0"/>
              <a:t>Click to edit</a:t>
            </a:r>
          </a:p>
        </p:txBody>
      </p:sp>
    </p:spTree>
    <p:extLst>
      <p:ext uri="{BB962C8B-B14F-4D97-AF65-F5344CB8AC3E}">
        <p14:creationId xmlns:p14="http://schemas.microsoft.com/office/powerpoint/2010/main" val="412106514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tel og fire innholdsdeler">
    <p:spTree>
      <p:nvGrpSpPr>
        <p:cNvPr id="1" name=""/>
        <p:cNvGrpSpPr/>
        <p:nvPr/>
      </p:nvGrpSpPr>
      <p:grpSpPr>
        <a:xfrm>
          <a:off x="0" y="0"/>
          <a:ext cx="0" cy="0"/>
          <a:chOff x="0" y="0"/>
          <a:chExt cx="0" cy="0"/>
        </a:xfrm>
      </p:grpSpPr>
      <p:sp>
        <p:nvSpPr>
          <p:cNvPr id="2" name="Tittel 1"/>
          <p:cNvSpPr>
            <a:spLocks noGrp="1"/>
          </p:cNvSpPr>
          <p:nvPr>
            <p:ph type="title" sz="quarter"/>
          </p:nvPr>
        </p:nvSpPr>
        <p:spPr>
          <a:xfrm>
            <a:off x="742952" y="333382"/>
            <a:ext cx="10725149" cy="911225"/>
          </a:xfrm>
        </p:spPr>
        <p:txBody>
          <a:bodyPr/>
          <a:lstStyle/>
          <a:p>
            <a:r>
              <a:rPr lang="nb-NO"/>
              <a:t>Klikk for å redigere tittelstil</a:t>
            </a:r>
          </a:p>
        </p:txBody>
      </p:sp>
      <p:sp>
        <p:nvSpPr>
          <p:cNvPr id="3" name="Plassholder for innhold 2"/>
          <p:cNvSpPr>
            <a:spLocks noGrp="1"/>
          </p:cNvSpPr>
          <p:nvPr>
            <p:ph sz="quarter" idx="1"/>
          </p:nvPr>
        </p:nvSpPr>
        <p:spPr>
          <a:xfrm>
            <a:off x="907581" y="1776548"/>
            <a:ext cx="4239186" cy="1894113"/>
          </a:xfrm>
        </p:spPr>
        <p:txBody>
          <a:bodyPr/>
          <a:lstStyle>
            <a:lvl1pPr>
              <a:defRPr sz="1200"/>
            </a:lvl1pPr>
            <a:lvl2pPr>
              <a:defRPr sz="1200"/>
            </a:lvl2pPr>
            <a:lvl3pPr>
              <a:defRPr sz="1200"/>
            </a:lvl3pPr>
            <a:lvl4pPr>
              <a:defRPr sz="1200"/>
            </a:lvl4pPr>
            <a:lvl5pP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quarter" idx="2"/>
          </p:nvPr>
        </p:nvSpPr>
        <p:spPr>
          <a:xfrm>
            <a:off x="6387737" y="1776548"/>
            <a:ext cx="4240888" cy="1894113"/>
          </a:xfrm>
        </p:spPr>
        <p:txBody>
          <a:bodyPr/>
          <a:lstStyle>
            <a:lvl1pPr>
              <a:defRPr sz="1200"/>
            </a:lvl1pPr>
            <a:lvl2pPr>
              <a:defRPr sz="1200"/>
            </a:lvl2pPr>
            <a:lvl3pPr>
              <a:defRPr sz="1200"/>
            </a:lvl3pPr>
            <a:lvl4pPr>
              <a:defRPr sz="1200"/>
            </a:lvl4pPr>
            <a:lvl5pP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innhold 4"/>
          <p:cNvSpPr>
            <a:spLocks noGrp="1"/>
          </p:cNvSpPr>
          <p:nvPr>
            <p:ph sz="quarter" idx="3"/>
          </p:nvPr>
        </p:nvSpPr>
        <p:spPr>
          <a:xfrm>
            <a:off x="907581" y="4407044"/>
            <a:ext cx="4239186" cy="1894112"/>
          </a:xfrm>
        </p:spPr>
        <p:txBody>
          <a:bodyPr/>
          <a:lstStyle>
            <a:lvl1pPr>
              <a:defRPr sz="1200"/>
            </a:lvl1pPr>
            <a:lvl2pPr>
              <a:defRPr sz="1200"/>
            </a:lvl2pPr>
            <a:lvl3pPr>
              <a:defRPr sz="1200"/>
            </a:lvl3pPr>
            <a:lvl4pPr>
              <a:defRPr sz="1200"/>
            </a:lvl4pPr>
            <a:lvl5pP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innhold 5"/>
          <p:cNvSpPr>
            <a:spLocks noGrp="1"/>
          </p:cNvSpPr>
          <p:nvPr>
            <p:ph sz="quarter" idx="4"/>
          </p:nvPr>
        </p:nvSpPr>
        <p:spPr>
          <a:xfrm>
            <a:off x="6387737" y="4407044"/>
            <a:ext cx="4240888" cy="1894112"/>
          </a:xfrm>
        </p:spPr>
        <p:txBody>
          <a:bodyPr/>
          <a:lstStyle>
            <a:lvl1pPr>
              <a:defRPr sz="1200"/>
            </a:lvl1pPr>
            <a:lvl2pPr>
              <a:defRPr sz="1200"/>
            </a:lvl2pPr>
            <a:lvl3pPr>
              <a:defRPr sz="1200"/>
            </a:lvl3pPr>
            <a:lvl4pPr>
              <a:defRPr sz="1200"/>
            </a:lvl4pPr>
            <a:lvl5pP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innhold 2">
            <a:extLst>
              <a:ext uri="{FF2B5EF4-FFF2-40B4-BE49-F238E27FC236}">
                <a16:creationId xmlns:a16="http://schemas.microsoft.com/office/drawing/2014/main" id="{95A32025-A298-0C4A-B2E4-6A82AD3CC14F}"/>
              </a:ext>
            </a:extLst>
          </p:cNvPr>
          <p:cNvSpPr>
            <a:spLocks noGrp="1"/>
          </p:cNvSpPr>
          <p:nvPr>
            <p:ph sz="quarter" idx="10"/>
          </p:nvPr>
        </p:nvSpPr>
        <p:spPr>
          <a:xfrm>
            <a:off x="5421086" y="1541149"/>
            <a:ext cx="730878" cy="431342"/>
          </a:xfrm>
        </p:spPr>
        <p:txBody>
          <a:bodyPr/>
          <a:lstStyle>
            <a:lvl1pPr marL="0" indent="0" algn="r">
              <a:buNone/>
              <a:defRPr sz="800"/>
            </a:lvl1pPr>
            <a:lvl2pPr marL="336550" indent="0" algn="r">
              <a:buNone/>
              <a:defRPr sz="800"/>
            </a:lvl2pPr>
            <a:lvl3pPr marL="619125" indent="0" algn="r">
              <a:buNone/>
              <a:defRPr sz="800"/>
            </a:lvl3pPr>
            <a:lvl4pPr marL="903287" indent="0" algn="r">
              <a:buNone/>
              <a:defRPr sz="800"/>
            </a:lvl4pPr>
            <a:lvl5pPr marL="1206500" indent="0" algn="r">
              <a:buNone/>
              <a:defRPr sz="800"/>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0" name="Plassholder for innhold 3">
            <a:extLst>
              <a:ext uri="{FF2B5EF4-FFF2-40B4-BE49-F238E27FC236}">
                <a16:creationId xmlns:a16="http://schemas.microsoft.com/office/drawing/2014/main" id="{A4C8E76F-D062-E846-97C8-73FE4B8B5268}"/>
              </a:ext>
            </a:extLst>
          </p:cNvPr>
          <p:cNvSpPr>
            <a:spLocks noGrp="1"/>
          </p:cNvSpPr>
          <p:nvPr>
            <p:ph sz="quarter" idx="11"/>
          </p:nvPr>
        </p:nvSpPr>
        <p:spPr>
          <a:xfrm>
            <a:off x="10902650" y="1541149"/>
            <a:ext cx="731171" cy="431342"/>
          </a:xfrm>
        </p:spPr>
        <p:txBody>
          <a:bodyPr/>
          <a:lstStyle>
            <a:lvl1pPr marL="0" indent="0" algn="r">
              <a:buNone/>
              <a:defRPr sz="800"/>
            </a:lvl1pPr>
            <a:lvl2pPr marL="336550" indent="0" algn="r">
              <a:buNone/>
              <a:defRPr sz="800"/>
            </a:lvl2pPr>
            <a:lvl3pPr marL="619125" indent="0" algn="r">
              <a:buNone/>
              <a:defRPr sz="800"/>
            </a:lvl3pPr>
            <a:lvl4pPr marL="903287" indent="0" algn="r">
              <a:buNone/>
              <a:defRPr sz="800"/>
            </a:lvl4pPr>
            <a:lvl5pPr marL="1206500" indent="0" algn="r">
              <a:buNone/>
              <a:defRPr sz="8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innhold 4">
            <a:extLst>
              <a:ext uri="{FF2B5EF4-FFF2-40B4-BE49-F238E27FC236}">
                <a16:creationId xmlns:a16="http://schemas.microsoft.com/office/drawing/2014/main" id="{79DFA9FD-9391-C644-BBEB-D4C140DBA7C1}"/>
              </a:ext>
            </a:extLst>
          </p:cNvPr>
          <p:cNvSpPr>
            <a:spLocks noGrp="1"/>
          </p:cNvSpPr>
          <p:nvPr>
            <p:ph sz="quarter" idx="12"/>
          </p:nvPr>
        </p:nvSpPr>
        <p:spPr>
          <a:xfrm>
            <a:off x="5394960" y="4067140"/>
            <a:ext cx="730878" cy="431342"/>
          </a:xfrm>
        </p:spPr>
        <p:txBody>
          <a:bodyPr/>
          <a:lstStyle>
            <a:lvl1pPr marL="0" indent="0" algn="r">
              <a:buNone/>
              <a:defRPr sz="800"/>
            </a:lvl1pPr>
            <a:lvl2pPr marL="336550" indent="0" algn="r">
              <a:buNone/>
              <a:defRPr sz="800"/>
            </a:lvl2pPr>
            <a:lvl3pPr marL="619125" indent="0" algn="r">
              <a:buNone/>
              <a:defRPr sz="800"/>
            </a:lvl3pPr>
            <a:lvl4pPr marL="903287" indent="0" algn="r">
              <a:buNone/>
              <a:defRPr sz="800"/>
            </a:lvl4pPr>
            <a:lvl5pPr marL="1206500" indent="0" algn="r">
              <a:buNone/>
              <a:defRPr sz="800"/>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2" name="Plassholder for innhold 5">
            <a:extLst>
              <a:ext uri="{FF2B5EF4-FFF2-40B4-BE49-F238E27FC236}">
                <a16:creationId xmlns:a16="http://schemas.microsoft.com/office/drawing/2014/main" id="{6808C82C-A9DD-AD48-98E7-E99B300EBBE4}"/>
              </a:ext>
            </a:extLst>
          </p:cNvPr>
          <p:cNvSpPr>
            <a:spLocks noGrp="1"/>
          </p:cNvSpPr>
          <p:nvPr>
            <p:ph sz="quarter" idx="13"/>
          </p:nvPr>
        </p:nvSpPr>
        <p:spPr>
          <a:xfrm>
            <a:off x="10876524" y="4067140"/>
            <a:ext cx="731171" cy="431342"/>
          </a:xfrm>
        </p:spPr>
        <p:txBody>
          <a:bodyPr/>
          <a:lstStyle>
            <a:lvl1pPr marL="0" indent="0" algn="r">
              <a:buNone/>
              <a:defRPr sz="800"/>
            </a:lvl1pPr>
            <a:lvl2pPr marL="336550" indent="0" algn="r">
              <a:buNone/>
              <a:defRPr sz="800"/>
            </a:lvl2pPr>
            <a:lvl3pPr marL="619125" indent="0" algn="r">
              <a:buNone/>
              <a:defRPr sz="800"/>
            </a:lvl3pPr>
            <a:lvl4pPr marL="903287" indent="0" algn="r">
              <a:buNone/>
              <a:defRPr sz="800"/>
            </a:lvl4pPr>
            <a:lvl5pPr marL="1206500" indent="0" algn="r">
              <a:buNone/>
              <a:defRPr sz="8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3" name="Plassholder for innhold 2">
            <a:extLst>
              <a:ext uri="{FF2B5EF4-FFF2-40B4-BE49-F238E27FC236}">
                <a16:creationId xmlns:a16="http://schemas.microsoft.com/office/drawing/2014/main" id="{821E8099-40AA-6548-9888-8D38BC5301FC}"/>
              </a:ext>
            </a:extLst>
          </p:cNvPr>
          <p:cNvSpPr>
            <a:spLocks noGrp="1"/>
          </p:cNvSpPr>
          <p:nvPr>
            <p:ph sz="quarter" idx="14"/>
          </p:nvPr>
        </p:nvSpPr>
        <p:spPr>
          <a:xfrm>
            <a:off x="5298685" y="3366515"/>
            <a:ext cx="840566" cy="548373"/>
          </a:xfrm>
        </p:spPr>
        <p:txBody>
          <a:bodyPr/>
          <a:lstStyle>
            <a:lvl1pPr marL="0" indent="0" algn="r">
              <a:buNone/>
              <a:defRPr sz="800"/>
            </a:lvl1pPr>
            <a:lvl2pPr marL="336550" indent="0" algn="r">
              <a:buNone/>
              <a:defRPr sz="800"/>
            </a:lvl2pPr>
            <a:lvl3pPr marL="619125" indent="0" algn="r">
              <a:buNone/>
              <a:defRPr sz="800"/>
            </a:lvl3pPr>
            <a:lvl4pPr marL="903287" indent="0" algn="r">
              <a:buNone/>
              <a:defRPr sz="800"/>
            </a:lvl4pPr>
            <a:lvl5pPr marL="1206500" indent="0" algn="r">
              <a:buNone/>
              <a:defRPr sz="800"/>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4" name="Plassholder for innhold 3">
            <a:extLst>
              <a:ext uri="{FF2B5EF4-FFF2-40B4-BE49-F238E27FC236}">
                <a16:creationId xmlns:a16="http://schemas.microsoft.com/office/drawing/2014/main" id="{A169D0BB-508F-AC40-BBF6-8F2E1E85A6A8}"/>
              </a:ext>
            </a:extLst>
          </p:cNvPr>
          <p:cNvSpPr>
            <a:spLocks noGrp="1"/>
          </p:cNvSpPr>
          <p:nvPr>
            <p:ph sz="quarter" idx="15"/>
          </p:nvPr>
        </p:nvSpPr>
        <p:spPr>
          <a:xfrm>
            <a:off x="10780205" y="3366515"/>
            <a:ext cx="840903" cy="548373"/>
          </a:xfrm>
        </p:spPr>
        <p:txBody>
          <a:bodyPr/>
          <a:lstStyle>
            <a:lvl1pPr marL="0" indent="0" algn="r">
              <a:buNone/>
              <a:defRPr sz="800"/>
            </a:lvl1pPr>
            <a:lvl2pPr marL="336550" indent="0" algn="r">
              <a:buNone/>
              <a:defRPr sz="800"/>
            </a:lvl2pPr>
            <a:lvl3pPr marL="619125" indent="0" algn="r">
              <a:buNone/>
              <a:defRPr sz="800"/>
            </a:lvl3pPr>
            <a:lvl4pPr marL="903287" indent="0" algn="r">
              <a:buNone/>
              <a:defRPr sz="800"/>
            </a:lvl4pPr>
            <a:lvl5pPr marL="1206500" indent="0" algn="r">
              <a:buNone/>
              <a:defRPr sz="800"/>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5" name="Plassholder for innhold 4">
            <a:extLst>
              <a:ext uri="{FF2B5EF4-FFF2-40B4-BE49-F238E27FC236}">
                <a16:creationId xmlns:a16="http://schemas.microsoft.com/office/drawing/2014/main" id="{6B2AED0C-FC36-8348-B39E-A3630A3608A8}"/>
              </a:ext>
            </a:extLst>
          </p:cNvPr>
          <p:cNvSpPr>
            <a:spLocks noGrp="1"/>
          </p:cNvSpPr>
          <p:nvPr>
            <p:ph sz="quarter" idx="16"/>
          </p:nvPr>
        </p:nvSpPr>
        <p:spPr>
          <a:xfrm>
            <a:off x="5259146" y="5857286"/>
            <a:ext cx="840566" cy="548373"/>
          </a:xfrm>
        </p:spPr>
        <p:txBody>
          <a:bodyPr/>
          <a:lstStyle>
            <a:lvl1pPr marL="0" indent="0" algn="r">
              <a:buNone/>
              <a:defRPr sz="800"/>
            </a:lvl1pPr>
            <a:lvl2pPr marL="336550" indent="0" algn="r">
              <a:buNone/>
              <a:defRPr sz="800"/>
            </a:lvl2pPr>
            <a:lvl3pPr marL="619125" indent="0" algn="r">
              <a:buNone/>
              <a:defRPr sz="800"/>
            </a:lvl3pPr>
            <a:lvl4pPr marL="903287" indent="0" algn="r">
              <a:buNone/>
              <a:defRPr sz="800"/>
            </a:lvl4pPr>
            <a:lvl5pPr marL="1206500" indent="0" algn="r">
              <a:buNone/>
              <a:defRPr sz="800"/>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6" name="Plassholder for innhold 5">
            <a:extLst>
              <a:ext uri="{FF2B5EF4-FFF2-40B4-BE49-F238E27FC236}">
                <a16:creationId xmlns:a16="http://schemas.microsoft.com/office/drawing/2014/main" id="{935E9ECC-DC16-7946-81DE-3C4C1B5CB8BB}"/>
              </a:ext>
            </a:extLst>
          </p:cNvPr>
          <p:cNvSpPr>
            <a:spLocks noGrp="1"/>
          </p:cNvSpPr>
          <p:nvPr>
            <p:ph sz="quarter" idx="17"/>
          </p:nvPr>
        </p:nvSpPr>
        <p:spPr>
          <a:xfrm>
            <a:off x="10740666" y="5857286"/>
            <a:ext cx="840903" cy="548373"/>
          </a:xfrm>
        </p:spPr>
        <p:txBody>
          <a:bodyPr/>
          <a:lstStyle>
            <a:lvl1pPr marL="0" indent="0" algn="r">
              <a:buNone/>
              <a:defRPr sz="800"/>
            </a:lvl1pPr>
            <a:lvl2pPr marL="336550" indent="0" algn="r">
              <a:buNone/>
              <a:defRPr sz="800"/>
            </a:lvl2pPr>
            <a:lvl3pPr marL="619125" indent="0" algn="r">
              <a:buNone/>
              <a:defRPr sz="800"/>
            </a:lvl3pPr>
            <a:lvl4pPr marL="903287" indent="0" algn="r">
              <a:buNone/>
              <a:defRPr sz="800"/>
            </a:lvl4pPr>
            <a:lvl5pPr marL="1206500" indent="0" algn="r">
              <a:buNone/>
              <a:defRPr sz="8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67404066"/>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o innholdsdeler">
    <p:spTree>
      <p:nvGrpSpPr>
        <p:cNvPr id="1" name=""/>
        <p:cNvGrpSpPr/>
        <p:nvPr/>
      </p:nvGrpSpPr>
      <p:grpSpPr>
        <a:xfrm>
          <a:off x="0" y="0"/>
          <a:ext cx="0" cy="0"/>
          <a:chOff x="0" y="0"/>
          <a:chExt cx="0" cy="0"/>
        </a:xfrm>
      </p:grpSpPr>
      <p:sp>
        <p:nvSpPr>
          <p:cNvPr id="5" name="Rectangle 39"/>
          <p:cNvSpPr>
            <a:spLocks noGrp="1" noChangeArrowheads="1"/>
          </p:cNvSpPr>
          <p:nvPr>
            <p:ph type="ftr" sz="quarter" idx="10"/>
          </p:nvPr>
        </p:nvSpPr>
        <p:spPr>
          <a:xfrm>
            <a:off x="3185120" y="6513514"/>
            <a:ext cx="5791200" cy="228600"/>
          </a:xfrm>
          <a:prstGeom prst="rect">
            <a:avLst/>
          </a:prstGeom>
          <a:ln/>
        </p:spPr>
        <p:txBody>
          <a:bodyPr lIns="91410" tIns="45703" rIns="91410" bIns="45703"/>
          <a:lstStyle>
            <a:lvl1pPr>
              <a:defRPr/>
            </a:lvl1pPr>
          </a:lstStyle>
          <a:p>
            <a:pPr>
              <a:defRPr/>
            </a:pPr>
            <a:endParaRPr lang="nn-NO" dirty="0">
              <a:latin typeface="Verdana"/>
            </a:endParaRPr>
          </a:p>
        </p:txBody>
      </p:sp>
      <p:sp>
        <p:nvSpPr>
          <p:cNvPr id="6" name="Rectangle 42"/>
          <p:cNvSpPr>
            <a:spLocks noGrp="1" noChangeArrowheads="1"/>
          </p:cNvSpPr>
          <p:nvPr>
            <p:ph type="sldNum" sz="quarter" idx="11"/>
          </p:nvPr>
        </p:nvSpPr>
        <p:spPr>
          <a:xfrm>
            <a:off x="10704014" y="6526215"/>
            <a:ext cx="958849" cy="215900"/>
          </a:xfrm>
          <a:prstGeom prst="rect">
            <a:avLst/>
          </a:prstGeom>
          <a:ln/>
        </p:spPr>
        <p:txBody>
          <a:bodyPr lIns="91410" tIns="45703" rIns="91410" bIns="45703"/>
          <a:lstStyle>
            <a:lvl1pPr>
              <a:defRPr/>
            </a:lvl1pPr>
          </a:lstStyle>
          <a:p>
            <a:pPr>
              <a:defRPr/>
            </a:pPr>
            <a:fld id="{333BAEFB-AA17-4A1F-AF3A-BE4E29FC803A}" type="slidenum">
              <a:rPr lang="nb-NO">
                <a:latin typeface="Verdana"/>
              </a:rPr>
              <a:pPr>
                <a:defRPr/>
              </a:pPr>
              <a:t>‹#›</a:t>
            </a:fld>
            <a:endParaRPr lang="nb-NO" dirty="0">
              <a:latin typeface="Verdana"/>
            </a:endParaRPr>
          </a:p>
        </p:txBody>
      </p:sp>
      <p:sp>
        <p:nvSpPr>
          <p:cNvPr id="7" name="Rectangle 2"/>
          <p:cNvSpPr>
            <a:spLocks noGrp="1" noChangeArrowheads="1"/>
          </p:cNvSpPr>
          <p:nvPr>
            <p:ph type="title"/>
          </p:nvPr>
        </p:nvSpPr>
        <p:spPr bwMode="auto">
          <a:xfrm>
            <a:off x="626049" y="436697"/>
            <a:ext cx="10255715" cy="544042"/>
          </a:xfrm>
          <a:prstGeom prst="rect">
            <a:avLst/>
          </a:prstGeom>
          <a:noFill/>
          <a:ln w="9525">
            <a:noFill/>
            <a:miter lim="800000"/>
            <a:headEnd/>
            <a:tailEnd/>
          </a:ln>
        </p:spPr>
        <p:txBody>
          <a:bodyPr vert="horz" wrap="square" lIns="80950" tIns="40475" rIns="80950" bIns="40475" numCol="1" anchor="b" anchorCtr="0" compatLnSpc="1">
            <a:prstTxWarp prst="textNoShape">
              <a:avLst/>
            </a:prstTxWarp>
          </a:bodyPr>
          <a:lstStyle/>
          <a:p>
            <a:pPr lvl="0"/>
            <a:r>
              <a:rPr lang="nn-NO" dirty="0"/>
              <a:t>Klikk for å redigere tittelstil</a:t>
            </a:r>
          </a:p>
        </p:txBody>
      </p:sp>
    </p:spTree>
    <p:extLst>
      <p:ext uri="{BB962C8B-B14F-4D97-AF65-F5344CB8AC3E}">
        <p14:creationId xmlns:p14="http://schemas.microsoft.com/office/powerpoint/2010/main" val="25324815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secHead" preserve="1">
  <p:cSld name="Frontpage_dark">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600074" y="3429000"/>
            <a:ext cx="6386514" cy="1362075"/>
          </a:xfrm>
          <a:solidFill>
            <a:schemeClr val="tx1">
              <a:lumMod val="10000"/>
              <a:lumOff val="90000"/>
              <a:alpha val="50000"/>
            </a:schemeClr>
          </a:solidFill>
        </p:spPr>
        <p:txBody>
          <a:bodyPr/>
          <a:lstStyle>
            <a:lvl1pPr algn="l">
              <a:defRPr sz="3200" b="1" cap="all" baseline="0">
                <a:solidFill>
                  <a:schemeClr val="bg1"/>
                </a:solidFill>
              </a:defRPr>
            </a:lvl1pPr>
          </a:lstStyle>
          <a:p>
            <a:r>
              <a:rPr lang="nb-NO" dirty="0"/>
              <a:t>TITTEL (BRUK STORE BOKSTAVER)</a:t>
            </a:r>
          </a:p>
        </p:txBody>
      </p:sp>
      <p:sp>
        <p:nvSpPr>
          <p:cNvPr id="3" name="Plassholder for tekst 2"/>
          <p:cNvSpPr>
            <a:spLocks noGrp="1"/>
          </p:cNvSpPr>
          <p:nvPr>
            <p:ph type="body" idx="1" hasCustomPrompt="1"/>
          </p:nvPr>
        </p:nvSpPr>
        <p:spPr>
          <a:xfrm>
            <a:off x="600074" y="4791075"/>
            <a:ext cx="6386513" cy="1163637"/>
          </a:xfrm>
          <a:solidFill>
            <a:schemeClr val="tx1">
              <a:lumMod val="10000"/>
              <a:lumOff val="90000"/>
              <a:alpha val="50000"/>
            </a:schemeClr>
          </a:solidFill>
        </p:spPr>
        <p:txBody>
          <a:bodyPr anchor="b"/>
          <a:lstStyle>
            <a:lvl1pPr marL="0" indent="0">
              <a:buNone/>
              <a:defRPr sz="1600" b="1" i="0" baseline="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dirty="0"/>
              <a:t>FYLL INN KUNDE, PROSJEKTNAVN, KONSULENT OG PERIODE</a:t>
            </a:r>
          </a:p>
        </p:txBody>
      </p:sp>
      <p:pic>
        <p:nvPicPr>
          <p:cNvPr id="6" name="Bilde 5" descr="Et bilde som inneholder tallerken, tegning&#10;&#10;Automatisk generert beskrivelse">
            <a:extLst>
              <a:ext uri="{FF2B5EF4-FFF2-40B4-BE49-F238E27FC236}">
                <a16:creationId xmlns:a16="http://schemas.microsoft.com/office/drawing/2014/main" id="{38C506DE-5E12-BF4E-868A-7092632989D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0074" y="300037"/>
            <a:ext cx="1800226" cy="1800226"/>
          </a:xfrm>
          <a:prstGeom prst="rect">
            <a:avLst/>
          </a:prstGeom>
        </p:spPr>
      </p:pic>
    </p:spTree>
    <p:extLst>
      <p:ext uri="{BB962C8B-B14F-4D97-AF65-F5344CB8AC3E}">
        <p14:creationId xmlns:p14="http://schemas.microsoft.com/office/powerpoint/2010/main" val="1190741659"/>
      </p:ext>
    </p:extLst>
  </p:cSld>
  <p:clrMapOvr>
    <a:overrideClrMapping bg1="lt1" tx1="dk1" bg2="lt2" tx2="dk2" accent1="accent1" accent2="accent2" accent3="accent3" accent4="accent4" accent5="accent5" accent6="accent6" hlink="hlink" folHlink="folHlink"/>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ackground">
    <p:bg>
      <p:bgPr>
        <a:solidFill>
          <a:schemeClr val="bg1"/>
        </a:solidFill>
        <a:effectLst/>
      </p:bgPr>
    </p:bg>
    <p:spTree>
      <p:nvGrpSpPr>
        <p:cNvPr id="1" name=""/>
        <p:cNvGrpSpPr/>
        <p:nvPr/>
      </p:nvGrpSpPr>
      <p:grpSpPr>
        <a:xfrm>
          <a:off x="0" y="0"/>
          <a:ext cx="0" cy="0"/>
          <a:chOff x="0" y="0"/>
          <a:chExt cx="0" cy="0"/>
        </a:xfrm>
      </p:grpSpPr>
      <p:graphicFrame>
        <p:nvGraphicFramePr>
          <p:cNvPr id="47" name="Objekt 46" hidden="1">
            <a:extLst>
              <a:ext uri="{FF2B5EF4-FFF2-40B4-BE49-F238E27FC236}">
                <a16:creationId xmlns:a16="http://schemas.microsoft.com/office/drawing/2014/main" id="{06829F33-CF38-DC42-948E-45C77DBE46F4}"/>
              </a:ext>
            </a:extLst>
          </p:cNvPr>
          <p:cNvGraphicFramePr>
            <a:graphicFrameLocks noChangeAspect="1"/>
          </p:cNvGraphicFramePr>
          <p:nvPr userDrawn="1">
            <p:custDataLst>
              <p:tags r:id="rId2"/>
            </p:custDataLst>
            <p:extLst>
              <p:ext uri="{D42A27DB-BD31-4B8C-83A1-F6EECF244321}">
                <p14:modId xmlns:p14="http://schemas.microsoft.com/office/powerpoint/2010/main" val="21401159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6141" name="think-cell Slide" r:id="rId4" imgW="7772400" imgH="10058400" progId="TCLayout.ActiveDocument.1">
                  <p:embed/>
                </p:oleObj>
              </mc:Choice>
              <mc:Fallback>
                <p:oleObj name="think-cell Slide" r:id="rId4" imgW="7772400" imgH="10058400" progId="TCLayout.ActiveDocument.1">
                  <p:embed/>
                  <p:pic>
                    <p:nvPicPr>
                      <p:cNvPr id="47" name="Objekt 46" hidden="1">
                        <a:extLst>
                          <a:ext uri="{FF2B5EF4-FFF2-40B4-BE49-F238E27FC236}">
                            <a16:creationId xmlns:a16="http://schemas.microsoft.com/office/drawing/2014/main" id="{06829F33-CF38-DC42-948E-45C77DBE46F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6" name="Rektangel 45">
            <a:extLst>
              <a:ext uri="{FF2B5EF4-FFF2-40B4-BE49-F238E27FC236}">
                <a16:creationId xmlns:a16="http://schemas.microsoft.com/office/drawing/2014/main" id="{37032786-A8CF-5F4E-BD75-E53B36CED036}"/>
              </a:ext>
            </a:extLst>
          </p:cNvPr>
          <p:cNvSpPr/>
          <p:nvPr userDrawn="1"/>
        </p:nvSpPr>
        <p:spPr>
          <a:xfrm>
            <a:off x="8029575" y="0"/>
            <a:ext cx="4176711"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000" baseline="0" dirty="0"/>
          </a:p>
        </p:txBody>
      </p:sp>
      <p:sp>
        <p:nvSpPr>
          <p:cNvPr id="2" name="Tittel 1"/>
          <p:cNvSpPr>
            <a:spLocks noGrp="1"/>
          </p:cNvSpPr>
          <p:nvPr>
            <p:ph type="title" hasCustomPrompt="1"/>
          </p:nvPr>
        </p:nvSpPr>
        <p:spPr>
          <a:xfrm>
            <a:off x="742951" y="333376"/>
            <a:ext cx="7200899" cy="911225"/>
          </a:xfrm>
        </p:spPr>
        <p:txBody>
          <a:bodyPr/>
          <a:lstStyle/>
          <a:p>
            <a:r>
              <a:rPr lang="nb-NO" dirty="0"/>
              <a:t>Om prosjektet</a:t>
            </a:r>
          </a:p>
        </p:txBody>
      </p:sp>
      <p:sp>
        <p:nvSpPr>
          <p:cNvPr id="4" name="TekstSylinder 3">
            <a:extLst>
              <a:ext uri="{FF2B5EF4-FFF2-40B4-BE49-F238E27FC236}">
                <a16:creationId xmlns:a16="http://schemas.microsoft.com/office/drawing/2014/main" id="{6305CB24-5DD9-9147-9937-343C8594BBF9}"/>
              </a:ext>
            </a:extLst>
          </p:cNvPr>
          <p:cNvSpPr txBox="1"/>
          <p:nvPr userDrawn="1"/>
        </p:nvSpPr>
        <p:spPr>
          <a:xfrm>
            <a:off x="9115425" y="1443027"/>
            <a:ext cx="2014654" cy="369332"/>
          </a:xfrm>
          <a:prstGeom prst="rect">
            <a:avLst/>
          </a:prstGeom>
          <a:noFill/>
        </p:spPr>
        <p:txBody>
          <a:bodyPr wrap="none" rtlCol="0">
            <a:spAutoFit/>
          </a:bodyPr>
          <a:lstStyle/>
          <a:p>
            <a:r>
              <a:rPr lang="nb-NO" b="1" dirty="0"/>
              <a:t>OPPDRAGSGIVER</a:t>
            </a:r>
          </a:p>
        </p:txBody>
      </p:sp>
      <p:sp>
        <p:nvSpPr>
          <p:cNvPr id="16" name="TekstSylinder 15">
            <a:extLst>
              <a:ext uri="{FF2B5EF4-FFF2-40B4-BE49-F238E27FC236}">
                <a16:creationId xmlns:a16="http://schemas.microsoft.com/office/drawing/2014/main" id="{51634F3E-730B-BA4B-A7A1-4B69D2346352}"/>
              </a:ext>
            </a:extLst>
          </p:cNvPr>
          <p:cNvSpPr txBox="1"/>
          <p:nvPr userDrawn="1"/>
        </p:nvSpPr>
        <p:spPr>
          <a:xfrm>
            <a:off x="9115425" y="2735689"/>
            <a:ext cx="1085554" cy="369332"/>
          </a:xfrm>
          <a:prstGeom prst="rect">
            <a:avLst/>
          </a:prstGeom>
          <a:noFill/>
        </p:spPr>
        <p:txBody>
          <a:bodyPr wrap="none" rtlCol="0">
            <a:spAutoFit/>
          </a:bodyPr>
          <a:lstStyle/>
          <a:p>
            <a:r>
              <a:rPr lang="nb-NO" b="1" dirty="0"/>
              <a:t>FORMÅL</a:t>
            </a:r>
          </a:p>
        </p:txBody>
      </p:sp>
      <p:sp>
        <p:nvSpPr>
          <p:cNvPr id="19" name="TekstSylinder 18">
            <a:extLst>
              <a:ext uri="{FF2B5EF4-FFF2-40B4-BE49-F238E27FC236}">
                <a16:creationId xmlns:a16="http://schemas.microsoft.com/office/drawing/2014/main" id="{D8B41D90-871E-4641-9B5D-DB62555EB4D4}"/>
              </a:ext>
            </a:extLst>
          </p:cNvPr>
          <p:cNvSpPr txBox="1"/>
          <p:nvPr userDrawn="1"/>
        </p:nvSpPr>
        <p:spPr>
          <a:xfrm>
            <a:off x="9115425" y="3936017"/>
            <a:ext cx="1510926" cy="369332"/>
          </a:xfrm>
          <a:prstGeom prst="rect">
            <a:avLst/>
          </a:prstGeom>
          <a:noFill/>
        </p:spPr>
        <p:txBody>
          <a:bodyPr wrap="none" rtlCol="0">
            <a:spAutoFit/>
          </a:bodyPr>
          <a:lstStyle/>
          <a:p>
            <a:r>
              <a:rPr lang="nb-NO" b="1" dirty="0"/>
              <a:t>MÅLGRUPPE</a:t>
            </a:r>
          </a:p>
        </p:txBody>
      </p:sp>
      <p:sp>
        <p:nvSpPr>
          <p:cNvPr id="21" name="TekstSylinder 20">
            <a:extLst>
              <a:ext uri="{FF2B5EF4-FFF2-40B4-BE49-F238E27FC236}">
                <a16:creationId xmlns:a16="http://schemas.microsoft.com/office/drawing/2014/main" id="{D50E0D39-E626-924F-A11B-D00A3515FD7A}"/>
              </a:ext>
            </a:extLst>
          </p:cNvPr>
          <p:cNvSpPr txBox="1"/>
          <p:nvPr userDrawn="1"/>
        </p:nvSpPr>
        <p:spPr>
          <a:xfrm>
            <a:off x="9115425" y="5351789"/>
            <a:ext cx="1445780" cy="369332"/>
          </a:xfrm>
          <a:prstGeom prst="rect">
            <a:avLst/>
          </a:prstGeom>
          <a:noFill/>
        </p:spPr>
        <p:txBody>
          <a:bodyPr wrap="none" rtlCol="0">
            <a:spAutoFit/>
          </a:bodyPr>
          <a:lstStyle/>
          <a:p>
            <a:r>
              <a:rPr lang="nb-NO" b="1" dirty="0"/>
              <a:t>FELTARBEID</a:t>
            </a:r>
          </a:p>
        </p:txBody>
      </p:sp>
      <p:pic>
        <p:nvPicPr>
          <p:cNvPr id="7" name="Grafikk 6" descr="Forstørrelsesglass">
            <a:extLst>
              <a:ext uri="{FF2B5EF4-FFF2-40B4-BE49-F238E27FC236}">
                <a16:creationId xmlns:a16="http://schemas.microsoft.com/office/drawing/2014/main" id="{FD698A14-182D-5347-ABBD-E5E1F40A038D}"/>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286750" y="2714618"/>
            <a:ext cx="528638" cy="528638"/>
          </a:xfrm>
          <a:prstGeom prst="rect">
            <a:avLst/>
          </a:prstGeom>
        </p:spPr>
      </p:pic>
      <p:pic>
        <p:nvPicPr>
          <p:cNvPr id="9" name="Grafikk 8" descr="Kundeomtale">
            <a:extLst>
              <a:ext uri="{FF2B5EF4-FFF2-40B4-BE49-F238E27FC236}">
                <a16:creationId xmlns:a16="http://schemas.microsoft.com/office/drawing/2014/main" id="{0203D360-49F1-374B-B511-73DE29042775}"/>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286750" y="3856364"/>
            <a:ext cx="528638" cy="528638"/>
          </a:xfrm>
          <a:prstGeom prst="rect">
            <a:avLst/>
          </a:prstGeom>
        </p:spPr>
      </p:pic>
      <p:pic>
        <p:nvPicPr>
          <p:cNvPr id="24" name="Grafikk 23" descr="Håndtrykk">
            <a:extLst>
              <a:ext uri="{FF2B5EF4-FFF2-40B4-BE49-F238E27FC236}">
                <a16:creationId xmlns:a16="http://schemas.microsoft.com/office/drawing/2014/main" id="{C9C055F3-376A-264E-8F6F-E72E0DCD2667}"/>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286750" y="1443027"/>
            <a:ext cx="528638" cy="528638"/>
          </a:xfrm>
          <a:prstGeom prst="rect">
            <a:avLst/>
          </a:prstGeom>
        </p:spPr>
      </p:pic>
      <p:pic>
        <p:nvPicPr>
          <p:cNvPr id="26" name="Grafikk 25" descr="Ørepropper">
            <a:extLst>
              <a:ext uri="{FF2B5EF4-FFF2-40B4-BE49-F238E27FC236}">
                <a16:creationId xmlns:a16="http://schemas.microsoft.com/office/drawing/2014/main" id="{42E46D07-2164-4041-830D-9AA8589867A8}"/>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8286750" y="5272136"/>
            <a:ext cx="528638" cy="528638"/>
          </a:xfrm>
          <a:prstGeom prst="rect">
            <a:avLst/>
          </a:prstGeom>
        </p:spPr>
      </p:pic>
      <p:sp>
        <p:nvSpPr>
          <p:cNvPr id="27" name="Plassholder for diagram 9">
            <a:extLst>
              <a:ext uri="{FF2B5EF4-FFF2-40B4-BE49-F238E27FC236}">
                <a16:creationId xmlns:a16="http://schemas.microsoft.com/office/drawing/2014/main" id="{2814961B-4E9C-394F-A857-435B29B9AB43}"/>
              </a:ext>
            </a:extLst>
          </p:cNvPr>
          <p:cNvSpPr>
            <a:spLocks noGrp="1"/>
          </p:cNvSpPr>
          <p:nvPr>
            <p:ph type="chart" sz="quarter" idx="11" hasCustomPrompt="1"/>
          </p:nvPr>
        </p:nvSpPr>
        <p:spPr>
          <a:xfrm>
            <a:off x="742951" y="1785939"/>
            <a:ext cx="3276602" cy="1928812"/>
          </a:xfrm>
        </p:spPr>
        <p:txBody>
          <a:bodyPr/>
          <a:lstStyle>
            <a:lvl1pPr>
              <a:defRPr sz="1400" b="1"/>
            </a:lvl1pPr>
          </a:lstStyle>
          <a:p>
            <a:r>
              <a:rPr lang="nb-NO" dirty="0"/>
              <a:t>KJØNN</a:t>
            </a:r>
          </a:p>
        </p:txBody>
      </p:sp>
      <p:sp>
        <p:nvSpPr>
          <p:cNvPr id="28" name="Plassholder for diagram 9">
            <a:extLst>
              <a:ext uri="{FF2B5EF4-FFF2-40B4-BE49-F238E27FC236}">
                <a16:creationId xmlns:a16="http://schemas.microsoft.com/office/drawing/2014/main" id="{B1F1A486-EE5C-294C-9DE2-E00134985597}"/>
              </a:ext>
            </a:extLst>
          </p:cNvPr>
          <p:cNvSpPr>
            <a:spLocks noGrp="1"/>
          </p:cNvSpPr>
          <p:nvPr>
            <p:ph type="chart" sz="quarter" idx="12" hasCustomPrompt="1"/>
          </p:nvPr>
        </p:nvSpPr>
        <p:spPr>
          <a:xfrm>
            <a:off x="742950" y="4208465"/>
            <a:ext cx="3276602" cy="1928812"/>
          </a:xfrm>
        </p:spPr>
        <p:txBody>
          <a:bodyPr/>
          <a:lstStyle>
            <a:lvl1pPr>
              <a:defRPr sz="1400" b="1"/>
            </a:lvl1pPr>
          </a:lstStyle>
          <a:p>
            <a:r>
              <a:rPr lang="nb-NO" dirty="0"/>
              <a:t>ANNEN BAKGRUNN1</a:t>
            </a:r>
          </a:p>
        </p:txBody>
      </p:sp>
      <p:sp>
        <p:nvSpPr>
          <p:cNvPr id="29" name="Plassholder for diagram 9">
            <a:extLst>
              <a:ext uri="{FF2B5EF4-FFF2-40B4-BE49-F238E27FC236}">
                <a16:creationId xmlns:a16="http://schemas.microsoft.com/office/drawing/2014/main" id="{C6424772-230A-4F4B-851E-B3FBE240F888}"/>
              </a:ext>
            </a:extLst>
          </p:cNvPr>
          <p:cNvSpPr>
            <a:spLocks noGrp="1"/>
          </p:cNvSpPr>
          <p:nvPr>
            <p:ph type="chart" sz="quarter" idx="13" hasCustomPrompt="1"/>
          </p:nvPr>
        </p:nvSpPr>
        <p:spPr>
          <a:xfrm>
            <a:off x="4343400" y="4208465"/>
            <a:ext cx="3276602" cy="1928812"/>
          </a:xfrm>
        </p:spPr>
        <p:txBody>
          <a:bodyPr/>
          <a:lstStyle>
            <a:lvl1pPr>
              <a:defRPr sz="1400" b="1"/>
            </a:lvl1pPr>
          </a:lstStyle>
          <a:p>
            <a:r>
              <a:rPr lang="nb-NO" dirty="0"/>
              <a:t>ANNEN BAKGRUNN2</a:t>
            </a:r>
          </a:p>
        </p:txBody>
      </p:sp>
      <p:sp>
        <p:nvSpPr>
          <p:cNvPr id="30" name="Plassholder for diagram 9">
            <a:extLst>
              <a:ext uri="{FF2B5EF4-FFF2-40B4-BE49-F238E27FC236}">
                <a16:creationId xmlns:a16="http://schemas.microsoft.com/office/drawing/2014/main" id="{ACAD91B4-2D05-7247-9170-FEB6A27F0AC7}"/>
              </a:ext>
            </a:extLst>
          </p:cNvPr>
          <p:cNvSpPr>
            <a:spLocks noGrp="1"/>
          </p:cNvSpPr>
          <p:nvPr>
            <p:ph type="chart" sz="quarter" idx="14" hasCustomPrompt="1"/>
          </p:nvPr>
        </p:nvSpPr>
        <p:spPr>
          <a:xfrm>
            <a:off x="4343400" y="1785939"/>
            <a:ext cx="3276602" cy="1928812"/>
          </a:xfrm>
        </p:spPr>
        <p:txBody>
          <a:bodyPr/>
          <a:lstStyle>
            <a:lvl1pPr>
              <a:defRPr sz="1400" b="1"/>
            </a:lvl1pPr>
          </a:lstStyle>
          <a:p>
            <a:r>
              <a:rPr lang="nb-NO" dirty="0"/>
              <a:t>ALDER</a:t>
            </a:r>
          </a:p>
        </p:txBody>
      </p:sp>
      <p:sp>
        <p:nvSpPr>
          <p:cNvPr id="35" name="Plassholder for tekst 34">
            <a:extLst>
              <a:ext uri="{FF2B5EF4-FFF2-40B4-BE49-F238E27FC236}">
                <a16:creationId xmlns:a16="http://schemas.microsoft.com/office/drawing/2014/main" id="{769BAFB7-25EB-9242-B210-27F1FF726464}"/>
              </a:ext>
            </a:extLst>
          </p:cNvPr>
          <p:cNvSpPr>
            <a:spLocks noGrp="1"/>
          </p:cNvSpPr>
          <p:nvPr>
            <p:ph type="body" sz="quarter" idx="15" hasCustomPrompt="1"/>
          </p:nvPr>
        </p:nvSpPr>
        <p:spPr>
          <a:xfrm>
            <a:off x="9269877" y="1800218"/>
            <a:ext cx="1705749" cy="196807"/>
          </a:xfrm>
        </p:spPr>
        <p:txBody>
          <a:bodyPr/>
          <a:lstStyle>
            <a:lvl1pPr marL="0" indent="0">
              <a:buNone/>
              <a:defRPr sz="1200" baseline="0"/>
            </a:lvl1pPr>
          </a:lstStyle>
          <a:p>
            <a:pPr lvl="0"/>
            <a:r>
              <a:rPr lang="nb-NO" dirty="0"/>
              <a:t>Kunde</a:t>
            </a:r>
          </a:p>
        </p:txBody>
      </p:sp>
      <p:sp>
        <p:nvSpPr>
          <p:cNvPr id="36" name="Plassholder for tekst 34">
            <a:extLst>
              <a:ext uri="{FF2B5EF4-FFF2-40B4-BE49-F238E27FC236}">
                <a16:creationId xmlns:a16="http://schemas.microsoft.com/office/drawing/2014/main" id="{90C830F9-3B5A-1648-9F3F-8B09BE79B272}"/>
              </a:ext>
            </a:extLst>
          </p:cNvPr>
          <p:cNvSpPr>
            <a:spLocks noGrp="1"/>
          </p:cNvSpPr>
          <p:nvPr>
            <p:ph type="body" sz="quarter" idx="16" hasCustomPrompt="1"/>
          </p:nvPr>
        </p:nvSpPr>
        <p:spPr>
          <a:xfrm>
            <a:off x="9269876" y="2021875"/>
            <a:ext cx="1705749" cy="196807"/>
          </a:xfrm>
        </p:spPr>
        <p:txBody>
          <a:bodyPr/>
          <a:lstStyle>
            <a:lvl1pPr marL="0" indent="0">
              <a:buNone/>
              <a:defRPr sz="1200" baseline="0"/>
            </a:lvl1pPr>
          </a:lstStyle>
          <a:p>
            <a:pPr lvl="0"/>
            <a:r>
              <a:rPr lang="nb-NO" dirty="0"/>
              <a:t>Kontaktperson</a:t>
            </a:r>
          </a:p>
        </p:txBody>
      </p:sp>
      <p:sp>
        <p:nvSpPr>
          <p:cNvPr id="37" name="Plassholder for tekst 34">
            <a:extLst>
              <a:ext uri="{FF2B5EF4-FFF2-40B4-BE49-F238E27FC236}">
                <a16:creationId xmlns:a16="http://schemas.microsoft.com/office/drawing/2014/main" id="{EF1F001F-3529-9747-AC17-1B713B1834A7}"/>
              </a:ext>
            </a:extLst>
          </p:cNvPr>
          <p:cNvSpPr>
            <a:spLocks noGrp="1"/>
          </p:cNvSpPr>
          <p:nvPr>
            <p:ph type="body" sz="quarter" idx="17" hasCustomPrompt="1"/>
          </p:nvPr>
        </p:nvSpPr>
        <p:spPr>
          <a:xfrm>
            <a:off x="9269875" y="3062102"/>
            <a:ext cx="2514600" cy="738664"/>
          </a:xfrm>
        </p:spPr>
        <p:txBody>
          <a:bodyPr/>
          <a:lstStyle>
            <a:lvl1pPr marL="0" indent="0">
              <a:buNone/>
              <a:defRPr sz="1200" baseline="0"/>
            </a:lvl1pPr>
          </a:lstStyle>
          <a:p>
            <a:r>
              <a:rPr lang="nb-NO" sz="1200" baseline="0" dirty="0"/>
              <a:t>Beskriv kort hensikt/formål</a:t>
            </a:r>
          </a:p>
          <a:p>
            <a:r>
              <a:rPr lang="nb-NO" sz="1200" baseline="0" dirty="0"/>
              <a:t>...</a:t>
            </a:r>
            <a:endParaRPr lang="nb-NO" dirty="0"/>
          </a:p>
        </p:txBody>
      </p:sp>
      <p:sp>
        <p:nvSpPr>
          <p:cNvPr id="40" name="Plassholder for tekst 34">
            <a:extLst>
              <a:ext uri="{FF2B5EF4-FFF2-40B4-BE49-F238E27FC236}">
                <a16:creationId xmlns:a16="http://schemas.microsoft.com/office/drawing/2014/main" id="{B02F11D7-94C0-9249-B4F3-51CC5EA4556F}"/>
              </a:ext>
            </a:extLst>
          </p:cNvPr>
          <p:cNvSpPr>
            <a:spLocks noGrp="1"/>
          </p:cNvSpPr>
          <p:nvPr>
            <p:ph type="body" sz="quarter" idx="20" hasCustomPrompt="1"/>
          </p:nvPr>
        </p:nvSpPr>
        <p:spPr>
          <a:xfrm>
            <a:off x="9269877" y="4268498"/>
            <a:ext cx="1705749" cy="196807"/>
          </a:xfrm>
        </p:spPr>
        <p:txBody>
          <a:bodyPr/>
          <a:lstStyle>
            <a:lvl1pPr marL="0" indent="0">
              <a:buNone/>
              <a:defRPr sz="1200" baseline="0"/>
            </a:lvl1pPr>
          </a:lstStyle>
          <a:p>
            <a:pPr lvl="0"/>
            <a:r>
              <a:rPr lang="nb-NO" dirty="0"/>
              <a:t>Kriterier og IR</a:t>
            </a:r>
          </a:p>
        </p:txBody>
      </p:sp>
      <p:sp>
        <p:nvSpPr>
          <p:cNvPr id="41" name="Plassholder for tekst 34">
            <a:extLst>
              <a:ext uri="{FF2B5EF4-FFF2-40B4-BE49-F238E27FC236}">
                <a16:creationId xmlns:a16="http://schemas.microsoft.com/office/drawing/2014/main" id="{DCF43A29-3DFD-AE47-B539-249852571599}"/>
              </a:ext>
            </a:extLst>
          </p:cNvPr>
          <p:cNvSpPr>
            <a:spLocks noGrp="1"/>
          </p:cNvSpPr>
          <p:nvPr>
            <p:ph type="body" sz="quarter" idx="21" hasCustomPrompt="1"/>
          </p:nvPr>
        </p:nvSpPr>
        <p:spPr>
          <a:xfrm>
            <a:off x="9269876" y="4490155"/>
            <a:ext cx="1705749" cy="196807"/>
          </a:xfrm>
        </p:spPr>
        <p:txBody>
          <a:bodyPr/>
          <a:lstStyle>
            <a:lvl1pPr marL="0" indent="0">
              <a:buNone/>
              <a:defRPr sz="1200" baseline="0"/>
            </a:lvl1pPr>
          </a:lstStyle>
          <a:p>
            <a:pPr lvl="0"/>
            <a:r>
              <a:rPr lang="nb-NO" dirty="0"/>
              <a:t>Utvalgsstørrelse</a:t>
            </a:r>
          </a:p>
        </p:txBody>
      </p:sp>
      <p:sp>
        <p:nvSpPr>
          <p:cNvPr id="42" name="Plassholder for tekst 34">
            <a:extLst>
              <a:ext uri="{FF2B5EF4-FFF2-40B4-BE49-F238E27FC236}">
                <a16:creationId xmlns:a16="http://schemas.microsoft.com/office/drawing/2014/main" id="{4A8C057C-3356-304A-82A0-72654A63D07B}"/>
              </a:ext>
            </a:extLst>
          </p:cNvPr>
          <p:cNvSpPr>
            <a:spLocks noGrp="1"/>
          </p:cNvSpPr>
          <p:nvPr>
            <p:ph type="body" sz="quarter" idx="22" hasCustomPrompt="1"/>
          </p:nvPr>
        </p:nvSpPr>
        <p:spPr>
          <a:xfrm>
            <a:off x="9269876" y="4705087"/>
            <a:ext cx="1705749" cy="196807"/>
          </a:xfrm>
        </p:spPr>
        <p:txBody>
          <a:bodyPr/>
          <a:lstStyle>
            <a:lvl1pPr marL="0" indent="0">
              <a:buNone/>
              <a:defRPr sz="1200" baseline="0"/>
            </a:lvl1pPr>
          </a:lstStyle>
          <a:p>
            <a:pPr lvl="0"/>
            <a:r>
              <a:rPr lang="nb-NO" dirty="0"/>
              <a:t>Eventuell vekting</a:t>
            </a:r>
          </a:p>
        </p:txBody>
      </p:sp>
      <p:sp>
        <p:nvSpPr>
          <p:cNvPr id="43" name="Plassholder for tekst 34">
            <a:extLst>
              <a:ext uri="{FF2B5EF4-FFF2-40B4-BE49-F238E27FC236}">
                <a16:creationId xmlns:a16="http://schemas.microsoft.com/office/drawing/2014/main" id="{4F0A30CB-E308-9844-AAEB-4A4F3E8E790A}"/>
              </a:ext>
            </a:extLst>
          </p:cNvPr>
          <p:cNvSpPr>
            <a:spLocks noGrp="1"/>
          </p:cNvSpPr>
          <p:nvPr>
            <p:ph type="body" sz="quarter" idx="23" hasCustomPrompt="1"/>
          </p:nvPr>
        </p:nvSpPr>
        <p:spPr>
          <a:xfrm>
            <a:off x="9269875" y="5647284"/>
            <a:ext cx="1705749" cy="196807"/>
          </a:xfrm>
        </p:spPr>
        <p:txBody>
          <a:bodyPr/>
          <a:lstStyle>
            <a:lvl1pPr marL="0" indent="0">
              <a:buNone/>
              <a:defRPr sz="1200" baseline="0"/>
            </a:lvl1pPr>
          </a:lstStyle>
          <a:p>
            <a:pPr lvl="0"/>
            <a:r>
              <a:rPr lang="nb-NO" dirty="0"/>
              <a:t>Dato/tid/feltleverandør</a:t>
            </a:r>
          </a:p>
        </p:txBody>
      </p:sp>
      <p:sp>
        <p:nvSpPr>
          <p:cNvPr id="44" name="Plassholder for tekst 34">
            <a:extLst>
              <a:ext uri="{FF2B5EF4-FFF2-40B4-BE49-F238E27FC236}">
                <a16:creationId xmlns:a16="http://schemas.microsoft.com/office/drawing/2014/main" id="{92AFED2C-AE75-CE44-B296-9BE527DC108D}"/>
              </a:ext>
            </a:extLst>
          </p:cNvPr>
          <p:cNvSpPr>
            <a:spLocks noGrp="1"/>
          </p:cNvSpPr>
          <p:nvPr>
            <p:ph type="body" sz="quarter" idx="24" hasCustomPrompt="1"/>
          </p:nvPr>
        </p:nvSpPr>
        <p:spPr>
          <a:xfrm>
            <a:off x="9269875" y="5849350"/>
            <a:ext cx="1705749" cy="196807"/>
          </a:xfrm>
        </p:spPr>
        <p:txBody>
          <a:bodyPr/>
          <a:lstStyle>
            <a:lvl1pPr marL="0" indent="0">
              <a:buNone/>
              <a:defRPr sz="1200" baseline="0"/>
            </a:lvl1pPr>
          </a:lstStyle>
          <a:p>
            <a:pPr lvl="0"/>
            <a:r>
              <a:rPr lang="nb-NO" dirty="0"/>
              <a:t>Metode</a:t>
            </a:r>
          </a:p>
        </p:txBody>
      </p:sp>
    </p:spTree>
    <p:extLst>
      <p:ext uri="{BB962C8B-B14F-4D97-AF65-F5344CB8AC3E}">
        <p14:creationId xmlns:p14="http://schemas.microsoft.com/office/powerpoint/2010/main" val="412949343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69E35FC1-D6CC-3941-B3AD-6C84CD53F490}"/>
              </a:ext>
            </a:extLst>
          </p:cNvPr>
          <p:cNvSpPr/>
          <p:nvPr userDrawn="1"/>
        </p:nvSpPr>
        <p:spPr>
          <a:xfrm>
            <a:off x="0" y="0"/>
            <a:ext cx="8029575"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4000" baseline="0" dirty="0"/>
              <a:t>AGENDA</a:t>
            </a:r>
          </a:p>
        </p:txBody>
      </p:sp>
      <p:sp>
        <p:nvSpPr>
          <p:cNvPr id="6" name="Plassholder for innhold 5">
            <a:extLst>
              <a:ext uri="{FF2B5EF4-FFF2-40B4-BE49-F238E27FC236}">
                <a16:creationId xmlns:a16="http://schemas.microsoft.com/office/drawing/2014/main" id="{51CB5103-2086-384B-A81F-06F7A51A8C5F}"/>
              </a:ext>
            </a:extLst>
          </p:cNvPr>
          <p:cNvSpPr>
            <a:spLocks noGrp="1"/>
          </p:cNvSpPr>
          <p:nvPr>
            <p:ph sz="quarter" idx="10" hasCustomPrompt="1"/>
          </p:nvPr>
        </p:nvSpPr>
        <p:spPr>
          <a:xfrm>
            <a:off x="8218583" y="1700213"/>
            <a:ext cx="3211417" cy="3243262"/>
          </a:xfrm>
        </p:spPr>
        <p:txBody>
          <a:bodyPr anchor="ctr" anchorCtr="0"/>
          <a:lstStyle>
            <a:lvl1pPr marL="457200" indent="-457200">
              <a:buFont typeface="+mj-lt"/>
              <a:buAutoNum type="arabicPeriod"/>
              <a:defRPr sz="2000"/>
            </a:lvl1pPr>
          </a:lstStyle>
          <a:p>
            <a:pPr lvl="0"/>
            <a:r>
              <a:rPr lang="nb-NO" dirty="0"/>
              <a:t>Bakgrunn</a:t>
            </a:r>
          </a:p>
          <a:p>
            <a:pPr lvl="0"/>
            <a:r>
              <a:rPr lang="nb-NO" dirty="0"/>
              <a:t>Kapittel1</a:t>
            </a:r>
          </a:p>
          <a:p>
            <a:pPr lvl="0"/>
            <a:r>
              <a:rPr lang="nb-NO" dirty="0"/>
              <a:t>Kapittel2</a:t>
            </a:r>
          </a:p>
          <a:p>
            <a:pPr lvl="0"/>
            <a:r>
              <a:rPr lang="nb-NO" dirty="0" err="1"/>
              <a:t>Kapittel..n</a:t>
            </a:r>
            <a:r>
              <a:rPr lang="nb-NO" dirty="0"/>
              <a:t>..</a:t>
            </a:r>
          </a:p>
        </p:txBody>
      </p:sp>
    </p:spTree>
    <p:extLst>
      <p:ext uri="{BB962C8B-B14F-4D97-AF65-F5344CB8AC3E}">
        <p14:creationId xmlns:p14="http://schemas.microsoft.com/office/powerpoint/2010/main" val="25309144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lysbildenummer 1"/>
          <p:cNvSpPr>
            <a:spLocks noGrp="1"/>
          </p:cNvSpPr>
          <p:nvPr>
            <p:ph type="sldNum" sz="quarter" idx="4"/>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ummary1">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16DCCE3-2753-4F43-92B3-B24C584A2E51}"/>
              </a:ext>
            </a:extLst>
          </p:cNvPr>
          <p:cNvSpPr>
            <a:spLocks noGrp="1"/>
          </p:cNvSpPr>
          <p:nvPr>
            <p:ph type="title" hasCustomPrompt="1"/>
          </p:nvPr>
        </p:nvSpPr>
        <p:spPr/>
        <p:txBody>
          <a:bodyPr/>
          <a:lstStyle/>
          <a:p>
            <a:r>
              <a:rPr lang="nb-NO" dirty="0"/>
              <a:t>Oppsummering av viktigste innsikter</a:t>
            </a:r>
          </a:p>
        </p:txBody>
      </p:sp>
      <p:sp>
        <p:nvSpPr>
          <p:cNvPr id="6" name="Rektangel 5">
            <a:extLst>
              <a:ext uri="{FF2B5EF4-FFF2-40B4-BE49-F238E27FC236}">
                <a16:creationId xmlns:a16="http://schemas.microsoft.com/office/drawing/2014/main" id="{CD6979A5-D279-E447-B95A-3507DE5F8293}"/>
              </a:ext>
            </a:extLst>
          </p:cNvPr>
          <p:cNvSpPr/>
          <p:nvPr userDrawn="1"/>
        </p:nvSpPr>
        <p:spPr>
          <a:xfrm>
            <a:off x="742951" y="1657350"/>
            <a:ext cx="1300162" cy="1100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1</a:t>
            </a:r>
          </a:p>
        </p:txBody>
      </p:sp>
      <p:sp>
        <p:nvSpPr>
          <p:cNvPr id="7" name="Rektangel 6">
            <a:extLst>
              <a:ext uri="{FF2B5EF4-FFF2-40B4-BE49-F238E27FC236}">
                <a16:creationId xmlns:a16="http://schemas.microsoft.com/office/drawing/2014/main" id="{DBBE0231-1A2E-2F4E-98B0-E4AA4C2DA7FA}"/>
              </a:ext>
            </a:extLst>
          </p:cNvPr>
          <p:cNvSpPr/>
          <p:nvPr userDrawn="1"/>
        </p:nvSpPr>
        <p:spPr>
          <a:xfrm>
            <a:off x="742951" y="3012864"/>
            <a:ext cx="1300162" cy="1100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2</a:t>
            </a:r>
          </a:p>
        </p:txBody>
      </p:sp>
      <p:sp>
        <p:nvSpPr>
          <p:cNvPr id="8" name="Rektangel 7">
            <a:extLst>
              <a:ext uri="{FF2B5EF4-FFF2-40B4-BE49-F238E27FC236}">
                <a16:creationId xmlns:a16="http://schemas.microsoft.com/office/drawing/2014/main" id="{2BA844ED-99AE-E448-99FB-92CDF3EB3C34}"/>
              </a:ext>
            </a:extLst>
          </p:cNvPr>
          <p:cNvSpPr/>
          <p:nvPr userDrawn="1"/>
        </p:nvSpPr>
        <p:spPr>
          <a:xfrm>
            <a:off x="742951" y="4368169"/>
            <a:ext cx="1300162" cy="1100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3</a:t>
            </a:r>
          </a:p>
        </p:txBody>
      </p:sp>
      <p:sp>
        <p:nvSpPr>
          <p:cNvPr id="10" name="Plassholder for tekst 9">
            <a:extLst>
              <a:ext uri="{FF2B5EF4-FFF2-40B4-BE49-F238E27FC236}">
                <a16:creationId xmlns:a16="http://schemas.microsoft.com/office/drawing/2014/main" id="{E81A6E46-F503-3943-A4D3-B2AC09B15EED}"/>
              </a:ext>
            </a:extLst>
          </p:cNvPr>
          <p:cNvSpPr>
            <a:spLocks noGrp="1"/>
          </p:cNvSpPr>
          <p:nvPr>
            <p:ph type="body" sz="quarter" idx="11" hasCustomPrompt="1"/>
          </p:nvPr>
        </p:nvSpPr>
        <p:spPr>
          <a:xfrm>
            <a:off x="2271712" y="1657350"/>
            <a:ext cx="9196387" cy="1100138"/>
          </a:xfrm>
        </p:spPr>
        <p:txBody>
          <a:bodyPr/>
          <a:lstStyle>
            <a:lvl1pPr marL="0" indent="0">
              <a:buNone/>
              <a:defRPr sz="2000" b="1" i="0" baseline="0"/>
            </a:lvl1pPr>
            <a:lvl2pPr>
              <a:defRPr sz="1400" baseline="0"/>
            </a:lvl2pPr>
          </a:lstStyle>
          <a:p>
            <a:pPr lvl="0"/>
            <a:r>
              <a:rPr lang="nb-NO" dirty="0"/>
              <a:t>Overskrift for innsikt 1</a:t>
            </a:r>
          </a:p>
          <a:p>
            <a:pPr lvl="1"/>
            <a:r>
              <a:rPr lang="nb-NO" dirty="0"/>
              <a:t>Utfyllende analyse og beskrivelse og øvrige funn som støtter oppunder funn</a:t>
            </a:r>
          </a:p>
        </p:txBody>
      </p:sp>
      <p:sp>
        <p:nvSpPr>
          <p:cNvPr id="11" name="Plassholder for tekst 9">
            <a:extLst>
              <a:ext uri="{FF2B5EF4-FFF2-40B4-BE49-F238E27FC236}">
                <a16:creationId xmlns:a16="http://schemas.microsoft.com/office/drawing/2014/main" id="{895C73BF-B893-284E-BCBC-B2446974D917}"/>
              </a:ext>
            </a:extLst>
          </p:cNvPr>
          <p:cNvSpPr>
            <a:spLocks noGrp="1"/>
          </p:cNvSpPr>
          <p:nvPr>
            <p:ph type="body" sz="quarter" idx="12" hasCustomPrompt="1"/>
          </p:nvPr>
        </p:nvSpPr>
        <p:spPr>
          <a:xfrm>
            <a:off x="2252662" y="3012864"/>
            <a:ext cx="9196387" cy="1100138"/>
          </a:xfrm>
        </p:spPr>
        <p:txBody>
          <a:bodyPr/>
          <a:lstStyle>
            <a:lvl1pPr marL="0" indent="0">
              <a:buNone/>
              <a:defRPr sz="2000" b="1" i="0" baseline="0"/>
            </a:lvl1pPr>
            <a:lvl2pPr>
              <a:defRPr sz="1400" baseline="0"/>
            </a:lvl2pPr>
          </a:lstStyle>
          <a:p>
            <a:pPr lvl="0"/>
            <a:r>
              <a:rPr lang="nb-NO" dirty="0"/>
              <a:t>Overskrift for innsikt 2</a:t>
            </a:r>
          </a:p>
          <a:p>
            <a:pPr lvl="1"/>
            <a:r>
              <a:rPr lang="nb-NO" dirty="0"/>
              <a:t>Utfyllende analyse og beskrivelse og øvrige funn som støtter oppunder funn</a:t>
            </a:r>
          </a:p>
        </p:txBody>
      </p:sp>
      <p:sp>
        <p:nvSpPr>
          <p:cNvPr id="12" name="Plassholder for tekst 9">
            <a:extLst>
              <a:ext uri="{FF2B5EF4-FFF2-40B4-BE49-F238E27FC236}">
                <a16:creationId xmlns:a16="http://schemas.microsoft.com/office/drawing/2014/main" id="{900AC406-35DF-7349-A15A-C8D7511980F8}"/>
              </a:ext>
            </a:extLst>
          </p:cNvPr>
          <p:cNvSpPr>
            <a:spLocks noGrp="1"/>
          </p:cNvSpPr>
          <p:nvPr>
            <p:ph type="body" sz="quarter" idx="13" hasCustomPrompt="1"/>
          </p:nvPr>
        </p:nvSpPr>
        <p:spPr>
          <a:xfrm>
            <a:off x="2252661" y="4368169"/>
            <a:ext cx="9196387" cy="1100138"/>
          </a:xfrm>
        </p:spPr>
        <p:txBody>
          <a:bodyPr/>
          <a:lstStyle>
            <a:lvl1pPr marL="0" indent="0">
              <a:buNone/>
              <a:defRPr sz="2000" b="1" i="0" baseline="0"/>
            </a:lvl1pPr>
            <a:lvl2pPr>
              <a:defRPr sz="1400" baseline="0"/>
            </a:lvl2pPr>
          </a:lstStyle>
          <a:p>
            <a:pPr lvl="0"/>
            <a:r>
              <a:rPr lang="nb-NO" dirty="0"/>
              <a:t>Overskrift for innsikt 3</a:t>
            </a:r>
          </a:p>
          <a:p>
            <a:pPr lvl="1"/>
            <a:r>
              <a:rPr lang="nb-NO" dirty="0"/>
              <a:t>Utfyllende analyse og beskrivelse og øvrige funn som støtter oppunder funn</a:t>
            </a:r>
          </a:p>
        </p:txBody>
      </p:sp>
    </p:spTree>
    <p:extLst>
      <p:ext uri="{BB962C8B-B14F-4D97-AF65-F5344CB8AC3E}">
        <p14:creationId xmlns:p14="http://schemas.microsoft.com/office/powerpoint/2010/main" val="864851114"/>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ummary2">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16DCCE3-2753-4F43-92B3-B24C584A2E51}"/>
              </a:ext>
            </a:extLst>
          </p:cNvPr>
          <p:cNvSpPr>
            <a:spLocks noGrp="1"/>
          </p:cNvSpPr>
          <p:nvPr>
            <p:ph type="title" hasCustomPrompt="1"/>
          </p:nvPr>
        </p:nvSpPr>
        <p:spPr/>
        <p:txBody>
          <a:bodyPr/>
          <a:lstStyle/>
          <a:p>
            <a:r>
              <a:rPr lang="nb-NO" dirty="0"/>
              <a:t>Oppsummering av viktigste innsikter</a:t>
            </a:r>
          </a:p>
        </p:txBody>
      </p:sp>
      <p:sp>
        <p:nvSpPr>
          <p:cNvPr id="6" name="Rektangel 5">
            <a:extLst>
              <a:ext uri="{FF2B5EF4-FFF2-40B4-BE49-F238E27FC236}">
                <a16:creationId xmlns:a16="http://schemas.microsoft.com/office/drawing/2014/main" id="{CD6979A5-D279-E447-B95A-3507DE5F8293}"/>
              </a:ext>
            </a:extLst>
          </p:cNvPr>
          <p:cNvSpPr/>
          <p:nvPr userDrawn="1"/>
        </p:nvSpPr>
        <p:spPr>
          <a:xfrm>
            <a:off x="742951" y="1657350"/>
            <a:ext cx="1300162" cy="11001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1</a:t>
            </a:r>
          </a:p>
        </p:txBody>
      </p:sp>
      <p:sp>
        <p:nvSpPr>
          <p:cNvPr id="7" name="Rektangel 6">
            <a:extLst>
              <a:ext uri="{FF2B5EF4-FFF2-40B4-BE49-F238E27FC236}">
                <a16:creationId xmlns:a16="http://schemas.microsoft.com/office/drawing/2014/main" id="{DBBE0231-1A2E-2F4E-98B0-E4AA4C2DA7FA}"/>
              </a:ext>
            </a:extLst>
          </p:cNvPr>
          <p:cNvSpPr/>
          <p:nvPr userDrawn="1"/>
        </p:nvSpPr>
        <p:spPr>
          <a:xfrm>
            <a:off x="742951" y="3012864"/>
            <a:ext cx="1300162" cy="11001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2</a:t>
            </a:r>
          </a:p>
        </p:txBody>
      </p:sp>
      <p:sp>
        <p:nvSpPr>
          <p:cNvPr id="8" name="Rektangel 7">
            <a:extLst>
              <a:ext uri="{FF2B5EF4-FFF2-40B4-BE49-F238E27FC236}">
                <a16:creationId xmlns:a16="http://schemas.microsoft.com/office/drawing/2014/main" id="{2BA844ED-99AE-E448-99FB-92CDF3EB3C34}"/>
              </a:ext>
            </a:extLst>
          </p:cNvPr>
          <p:cNvSpPr/>
          <p:nvPr userDrawn="1"/>
        </p:nvSpPr>
        <p:spPr>
          <a:xfrm>
            <a:off x="742951" y="4368169"/>
            <a:ext cx="1300162" cy="11001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3</a:t>
            </a:r>
          </a:p>
        </p:txBody>
      </p:sp>
      <p:sp>
        <p:nvSpPr>
          <p:cNvPr id="10" name="Plassholder for tekst 9">
            <a:extLst>
              <a:ext uri="{FF2B5EF4-FFF2-40B4-BE49-F238E27FC236}">
                <a16:creationId xmlns:a16="http://schemas.microsoft.com/office/drawing/2014/main" id="{E81A6E46-F503-3943-A4D3-B2AC09B15EED}"/>
              </a:ext>
            </a:extLst>
          </p:cNvPr>
          <p:cNvSpPr>
            <a:spLocks noGrp="1"/>
          </p:cNvSpPr>
          <p:nvPr>
            <p:ph type="body" sz="quarter" idx="11" hasCustomPrompt="1"/>
          </p:nvPr>
        </p:nvSpPr>
        <p:spPr>
          <a:xfrm>
            <a:off x="2271712" y="1657350"/>
            <a:ext cx="9196387" cy="1100138"/>
          </a:xfrm>
        </p:spPr>
        <p:txBody>
          <a:bodyPr/>
          <a:lstStyle>
            <a:lvl1pPr marL="0" indent="0">
              <a:buNone/>
              <a:defRPr sz="2000" b="1" i="0" baseline="0"/>
            </a:lvl1pPr>
            <a:lvl2pPr>
              <a:defRPr sz="1400" baseline="0"/>
            </a:lvl2pPr>
          </a:lstStyle>
          <a:p>
            <a:pPr lvl="0"/>
            <a:r>
              <a:rPr lang="nb-NO" dirty="0"/>
              <a:t>Overskrift for innsikt 1</a:t>
            </a:r>
          </a:p>
          <a:p>
            <a:pPr lvl="1"/>
            <a:r>
              <a:rPr lang="nb-NO" dirty="0"/>
              <a:t>Utfyllende analyse og beskrivelse og øvrige funn som støtter oppunder funn</a:t>
            </a:r>
          </a:p>
        </p:txBody>
      </p:sp>
      <p:sp>
        <p:nvSpPr>
          <p:cNvPr id="11" name="Plassholder for tekst 9">
            <a:extLst>
              <a:ext uri="{FF2B5EF4-FFF2-40B4-BE49-F238E27FC236}">
                <a16:creationId xmlns:a16="http://schemas.microsoft.com/office/drawing/2014/main" id="{895C73BF-B893-284E-BCBC-B2446974D917}"/>
              </a:ext>
            </a:extLst>
          </p:cNvPr>
          <p:cNvSpPr>
            <a:spLocks noGrp="1"/>
          </p:cNvSpPr>
          <p:nvPr>
            <p:ph type="body" sz="quarter" idx="12" hasCustomPrompt="1"/>
          </p:nvPr>
        </p:nvSpPr>
        <p:spPr>
          <a:xfrm>
            <a:off x="2252662" y="3012864"/>
            <a:ext cx="9196387" cy="1100138"/>
          </a:xfrm>
        </p:spPr>
        <p:txBody>
          <a:bodyPr/>
          <a:lstStyle>
            <a:lvl1pPr marL="0" indent="0">
              <a:buNone/>
              <a:defRPr sz="2000" b="1" i="0" baseline="0"/>
            </a:lvl1pPr>
            <a:lvl2pPr>
              <a:defRPr sz="1400" baseline="0"/>
            </a:lvl2pPr>
          </a:lstStyle>
          <a:p>
            <a:pPr lvl="0"/>
            <a:r>
              <a:rPr lang="nb-NO" dirty="0"/>
              <a:t>Overskrift for innsikt 2</a:t>
            </a:r>
          </a:p>
          <a:p>
            <a:pPr lvl="1"/>
            <a:r>
              <a:rPr lang="nb-NO" dirty="0"/>
              <a:t>Utfyllende analyse og beskrivelse og øvrige funn som støtter oppunder funn</a:t>
            </a:r>
          </a:p>
        </p:txBody>
      </p:sp>
      <p:sp>
        <p:nvSpPr>
          <p:cNvPr id="12" name="Plassholder for tekst 9">
            <a:extLst>
              <a:ext uri="{FF2B5EF4-FFF2-40B4-BE49-F238E27FC236}">
                <a16:creationId xmlns:a16="http://schemas.microsoft.com/office/drawing/2014/main" id="{900AC406-35DF-7349-A15A-C8D7511980F8}"/>
              </a:ext>
            </a:extLst>
          </p:cNvPr>
          <p:cNvSpPr>
            <a:spLocks noGrp="1"/>
          </p:cNvSpPr>
          <p:nvPr>
            <p:ph type="body" sz="quarter" idx="13" hasCustomPrompt="1"/>
          </p:nvPr>
        </p:nvSpPr>
        <p:spPr>
          <a:xfrm>
            <a:off x="2252661" y="4368169"/>
            <a:ext cx="9196387" cy="1100138"/>
          </a:xfrm>
        </p:spPr>
        <p:txBody>
          <a:bodyPr/>
          <a:lstStyle>
            <a:lvl1pPr marL="0" indent="0">
              <a:buNone/>
              <a:defRPr sz="2000" b="1" i="0" baseline="0"/>
            </a:lvl1pPr>
            <a:lvl2pPr>
              <a:defRPr sz="1400" baseline="0"/>
            </a:lvl2pPr>
          </a:lstStyle>
          <a:p>
            <a:pPr lvl="0"/>
            <a:r>
              <a:rPr lang="nb-NO" dirty="0"/>
              <a:t>Overskrift for innsikt 3</a:t>
            </a:r>
          </a:p>
          <a:p>
            <a:pPr lvl="1"/>
            <a:r>
              <a:rPr lang="nb-NO" dirty="0"/>
              <a:t>Utfyllende analyse og beskrivelse og øvrige funn som støtter oppunder funn</a:t>
            </a:r>
          </a:p>
        </p:txBody>
      </p:sp>
    </p:spTree>
    <p:extLst>
      <p:ext uri="{BB962C8B-B14F-4D97-AF65-F5344CB8AC3E}">
        <p14:creationId xmlns:p14="http://schemas.microsoft.com/office/powerpoint/2010/main" val="1002077730"/>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1265D7D6-7FE1-B848-8BE5-381240CCA63F}"/>
              </a:ext>
            </a:extLst>
          </p:cNvPr>
          <p:cNvSpPr/>
          <p:nvPr userDrawn="1"/>
        </p:nvSpPr>
        <p:spPr>
          <a:xfrm>
            <a:off x="0" y="1928812"/>
            <a:ext cx="12192000" cy="3000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 name="Plassholder for tekst 6">
            <a:extLst>
              <a:ext uri="{FF2B5EF4-FFF2-40B4-BE49-F238E27FC236}">
                <a16:creationId xmlns:a16="http://schemas.microsoft.com/office/drawing/2014/main" id="{9F4D9F59-CF76-D740-8B25-BA73158D81C6}"/>
              </a:ext>
            </a:extLst>
          </p:cNvPr>
          <p:cNvSpPr>
            <a:spLocks noGrp="1"/>
          </p:cNvSpPr>
          <p:nvPr>
            <p:ph type="body" sz="quarter" idx="11" hasCustomPrompt="1"/>
          </p:nvPr>
        </p:nvSpPr>
        <p:spPr>
          <a:xfrm>
            <a:off x="1956329" y="2221170"/>
            <a:ext cx="2771775" cy="2414588"/>
          </a:xfrm>
        </p:spPr>
        <p:txBody>
          <a:bodyPr/>
          <a:lstStyle>
            <a:lvl1pPr marL="0" indent="0">
              <a:buNone/>
              <a:defRPr sz="18000" baseline="0">
                <a:solidFill>
                  <a:schemeClr val="bg1"/>
                </a:solidFill>
              </a:defRPr>
            </a:lvl1pPr>
          </a:lstStyle>
          <a:p>
            <a:pPr lvl="0"/>
            <a:r>
              <a:rPr lang="nb-NO" dirty="0"/>
              <a:t>01</a:t>
            </a:r>
          </a:p>
        </p:txBody>
      </p:sp>
      <p:sp>
        <p:nvSpPr>
          <p:cNvPr id="8" name="Plassholder for tekst 6">
            <a:extLst>
              <a:ext uri="{FF2B5EF4-FFF2-40B4-BE49-F238E27FC236}">
                <a16:creationId xmlns:a16="http://schemas.microsoft.com/office/drawing/2014/main" id="{94235376-0F24-9748-AFD3-3484C6BBFC38}"/>
              </a:ext>
            </a:extLst>
          </p:cNvPr>
          <p:cNvSpPr>
            <a:spLocks noGrp="1"/>
          </p:cNvSpPr>
          <p:nvPr>
            <p:ph type="body" sz="quarter" idx="12" hasCustomPrompt="1"/>
          </p:nvPr>
        </p:nvSpPr>
        <p:spPr>
          <a:xfrm>
            <a:off x="4771581" y="2911976"/>
            <a:ext cx="4272058" cy="661989"/>
          </a:xfrm>
        </p:spPr>
        <p:txBody>
          <a:bodyPr/>
          <a:lstStyle>
            <a:lvl1pPr marL="0" indent="0">
              <a:buNone/>
              <a:defRPr sz="4000" baseline="0">
                <a:solidFill>
                  <a:schemeClr val="bg1"/>
                </a:solidFill>
              </a:defRPr>
            </a:lvl1pPr>
          </a:lstStyle>
          <a:p>
            <a:pPr lvl="0"/>
            <a:r>
              <a:rPr lang="nb-NO" dirty="0"/>
              <a:t>Kapittelnavn</a:t>
            </a:r>
          </a:p>
        </p:txBody>
      </p:sp>
      <p:sp>
        <p:nvSpPr>
          <p:cNvPr id="11" name="Plassholder for tekst 6">
            <a:extLst>
              <a:ext uri="{FF2B5EF4-FFF2-40B4-BE49-F238E27FC236}">
                <a16:creationId xmlns:a16="http://schemas.microsoft.com/office/drawing/2014/main" id="{01870683-AF6C-444F-9DC2-2BB8886877C1}"/>
              </a:ext>
            </a:extLst>
          </p:cNvPr>
          <p:cNvSpPr>
            <a:spLocks noGrp="1"/>
          </p:cNvSpPr>
          <p:nvPr>
            <p:ph type="body" sz="quarter" idx="13" hasCustomPrompt="1"/>
          </p:nvPr>
        </p:nvSpPr>
        <p:spPr>
          <a:xfrm>
            <a:off x="4771580" y="3593017"/>
            <a:ext cx="4272058" cy="661989"/>
          </a:xfrm>
        </p:spPr>
        <p:txBody>
          <a:bodyPr/>
          <a:lstStyle>
            <a:lvl1pPr marL="0" indent="0">
              <a:buNone/>
              <a:defRPr sz="2000" baseline="0">
                <a:solidFill>
                  <a:schemeClr val="bg1"/>
                </a:solidFill>
              </a:defRPr>
            </a:lvl1pPr>
          </a:lstStyle>
          <a:p>
            <a:pPr lvl="0"/>
            <a:r>
              <a:rPr lang="nb-NO" dirty="0"/>
              <a:t>Innhold i kapittel</a:t>
            </a:r>
          </a:p>
          <a:p>
            <a:pPr lvl="0"/>
            <a:r>
              <a:rPr lang="nb-NO" dirty="0"/>
              <a:t>Innhold i kapittel</a:t>
            </a:r>
          </a:p>
        </p:txBody>
      </p:sp>
      <p:sp>
        <p:nvSpPr>
          <p:cNvPr id="12" name="Trekant 11">
            <a:extLst>
              <a:ext uri="{FF2B5EF4-FFF2-40B4-BE49-F238E27FC236}">
                <a16:creationId xmlns:a16="http://schemas.microsoft.com/office/drawing/2014/main" id="{3C100BEF-573A-3142-8F30-5E083ACB68ED}"/>
              </a:ext>
            </a:extLst>
          </p:cNvPr>
          <p:cNvSpPr/>
          <p:nvPr userDrawn="1"/>
        </p:nvSpPr>
        <p:spPr>
          <a:xfrm rot="5400000">
            <a:off x="9829801" y="3178968"/>
            <a:ext cx="2414587" cy="50006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3" name="Trekant 12">
            <a:extLst>
              <a:ext uri="{FF2B5EF4-FFF2-40B4-BE49-F238E27FC236}">
                <a16:creationId xmlns:a16="http://schemas.microsoft.com/office/drawing/2014/main" id="{0A8BC09A-E71D-B64C-878E-D0AB87314BB5}"/>
              </a:ext>
            </a:extLst>
          </p:cNvPr>
          <p:cNvSpPr/>
          <p:nvPr userDrawn="1"/>
        </p:nvSpPr>
        <p:spPr>
          <a:xfrm rot="16200000">
            <a:off x="-16404" y="3178968"/>
            <a:ext cx="2414587" cy="50006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2442210280"/>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Normal_w_Q">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solidFill>
                  <a:srgbClr val="000000"/>
                </a:solidFill>
              </a:defRPr>
            </a:lvl1pPr>
          </a:lstStyle>
          <a:p>
            <a:r>
              <a:rPr lang="nb-NO" dirty="0"/>
              <a:t>Skriv inn overskrift (med felt for spørsmål nederst)</a:t>
            </a:r>
          </a:p>
        </p:txBody>
      </p:sp>
      <p:sp>
        <p:nvSpPr>
          <p:cNvPr id="3" name="Plassholder for innhold 2"/>
          <p:cNvSpPr>
            <a:spLocks noGrp="1"/>
          </p:cNvSpPr>
          <p:nvPr>
            <p:ph idx="1"/>
          </p:nvPr>
        </p:nvSpPr>
        <p:spPr>
          <a:xfrm>
            <a:off x="733425" y="1450207"/>
            <a:ext cx="10725149" cy="52189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444391343"/>
      </p:ext>
    </p:extLst>
  </p:cSld>
  <p:clrMapOvr>
    <a:masterClrMapping/>
  </p:clrMapOvr>
  <p:transition/>
  <p:extLst>
    <p:ext uri="{DCECCB84-F9BA-43D5-87BE-67443E8EF086}">
      <p15:sldGuideLst xmlns:p15="http://schemas.microsoft.com/office/powerpoint/2012/main">
        <p15:guide id="1" pos="3840">
          <p15:clr>
            <a:srgbClr val="FBAE40"/>
          </p15:clr>
        </p15:guide>
        <p15:guide id="2" orient="horz" pos="2160">
          <p15:clr>
            <a:srgbClr val="FBAE40"/>
          </p15:clr>
        </p15:guide>
        <p15:guide id="3" pos="7219">
          <p15:clr>
            <a:srgbClr val="FBAE40"/>
          </p15:clr>
        </p15:guide>
        <p15:guide id="4" pos="461">
          <p15:clr>
            <a:srgbClr val="FBAE40"/>
          </p15:clr>
        </p15:guide>
        <p15:guide id="5" orient="horz" pos="3974">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Normal_plain">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i="0">
                <a:solidFill>
                  <a:srgbClr val="000000"/>
                </a:solidFill>
              </a:defRPr>
            </a:lvl1pPr>
          </a:lstStyle>
          <a:p>
            <a:r>
              <a:rPr lang="nb-NO" dirty="0"/>
              <a:t>Skriv inn overskrift (uten felt for spørsmål nederst)</a:t>
            </a:r>
          </a:p>
        </p:txBody>
      </p:sp>
      <p:sp>
        <p:nvSpPr>
          <p:cNvPr id="3" name="Plassholder for innhold 2"/>
          <p:cNvSpPr>
            <a:spLocks noGrp="1"/>
          </p:cNvSpPr>
          <p:nvPr>
            <p:ph idx="1"/>
          </p:nvPr>
        </p:nvSpPr>
        <p:spPr>
          <a:xfrm>
            <a:off x="733425" y="1450207"/>
            <a:ext cx="10725149" cy="4869532"/>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809291436"/>
      </p:ext>
    </p:extLst>
  </p:cSld>
  <p:clrMapOvr>
    <a:masterClrMapping/>
  </p:clrMapOvr>
  <p:transition/>
  <p:extLst>
    <p:ext uri="{DCECCB84-F9BA-43D5-87BE-67443E8EF086}">
      <p15:sldGuideLst xmlns:p15="http://schemas.microsoft.com/office/powerpoint/2012/main">
        <p15:guide id="1" pos="3840">
          <p15:clr>
            <a:srgbClr val="FBAE40"/>
          </p15:clr>
        </p15:guide>
        <p15:guide id="2" orient="horz" pos="2160">
          <p15:clr>
            <a:srgbClr val="FBAE40"/>
          </p15:clr>
        </p15:guide>
        <p15:guide id="3" pos="7219">
          <p15:clr>
            <a:srgbClr val="FBAE40"/>
          </p15:clr>
        </p15:guide>
        <p15:guide id="4" pos="461">
          <p15:clr>
            <a:srgbClr val="FBAE40"/>
          </p15:clr>
        </p15:guide>
        <p15:guide id="5" orient="horz" pos="3974">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Normal_noconten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Klikk for å redigere tittelstil</a:t>
            </a:r>
          </a:p>
        </p:txBody>
      </p:sp>
    </p:spTree>
    <p:extLst>
      <p:ext uri="{BB962C8B-B14F-4D97-AF65-F5344CB8AC3E}">
        <p14:creationId xmlns:p14="http://schemas.microsoft.com/office/powerpoint/2010/main" val="3224086440"/>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idecomment1">
    <p:bg>
      <p:bgPr>
        <a:solidFill>
          <a:schemeClr val="bg1"/>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F4243113-E46A-EA43-8CE4-AE9AFD998020}"/>
              </a:ext>
            </a:extLst>
          </p:cNvPr>
          <p:cNvGraphicFramePr>
            <a:graphicFrameLocks noChangeAspect="1"/>
          </p:cNvGraphicFramePr>
          <p:nvPr userDrawn="1">
            <p:custDataLst>
              <p:tags r:id="rId2"/>
            </p:custDataLst>
            <p:extLst>
              <p:ext uri="{D42A27DB-BD31-4B8C-83A1-F6EECF244321}">
                <p14:modId xmlns:p14="http://schemas.microsoft.com/office/powerpoint/2010/main" val="76260758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7165" name="think-cell Slide" r:id="rId4" imgW="7772400" imgH="10058400" progId="TCLayout.ActiveDocument.1">
                  <p:embed/>
                </p:oleObj>
              </mc:Choice>
              <mc:Fallback>
                <p:oleObj name="think-cell Slide" r:id="rId4" imgW="7772400" imgH="10058400" progId="TCLayout.ActiveDocument.1">
                  <p:embed/>
                  <p:pic>
                    <p:nvPicPr>
                      <p:cNvPr id="4" name="Objekt 3" hidden="1">
                        <a:extLst>
                          <a:ext uri="{FF2B5EF4-FFF2-40B4-BE49-F238E27FC236}">
                            <a16:creationId xmlns:a16="http://schemas.microsoft.com/office/drawing/2014/main" id="{F4243113-E46A-EA43-8CE4-AE9AFD998020}"/>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6" name="Rektangel 15">
            <a:extLst>
              <a:ext uri="{FF2B5EF4-FFF2-40B4-BE49-F238E27FC236}">
                <a16:creationId xmlns:a16="http://schemas.microsoft.com/office/drawing/2014/main" id="{FCF4E95C-A78C-3F48-854C-AE1A880F5BE5}"/>
              </a:ext>
            </a:extLst>
          </p:cNvPr>
          <p:cNvSpPr/>
          <p:nvPr userDrawn="1"/>
        </p:nvSpPr>
        <p:spPr>
          <a:xfrm>
            <a:off x="8029575" y="0"/>
            <a:ext cx="41767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000" baseline="0" dirty="0"/>
          </a:p>
        </p:txBody>
      </p:sp>
      <p:sp>
        <p:nvSpPr>
          <p:cNvPr id="2" name="Tittel 1"/>
          <p:cNvSpPr>
            <a:spLocks noGrp="1"/>
          </p:cNvSpPr>
          <p:nvPr>
            <p:ph type="title" hasCustomPrompt="1"/>
          </p:nvPr>
        </p:nvSpPr>
        <p:spPr>
          <a:xfrm>
            <a:off x="742951" y="333376"/>
            <a:ext cx="7200899" cy="911225"/>
          </a:xfrm>
        </p:spPr>
        <p:txBody>
          <a:bodyPr/>
          <a:lstStyle/>
          <a:p>
            <a:r>
              <a:rPr lang="nb-NO" dirty="0"/>
              <a:t>Vanlig sidetekstfelt1</a:t>
            </a:r>
          </a:p>
        </p:txBody>
      </p:sp>
      <p:sp>
        <p:nvSpPr>
          <p:cNvPr id="6" name="Plassholder for tekst 5">
            <a:extLst>
              <a:ext uri="{FF2B5EF4-FFF2-40B4-BE49-F238E27FC236}">
                <a16:creationId xmlns:a16="http://schemas.microsoft.com/office/drawing/2014/main" id="{9E36EC96-A782-034B-8AB4-1B7017414D43}"/>
              </a:ext>
            </a:extLst>
          </p:cNvPr>
          <p:cNvSpPr>
            <a:spLocks noGrp="1"/>
          </p:cNvSpPr>
          <p:nvPr>
            <p:ph type="body" sz="quarter" idx="10"/>
          </p:nvPr>
        </p:nvSpPr>
        <p:spPr>
          <a:xfrm>
            <a:off x="8172449" y="1785939"/>
            <a:ext cx="3514725" cy="4351337"/>
          </a:xfrm>
        </p:spPr>
        <p:txBody>
          <a:bodyPr/>
          <a:lstStyle>
            <a:lvl1pPr>
              <a:defRPr sz="1600" baseline="0"/>
            </a:lvl1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0" name="Plassholder for diagram 9">
            <a:extLst>
              <a:ext uri="{FF2B5EF4-FFF2-40B4-BE49-F238E27FC236}">
                <a16:creationId xmlns:a16="http://schemas.microsoft.com/office/drawing/2014/main" id="{60CF70A5-5958-DC48-9F66-5FFAE8A4070C}"/>
              </a:ext>
            </a:extLst>
          </p:cNvPr>
          <p:cNvSpPr>
            <a:spLocks noGrp="1"/>
          </p:cNvSpPr>
          <p:nvPr>
            <p:ph type="chart" sz="quarter" idx="11"/>
          </p:nvPr>
        </p:nvSpPr>
        <p:spPr>
          <a:xfrm>
            <a:off x="742951" y="1785939"/>
            <a:ext cx="3276602" cy="1928812"/>
          </a:xfrm>
        </p:spPr>
        <p:txBody>
          <a:bodyPr/>
          <a:lstStyle/>
          <a:p>
            <a:endParaRPr lang="nb-NO" dirty="0"/>
          </a:p>
        </p:txBody>
      </p:sp>
      <p:sp>
        <p:nvSpPr>
          <p:cNvPr id="11" name="Plassholder for diagram 9">
            <a:extLst>
              <a:ext uri="{FF2B5EF4-FFF2-40B4-BE49-F238E27FC236}">
                <a16:creationId xmlns:a16="http://schemas.microsoft.com/office/drawing/2014/main" id="{00351D9B-ABDE-1B45-991C-09F65DB5D6C6}"/>
              </a:ext>
            </a:extLst>
          </p:cNvPr>
          <p:cNvSpPr>
            <a:spLocks noGrp="1"/>
          </p:cNvSpPr>
          <p:nvPr>
            <p:ph type="chart" sz="quarter" idx="12"/>
          </p:nvPr>
        </p:nvSpPr>
        <p:spPr>
          <a:xfrm>
            <a:off x="742950" y="4208465"/>
            <a:ext cx="3276602" cy="1928812"/>
          </a:xfrm>
        </p:spPr>
        <p:txBody>
          <a:bodyPr/>
          <a:lstStyle/>
          <a:p>
            <a:endParaRPr lang="nb-NO" dirty="0"/>
          </a:p>
        </p:txBody>
      </p:sp>
      <p:sp>
        <p:nvSpPr>
          <p:cNvPr id="12" name="Plassholder for diagram 9">
            <a:extLst>
              <a:ext uri="{FF2B5EF4-FFF2-40B4-BE49-F238E27FC236}">
                <a16:creationId xmlns:a16="http://schemas.microsoft.com/office/drawing/2014/main" id="{1CF2FA03-1B82-0E48-BAC9-0F14A17F725E}"/>
              </a:ext>
            </a:extLst>
          </p:cNvPr>
          <p:cNvSpPr>
            <a:spLocks noGrp="1"/>
          </p:cNvSpPr>
          <p:nvPr>
            <p:ph type="chart" sz="quarter" idx="13"/>
          </p:nvPr>
        </p:nvSpPr>
        <p:spPr>
          <a:xfrm>
            <a:off x="4343400" y="4208465"/>
            <a:ext cx="3276602" cy="1928812"/>
          </a:xfrm>
        </p:spPr>
        <p:txBody>
          <a:bodyPr/>
          <a:lstStyle/>
          <a:p>
            <a:endParaRPr lang="nb-NO" dirty="0"/>
          </a:p>
        </p:txBody>
      </p:sp>
      <p:sp>
        <p:nvSpPr>
          <p:cNvPr id="13" name="Plassholder for diagram 9">
            <a:extLst>
              <a:ext uri="{FF2B5EF4-FFF2-40B4-BE49-F238E27FC236}">
                <a16:creationId xmlns:a16="http://schemas.microsoft.com/office/drawing/2014/main" id="{8E213615-5C2E-4B4B-89F4-F320B7942D92}"/>
              </a:ext>
            </a:extLst>
          </p:cNvPr>
          <p:cNvSpPr>
            <a:spLocks noGrp="1"/>
          </p:cNvSpPr>
          <p:nvPr>
            <p:ph type="chart" sz="quarter" idx="14"/>
          </p:nvPr>
        </p:nvSpPr>
        <p:spPr>
          <a:xfrm>
            <a:off x="4343400" y="1785939"/>
            <a:ext cx="3276602" cy="1928812"/>
          </a:xfrm>
        </p:spPr>
        <p:txBody>
          <a:bodyPr/>
          <a:lstStyle/>
          <a:p>
            <a:endParaRPr lang="nb-NO" dirty="0"/>
          </a:p>
        </p:txBody>
      </p:sp>
      <p:sp>
        <p:nvSpPr>
          <p:cNvPr id="8" name="Plassholder for tekst 21">
            <a:extLst>
              <a:ext uri="{FF2B5EF4-FFF2-40B4-BE49-F238E27FC236}">
                <a16:creationId xmlns:a16="http://schemas.microsoft.com/office/drawing/2014/main" id="{5D6756CE-C04C-E34B-97D3-87510050C1B0}"/>
              </a:ext>
            </a:extLst>
          </p:cNvPr>
          <p:cNvSpPr>
            <a:spLocks noGrp="1"/>
          </p:cNvSpPr>
          <p:nvPr>
            <p:ph type="body" sz="quarter" idx="15" hasCustomPrompt="1"/>
          </p:nvPr>
        </p:nvSpPr>
        <p:spPr>
          <a:xfrm>
            <a:off x="742951" y="6356060"/>
            <a:ext cx="9301161" cy="249044"/>
          </a:xfrm>
        </p:spPr>
        <p:txBody>
          <a:bodyPr anchor="ctr">
            <a:normAutofit/>
          </a:bodyPr>
          <a:lstStyle>
            <a:lvl1pPr marL="0" indent="0">
              <a:buNone/>
              <a:defRPr sz="1200" baseline="0">
                <a:solidFill>
                  <a:schemeClr val="tx1"/>
                </a:solidFill>
                <a:latin typeface="+mj-lt"/>
              </a:defRPr>
            </a:lvl1pPr>
          </a:lstStyle>
          <a:p>
            <a:pPr lvl="0"/>
            <a:r>
              <a:rPr lang="nb-NO" dirty="0"/>
              <a:t>Skriv inn spørsmålet</a:t>
            </a:r>
          </a:p>
        </p:txBody>
      </p:sp>
      <p:sp>
        <p:nvSpPr>
          <p:cNvPr id="9" name="Plassholder for tekst 21">
            <a:extLst>
              <a:ext uri="{FF2B5EF4-FFF2-40B4-BE49-F238E27FC236}">
                <a16:creationId xmlns:a16="http://schemas.microsoft.com/office/drawing/2014/main" id="{F4FAFD0B-02ED-F845-9E6F-7666B2A51330}"/>
              </a:ext>
            </a:extLst>
          </p:cNvPr>
          <p:cNvSpPr>
            <a:spLocks noGrp="1"/>
          </p:cNvSpPr>
          <p:nvPr>
            <p:ph type="body" sz="quarter" idx="16" hasCustomPrompt="1"/>
          </p:nvPr>
        </p:nvSpPr>
        <p:spPr>
          <a:xfrm>
            <a:off x="10933862" y="6364502"/>
            <a:ext cx="495504" cy="249044"/>
          </a:xfrm>
        </p:spPr>
        <p:txBody>
          <a:bodyPr anchor="ctr">
            <a:normAutofit/>
          </a:bodyPr>
          <a:lstStyle>
            <a:lvl1pPr marL="0" indent="0" algn="l">
              <a:buNone/>
              <a:defRPr sz="1200" baseline="0">
                <a:solidFill>
                  <a:schemeClr val="tx1"/>
                </a:solidFill>
              </a:defRPr>
            </a:lvl1pPr>
          </a:lstStyle>
          <a:p>
            <a:pPr lvl="0"/>
            <a:r>
              <a:rPr lang="nb-NO" dirty="0"/>
              <a:t>Skriv n</a:t>
            </a:r>
          </a:p>
        </p:txBody>
      </p:sp>
      <p:sp>
        <p:nvSpPr>
          <p:cNvPr id="14" name="Rektangel 13">
            <a:extLst>
              <a:ext uri="{FF2B5EF4-FFF2-40B4-BE49-F238E27FC236}">
                <a16:creationId xmlns:a16="http://schemas.microsoft.com/office/drawing/2014/main" id="{EF5FB87F-B95D-8C42-A278-73E400D13750}"/>
              </a:ext>
            </a:extLst>
          </p:cNvPr>
          <p:cNvSpPr/>
          <p:nvPr userDrawn="1"/>
        </p:nvSpPr>
        <p:spPr>
          <a:xfrm>
            <a:off x="10040852" y="6356060"/>
            <a:ext cx="896271" cy="307777"/>
          </a:xfrm>
          <a:prstGeom prst="rect">
            <a:avLst/>
          </a:prstGeom>
        </p:spPr>
        <p:txBody>
          <a:bodyPr wrap="none">
            <a:spAutoFit/>
          </a:bodyPr>
          <a:lstStyle/>
          <a:p>
            <a:r>
              <a:rPr lang="nb-NO" sz="1400" baseline="0" dirty="0"/>
              <a:t>BASE(n=)</a:t>
            </a:r>
          </a:p>
        </p:txBody>
      </p:sp>
    </p:spTree>
    <p:extLst>
      <p:ext uri="{BB962C8B-B14F-4D97-AF65-F5344CB8AC3E}">
        <p14:creationId xmlns:p14="http://schemas.microsoft.com/office/powerpoint/2010/main" val="2370039312"/>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idecomment2">
    <p:bg>
      <p:bgPr>
        <a:solidFill>
          <a:schemeClr val="bg1"/>
        </a:solidFill>
        <a:effectLst/>
      </p:bgPr>
    </p:bg>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DF2A4B62-D998-524D-BB70-7A90953B9F69}"/>
              </a:ext>
            </a:extLst>
          </p:cNvPr>
          <p:cNvGraphicFramePr>
            <a:graphicFrameLocks noChangeAspect="1"/>
          </p:cNvGraphicFramePr>
          <p:nvPr userDrawn="1">
            <p:custDataLst>
              <p:tags r:id="rId2"/>
            </p:custDataLst>
            <p:extLst>
              <p:ext uri="{D42A27DB-BD31-4B8C-83A1-F6EECF244321}">
                <p14:modId xmlns:p14="http://schemas.microsoft.com/office/powerpoint/2010/main" val="22669537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8189" name="think-cell Slide" r:id="rId4" imgW="7772400" imgH="10058400" progId="TCLayout.ActiveDocument.1">
                  <p:embed/>
                </p:oleObj>
              </mc:Choice>
              <mc:Fallback>
                <p:oleObj name="think-cell Slide" r:id="rId4" imgW="7772400" imgH="10058400" progId="TCLayout.ActiveDocument.1">
                  <p:embed/>
                  <p:pic>
                    <p:nvPicPr>
                      <p:cNvPr id="2" name="Objekt 1" hidden="1">
                        <a:extLst>
                          <a:ext uri="{FF2B5EF4-FFF2-40B4-BE49-F238E27FC236}">
                            <a16:creationId xmlns:a16="http://schemas.microsoft.com/office/drawing/2014/main" id="{DF2A4B62-D998-524D-BB70-7A90953B9F69}"/>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2" name="Rektangel 11">
            <a:extLst>
              <a:ext uri="{FF2B5EF4-FFF2-40B4-BE49-F238E27FC236}">
                <a16:creationId xmlns:a16="http://schemas.microsoft.com/office/drawing/2014/main" id="{A8979E4C-AF00-7F48-A459-208E3E640B82}"/>
              </a:ext>
            </a:extLst>
          </p:cNvPr>
          <p:cNvSpPr/>
          <p:nvPr userDrawn="1"/>
        </p:nvSpPr>
        <p:spPr>
          <a:xfrm>
            <a:off x="8029575" y="0"/>
            <a:ext cx="41767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000" baseline="0" dirty="0"/>
          </a:p>
        </p:txBody>
      </p:sp>
      <p:sp>
        <p:nvSpPr>
          <p:cNvPr id="6" name="Plassholder for tekst 5">
            <a:extLst>
              <a:ext uri="{FF2B5EF4-FFF2-40B4-BE49-F238E27FC236}">
                <a16:creationId xmlns:a16="http://schemas.microsoft.com/office/drawing/2014/main" id="{9E36EC96-A782-034B-8AB4-1B7017414D43}"/>
              </a:ext>
            </a:extLst>
          </p:cNvPr>
          <p:cNvSpPr>
            <a:spLocks noGrp="1"/>
          </p:cNvSpPr>
          <p:nvPr>
            <p:ph type="body" sz="quarter" idx="10"/>
          </p:nvPr>
        </p:nvSpPr>
        <p:spPr>
          <a:xfrm>
            <a:off x="8172449" y="1785938"/>
            <a:ext cx="3514725" cy="4351338"/>
          </a:xfrm>
        </p:spPr>
        <p:txBody>
          <a:bodyPr/>
          <a:lstStyle>
            <a:lvl1pPr>
              <a:defRPr sz="1600" baseline="0"/>
            </a:lvl1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0" name="Plassholder for diagram 9">
            <a:extLst>
              <a:ext uri="{FF2B5EF4-FFF2-40B4-BE49-F238E27FC236}">
                <a16:creationId xmlns:a16="http://schemas.microsoft.com/office/drawing/2014/main" id="{60CF70A5-5958-DC48-9F66-5FFAE8A4070C}"/>
              </a:ext>
            </a:extLst>
          </p:cNvPr>
          <p:cNvSpPr>
            <a:spLocks noGrp="1"/>
          </p:cNvSpPr>
          <p:nvPr>
            <p:ph type="chart" sz="quarter" idx="11"/>
          </p:nvPr>
        </p:nvSpPr>
        <p:spPr>
          <a:xfrm>
            <a:off x="742950" y="1785938"/>
            <a:ext cx="6877051" cy="4351337"/>
          </a:xfrm>
        </p:spPr>
        <p:txBody>
          <a:bodyPr/>
          <a:lstStyle/>
          <a:p>
            <a:endParaRPr lang="nb-NO" dirty="0"/>
          </a:p>
        </p:txBody>
      </p:sp>
      <p:sp>
        <p:nvSpPr>
          <p:cNvPr id="4" name="Tittel 3">
            <a:extLst>
              <a:ext uri="{FF2B5EF4-FFF2-40B4-BE49-F238E27FC236}">
                <a16:creationId xmlns:a16="http://schemas.microsoft.com/office/drawing/2014/main" id="{9790FFF0-C72A-A84E-BEC4-054D8FAC6BDB}"/>
              </a:ext>
            </a:extLst>
          </p:cNvPr>
          <p:cNvSpPr>
            <a:spLocks noGrp="1"/>
          </p:cNvSpPr>
          <p:nvPr>
            <p:ph type="title" hasCustomPrompt="1"/>
          </p:nvPr>
        </p:nvSpPr>
        <p:spPr>
          <a:xfrm>
            <a:off x="742952" y="333376"/>
            <a:ext cx="7186612" cy="911225"/>
          </a:xfrm>
        </p:spPr>
        <p:txBody>
          <a:bodyPr/>
          <a:lstStyle/>
          <a:p>
            <a:r>
              <a:rPr lang="nb-NO" dirty="0"/>
              <a:t>Med sidetekstfelt II</a:t>
            </a:r>
          </a:p>
        </p:txBody>
      </p:sp>
      <p:sp>
        <p:nvSpPr>
          <p:cNvPr id="7" name="Plassholder for tekst 21">
            <a:extLst>
              <a:ext uri="{FF2B5EF4-FFF2-40B4-BE49-F238E27FC236}">
                <a16:creationId xmlns:a16="http://schemas.microsoft.com/office/drawing/2014/main" id="{AB4DF6CF-3428-914B-862E-9013E8468436}"/>
              </a:ext>
            </a:extLst>
          </p:cNvPr>
          <p:cNvSpPr>
            <a:spLocks noGrp="1"/>
          </p:cNvSpPr>
          <p:nvPr>
            <p:ph type="body" sz="quarter" idx="12" hasCustomPrompt="1"/>
          </p:nvPr>
        </p:nvSpPr>
        <p:spPr>
          <a:xfrm>
            <a:off x="742951" y="6356060"/>
            <a:ext cx="9301161" cy="249044"/>
          </a:xfrm>
        </p:spPr>
        <p:txBody>
          <a:bodyPr anchor="ctr">
            <a:normAutofit/>
          </a:bodyPr>
          <a:lstStyle>
            <a:lvl1pPr marL="0" indent="0">
              <a:buNone/>
              <a:defRPr sz="1200" baseline="0">
                <a:solidFill>
                  <a:schemeClr val="tx1"/>
                </a:solidFill>
                <a:latin typeface="+mj-lt"/>
              </a:defRPr>
            </a:lvl1pPr>
          </a:lstStyle>
          <a:p>
            <a:pPr lvl="0"/>
            <a:r>
              <a:rPr lang="nb-NO" dirty="0"/>
              <a:t>Skriv inn spørsmålet</a:t>
            </a:r>
          </a:p>
        </p:txBody>
      </p:sp>
      <p:sp>
        <p:nvSpPr>
          <p:cNvPr id="8" name="Plassholder for tekst 21">
            <a:extLst>
              <a:ext uri="{FF2B5EF4-FFF2-40B4-BE49-F238E27FC236}">
                <a16:creationId xmlns:a16="http://schemas.microsoft.com/office/drawing/2014/main" id="{414410CD-124A-CB44-9080-F61E3E19F023}"/>
              </a:ext>
            </a:extLst>
          </p:cNvPr>
          <p:cNvSpPr>
            <a:spLocks noGrp="1"/>
          </p:cNvSpPr>
          <p:nvPr>
            <p:ph type="body" sz="quarter" idx="13" hasCustomPrompt="1"/>
          </p:nvPr>
        </p:nvSpPr>
        <p:spPr>
          <a:xfrm>
            <a:off x="10933862" y="6364502"/>
            <a:ext cx="495504" cy="249044"/>
          </a:xfrm>
        </p:spPr>
        <p:txBody>
          <a:bodyPr anchor="ctr">
            <a:normAutofit/>
          </a:bodyPr>
          <a:lstStyle>
            <a:lvl1pPr marL="0" indent="0" algn="l">
              <a:buNone/>
              <a:defRPr sz="1200" baseline="0">
                <a:solidFill>
                  <a:schemeClr val="tx1"/>
                </a:solidFill>
              </a:defRPr>
            </a:lvl1pPr>
          </a:lstStyle>
          <a:p>
            <a:pPr lvl="0"/>
            <a:r>
              <a:rPr lang="nb-NO" dirty="0"/>
              <a:t>Skriv n</a:t>
            </a:r>
          </a:p>
        </p:txBody>
      </p:sp>
      <p:sp>
        <p:nvSpPr>
          <p:cNvPr id="9" name="Rektangel 8">
            <a:extLst>
              <a:ext uri="{FF2B5EF4-FFF2-40B4-BE49-F238E27FC236}">
                <a16:creationId xmlns:a16="http://schemas.microsoft.com/office/drawing/2014/main" id="{919BFE6E-47B0-DB40-9A92-D50DC2B30585}"/>
              </a:ext>
            </a:extLst>
          </p:cNvPr>
          <p:cNvSpPr/>
          <p:nvPr userDrawn="1"/>
        </p:nvSpPr>
        <p:spPr>
          <a:xfrm>
            <a:off x="10040852" y="6356060"/>
            <a:ext cx="896271" cy="307777"/>
          </a:xfrm>
          <a:prstGeom prst="rect">
            <a:avLst/>
          </a:prstGeom>
        </p:spPr>
        <p:txBody>
          <a:bodyPr wrap="none">
            <a:spAutoFit/>
          </a:bodyPr>
          <a:lstStyle/>
          <a:p>
            <a:r>
              <a:rPr lang="nb-NO" sz="1400" baseline="0" dirty="0"/>
              <a:t>BASE(n=)</a:t>
            </a:r>
          </a:p>
        </p:txBody>
      </p:sp>
    </p:spTree>
    <p:extLst>
      <p:ext uri="{BB962C8B-B14F-4D97-AF65-F5344CB8AC3E}">
        <p14:creationId xmlns:p14="http://schemas.microsoft.com/office/powerpoint/2010/main" val="286774776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iagram&amp;commen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Klikk for å redigere tittelstil</a:t>
            </a:r>
          </a:p>
        </p:txBody>
      </p:sp>
      <p:sp>
        <p:nvSpPr>
          <p:cNvPr id="6" name="Plassholder for innhold 2">
            <a:extLst>
              <a:ext uri="{FF2B5EF4-FFF2-40B4-BE49-F238E27FC236}">
                <a16:creationId xmlns:a16="http://schemas.microsoft.com/office/drawing/2014/main" id="{A79CB669-EF72-4D44-AFC5-781521FD11C6}"/>
              </a:ext>
            </a:extLst>
          </p:cNvPr>
          <p:cNvSpPr>
            <a:spLocks noGrp="1"/>
          </p:cNvSpPr>
          <p:nvPr>
            <p:ph idx="1" hasCustomPrompt="1"/>
          </p:nvPr>
        </p:nvSpPr>
        <p:spPr>
          <a:xfrm>
            <a:off x="733425" y="1450207"/>
            <a:ext cx="6996113" cy="4869532"/>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nb-NO" dirty="0"/>
              <a:t>Diagram</a:t>
            </a:r>
          </a:p>
        </p:txBody>
      </p:sp>
      <p:sp>
        <p:nvSpPr>
          <p:cNvPr id="7" name="Plassholder for innhold 2">
            <a:extLst>
              <a:ext uri="{FF2B5EF4-FFF2-40B4-BE49-F238E27FC236}">
                <a16:creationId xmlns:a16="http://schemas.microsoft.com/office/drawing/2014/main" id="{F10FC09F-1E1C-5A4F-A5E9-FD3777186F61}"/>
              </a:ext>
            </a:extLst>
          </p:cNvPr>
          <p:cNvSpPr>
            <a:spLocks noGrp="1"/>
          </p:cNvSpPr>
          <p:nvPr>
            <p:ph idx="10" hasCustomPrompt="1"/>
          </p:nvPr>
        </p:nvSpPr>
        <p:spPr>
          <a:xfrm>
            <a:off x="7915274" y="1450207"/>
            <a:ext cx="3552825" cy="4869532"/>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nb-NO" dirty="0"/>
              <a:t>Kommentarer</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8" name="Plassholder for tekst 21">
            <a:extLst>
              <a:ext uri="{FF2B5EF4-FFF2-40B4-BE49-F238E27FC236}">
                <a16:creationId xmlns:a16="http://schemas.microsoft.com/office/drawing/2014/main" id="{0951E317-DBAC-CE42-A690-A1DE7489ABCB}"/>
              </a:ext>
            </a:extLst>
          </p:cNvPr>
          <p:cNvSpPr>
            <a:spLocks noGrp="1"/>
          </p:cNvSpPr>
          <p:nvPr>
            <p:ph type="body" sz="quarter" idx="12" hasCustomPrompt="1"/>
          </p:nvPr>
        </p:nvSpPr>
        <p:spPr>
          <a:xfrm>
            <a:off x="742951" y="6356060"/>
            <a:ext cx="9301161" cy="249044"/>
          </a:xfrm>
        </p:spPr>
        <p:txBody>
          <a:bodyPr anchor="ctr">
            <a:normAutofit/>
          </a:bodyPr>
          <a:lstStyle>
            <a:lvl1pPr marL="0" indent="0">
              <a:buNone/>
              <a:defRPr sz="1200" baseline="0">
                <a:solidFill>
                  <a:schemeClr val="tx1"/>
                </a:solidFill>
                <a:latin typeface="+mj-lt"/>
              </a:defRPr>
            </a:lvl1pPr>
          </a:lstStyle>
          <a:p>
            <a:pPr lvl="0"/>
            <a:r>
              <a:rPr lang="nb-NO" dirty="0"/>
              <a:t>Skriv inn spørsmålet</a:t>
            </a:r>
          </a:p>
        </p:txBody>
      </p:sp>
      <p:sp>
        <p:nvSpPr>
          <p:cNvPr id="9" name="Plassholder for tekst 21">
            <a:extLst>
              <a:ext uri="{FF2B5EF4-FFF2-40B4-BE49-F238E27FC236}">
                <a16:creationId xmlns:a16="http://schemas.microsoft.com/office/drawing/2014/main" id="{8DDBEA64-2C8D-0D49-88C6-EE01D1B87A97}"/>
              </a:ext>
            </a:extLst>
          </p:cNvPr>
          <p:cNvSpPr>
            <a:spLocks noGrp="1"/>
          </p:cNvSpPr>
          <p:nvPr>
            <p:ph type="body" sz="quarter" idx="13" hasCustomPrompt="1"/>
          </p:nvPr>
        </p:nvSpPr>
        <p:spPr>
          <a:xfrm>
            <a:off x="10933862" y="6364502"/>
            <a:ext cx="495504" cy="249044"/>
          </a:xfrm>
        </p:spPr>
        <p:txBody>
          <a:bodyPr anchor="ctr">
            <a:normAutofit/>
          </a:bodyPr>
          <a:lstStyle>
            <a:lvl1pPr marL="0" indent="0" algn="l">
              <a:buNone/>
              <a:defRPr sz="1200" baseline="0">
                <a:solidFill>
                  <a:schemeClr val="tx1"/>
                </a:solidFill>
              </a:defRPr>
            </a:lvl1pPr>
          </a:lstStyle>
          <a:p>
            <a:pPr lvl="0"/>
            <a:r>
              <a:rPr lang="nb-NO" dirty="0"/>
              <a:t>Skriv n</a:t>
            </a:r>
          </a:p>
        </p:txBody>
      </p:sp>
      <p:sp>
        <p:nvSpPr>
          <p:cNvPr id="10" name="Rektangel 9">
            <a:extLst>
              <a:ext uri="{FF2B5EF4-FFF2-40B4-BE49-F238E27FC236}">
                <a16:creationId xmlns:a16="http://schemas.microsoft.com/office/drawing/2014/main" id="{34D07B37-5FD3-314D-860C-2A8BFCBFEAEB}"/>
              </a:ext>
            </a:extLst>
          </p:cNvPr>
          <p:cNvSpPr/>
          <p:nvPr userDrawn="1"/>
        </p:nvSpPr>
        <p:spPr>
          <a:xfrm>
            <a:off x="10040852" y="6356060"/>
            <a:ext cx="896271" cy="307777"/>
          </a:xfrm>
          <a:prstGeom prst="rect">
            <a:avLst/>
          </a:prstGeom>
        </p:spPr>
        <p:txBody>
          <a:bodyPr wrap="none">
            <a:spAutoFit/>
          </a:bodyPr>
          <a:lstStyle/>
          <a:p>
            <a:r>
              <a:rPr lang="nb-NO" sz="1400" baseline="0" dirty="0"/>
              <a:t>BASE(n=)</a:t>
            </a:r>
          </a:p>
        </p:txBody>
      </p:sp>
    </p:spTree>
    <p:extLst>
      <p:ext uri="{BB962C8B-B14F-4D97-AF65-F5344CB8AC3E}">
        <p14:creationId xmlns:p14="http://schemas.microsoft.com/office/powerpoint/2010/main" val="2482372917"/>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64468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dirty="0"/>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dirty="0"/>
              <a:t>Klikk for å redigere tekststiler i malen</a:t>
            </a:r>
          </a:p>
        </p:txBody>
      </p:sp>
      <p:sp>
        <p:nvSpPr>
          <p:cNvPr id="5" name="Plassholder for lysbildenummer 1"/>
          <p:cNvSpPr>
            <a:spLocks noGrp="1"/>
          </p:cNvSpPr>
          <p:nvPr>
            <p:ph type="sldNum" sz="quarter" idx="4"/>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sept1">
    <p:spTree>
      <p:nvGrpSpPr>
        <p:cNvPr id="1" name=""/>
        <p:cNvGrpSpPr/>
        <p:nvPr/>
      </p:nvGrpSpPr>
      <p:grpSpPr>
        <a:xfrm>
          <a:off x="0" y="0"/>
          <a:ext cx="0" cy="0"/>
          <a:chOff x="0" y="0"/>
          <a:chExt cx="0" cy="0"/>
        </a:xfrm>
      </p:grpSpPr>
      <p:sp>
        <p:nvSpPr>
          <p:cNvPr id="3" name="Text Placeholder 7"/>
          <p:cNvSpPr>
            <a:spLocks noGrp="1"/>
          </p:cNvSpPr>
          <p:nvPr>
            <p:ph type="body" sz="quarter" idx="13" hasCustomPrompt="1"/>
          </p:nvPr>
        </p:nvSpPr>
        <p:spPr>
          <a:xfrm>
            <a:off x="742951" y="12469"/>
            <a:ext cx="9732912" cy="270504"/>
          </a:xfrm>
          <a:noFill/>
          <a:ln w="9525">
            <a:noFill/>
            <a:miter lim="800000"/>
            <a:headEnd/>
            <a:tailEnd/>
          </a:ln>
        </p:spPr>
        <p:txBody>
          <a:bodyPr vert="horz" wrap="square" lIns="0" tIns="0" rIns="0" bIns="0" numCol="1" anchor="ctr" anchorCtr="0" compatLnSpc="1">
            <a:prstTxWarp prst="textNoShape">
              <a:avLst/>
            </a:prstTxWarp>
          </a:bodyPr>
          <a:lstStyle>
            <a:lvl1pPr marL="0" indent="0">
              <a:buNone/>
              <a:defRPr lang="en-US" sz="1200" b="1" dirty="0">
                <a:latin typeface="+mn-lt"/>
                <a:ea typeface="+mj-ea"/>
                <a:cs typeface="+mj-cs"/>
              </a:defRPr>
            </a:lvl1pPr>
          </a:lstStyle>
          <a:p>
            <a:pPr lvl="0">
              <a:spcBef>
                <a:spcPct val="20000"/>
              </a:spcBef>
              <a:spcAft>
                <a:spcPct val="0"/>
              </a:spcAft>
            </a:pPr>
            <a:r>
              <a:rPr lang="en-GB" dirty="0"/>
              <a:t>KONSEPT</a:t>
            </a:r>
            <a:endParaRPr lang="en-US" dirty="0"/>
          </a:p>
        </p:txBody>
      </p:sp>
      <p:sp>
        <p:nvSpPr>
          <p:cNvPr id="4" name="Content Placeholder 13"/>
          <p:cNvSpPr>
            <a:spLocks noGrp="1"/>
          </p:cNvSpPr>
          <p:nvPr>
            <p:ph sz="quarter" idx="17"/>
          </p:nvPr>
        </p:nvSpPr>
        <p:spPr>
          <a:xfrm>
            <a:off x="742950" y="1295004"/>
            <a:ext cx="10725149" cy="2422028"/>
          </a:xfrm>
        </p:spPr>
        <p:txBody>
          <a:bodyPr/>
          <a:lstStyle>
            <a:lvl1pPr>
              <a:defRPr sz="1200"/>
            </a:lvl1pPr>
          </a:lstStyle>
          <a:p>
            <a:pPr lvl="0"/>
            <a:endParaRPr lang="en-US" dirty="0"/>
          </a:p>
        </p:txBody>
      </p:sp>
      <p:sp>
        <p:nvSpPr>
          <p:cNvPr id="5" name="Content Placeholder 13"/>
          <p:cNvSpPr>
            <a:spLocks noGrp="1"/>
          </p:cNvSpPr>
          <p:nvPr>
            <p:ph sz="quarter" idx="19"/>
          </p:nvPr>
        </p:nvSpPr>
        <p:spPr>
          <a:xfrm>
            <a:off x="6816080" y="4365104"/>
            <a:ext cx="4652019" cy="1944216"/>
          </a:xfrm>
        </p:spPr>
        <p:txBody>
          <a:bodyPr/>
          <a:lstStyle>
            <a:lvl1pPr marL="0" indent="0">
              <a:buNone/>
              <a:defRPr sz="1200"/>
            </a:lvl1pPr>
          </a:lstStyle>
          <a:p>
            <a:pPr lvl="0"/>
            <a:endParaRPr lang="en-US" dirty="0"/>
          </a:p>
        </p:txBody>
      </p:sp>
      <p:sp>
        <p:nvSpPr>
          <p:cNvPr id="6" name="Content Placeholder 13"/>
          <p:cNvSpPr>
            <a:spLocks noGrp="1"/>
          </p:cNvSpPr>
          <p:nvPr>
            <p:ph sz="quarter" idx="20"/>
          </p:nvPr>
        </p:nvSpPr>
        <p:spPr>
          <a:xfrm>
            <a:off x="742950" y="3767435"/>
            <a:ext cx="5785098" cy="2541886"/>
          </a:xfrm>
        </p:spPr>
        <p:txBody>
          <a:bodyPr/>
          <a:lstStyle>
            <a:lvl1pPr>
              <a:defRPr sz="1200"/>
            </a:lvl1pPr>
          </a:lstStyle>
          <a:p>
            <a:pPr lvl="0"/>
            <a:endParaRPr lang="en-US" dirty="0"/>
          </a:p>
        </p:txBody>
      </p:sp>
      <p:sp>
        <p:nvSpPr>
          <p:cNvPr id="7" name="TextBox 6"/>
          <p:cNvSpPr txBox="1"/>
          <p:nvPr userDrawn="1"/>
        </p:nvSpPr>
        <p:spPr>
          <a:xfrm>
            <a:off x="1523107" y="-61157"/>
            <a:ext cx="5434905" cy="369332"/>
          </a:xfrm>
          <a:prstGeom prst="rect">
            <a:avLst/>
          </a:prstGeom>
          <a:noFill/>
        </p:spPr>
        <p:txBody>
          <a:bodyPr wrap="square" rtlCol="0">
            <a:spAutoFit/>
          </a:bodyPr>
          <a:lstStyle/>
          <a:p>
            <a:r>
              <a:rPr lang="nb-NO" b="1" dirty="0"/>
              <a:t>Åpne assosiasjoner </a:t>
            </a:r>
          </a:p>
        </p:txBody>
      </p:sp>
      <p:sp>
        <p:nvSpPr>
          <p:cNvPr id="2" name="Tittel 1">
            <a:extLst>
              <a:ext uri="{FF2B5EF4-FFF2-40B4-BE49-F238E27FC236}">
                <a16:creationId xmlns:a16="http://schemas.microsoft.com/office/drawing/2014/main" id="{F99EC4E2-5B34-8F4A-8AE3-907D92CA6061}"/>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264460739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sept2">
    <p:spTree>
      <p:nvGrpSpPr>
        <p:cNvPr id="1" name=""/>
        <p:cNvGrpSpPr/>
        <p:nvPr/>
      </p:nvGrpSpPr>
      <p:grpSpPr>
        <a:xfrm>
          <a:off x="0" y="0"/>
          <a:ext cx="0" cy="0"/>
          <a:chOff x="0" y="0"/>
          <a:chExt cx="0" cy="0"/>
        </a:xfrm>
      </p:grpSpPr>
      <p:sp>
        <p:nvSpPr>
          <p:cNvPr id="8" name="Rektangel 10"/>
          <p:cNvSpPr/>
          <p:nvPr userDrawn="1"/>
        </p:nvSpPr>
        <p:spPr>
          <a:xfrm>
            <a:off x="7785795" y="3552417"/>
            <a:ext cx="3673245" cy="2666065"/>
          </a:xfrm>
          <a:prstGeom prst="rect">
            <a:avLst/>
          </a:prstGeom>
          <a:noFill/>
          <a:ln w="3175" cmpd="sng">
            <a:solidFill>
              <a:schemeClr val="bg1">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9" name="Content Placeholder 15"/>
          <p:cNvSpPr>
            <a:spLocks noGrp="1"/>
          </p:cNvSpPr>
          <p:nvPr>
            <p:ph sz="quarter" idx="12"/>
          </p:nvPr>
        </p:nvSpPr>
        <p:spPr>
          <a:xfrm>
            <a:off x="7908235" y="3608508"/>
            <a:ext cx="3428364" cy="2541645"/>
          </a:xfrm>
        </p:spPr>
        <p:txBody>
          <a:bodyPr/>
          <a:lstStyle>
            <a:lvl1pPr>
              <a:defRPr sz="800"/>
            </a:lvl1pPr>
          </a:lstStyle>
          <a:p>
            <a:pPr lvl="0"/>
            <a:endParaRPr lang="en-US" dirty="0"/>
          </a:p>
        </p:txBody>
      </p:sp>
      <p:sp>
        <p:nvSpPr>
          <p:cNvPr id="10" name="Plassholder for innhold 2"/>
          <p:cNvSpPr>
            <a:spLocks noGrp="1"/>
          </p:cNvSpPr>
          <p:nvPr>
            <p:ph idx="1"/>
          </p:nvPr>
        </p:nvSpPr>
        <p:spPr>
          <a:xfrm>
            <a:off x="806401" y="3550640"/>
            <a:ext cx="3032993" cy="2706265"/>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1" name="Rektangel 9"/>
          <p:cNvSpPr/>
          <p:nvPr userDrawn="1"/>
        </p:nvSpPr>
        <p:spPr>
          <a:xfrm>
            <a:off x="733731" y="1300604"/>
            <a:ext cx="3110917" cy="1108999"/>
          </a:xfrm>
          <a:prstGeom prst="rect">
            <a:avLst/>
          </a:prstGeom>
          <a:ln w="3175" cmpd="sng">
            <a:solidFill>
              <a:schemeClr val="bg1">
                <a:lumMod val="75000"/>
              </a:schemeClr>
            </a:solidFill>
          </a:ln>
        </p:spPr>
        <p:style>
          <a:lnRef idx="2">
            <a:schemeClr val="accent2"/>
          </a:lnRef>
          <a:fillRef idx="1">
            <a:schemeClr val="lt1"/>
          </a:fillRef>
          <a:effectRef idx="0">
            <a:schemeClr val="accent2"/>
          </a:effectRef>
          <a:fontRef idx="minor">
            <a:schemeClr val="dk1"/>
          </a:fontRef>
        </p:style>
        <p:txBody>
          <a:bodyPr rtlCol="0" anchor="t"/>
          <a:lstStyle/>
          <a:p>
            <a:pPr algn="ctr"/>
            <a:endParaRPr lang="en-US" sz="1000" b="1" dirty="0"/>
          </a:p>
        </p:txBody>
      </p:sp>
      <p:sp>
        <p:nvSpPr>
          <p:cNvPr id="12" name="Content Placeholder 13"/>
          <p:cNvSpPr>
            <a:spLocks noGrp="1"/>
          </p:cNvSpPr>
          <p:nvPr>
            <p:ph sz="quarter" idx="17"/>
          </p:nvPr>
        </p:nvSpPr>
        <p:spPr>
          <a:xfrm>
            <a:off x="806402" y="1300604"/>
            <a:ext cx="2898520" cy="1108999"/>
          </a:xfrm>
        </p:spPr>
        <p:txBody>
          <a:bodyPr/>
          <a:lstStyle>
            <a:lvl1pPr>
              <a:defRPr sz="1200"/>
            </a:lvl1pPr>
          </a:lstStyle>
          <a:p>
            <a:pPr lvl="0"/>
            <a:endParaRPr lang="en-US" dirty="0"/>
          </a:p>
        </p:txBody>
      </p:sp>
      <p:sp>
        <p:nvSpPr>
          <p:cNvPr id="13" name="Rektangel 9"/>
          <p:cNvSpPr/>
          <p:nvPr userDrawn="1"/>
        </p:nvSpPr>
        <p:spPr>
          <a:xfrm>
            <a:off x="4199744" y="1321399"/>
            <a:ext cx="3437659" cy="2083096"/>
          </a:xfrm>
          <a:prstGeom prst="rect">
            <a:avLst/>
          </a:prstGeom>
          <a:ln w="3175" cmpd="sng">
            <a:solidFill>
              <a:schemeClr val="bg1">
                <a:lumMod val="75000"/>
              </a:schemeClr>
            </a:solidFill>
          </a:ln>
        </p:spPr>
        <p:style>
          <a:lnRef idx="2">
            <a:schemeClr val="accent2"/>
          </a:lnRef>
          <a:fillRef idx="1">
            <a:schemeClr val="lt1"/>
          </a:fillRef>
          <a:effectRef idx="0">
            <a:schemeClr val="accent2"/>
          </a:effectRef>
          <a:fontRef idx="minor">
            <a:schemeClr val="dk1"/>
          </a:fontRef>
        </p:style>
        <p:txBody>
          <a:bodyPr rtlCol="0" anchor="t"/>
          <a:lstStyle/>
          <a:p>
            <a:pPr algn="ctr"/>
            <a:r>
              <a:rPr lang="en-US" sz="1000" b="1" dirty="0"/>
              <a:t>ASSOSIASJONER</a:t>
            </a:r>
          </a:p>
        </p:txBody>
      </p:sp>
      <p:sp>
        <p:nvSpPr>
          <p:cNvPr id="14" name="Content Placeholder 13"/>
          <p:cNvSpPr>
            <a:spLocks noGrp="1"/>
          </p:cNvSpPr>
          <p:nvPr>
            <p:ph sz="quarter" idx="18"/>
          </p:nvPr>
        </p:nvSpPr>
        <p:spPr>
          <a:xfrm>
            <a:off x="4271361" y="1611232"/>
            <a:ext cx="3294423" cy="1697892"/>
          </a:xfrm>
        </p:spPr>
        <p:txBody>
          <a:bodyPr/>
          <a:lstStyle>
            <a:lvl1pPr>
              <a:defRPr sz="1200"/>
            </a:lvl1pPr>
          </a:lstStyle>
          <a:p>
            <a:pPr lvl="0"/>
            <a:endParaRPr lang="en-US" dirty="0"/>
          </a:p>
        </p:txBody>
      </p:sp>
      <p:sp>
        <p:nvSpPr>
          <p:cNvPr id="15" name="Rektangel 9"/>
          <p:cNvSpPr/>
          <p:nvPr userDrawn="1"/>
        </p:nvSpPr>
        <p:spPr>
          <a:xfrm>
            <a:off x="4193294" y="4953495"/>
            <a:ext cx="3436262" cy="1264987"/>
          </a:xfrm>
          <a:prstGeom prst="rect">
            <a:avLst/>
          </a:prstGeom>
          <a:ln w="3175" cmpd="sng">
            <a:solidFill>
              <a:schemeClr val="bg1">
                <a:lumMod val="75000"/>
              </a:schemeClr>
            </a:solidFill>
          </a:ln>
        </p:spPr>
        <p:style>
          <a:lnRef idx="2">
            <a:schemeClr val="accent2"/>
          </a:lnRef>
          <a:fillRef idx="1">
            <a:schemeClr val="lt1"/>
          </a:fillRef>
          <a:effectRef idx="0">
            <a:schemeClr val="accent2"/>
          </a:effectRef>
          <a:fontRef idx="minor">
            <a:schemeClr val="dk1"/>
          </a:fontRef>
        </p:style>
        <p:txBody>
          <a:bodyPr rtlCol="0" anchor="t"/>
          <a:lstStyle/>
          <a:p>
            <a:pPr algn="ctr"/>
            <a:r>
              <a:rPr lang="en-US" sz="1000" b="1" dirty="0"/>
              <a:t>ERSTATNINGSPRODUKT</a:t>
            </a:r>
          </a:p>
        </p:txBody>
      </p:sp>
      <p:sp>
        <p:nvSpPr>
          <p:cNvPr id="16" name="Content Placeholder 13"/>
          <p:cNvSpPr>
            <a:spLocks noGrp="1"/>
          </p:cNvSpPr>
          <p:nvPr>
            <p:ph sz="quarter" idx="20"/>
          </p:nvPr>
        </p:nvSpPr>
        <p:spPr>
          <a:xfrm>
            <a:off x="4313072" y="5098318"/>
            <a:ext cx="3302786" cy="1013763"/>
          </a:xfrm>
        </p:spPr>
        <p:txBody>
          <a:bodyPr/>
          <a:lstStyle>
            <a:lvl1pPr>
              <a:defRPr sz="1200"/>
            </a:lvl1pPr>
          </a:lstStyle>
          <a:p>
            <a:pPr lvl="0"/>
            <a:endParaRPr lang="en-US" dirty="0"/>
          </a:p>
        </p:txBody>
      </p:sp>
      <p:sp>
        <p:nvSpPr>
          <p:cNvPr id="17" name="Rektangel 9"/>
          <p:cNvSpPr/>
          <p:nvPr userDrawn="1"/>
        </p:nvSpPr>
        <p:spPr>
          <a:xfrm>
            <a:off x="7807436" y="1321399"/>
            <a:ext cx="3664651" cy="2132852"/>
          </a:xfrm>
          <a:prstGeom prst="rect">
            <a:avLst/>
          </a:prstGeom>
          <a:ln w="3175" cmpd="sng">
            <a:solidFill>
              <a:schemeClr val="bg1">
                <a:lumMod val="75000"/>
              </a:schemeClr>
            </a:solidFill>
          </a:ln>
        </p:spPr>
        <p:style>
          <a:lnRef idx="2">
            <a:schemeClr val="accent2"/>
          </a:lnRef>
          <a:fillRef idx="1">
            <a:schemeClr val="lt1"/>
          </a:fillRef>
          <a:effectRef idx="0">
            <a:schemeClr val="accent2"/>
          </a:effectRef>
          <a:fontRef idx="minor">
            <a:schemeClr val="dk1"/>
          </a:fontRef>
        </p:style>
        <p:txBody>
          <a:bodyPr rtlCol="0" anchor="t"/>
          <a:lstStyle/>
          <a:p>
            <a:pPr algn="ctr"/>
            <a:r>
              <a:rPr lang="en-US" sz="1000" b="1" dirty="0"/>
              <a:t>PREFERANSE</a:t>
            </a:r>
          </a:p>
        </p:txBody>
      </p:sp>
      <p:sp>
        <p:nvSpPr>
          <p:cNvPr id="18" name="Content Placeholder 13"/>
          <p:cNvSpPr>
            <a:spLocks noGrp="1"/>
          </p:cNvSpPr>
          <p:nvPr>
            <p:ph sz="quarter" idx="21"/>
          </p:nvPr>
        </p:nvSpPr>
        <p:spPr>
          <a:xfrm>
            <a:off x="7918639" y="1566702"/>
            <a:ext cx="3436261" cy="1694040"/>
          </a:xfrm>
        </p:spPr>
        <p:txBody>
          <a:bodyPr/>
          <a:lstStyle>
            <a:lvl1pPr>
              <a:defRPr sz="1200"/>
            </a:lvl1pPr>
          </a:lstStyle>
          <a:p>
            <a:pPr lvl="0"/>
            <a:endParaRPr lang="en-US" dirty="0"/>
          </a:p>
        </p:txBody>
      </p:sp>
      <p:sp>
        <p:nvSpPr>
          <p:cNvPr id="19" name="Rektangel 9"/>
          <p:cNvSpPr/>
          <p:nvPr userDrawn="1"/>
        </p:nvSpPr>
        <p:spPr>
          <a:xfrm>
            <a:off x="757460" y="2464704"/>
            <a:ext cx="3081935" cy="939791"/>
          </a:xfrm>
          <a:prstGeom prst="rect">
            <a:avLst/>
          </a:prstGeom>
          <a:ln w="3175" cmpd="sng">
            <a:solidFill>
              <a:schemeClr val="bg1">
                <a:lumMod val="75000"/>
              </a:schemeClr>
            </a:solidFill>
          </a:ln>
        </p:spPr>
        <p:style>
          <a:lnRef idx="2">
            <a:schemeClr val="accent2"/>
          </a:lnRef>
          <a:fillRef idx="1">
            <a:schemeClr val="lt1"/>
          </a:fillRef>
          <a:effectRef idx="0">
            <a:schemeClr val="accent2"/>
          </a:effectRef>
          <a:fontRef idx="minor">
            <a:schemeClr val="dk1"/>
          </a:fontRef>
        </p:style>
        <p:txBody>
          <a:bodyPr rtlCol="0" anchor="t"/>
          <a:lstStyle/>
          <a:p>
            <a:pPr algn="ctr"/>
            <a:endParaRPr lang="en-US" sz="1000" b="1" dirty="0"/>
          </a:p>
        </p:txBody>
      </p:sp>
      <p:sp>
        <p:nvSpPr>
          <p:cNvPr id="20" name="Content Placeholder 13"/>
          <p:cNvSpPr>
            <a:spLocks noGrp="1"/>
          </p:cNvSpPr>
          <p:nvPr>
            <p:ph sz="quarter" idx="22"/>
          </p:nvPr>
        </p:nvSpPr>
        <p:spPr>
          <a:xfrm>
            <a:off x="837100" y="2539626"/>
            <a:ext cx="2402379" cy="789945"/>
          </a:xfrm>
        </p:spPr>
        <p:txBody>
          <a:bodyPr/>
          <a:lstStyle>
            <a:lvl1pPr marL="0" indent="0">
              <a:buNone/>
              <a:defRPr sz="700">
                <a:latin typeface="Calibri"/>
                <a:cs typeface="Calibri"/>
              </a:defRPr>
            </a:lvl1pPr>
          </a:lstStyle>
          <a:p>
            <a:pPr lvl="0"/>
            <a:endParaRPr lang="en-US" dirty="0"/>
          </a:p>
        </p:txBody>
      </p:sp>
      <p:sp>
        <p:nvSpPr>
          <p:cNvPr id="21" name="Rektangel 9"/>
          <p:cNvSpPr/>
          <p:nvPr userDrawn="1"/>
        </p:nvSpPr>
        <p:spPr>
          <a:xfrm>
            <a:off x="4211553" y="3550254"/>
            <a:ext cx="3425850" cy="1244164"/>
          </a:xfrm>
          <a:prstGeom prst="rect">
            <a:avLst/>
          </a:prstGeom>
          <a:ln w="3175" cmpd="sng">
            <a:solidFill>
              <a:schemeClr val="bg1">
                <a:lumMod val="75000"/>
              </a:schemeClr>
            </a:solidFill>
          </a:ln>
        </p:spPr>
        <p:style>
          <a:lnRef idx="2">
            <a:schemeClr val="accent2"/>
          </a:lnRef>
          <a:fillRef idx="1">
            <a:schemeClr val="lt1"/>
          </a:fillRef>
          <a:effectRef idx="0">
            <a:schemeClr val="accent2"/>
          </a:effectRef>
          <a:fontRef idx="minor">
            <a:schemeClr val="dk1"/>
          </a:fontRef>
        </p:style>
        <p:txBody>
          <a:bodyPr rtlCol="0" anchor="t"/>
          <a:lstStyle/>
          <a:p>
            <a:pPr algn="ctr"/>
            <a:r>
              <a:rPr lang="en-US" sz="1000" b="1" dirty="0"/>
              <a:t>BARRIERER</a:t>
            </a:r>
          </a:p>
        </p:txBody>
      </p:sp>
      <p:sp>
        <p:nvSpPr>
          <p:cNvPr id="22" name="Content Placeholder 13"/>
          <p:cNvSpPr>
            <a:spLocks noGrp="1"/>
          </p:cNvSpPr>
          <p:nvPr>
            <p:ph sz="quarter" idx="23"/>
          </p:nvPr>
        </p:nvSpPr>
        <p:spPr>
          <a:xfrm>
            <a:off x="4313674" y="3766278"/>
            <a:ext cx="3224179" cy="967683"/>
          </a:xfrm>
        </p:spPr>
        <p:txBody>
          <a:bodyPr/>
          <a:lstStyle>
            <a:lvl1pPr>
              <a:defRPr sz="1200"/>
            </a:lvl1pPr>
          </a:lstStyle>
          <a:p>
            <a:pPr lvl="0"/>
            <a:endParaRPr lang="en-US" dirty="0"/>
          </a:p>
        </p:txBody>
      </p:sp>
      <p:sp>
        <p:nvSpPr>
          <p:cNvPr id="23" name="Text Placeholder 7">
            <a:extLst>
              <a:ext uri="{FF2B5EF4-FFF2-40B4-BE49-F238E27FC236}">
                <a16:creationId xmlns:a16="http://schemas.microsoft.com/office/drawing/2014/main" id="{E3E1EAA1-68EC-AD40-BB65-5E6748F49B06}"/>
              </a:ext>
            </a:extLst>
          </p:cNvPr>
          <p:cNvSpPr>
            <a:spLocks noGrp="1"/>
          </p:cNvSpPr>
          <p:nvPr>
            <p:ph type="body" sz="quarter" idx="13" hasCustomPrompt="1"/>
          </p:nvPr>
        </p:nvSpPr>
        <p:spPr>
          <a:xfrm>
            <a:off x="742951" y="12469"/>
            <a:ext cx="9732912" cy="270504"/>
          </a:xfrm>
          <a:noFill/>
          <a:ln w="9525">
            <a:noFill/>
            <a:miter lim="800000"/>
            <a:headEnd/>
            <a:tailEnd/>
          </a:ln>
        </p:spPr>
        <p:txBody>
          <a:bodyPr vert="horz" wrap="square" lIns="0" tIns="0" rIns="0" bIns="0" numCol="1" anchor="ctr" anchorCtr="0" compatLnSpc="1">
            <a:prstTxWarp prst="textNoShape">
              <a:avLst/>
            </a:prstTxWarp>
          </a:bodyPr>
          <a:lstStyle>
            <a:lvl1pPr marL="0" indent="0">
              <a:buNone/>
              <a:defRPr lang="en-US" sz="1200" b="1" dirty="0">
                <a:latin typeface="+mn-lt"/>
                <a:ea typeface="+mj-ea"/>
                <a:cs typeface="+mj-cs"/>
              </a:defRPr>
            </a:lvl1pPr>
          </a:lstStyle>
          <a:p>
            <a:pPr lvl="0">
              <a:spcBef>
                <a:spcPct val="20000"/>
              </a:spcBef>
              <a:spcAft>
                <a:spcPct val="0"/>
              </a:spcAft>
            </a:pPr>
            <a:r>
              <a:rPr lang="en-GB" dirty="0"/>
              <a:t>KONSEPT</a:t>
            </a:r>
            <a:endParaRPr lang="en-US" dirty="0"/>
          </a:p>
        </p:txBody>
      </p:sp>
      <p:sp>
        <p:nvSpPr>
          <p:cNvPr id="2" name="Tittel 1">
            <a:extLst>
              <a:ext uri="{FF2B5EF4-FFF2-40B4-BE49-F238E27FC236}">
                <a16:creationId xmlns:a16="http://schemas.microsoft.com/office/drawing/2014/main" id="{42CC5A11-0BAF-6148-A79C-1A045F87FDBA}"/>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226691474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cept3">
    <p:spTree>
      <p:nvGrpSpPr>
        <p:cNvPr id="1" name=""/>
        <p:cNvGrpSpPr/>
        <p:nvPr/>
      </p:nvGrpSpPr>
      <p:grpSpPr>
        <a:xfrm>
          <a:off x="0" y="0"/>
          <a:ext cx="0" cy="0"/>
          <a:chOff x="0" y="0"/>
          <a:chExt cx="0" cy="0"/>
        </a:xfrm>
      </p:grpSpPr>
      <p:sp>
        <p:nvSpPr>
          <p:cNvPr id="27" name="Rektangel 9">
            <a:extLst>
              <a:ext uri="{FF2B5EF4-FFF2-40B4-BE49-F238E27FC236}">
                <a16:creationId xmlns:a16="http://schemas.microsoft.com/office/drawing/2014/main" id="{7826A423-9CBC-40F6-B639-490F770517BD}"/>
              </a:ext>
            </a:extLst>
          </p:cNvPr>
          <p:cNvSpPr/>
          <p:nvPr userDrawn="1"/>
        </p:nvSpPr>
        <p:spPr>
          <a:xfrm>
            <a:off x="723898" y="1302393"/>
            <a:ext cx="7750255" cy="1198420"/>
          </a:xfrm>
          <a:prstGeom prst="rect">
            <a:avLst/>
          </a:prstGeom>
          <a:ln w="3175" cmpd="sng">
            <a:solidFill>
              <a:schemeClr val="bg1">
                <a:lumMod val="75000"/>
              </a:schemeClr>
            </a:solidFill>
          </a:ln>
        </p:spPr>
        <p:style>
          <a:lnRef idx="2">
            <a:schemeClr val="accent2"/>
          </a:lnRef>
          <a:fillRef idx="1">
            <a:schemeClr val="lt1"/>
          </a:fillRef>
          <a:effectRef idx="0">
            <a:schemeClr val="accent2"/>
          </a:effectRef>
          <a:fontRef idx="minor">
            <a:schemeClr val="dk1"/>
          </a:fontRef>
        </p:style>
        <p:txBody>
          <a:bodyPr rtlCol="0" anchor="t"/>
          <a:lstStyle/>
          <a:p>
            <a:pPr algn="ctr"/>
            <a:endParaRPr lang="en-US" sz="1000" b="1" dirty="0"/>
          </a:p>
        </p:txBody>
      </p:sp>
      <p:sp>
        <p:nvSpPr>
          <p:cNvPr id="8" name="Rektangel 10"/>
          <p:cNvSpPr/>
          <p:nvPr userDrawn="1"/>
        </p:nvSpPr>
        <p:spPr>
          <a:xfrm>
            <a:off x="8558450" y="1302393"/>
            <a:ext cx="2909650" cy="2539981"/>
          </a:xfrm>
          <a:prstGeom prst="rect">
            <a:avLst/>
          </a:prstGeom>
          <a:noFill/>
          <a:ln w="3175" cmpd="sng">
            <a:solidFill>
              <a:schemeClr val="bg1">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9" name="Content Placeholder 15"/>
          <p:cNvSpPr>
            <a:spLocks noGrp="1"/>
          </p:cNvSpPr>
          <p:nvPr>
            <p:ph sz="quarter" idx="12"/>
          </p:nvPr>
        </p:nvSpPr>
        <p:spPr>
          <a:xfrm>
            <a:off x="8656273" y="1353625"/>
            <a:ext cx="2811828" cy="2444028"/>
          </a:xfrm>
        </p:spPr>
        <p:txBody>
          <a:bodyPr/>
          <a:lstStyle>
            <a:lvl1pPr>
              <a:defRPr sz="800"/>
            </a:lvl1pPr>
          </a:lstStyle>
          <a:p>
            <a:pPr lvl="0"/>
            <a:endParaRPr lang="en-US" dirty="0"/>
          </a:p>
        </p:txBody>
      </p:sp>
      <p:sp>
        <p:nvSpPr>
          <p:cNvPr id="10" name="Plassholder for innhold 2"/>
          <p:cNvSpPr>
            <a:spLocks noGrp="1"/>
          </p:cNvSpPr>
          <p:nvPr>
            <p:ph idx="1"/>
          </p:nvPr>
        </p:nvSpPr>
        <p:spPr>
          <a:xfrm>
            <a:off x="742950" y="3879654"/>
            <a:ext cx="10725150" cy="2444028"/>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2" name="Content Placeholder 13"/>
          <p:cNvSpPr>
            <a:spLocks noGrp="1"/>
          </p:cNvSpPr>
          <p:nvPr>
            <p:ph sz="quarter" idx="17"/>
          </p:nvPr>
        </p:nvSpPr>
        <p:spPr>
          <a:xfrm>
            <a:off x="742950" y="1359553"/>
            <a:ext cx="2286688" cy="1072659"/>
          </a:xfrm>
        </p:spPr>
        <p:txBody>
          <a:bodyPr/>
          <a:lstStyle>
            <a:lvl1pPr>
              <a:defRPr sz="1200"/>
            </a:lvl1pPr>
          </a:lstStyle>
          <a:p>
            <a:pPr lvl="0"/>
            <a:endParaRPr lang="en-US" dirty="0"/>
          </a:p>
        </p:txBody>
      </p:sp>
      <p:sp>
        <p:nvSpPr>
          <p:cNvPr id="13" name="Rektangel 9"/>
          <p:cNvSpPr/>
          <p:nvPr userDrawn="1"/>
        </p:nvSpPr>
        <p:spPr>
          <a:xfrm>
            <a:off x="723898" y="2561591"/>
            <a:ext cx="2391417" cy="1281593"/>
          </a:xfrm>
          <a:prstGeom prst="rect">
            <a:avLst/>
          </a:prstGeom>
          <a:ln w="3175" cmpd="sng">
            <a:solidFill>
              <a:schemeClr val="bg1">
                <a:lumMod val="75000"/>
              </a:schemeClr>
            </a:solidFill>
          </a:ln>
        </p:spPr>
        <p:style>
          <a:lnRef idx="2">
            <a:schemeClr val="accent2"/>
          </a:lnRef>
          <a:fillRef idx="1">
            <a:schemeClr val="lt1"/>
          </a:fillRef>
          <a:effectRef idx="0">
            <a:schemeClr val="accent2"/>
          </a:effectRef>
          <a:fontRef idx="minor">
            <a:schemeClr val="dk1"/>
          </a:fontRef>
        </p:style>
        <p:txBody>
          <a:bodyPr rtlCol="0" anchor="t"/>
          <a:lstStyle/>
          <a:p>
            <a:pPr algn="ctr"/>
            <a:r>
              <a:rPr lang="en-US" sz="1000" b="1" dirty="0"/>
              <a:t>ASSOCIATIONS</a:t>
            </a:r>
          </a:p>
        </p:txBody>
      </p:sp>
      <p:sp>
        <p:nvSpPr>
          <p:cNvPr id="14" name="Content Placeholder 13"/>
          <p:cNvSpPr>
            <a:spLocks noGrp="1"/>
          </p:cNvSpPr>
          <p:nvPr>
            <p:ph sz="quarter" idx="18"/>
          </p:nvPr>
        </p:nvSpPr>
        <p:spPr>
          <a:xfrm>
            <a:off x="742949" y="2745279"/>
            <a:ext cx="2286689" cy="1020233"/>
          </a:xfrm>
        </p:spPr>
        <p:txBody>
          <a:bodyPr/>
          <a:lstStyle>
            <a:lvl1pPr>
              <a:defRPr sz="1200"/>
            </a:lvl1pPr>
          </a:lstStyle>
          <a:p>
            <a:pPr lvl="0"/>
            <a:endParaRPr lang="en-US" dirty="0"/>
          </a:p>
        </p:txBody>
      </p:sp>
      <p:sp>
        <p:nvSpPr>
          <p:cNvPr id="23" name="Rektangel 9">
            <a:extLst>
              <a:ext uri="{FF2B5EF4-FFF2-40B4-BE49-F238E27FC236}">
                <a16:creationId xmlns:a16="http://schemas.microsoft.com/office/drawing/2014/main" id="{E6A4912C-768E-49B9-A1CA-2057749DD29A}"/>
              </a:ext>
            </a:extLst>
          </p:cNvPr>
          <p:cNvSpPr/>
          <p:nvPr userDrawn="1"/>
        </p:nvSpPr>
        <p:spPr>
          <a:xfrm>
            <a:off x="3409614" y="2560780"/>
            <a:ext cx="2391418" cy="1281593"/>
          </a:xfrm>
          <a:prstGeom prst="rect">
            <a:avLst/>
          </a:prstGeom>
          <a:ln w="3175" cmpd="sng">
            <a:solidFill>
              <a:schemeClr val="bg1">
                <a:lumMod val="75000"/>
              </a:schemeClr>
            </a:solidFill>
          </a:ln>
        </p:spPr>
        <p:style>
          <a:lnRef idx="2">
            <a:schemeClr val="accent2"/>
          </a:lnRef>
          <a:fillRef idx="1">
            <a:schemeClr val="lt1"/>
          </a:fillRef>
          <a:effectRef idx="0">
            <a:schemeClr val="accent2"/>
          </a:effectRef>
          <a:fontRef idx="minor">
            <a:schemeClr val="dk1"/>
          </a:fontRef>
        </p:style>
        <p:txBody>
          <a:bodyPr rtlCol="0" anchor="t"/>
          <a:lstStyle/>
          <a:p>
            <a:pPr algn="ctr"/>
            <a:r>
              <a:rPr lang="en-US" sz="1000" b="1" dirty="0"/>
              <a:t>BARRIERS</a:t>
            </a:r>
          </a:p>
        </p:txBody>
      </p:sp>
      <p:sp>
        <p:nvSpPr>
          <p:cNvPr id="24" name="Content Placeholder 13">
            <a:extLst>
              <a:ext uri="{FF2B5EF4-FFF2-40B4-BE49-F238E27FC236}">
                <a16:creationId xmlns:a16="http://schemas.microsoft.com/office/drawing/2014/main" id="{C47E8F0E-CB91-4149-B75F-8826F386D0F6}"/>
              </a:ext>
            </a:extLst>
          </p:cNvPr>
          <p:cNvSpPr>
            <a:spLocks noGrp="1"/>
          </p:cNvSpPr>
          <p:nvPr>
            <p:ph sz="quarter" idx="19"/>
          </p:nvPr>
        </p:nvSpPr>
        <p:spPr>
          <a:xfrm>
            <a:off x="3409612" y="2744467"/>
            <a:ext cx="2377443" cy="1020234"/>
          </a:xfrm>
        </p:spPr>
        <p:txBody>
          <a:bodyPr/>
          <a:lstStyle>
            <a:lvl1pPr>
              <a:defRPr sz="1200"/>
            </a:lvl1pPr>
          </a:lstStyle>
          <a:p>
            <a:pPr lvl="0"/>
            <a:endParaRPr lang="en-US" dirty="0"/>
          </a:p>
        </p:txBody>
      </p:sp>
      <p:sp>
        <p:nvSpPr>
          <p:cNvPr id="25" name="Rektangel 9">
            <a:extLst>
              <a:ext uri="{FF2B5EF4-FFF2-40B4-BE49-F238E27FC236}">
                <a16:creationId xmlns:a16="http://schemas.microsoft.com/office/drawing/2014/main" id="{324318CB-5536-4C03-B38E-903046DF8D23}"/>
              </a:ext>
            </a:extLst>
          </p:cNvPr>
          <p:cNvSpPr/>
          <p:nvPr userDrawn="1"/>
        </p:nvSpPr>
        <p:spPr>
          <a:xfrm>
            <a:off x="6095331" y="2560780"/>
            <a:ext cx="2391418" cy="1281593"/>
          </a:xfrm>
          <a:prstGeom prst="rect">
            <a:avLst/>
          </a:prstGeom>
          <a:ln w="3175" cmpd="sng">
            <a:solidFill>
              <a:schemeClr val="bg1">
                <a:lumMod val="75000"/>
              </a:schemeClr>
            </a:solidFill>
          </a:ln>
        </p:spPr>
        <p:style>
          <a:lnRef idx="2">
            <a:schemeClr val="accent2"/>
          </a:lnRef>
          <a:fillRef idx="1">
            <a:schemeClr val="lt1"/>
          </a:fillRef>
          <a:effectRef idx="0">
            <a:schemeClr val="accent2"/>
          </a:effectRef>
          <a:fontRef idx="minor">
            <a:schemeClr val="dk1"/>
          </a:fontRef>
        </p:style>
        <p:txBody>
          <a:bodyPr rtlCol="0" anchor="t"/>
          <a:lstStyle/>
          <a:p>
            <a:pPr algn="ctr"/>
            <a:r>
              <a:rPr lang="en-US" sz="1000" b="1" dirty="0"/>
              <a:t>REPLACEMENT</a:t>
            </a:r>
          </a:p>
        </p:txBody>
      </p:sp>
      <p:sp>
        <p:nvSpPr>
          <p:cNvPr id="26" name="Content Placeholder 13">
            <a:extLst>
              <a:ext uri="{FF2B5EF4-FFF2-40B4-BE49-F238E27FC236}">
                <a16:creationId xmlns:a16="http://schemas.microsoft.com/office/drawing/2014/main" id="{86BC020C-3DA4-4E71-9B77-521B1CF56F86}"/>
              </a:ext>
            </a:extLst>
          </p:cNvPr>
          <p:cNvSpPr>
            <a:spLocks noGrp="1"/>
          </p:cNvSpPr>
          <p:nvPr>
            <p:ph sz="quarter" idx="20"/>
          </p:nvPr>
        </p:nvSpPr>
        <p:spPr>
          <a:xfrm>
            <a:off x="6163730" y="2744467"/>
            <a:ext cx="2262152" cy="1020234"/>
          </a:xfrm>
        </p:spPr>
        <p:txBody>
          <a:bodyPr/>
          <a:lstStyle>
            <a:lvl1pPr>
              <a:defRPr sz="1200"/>
            </a:lvl1pPr>
          </a:lstStyle>
          <a:p>
            <a:pPr lvl="0"/>
            <a:endParaRPr lang="en-US" dirty="0"/>
          </a:p>
        </p:txBody>
      </p:sp>
      <p:sp>
        <p:nvSpPr>
          <p:cNvPr id="28" name="Content Placeholder 13">
            <a:extLst>
              <a:ext uri="{FF2B5EF4-FFF2-40B4-BE49-F238E27FC236}">
                <a16:creationId xmlns:a16="http://schemas.microsoft.com/office/drawing/2014/main" id="{B25F4948-3D22-4806-85AE-662DC4F7B0BB}"/>
              </a:ext>
            </a:extLst>
          </p:cNvPr>
          <p:cNvSpPr>
            <a:spLocks noGrp="1"/>
          </p:cNvSpPr>
          <p:nvPr>
            <p:ph sz="quarter" idx="22"/>
          </p:nvPr>
        </p:nvSpPr>
        <p:spPr>
          <a:xfrm>
            <a:off x="3409612" y="1359552"/>
            <a:ext cx="4987680" cy="1060569"/>
          </a:xfrm>
        </p:spPr>
        <p:txBody>
          <a:bodyPr/>
          <a:lstStyle>
            <a:lvl1pPr marL="0" indent="0">
              <a:buNone/>
              <a:defRPr sz="900">
                <a:latin typeface="Calibri"/>
                <a:cs typeface="Calibri"/>
              </a:defRPr>
            </a:lvl1pPr>
          </a:lstStyle>
          <a:p>
            <a:pPr lvl="0"/>
            <a:endParaRPr lang="en-US" dirty="0"/>
          </a:p>
        </p:txBody>
      </p:sp>
      <p:sp>
        <p:nvSpPr>
          <p:cNvPr id="15" name="Tittel 1">
            <a:extLst>
              <a:ext uri="{FF2B5EF4-FFF2-40B4-BE49-F238E27FC236}">
                <a16:creationId xmlns:a16="http://schemas.microsoft.com/office/drawing/2014/main" id="{03CAE536-02FE-9242-8AAD-6D0809EA518D}"/>
              </a:ext>
            </a:extLst>
          </p:cNvPr>
          <p:cNvSpPr>
            <a:spLocks noGrp="1"/>
          </p:cNvSpPr>
          <p:nvPr>
            <p:ph type="title" sz="quarter"/>
          </p:nvPr>
        </p:nvSpPr>
        <p:spPr>
          <a:xfrm>
            <a:off x="742951" y="333376"/>
            <a:ext cx="10725149" cy="911225"/>
          </a:xfrm>
        </p:spPr>
        <p:txBody>
          <a:bodyPr/>
          <a:lstStyle/>
          <a:p>
            <a:r>
              <a:rPr lang="nb-NO" dirty="0"/>
              <a:t>Klikk for å redigere tittelstil</a:t>
            </a:r>
          </a:p>
        </p:txBody>
      </p:sp>
    </p:spTree>
    <p:extLst>
      <p:ext uri="{BB962C8B-B14F-4D97-AF65-F5344CB8AC3E}">
        <p14:creationId xmlns:p14="http://schemas.microsoft.com/office/powerpoint/2010/main" val="284829923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rendgraph">
    <p:spTree>
      <p:nvGrpSpPr>
        <p:cNvPr id="1" name=""/>
        <p:cNvGrpSpPr/>
        <p:nvPr/>
      </p:nvGrpSpPr>
      <p:grpSpPr>
        <a:xfrm>
          <a:off x="0" y="0"/>
          <a:ext cx="0" cy="0"/>
          <a:chOff x="0" y="0"/>
          <a:chExt cx="0" cy="0"/>
        </a:xfrm>
      </p:grpSpPr>
      <p:sp>
        <p:nvSpPr>
          <p:cNvPr id="10" name="Plassholder for innhold 2"/>
          <p:cNvSpPr>
            <a:spLocks noGrp="1"/>
          </p:cNvSpPr>
          <p:nvPr>
            <p:ph idx="1"/>
          </p:nvPr>
        </p:nvSpPr>
        <p:spPr>
          <a:xfrm>
            <a:off x="742950" y="1334863"/>
            <a:ext cx="10725149" cy="2444028"/>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Tittel 1">
            <a:extLst>
              <a:ext uri="{FF2B5EF4-FFF2-40B4-BE49-F238E27FC236}">
                <a16:creationId xmlns:a16="http://schemas.microsoft.com/office/drawing/2014/main" id="{9EF7E4D3-B6C9-204A-9EDD-52859A16DC9E}"/>
              </a:ext>
            </a:extLst>
          </p:cNvPr>
          <p:cNvSpPr>
            <a:spLocks noGrp="1"/>
          </p:cNvSpPr>
          <p:nvPr>
            <p:ph type="title" sz="quarter"/>
          </p:nvPr>
        </p:nvSpPr>
        <p:spPr>
          <a:xfrm>
            <a:off x="742951" y="333376"/>
            <a:ext cx="10725149" cy="911225"/>
          </a:xfrm>
        </p:spPr>
        <p:txBody>
          <a:bodyPr/>
          <a:lstStyle/>
          <a:p>
            <a:r>
              <a:rPr lang="nb-NO" dirty="0"/>
              <a:t>Klikk for å redigere tittelstil</a:t>
            </a:r>
          </a:p>
        </p:txBody>
      </p:sp>
      <p:sp>
        <p:nvSpPr>
          <p:cNvPr id="6" name="Plassholder for innhold 2">
            <a:extLst>
              <a:ext uri="{FF2B5EF4-FFF2-40B4-BE49-F238E27FC236}">
                <a16:creationId xmlns:a16="http://schemas.microsoft.com/office/drawing/2014/main" id="{8D0F32AB-F1C2-5141-A94D-DA32A36308CE}"/>
              </a:ext>
            </a:extLst>
          </p:cNvPr>
          <p:cNvSpPr>
            <a:spLocks noGrp="1"/>
          </p:cNvSpPr>
          <p:nvPr>
            <p:ph idx="10"/>
          </p:nvPr>
        </p:nvSpPr>
        <p:spPr>
          <a:xfrm>
            <a:off x="742950" y="3879654"/>
            <a:ext cx="10725150" cy="2444028"/>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7" name="Plassholder for tekst 21">
            <a:extLst>
              <a:ext uri="{FF2B5EF4-FFF2-40B4-BE49-F238E27FC236}">
                <a16:creationId xmlns:a16="http://schemas.microsoft.com/office/drawing/2014/main" id="{D33BABD1-33A5-4448-869B-F61CF2BA645F}"/>
              </a:ext>
            </a:extLst>
          </p:cNvPr>
          <p:cNvSpPr>
            <a:spLocks noGrp="1"/>
          </p:cNvSpPr>
          <p:nvPr>
            <p:ph type="body" sz="quarter" idx="12" hasCustomPrompt="1"/>
          </p:nvPr>
        </p:nvSpPr>
        <p:spPr>
          <a:xfrm>
            <a:off x="742951" y="6356060"/>
            <a:ext cx="9301161" cy="249044"/>
          </a:xfrm>
        </p:spPr>
        <p:txBody>
          <a:bodyPr anchor="ctr">
            <a:normAutofit/>
          </a:bodyPr>
          <a:lstStyle>
            <a:lvl1pPr marL="0" indent="0">
              <a:buNone/>
              <a:defRPr sz="1200" baseline="0">
                <a:solidFill>
                  <a:schemeClr val="tx1"/>
                </a:solidFill>
                <a:latin typeface="+mj-lt"/>
              </a:defRPr>
            </a:lvl1pPr>
          </a:lstStyle>
          <a:p>
            <a:pPr lvl="0"/>
            <a:r>
              <a:rPr lang="nb-NO" dirty="0"/>
              <a:t>Skriv inn spørsmålet</a:t>
            </a:r>
          </a:p>
        </p:txBody>
      </p:sp>
      <p:sp>
        <p:nvSpPr>
          <p:cNvPr id="8" name="Plassholder for tekst 21">
            <a:extLst>
              <a:ext uri="{FF2B5EF4-FFF2-40B4-BE49-F238E27FC236}">
                <a16:creationId xmlns:a16="http://schemas.microsoft.com/office/drawing/2014/main" id="{93E34974-0268-DB41-AF95-6EB15E2AF11A}"/>
              </a:ext>
            </a:extLst>
          </p:cNvPr>
          <p:cNvSpPr>
            <a:spLocks noGrp="1"/>
          </p:cNvSpPr>
          <p:nvPr>
            <p:ph type="body" sz="quarter" idx="13" hasCustomPrompt="1"/>
          </p:nvPr>
        </p:nvSpPr>
        <p:spPr>
          <a:xfrm>
            <a:off x="10933862" y="6364502"/>
            <a:ext cx="495504" cy="249044"/>
          </a:xfrm>
        </p:spPr>
        <p:txBody>
          <a:bodyPr anchor="ctr">
            <a:normAutofit/>
          </a:bodyPr>
          <a:lstStyle>
            <a:lvl1pPr marL="0" indent="0" algn="l">
              <a:buNone/>
              <a:defRPr sz="1200" baseline="0">
                <a:solidFill>
                  <a:schemeClr val="tx1"/>
                </a:solidFill>
              </a:defRPr>
            </a:lvl1pPr>
          </a:lstStyle>
          <a:p>
            <a:pPr lvl="0"/>
            <a:r>
              <a:rPr lang="nb-NO" dirty="0"/>
              <a:t>Skriv n</a:t>
            </a:r>
          </a:p>
        </p:txBody>
      </p:sp>
      <p:sp>
        <p:nvSpPr>
          <p:cNvPr id="9" name="Rektangel 8">
            <a:extLst>
              <a:ext uri="{FF2B5EF4-FFF2-40B4-BE49-F238E27FC236}">
                <a16:creationId xmlns:a16="http://schemas.microsoft.com/office/drawing/2014/main" id="{312478DB-2DFE-1741-84F4-EE4E7EF9C294}"/>
              </a:ext>
            </a:extLst>
          </p:cNvPr>
          <p:cNvSpPr/>
          <p:nvPr userDrawn="1"/>
        </p:nvSpPr>
        <p:spPr>
          <a:xfrm>
            <a:off x="10040852" y="6356060"/>
            <a:ext cx="896271" cy="307777"/>
          </a:xfrm>
          <a:prstGeom prst="rect">
            <a:avLst/>
          </a:prstGeom>
        </p:spPr>
        <p:txBody>
          <a:bodyPr wrap="none">
            <a:spAutoFit/>
          </a:bodyPr>
          <a:lstStyle/>
          <a:p>
            <a:r>
              <a:rPr lang="nb-NO" sz="1400" baseline="0" dirty="0"/>
              <a:t>BASE(n=)</a:t>
            </a:r>
          </a:p>
        </p:txBody>
      </p:sp>
    </p:spTree>
    <p:extLst>
      <p:ext uri="{BB962C8B-B14F-4D97-AF65-F5344CB8AC3E}">
        <p14:creationId xmlns:p14="http://schemas.microsoft.com/office/powerpoint/2010/main" val="178218565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graph">
    <p:spTree>
      <p:nvGrpSpPr>
        <p:cNvPr id="1" name=""/>
        <p:cNvGrpSpPr/>
        <p:nvPr/>
      </p:nvGrpSpPr>
      <p:grpSpPr>
        <a:xfrm>
          <a:off x="0" y="0"/>
          <a:ext cx="0" cy="0"/>
          <a:chOff x="0" y="0"/>
          <a:chExt cx="0" cy="0"/>
        </a:xfrm>
      </p:grpSpPr>
      <p:sp>
        <p:nvSpPr>
          <p:cNvPr id="2" name="Tittel 1"/>
          <p:cNvSpPr>
            <a:spLocks noGrp="1"/>
          </p:cNvSpPr>
          <p:nvPr>
            <p:ph type="title" sz="quarter"/>
          </p:nvPr>
        </p:nvSpPr>
        <p:spPr>
          <a:xfrm>
            <a:off x="742951" y="333376"/>
            <a:ext cx="10725149" cy="911225"/>
          </a:xfrm>
        </p:spPr>
        <p:txBody>
          <a:bodyPr/>
          <a:lstStyle/>
          <a:p>
            <a:r>
              <a:rPr lang="nb-NO" dirty="0"/>
              <a:t>Klikk for å redigere tittelstil</a:t>
            </a:r>
          </a:p>
        </p:txBody>
      </p:sp>
      <p:sp>
        <p:nvSpPr>
          <p:cNvPr id="5" name="Plassholder for innhold 4"/>
          <p:cNvSpPr>
            <a:spLocks noGrp="1"/>
          </p:cNvSpPr>
          <p:nvPr>
            <p:ph sz="quarter" idx="3"/>
          </p:nvPr>
        </p:nvSpPr>
        <p:spPr>
          <a:xfrm>
            <a:off x="742952" y="4084639"/>
            <a:ext cx="5276849" cy="247808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innhold 5"/>
          <p:cNvSpPr>
            <a:spLocks noGrp="1"/>
          </p:cNvSpPr>
          <p:nvPr>
            <p:ph sz="quarter" idx="4"/>
          </p:nvPr>
        </p:nvSpPr>
        <p:spPr>
          <a:xfrm>
            <a:off x="6223001" y="4084639"/>
            <a:ext cx="5278967" cy="247808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innhold 4">
            <a:extLst>
              <a:ext uri="{FF2B5EF4-FFF2-40B4-BE49-F238E27FC236}">
                <a16:creationId xmlns:a16="http://schemas.microsoft.com/office/drawing/2014/main" id="{E0B0ABB9-DF28-B343-B2CA-FD7E09CE3A1A}"/>
              </a:ext>
            </a:extLst>
          </p:cNvPr>
          <p:cNvSpPr>
            <a:spLocks noGrp="1"/>
          </p:cNvSpPr>
          <p:nvPr>
            <p:ph sz="quarter" idx="11"/>
          </p:nvPr>
        </p:nvSpPr>
        <p:spPr>
          <a:xfrm>
            <a:off x="742952" y="1425576"/>
            <a:ext cx="5276849" cy="247808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innhold 5">
            <a:extLst>
              <a:ext uri="{FF2B5EF4-FFF2-40B4-BE49-F238E27FC236}">
                <a16:creationId xmlns:a16="http://schemas.microsoft.com/office/drawing/2014/main" id="{7417E9BE-0451-F148-ADBF-95179B6FAED2}"/>
              </a:ext>
            </a:extLst>
          </p:cNvPr>
          <p:cNvSpPr>
            <a:spLocks noGrp="1"/>
          </p:cNvSpPr>
          <p:nvPr>
            <p:ph sz="quarter" idx="12"/>
          </p:nvPr>
        </p:nvSpPr>
        <p:spPr>
          <a:xfrm>
            <a:off x="6223001" y="1425576"/>
            <a:ext cx="5278967" cy="247808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41513955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graph">
    <p:spTree>
      <p:nvGrpSpPr>
        <p:cNvPr id="1" name=""/>
        <p:cNvGrpSpPr/>
        <p:nvPr/>
      </p:nvGrpSpPr>
      <p:grpSpPr>
        <a:xfrm>
          <a:off x="0" y="0"/>
          <a:ext cx="0" cy="0"/>
          <a:chOff x="0" y="0"/>
          <a:chExt cx="0" cy="0"/>
        </a:xfrm>
      </p:grpSpPr>
      <p:sp>
        <p:nvSpPr>
          <p:cNvPr id="20" name="Content Placeholder 13">
            <a:extLst>
              <a:ext uri="{FF2B5EF4-FFF2-40B4-BE49-F238E27FC236}">
                <a16:creationId xmlns:a16="http://schemas.microsoft.com/office/drawing/2014/main" id="{0202AF36-BF72-3940-AC8B-1022052277E5}"/>
              </a:ext>
            </a:extLst>
          </p:cNvPr>
          <p:cNvSpPr>
            <a:spLocks noGrp="1"/>
          </p:cNvSpPr>
          <p:nvPr>
            <p:ph sz="quarter" idx="19"/>
          </p:nvPr>
        </p:nvSpPr>
        <p:spPr>
          <a:xfrm>
            <a:off x="739683" y="1700808"/>
            <a:ext cx="3141589" cy="1800199"/>
          </a:xfrm>
        </p:spPr>
        <p:txBody>
          <a:bodyPr/>
          <a:lstStyle>
            <a:lvl1pPr>
              <a:defRPr sz="1200"/>
            </a:lvl1pPr>
          </a:lstStyle>
          <a:p>
            <a:pPr lvl="0"/>
            <a:endParaRPr lang="en-US" dirty="0"/>
          </a:p>
        </p:txBody>
      </p:sp>
      <p:sp>
        <p:nvSpPr>
          <p:cNvPr id="21" name="Content Placeholder 13">
            <a:extLst>
              <a:ext uri="{FF2B5EF4-FFF2-40B4-BE49-F238E27FC236}">
                <a16:creationId xmlns:a16="http://schemas.microsoft.com/office/drawing/2014/main" id="{69CFCB6F-FA02-3444-9845-7F838066D801}"/>
              </a:ext>
            </a:extLst>
          </p:cNvPr>
          <p:cNvSpPr>
            <a:spLocks noGrp="1"/>
          </p:cNvSpPr>
          <p:nvPr>
            <p:ph sz="quarter" idx="20"/>
          </p:nvPr>
        </p:nvSpPr>
        <p:spPr>
          <a:xfrm>
            <a:off x="4533097" y="1700808"/>
            <a:ext cx="3141589" cy="1800199"/>
          </a:xfrm>
        </p:spPr>
        <p:txBody>
          <a:bodyPr/>
          <a:lstStyle>
            <a:lvl1pPr>
              <a:defRPr sz="1200"/>
            </a:lvl1pPr>
          </a:lstStyle>
          <a:p>
            <a:pPr lvl="0"/>
            <a:endParaRPr lang="en-US" dirty="0"/>
          </a:p>
        </p:txBody>
      </p:sp>
      <p:sp>
        <p:nvSpPr>
          <p:cNvPr id="22" name="Content Placeholder 13">
            <a:extLst>
              <a:ext uri="{FF2B5EF4-FFF2-40B4-BE49-F238E27FC236}">
                <a16:creationId xmlns:a16="http://schemas.microsoft.com/office/drawing/2014/main" id="{6C43698B-A9B7-0949-A072-FAC22300CED5}"/>
              </a:ext>
            </a:extLst>
          </p:cNvPr>
          <p:cNvSpPr>
            <a:spLocks noGrp="1"/>
          </p:cNvSpPr>
          <p:nvPr>
            <p:ph sz="quarter" idx="21"/>
          </p:nvPr>
        </p:nvSpPr>
        <p:spPr>
          <a:xfrm>
            <a:off x="8326511" y="1700808"/>
            <a:ext cx="3141589" cy="1800199"/>
          </a:xfrm>
        </p:spPr>
        <p:txBody>
          <a:bodyPr/>
          <a:lstStyle>
            <a:lvl1pPr>
              <a:defRPr sz="1200"/>
            </a:lvl1pPr>
          </a:lstStyle>
          <a:p>
            <a:pPr lvl="0"/>
            <a:endParaRPr lang="en-US" dirty="0"/>
          </a:p>
        </p:txBody>
      </p:sp>
      <p:sp>
        <p:nvSpPr>
          <p:cNvPr id="23" name="Content Placeholder 13">
            <a:extLst>
              <a:ext uri="{FF2B5EF4-FFF2-40B4-BE49-F238E27FC236}">
                <a16:creationId xmlns:a16="http://schemas.microsoft.com/office/drawing/2014/main" id="{CAAC8577-DB46-3441-834C-7DDFCFF1C728}"/>
              </a:ext>
            </a:extLst>
          </p:cNvPr>
          <p:cNvSpPr>
            <a:spLocks noGrp="1"/>
          </p:cNvSpPr>
          <p:nvPr>
            <p:ph sz="quarter" idx="22"/>
          </p:nvPr>
        </p:nvSpPr>
        <p:spPr>
          <a:xfrm>
            <a:off x="739683" y="4293095"/>
            <a:ext cx="3141589" cy="1800199"/>
          </a:xfrm>
        </p:spPr>
        <p:txBody>
          <a:bodyPr/>
          <a:lstStyle>
            <a:lvl1pPr>
              <a:defRPr sz="1200"/>
            </a:lvl1pPr>
          </a:lstStyle>
          <a:p>
            <a:pPr lvl="0"/>
            <a:endParaRPr lang="en-US" dirty="0"/>
          </a:p>
        </p:txBody>
      </p:sp>
      <p:sp>
        <p:nvSpPr>
          <p:cNvPr id="24" name="Content Placeholder 13">
            <a:extLst>
              <a:ext uri="{FF2B5EF4-FFF2-40B4-BE49-F238E27FC236}">
                <a16:creationId xmlns:a16="http://schemas.microsoft.com/office/drawing/2014/main" id="{8DD1549A-09F8-E245-B7A4-F5EB0182E06A}"/>
              </a:ext>
            </a:extLst>
          </p:cNvPr>
          <p:cNvSpPr>
            <a:spLocks noGrp="1"/>
          </p:cNvSpPr>
          <p:nvPr>
            <p:ph sz="quarter" idx="23"/>
          </p:nvPr>
        </p:nvSpPr>
        <p:spPr>
          <a:xfrm>
            <a:off x="4533097" y="4293095"/>
            <a:ext cx="3141589" cy="1800199"/>
          </a:xfrm>
        </p:spPr>
        <p:txBody>
          <a:bodyPr/>
          <a:lstStyle>
            <a:lvl1pPr>
              <a:defRPr sz="1200"/>
            </a:lvl1pPr>
          </a:lstStyle>
          <a:p>
            <a:pPr lvl="0"/>
            <a:endParaRPr lang="en-US" dirty="0"/>
          </a:p>
        </p:txBody>
      </p:sp>
      <p:sp>
        <p:nvSpPr>
          <p:cNvPr id="25" name="Content Placeholder 13">
            <a:extLst>
              <a:ext uri="{FF2B5EF4-FFF2-40B4-BE49-F238E27FC236}">
                <a16:creationId xmlns:a16="http://schemas.microsoft.com/office/drawing/2014/main" id="{B67F0F2E-9F0C-B34A-8852-D38534D49748}"/>
              </a:ext>
            </a:extLst>
          </p:cNvPr>
          <p:cNvSpPr>
            <a:spLocks noGrp="1"/>
          </p:cNvSpPr>
          <p:nvPr>
            <p:ph sz="quarter" idx="24"/>
          </p:nvPr>
        </p:nvSpPr>
        <p:spPr>
          <a:xfrm>
            <a:off x="8326511" y="4293095"/>
            <a:ext cx="3141589" cy="1800199"/>
          </a:xfrm>
        </p:spPr>
        <p:txBody>
          <a:bodyPr/>
          <a:lstStyle>
            <a:lvl1pPr>
              <a:defRPr sz="1200"/>
            </a:lvl1pPr>
          </a:lstStyle>
          <a:p>
            <a:pPr lvl="0"/>
            <a:endParaRPr lang="en-US" dirty="0"/>
          </a:p>
        </p:txBody>
      </p:sp>
      <p:sp>
        <p:nvSpPr>
          <p:cNvPr id="8" name="Tittel 1">
            <a:extLst>
              <a:ext uri="{FF2B5EF4-FFF2-40B4-BE49-F238E27FC236}">
                <a16:creationId xmlns:a16="http://schemas.microsoft.com/office/drawing/2014/main" id="{EE7628FD-7A0C-FB49-9A14-008E867C9AAD}"/>
              </a:ext>
            </a:extLst>
          </p:cNvPr>
          <p:cNvSpPr>
            <a:spLocks noGrp="1"/>
          </p:cNvSpPr>
          <p:nvPr>
            <p:ph type="title" sz="quarter"/>
          </p:nvPr>
        </p:nvSpPr>
        <p:spPr>
          <a:xfrm>
            <a:off x="742951" y="333376"/>
            <a:ext cx="10725149" cy="911225"/>
          </a:xfrm>
        </p:spPr>
        <p:txBody>
          <a:bodyPr/>
          <a:lstStyle/>
          <a:p>
            <a:r>
              <a:rPr lang="nb-NO" dirty="0"/>
              <a:t>Klikk for å redigere tittelstil</a:t>
            </a:r>
          </a:p>
        </p:txBody>
      </p:sp>
    </p:spTree>
    <p:extLst>
      <p:ext uri="{BB962C8B-B14F-4D97-AF65-F5344CB8AC3E}">
        <p14:creationId xmlns:p14="http://schemas.microsoft.com/office/powerpoint/2010/main" val="6490097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9graph">
    <p:spTree>
      <p:nvGrpSpPr>
        <p:cNvPr id="1" name=""/>
        <p:cNvGrpSpPr/>
        <p:nvPr/>
      </p:nvGrpSpPr>
      <p:grpSpPr>
        <a:xfrm>
          <a:off x="0" y="0"/>
          <a:ext cx="0" cy="0"/>
          <a:chOff x="0" y="0"/>
          <a:chExt cx="0" cy="0"/>
        </a:xfrm>
      </p:grpSpPr>
      <p:sp>
        <p:nvSpPr>
          <p:cNvPr id="5" name="Content Placeholder 13">
            <a:extLst>
              <a:ext uri="{FF2B5EF4-FFF2-40B4-BE49-F238E27FC236}">
                <a16:creationId xmlns:a16="http://schemas.microsoft.com/office/drawing/2014/main" id="{D813659F-FDE1-4B4E-B3D7-C9B1715D7859}"/>
              </a:ext>
            </a:extLst>
          </p:cNvPr>
          <p:cNvSpPr>
            <a:spLocks noGrp="1"/>
          </p:cNvSpPr>
          <p:nvPr>
            <p:ph sz="quarter" idx="19"/>
          </p:nvPr>
        </p:nvSpPr>
        <p:spPr>
          <a:xfrm>
            <a:off x="769713" y="1556066"/>
            <a:ext cx="3141589" cy="1368157"/>
          </a:xfrm>
        </p:spPr>
        <p:txBody>
          <a:bodyPr/>
          <a:lstStyle>
            <a:lvl1pPr>
              <a:defRPr sz="1200"/>
            </a:lvl1pPr>
          </a:lstStyle>
          <a:p>
            <a:pPr lvl="0"/>
            <a:endParaRPr lang="en-US" dirty="0"/>
          </a:p>
        </p:txBody>
      </p:sp>
      <p:sp>
        <p:nvSpPr>
          <p:cNvPr id="6" name="Content Placeholder 13">
            <a:extLst>
              <a:ext uri="{FF2B5EF4-FFF2-40B4-BE49-F238E27FC236}">
                <a16:creationId xmlns:a16="http://schemas.microsoft.com/office/drawing/2014/main" id="{2AF3C94C-122A-5745-B0EC-0F00589E3D1A}"/>
              </a:ext>
            </a:extLst>
          </p:cNvPr>
          <p:cNvSpPr>
            <a:spLocks noGrp="1"/>
          </p:cNvSpPr>
          <p:nvPr>
            <p:ph sz="quarter" idx="20"/>
          </p:nvPr>
        </p:nvSpPr>
        <p:spPr>
          <a:xfrm>
            <a:off x="4561493" y="1556066"/>
            <a:ext cx="3141589" cy="1368157"/>
          </a:xfrm>
        </p:spPr>
        <p:txBody>
          <a:bodyPr/>
          <a:lstStyle>
            <a:lvl1pPr>
              <a:defRPr sz="1200"/>
            </a:lvl1pPr>
          </a:lstStyle>
          <a:p>
            <a:pPr lvl="0"/>
            <a:endParaRPr lang="en-US" dirty="0"/>
          </a:p>
        </p:txBody>
      </p:sp>
      <p:sp>
        <p:nvSpPr>
          <p:cNvPr id="7" name="Content Placeholder 13">
            <a:extLst>
              <a:ext uri="{FF2B5EF4-FFF2-40B4-BE49-F238E27FC236}">
                <a16:creationId xmlns:a16="http://schemas.microsoft.com/office/drawing/2014/main" id="{EFD3869A-D6E2-DE4E-9ACA-67E0FF61EC1F}"/>
              </a:ext>
            </a:extLst>
          </p:cNvPr>
          <p:cNvSpPr>
            <a:spLocks noGrp="1"/>
          </p:cNvSpPr>
          <p:nvPr>
            <p:ph sz="quarter" idx="21"/>
          </p:nvPr>
        </p:nvSpPr>
        <p:spPr>
          <a:xfrm>
            <a:off x="8326511" y="1556066"/>
            <a:ext cx="3141589" cy="1368157"/>
          </a:xfrm>
        </p:spPr>
        <p:txBody>
          <a:bodyPr/>
          <a:lstStyle>
            <a:lvl1pPr>
              <a:defRPr sz="1200"/>
            </a:lvl1pPr>
          </a:lstStyle>
          <a:p>
            <a:pPr lvl="0"/>
            <a:endParaRPr lang="en-US" dirty="0"/>
          </a:p>
        </p:txBody>
      </p:sp>
      <p:sp>
        <p:nvSpPr>
          <p:cNvPr id="8" name="Content Placeholder 13">
            <a:extLst>
              <a:ext uri="{FF2B5EF4-FFF2-40B4-BE49-F238E27FC236}">
                <a16:creationId xmlns:a16="http://schemas.microsoft.com/office/drawing/2014/main" id="{16797F1F-BAF8-BA42-9D03-6F09C0F0AE1B}"/>
              </a:ext>
            </a:extLst>
          </p:cNvPr>
          <p:cNvSpPr>
            <a:spLocks noGrp="1"/>
          </p:cNvSpPr>
          <p:nvPr>
            <p:ph sz="quarter" idx="22"/>
          </p:nvPr>
        </p:nvSpPr>
        <p:spPr>
          <a:xfrm>
            <a:off x="769713" y="3392268"/>
            <a:ext cx="3141589" cy="1368157"/>
          </a:xfrm>
        </p:spPr>
        <p:txBody>
          <a:bodyPr/>
          <a:lstStyle>
            <a:lvl1pPr>
              <a:defRPr sz="1200"/>
            </a:lvl1pPr>
          </a:lstStyle>
          <a:p>
            <a:pPr lvl="0"/>
            <a:endParaRPr lang="en-US" dirty="0"/>
          </a:p>
        </p:txBody>
      </p:sp>
      <p:sp>
        <p:nvSpPr>
          <p:cNvPr id="9" name="Content Placeholder 13">
            <a:extLst>
              <a:ext uri="{FF2B5EF4-FFF2-40B4-BE49-F238E27FC236}">
                <a16:creationId xmlns:a16="http://schemas.microsoft.com/office/drawing/2014/main" id="{C4500715-00DE-BD42-BEE2-F091584644D0}"/>
              </a:ext>
            </a:extLst>
          </p:cNvPr>
          <p:cNvSpPr>
            <a:spLocks noGrp="1"/>
          </p:cNvSpPr>
          <p:nvPr>
            <p:ph sz="quarter" idx="23"/>
          </p:nvPr>
        </p:nvSpPr>
        <p:spPr>
          <a:xfrm>
            <a:off x="4561493" y="3392268"/>
            <a:ext cx="3141589" cy="1368157"/>
          </a:xfrm>
        </p:spPr>
        <p:txBody>
          <a:bodyPr/>
          <a:lstStyle>
            <a:lvl1pPr>
              <a:defRPr sz="1200"/>
            </a:lvl1pPr>
          </a:lstStyle>
          <a:p>
            <a:pPr lvl="0"/>
            <a:endParaRPr lang="en-US" dirty="0"/>
          </a:p>
        </p:txBody>
      </p:sp>
      <p:sp>
        <p:nvSpPr>
          <p:cNvPr id="10" name="Content Placeholder 13">
            <a:extLst>
              <a:ext uri="{FF2B5EF4-FFF2-40B4-BE49-F238E27FC236}">
                <a16:creationId xmlns:a16="http://schemas.microsoft.com/office/drawing/2014/main" id="{492A59B9-74A1-3349-ABDF-BCBC034577C5}"/>
              </a:ext>
            </a:extLst>
          </p:cNvPr>
          <p:cNvSpPr>
            <a:spLocks noGrp="1"/>
          </p:cNvSpPr>
          <p:nvPr>
            <p:ph sz="quarter" idx="24"/>
          </p:nvPr>
        </p:nvSpPr>
        <p:spPr>
          <a:xfrm>
            <a:off x="8326511" y="3392268"/>
            <a:ext cx="3141589" cy="1368157"/>
          </a:xfrm>
        </p:spPr>
        <p:txBody>
          <a:bodyPr/>
          <a:lstStyle>
            <a:lvl1pPr>
              <a:defRPr sz="1200"/>
            </a:lvl1pPr>
          </a:lstStyle>
          <a:p>
            <a:pPr lvl="0"/>
            <a:endParaRPr lang="en-US" dirty="0"/>
          </a:p>
        </p:txBody>
      </p:sp>
      <p:sp>
        <p:nvSpPr>
          <p:cNvPr id="11" name="Content Placeholder 13">
            <a:extLst>
              <a:ext uri="{FF2B5EF4-FFF2-40B4-BE49-F238E27FC236}">
                <a16:creationId xmlns:a16="http://schemas.microsoft.com/office/drawing/2014/main" id="{9316AC2D-06D1-A141-8032-DEC05D5C8A67}"/>
              </a:ext>
            </a:extLst>
          </p:cNvPr>
          <p:cNvSpPr>
            <a:spLocks noGrp="1"/>
          </p:cNvSpPr>
          <p:nvPr>
            <p:ph sz="quarter" idx="25"/>
          </p:nvPr>
        </p:nvSpPr>
        <p:spPr>
          <a:xfrm>
            <a:off x="742951" y="5156467"/>
            <a:ext cx="3141589" cy="1368157"/>
          </a:xfrm>
        </p:spPr>
        <p:txBody>
          <a:bodyPr/>
          <a:lstStyle>
            <a:lvl1pPr>
              <a:defRPr sz="1200"/>
            </a:lvl1pPr>
          </a:lstStyle>
          <a:p>
            <a:pPr lvl="0"/>
            <a:endParaRPr lang="en-US" dirty="0"/>
          </a:p>
        </p:txBody>
      </p:sp>
      <p:sp>
        <p:nvSpPr>
          <p:cNvPr id="12" name="Content Placeholder 13">
            <a:extLst>
              <a:ext uri="{FF2B5EF4-FFF2-40B4-BE49-F238E27FC236}">
                <a16:creationId xmlns:a16="http://schemas.microsoft.com/office/drawing/2014/main" id="{11384B02-012E-3743-918C-2C6F9D12652F}"/>
              </a:ext>
            </a:extLst>
          </p:cNvPr>
          <p:cNvSpPr>
            <a:spLocks noGrp="1"/>
          </p:cNvSpPr>
          <p:nvPr>
            <p:ph sz="quarter" idx="26"/>
          </p:nvPr>
        </p:nvSpPr>
        <p:spPr>
          <a:xfrm>
            <a:off x="4534731" y="5156467"/>
            <a:ext cx="3141589" cy="1368157"/>
          </a:xfrm>
        </p:spPr>
        <p:txBody>
          <a:bodyPr/>
          <a:lstStyle>
            <a:lvl1pPr>
              <a:defRPr sz="1200"/>
            </a:lvl1pPr>
          </a:lstStyle>
          <a:p>
            <a:pPr lvl="0"/>
            <a:endParaRPr lang="en-US" dirty="0"/>
          </a:p>
        </p:txBody>
      </p:sp>
      <p:sp>
        <p:nvSpPr>
          <p:cNvPr id="13" name="Content Placeholder 13">
            <a:extLst>
              <a:ext uri="{FF2B5EF4-FFF2-40B4-BE49-F238E27FC236}">
                <a16:creationId xmlns:a16="http://schemas.microsoft.com/office/drawing/2014/main" id="{490A65F9-B7E5-4E48-8993-3FBF8C8661F4}"/>
              </a:ext>
            </a:extLst>
          </p:cNvPr>
          <p:cNvSpPr>
            <a:spLocks noGrp="1"/>
          </p:cNvSpPr>
          <p:nvPr>
            <p:ph sz="quarter" idx="27"/>
          </p:nvPr>
        </p:nvSpPr>
        <p:spPr>
          <a:xfrm>
            <a:off x="8299749" y="5156467"/>
            <a:ext cx="3141589" cy="1368157"/>
          </a:xfrm>
        </p:spPr>
        <p:txBody>
          <a:bodyPr/>
          <a:lstStyle>
            <a:lvl1pPr>
              <a:defRPr sz="1200"/>
            </a:lvl1pPr>
          </a:lstStyle>
          <a:p>
            <a:pPr lvl="0"/>
            <a:endParaRPr lang="en-US" dirty="0"/>
          </a:p>
        </p:txBody>
      </p:sp>
      <p:sp>
        <p:nvSpPr>
          <p:cNvPr id="14" name="Tittel 1">
            <a:extLst>
              <a:ext uri="{FF2B5EF4-FFF2-40B4-BE49-F238E27FC236}">
                <a16:creationId xmlns:a16="http://schemas.microsoft.com/office/drawing/2014/main" id="{3377BFB0-1B01-1345-8B15-3AEA44904945}"/>
              </a:ext>
            </a:extLst>
          </p:cNvPr>
          <p:cNvSpPr>
            <a:spLocks noGrp="1"/>
          </p:cNvSpPr>
          <p:nvPr>
            <p:ph type="title" sz="quarter"/>
          </p:nvPr>
        </p:nvSpPr>
        <p:spPr>
          <a:xfrm>
            <a:off x="742951" y="333376"/>
            <a:ext cx="10725149" cy="911225"/>
          </a:xfrm>
        </p:spPr>
        <p:txBody>
          <a:bodyPr/>
          <a:lstStyle/>
          <a:p>
            <a:r>
              <a:rPr lang="nb-NO" dirty="0"/>
              <a:t>Klikk for å redigere tittelstil</a:t>
            </a:r>
          </a:p>
        </p:txBody>
      </p:sp>
    </p:spTree>
    <p:extLst>
      <p:ext uri="{BB962C8B-B14F-4D97-AF65-F5344CB8AC3E}">
        <p14:creationId xmlns:p14="http://schemas.microsoft.com/office/powerpoint/2010/main" val="1622266571"/>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2graph">
    <p:spTree>
      <p:nvGrpSpPr>
        <p:cNvPr id="1" name=""/>
        <p:cNvGrpSpPr/>
        <p:nvPr/>
      </p:nvGrpSpPr>
      <p:grpSpPr>
        <a:xfrm>
          <a:off x="0" y="0"/>
          <a:ext cx="0" cy="0"/>
          <a:chOff x="0" y="0"/>
          <a:chExt cx="0" cy="0"/>
        </a:xfrm>
      </p:grpSpPr>
      <p:sp>
        <p:nvSpPr>
          <p:cNvPr id="4" name="Content Placeholder 13">
            <a:extLst>
              <a:ext uri="{FF2B5EF4-FFF2-40B4-BE49-F238E27FC236}">
                <a16:creationId xmlns:a16="http://schemas.microsoft.com/office/drawing/2014/main" id="{DF270C4E-C9C5-5F42-AD0F-3C2C07E0DDF3}"/>
              </a:ext>
            </a:extLst>
          </p:cNvPr>
          <p:cNvSpPr>
            <a:spLocks noGrp="1"/>
          </p:cNvSpPr>
          <p:nvPr>
            <p:ph sz="quarter" idx="19"/>
          </p:nvPr>
        </p:nvSpPr>
        <p:spPr>
          <a:xfrm>
            <a:off x="717006" y="1484784"/>
            <a:ext cx="2376264" cy="1061585"/>
          </a:xfrm>
        </p:spPr>
        <p:txBody>
          <a:bodyPr/>
          <a:lstStyle>
            <a:lvl1pPr>
              <a:defRPr sz="1200"/>
            </a:lvl1pPr>
          </a:lstStyle>
          <a:p>
            <a:pPr lvl="0"/>
            <a:endParaRPr lang="en-US" dirty="0"/>
          </a:p>
        </p:txBody>
      </p:sp>
      <p:sp>
        <p:nvSpPr>
          <p:cNvPr id="5" name="Content Placeholder 13">
            <a:extLst>
              <a:ext uri="{FF2B5EF4-FFF2-40B4-BE49-F238E27FC236}">
                <a16:creationId xmlns:a16="http://schemas.microsoft.com/office/drawing/2014/main" id="{4A13AAEF-6892-894D-ABB2-F18FBDA1DCC4}"/>
              </a:ext>
            </a:extLst>
          </p:cNvPr>
          <p:cNvSpPr>
            <a:spLocks noGrp="1"/>
          </p:cNvSpPr>
          <p:nvPr>
            <p:ph sz="quarter" idx="20"/>
          </p:nvPr>
        </p:nvSpPr>
        <p:spPr>
          <a:xfrm>
            <a:off x="3431171" y="1492602"/>
            <a:ext cx="2376264" cy="1061585"/>
          </a:xfrm>
        </p:spPr>
        <p:txBody>
          <a:bodyPr/>
          <a:lstStyle>
            <a:lvl1pPr>
              <a:defRPr sz="1200"/>
            </a:lvl1pPr>
          </a:lstStyle>
          <a:p>
            <a:pPr lvl="0"/>
            <a:endParaRPr lang="en-US" dirty="0"/>
          </a:p>
        </p:txBody>
      </p:sp>
      <p:sp>
        <p:nvSpPr>
          <p:cNvPr id="6" name="Content Placeholder 13">
            <a:extLst>
              <a:ext uri="{FF2B5EF4-FFF2-40B4-BE49-F238E27FC236}">
                <a16:creationId xmlns:a16="http://schemas.microsoft.com/office/drawing/2014/main" id="{856BEEB7-B7E8-2143-A980-B97666359712}"/>
              </a:ext>
            </a:extLst>
          </p:cNvPr>
          <p:cNvSpPr>
            <a:spLocks noGrp="1"/>
          </p:cNvSpPr>
          <p:nvPr>
            <p:ph sz="quarter" idx="21"/>
          </p:nvPr>
        </p:nvSpPr>
        <p:spPr>
          <a:xfrm>
            <a:off x="6363384" y="1492602"/>
            <a:ext cx="2376264" cy="1061585"/>
          </a:xfrm>
        </p:spPr>
        <p:txBody>
          <a:bodyPr/>
          <a:lstStyle>
            <a:lvl1pPr>
              <a:defRPr sz="1200"/>
            </a:lvl1pPr>
          </a:lstStyle>
          <a:p>
            <a:pPr lvl="0"/>
            <a:endParaRPr lang="en-US" dirty="0"/>
          </a:p>
        </p:txBody>
      </p:sp>
      <p:sp>
        <p:nvSpPr>
          <p:cNvPr id="7" name="Content Placeholder 13">
            <a:extLst>
              <a:ext uri="{FF2B5EF4-FFF2-40B4-BE49-F238E27FC236}">
                <a16:creationId xmlns:a16="http://schemas.microsoft.com/office/drawing/2014/main" id="{5C45CF07-9C14-5844-A9EB-920979AAE178}"/>
              </a:ext>
            </a:extLst>
          </p:cNvPr>
          <p:cNvSpPr>
            <a:spLocks noGrp="1"/>
          </p:cNvSpPr>
          <p:nvPr>
            <p:ph sz="quarter" idx="22"/>
          </p:nvPr>
        </p:nvSpPr>
        <p:spPr>
          <a:xfrm>
            <a:off x="9091837" y="1492602"/>
            <a:ext cx="2376264" cy="1061585"/>
          </a:xfrm>
        </p:spPr>
        <p:txBody>
          <a:bodyPr/>
          <a:lstStyle>
            <a:lvl1pPr>
              <a:defRPr sz="1200"/>
            </a:lvl1pPr>
          </a:lstStyle>
          <a:p>
            <a:pPr lvl="0"/>
            <a:endParaRPr lang="en-US" dirty="0"/>
          </a:p>
        </p:txBody>
      </p:sp>
      <p:sp>
        <p:nvSpPr>
          <p:cNvPr id="8" name="Content Placeholder 13">
            <a:extLst>
              <a:ext uri="{FF2B5EF4-FFF2-40B4-BE49-F238E27FC236}">
                <a16:creationId xmlns:a16="http://schemas.microsoft.com/office/drawing/2014/main" id="{950FD812-9A57-0D4B-954E-57A0CFFC8E6A}"/>
              </a:ext>
            </a:extLst>
          </p:cNvPr>
          <p:cNvSpPr>
            <a:spLocks noGrp="1"/>
          </p:cNvSpPr>
          <p:nvPr>
            <p:ph sz="quarter" idx="23"/>
          </p:nvPr>
        </p:nvSpPr>
        <p:spPr>
          <a:xfrm>
            <a:off x="717005" y="2852936"/>
            <a:ext cx="2376264" cy="1061585"/>
          </a:xfrm>
        </p:spPr>
        <p:txBody>
          <a:bodyPr/>
          <a:lstStyle>
            <a:lvl1pPr>
              <a:defRPr sz="1200"/>
            </a:lvl1pPr>
          </a:lstStyle>
          <a:p>
            <a:pPr lvl="0"/>
            <a:endParaRPr lang="en-US" dirty="0"/>
          </a:p>
        </p:txBody>
      </p:sp>
      <p:sp>
        <p:nvSpPr>
          <p:cNvPr id="9" name="Content Placeholder 13">
            <a:extLst>
              <a:ext uri="{FF2B5EF4-FFF2-40B4-BE49-F238E27FC236}">
                <a16:creationId xmlns:a16="http://schemas.microsoft.com/office/drawing/2014/main" id="{23F1FF63-5000-5347-A27E-14D123BCE6F8}"/>
              </a:ext>
            </a:extLst>
          </p:cNvPr>
          <p:cNvSpPr>
            <a:spLocks noGrp="1"/>
          </p:cNvSpPr>
          <p:nvPr>
            <p:ph sz="quarter" idx="24"/>
          </p:nvPr>
        </p:nvSpPr>
        <p:spPr>
          <a:xfrm>
            <a:off x="3431170" y="2860754"/>
            <a:ext cx="2376264" cy="1061585"/>
          </a:xfrm>
        </p:spPr>
        <p:txBody>
          <a:bodyPr/>
          <a:lstStyle>
            <a:lvl1pPr>
              <a:defRPr sz="1200"/>
            </a:lvl1pPr>
          </a:lstStyle>
          <a:p>
            <a:pPr lvl="0"/>
            <a:endParaRPr lang="en-US" dirty="0"/>
          </a:p>
        </p:txBody>
      </p:sp>
      <p:sp>
        <p:nvSpPr>
          <p:cNvPr id="10" name="Content Placeholder 13">
            <a:extLst>
              <a:ext uri="{FF2B5EF4-FFF2-40B4-BE49-F238E27FC236}">
                <a16:creationId xmlns:a16="http://schemas.microsoft.com/office/drawing/2014/main" id="{86C86E23-861E-F246-9545-3BDA71DCBD23}"/>
              </a:ext>
            </a:extLst>
          </p:cNvPr>
          <p:cNvSpPr>
            <a:spLocks noGrp="1"/>
          </p:cNvSpPr>
          <p:nvPr>
            <p:ph sz="quarter" idx="25"/>
          </p:nvPr>
        </p:nvSpPr>
        <p:spPr>
          <a:xfrm>
            <a:off x="6363383" y="2860754"/>
            <a:ext cx="2376264" cy="1061585"/>
          </a:xfrm>
        </p:spPr>
        <p:txBody>
          <a:bodyPr/>
          <a:lstStyle>
            <a:lvl1pPr>
              <a:defRPr sz="1200"/>
            </a:lvl1pPr>
          </a:lstStyle>
          <a:p>
            <a:pPr lvl="0"/>
            <a:endParaRPr lang="en-US" dirty="0"/>
          </a:p>
        </p:txBody>
      </p:sp>
      <p:sp>
        <p:nvSpPr>
          <p:cNvPr id="11" name="Content Placeholder 13">
            <a:extLst>
              <a:ext uri="{FF2B5EF4-FFF2-40B4-BE49-F238E27FC236}">
                <a16:creationId xmlns:a16="http://schemas.microsoft.com/office/drawing/2014/main" id="{A51E4BCD-28A6-E344-952C-A8B6A0F7EAEA}"/>
              </a:ext>
            </a:extLst>
          </p:cNvPr>
          <p:cNvSpPr>
            <a:spLocks noGrp="1"/>
          </p:cNvSpPr>
          <p:nvPr>
            <p:ph sz="quarter" idx="26"/>
          </p:nvPr>
        </p:nvSpPr>
        <p:spPr>
          <a:xfrm>
            <a:off x="9091836" y="2860754"/>
            <a:ext cx="2376264" cy="1061585"/>
          </a:xfrm>
        </p:spPr>
        <p:txBody>
          <a:bodyPr/>
          <a:lstStyle>
            <a:lvl1pPr>
              <a:defRPr sz="1200"/>
            </a:lvl1pPr>
          </a:lstStyle>
          <a:p>
            <a:pPr lvl="0"/>
            <a:endParaRPr lang="en-US" dirty="0"/>
          </a:p>
        </p:txBody>
      </p:sp>
      <p:sp>
        <p:nvSpPr>
          <p:cNvPr id="12" name="Content Placeholder 13">
            <a:extLst>
              <a:ext uri="{FF2B5EF4-FFF2-40B4-BE49-F238E27FC236}">
                <a16:creationId xmlns:a16="http://schemas.microsoft.com/office/drawing/2014/main" id="{0ECF19EB-F391-7F43-B1CA-B72B94B6A75C}"/>
              </a:ext>
            </a:extLst>
          </p:cNvPr>
          <p:cNvSpPr>
            <a:spLocks noGrp="1"/>
          </p:cNvSpPr>
          <p:nvPr>
            <p:ph sz="quarter" idx="27"/>
          </p:nvPr>
        </p:nvSpPr>
        <p:spPr>
          <a:xfrm>
            <a:off x="717005" y="4258541"/>
            <a:ext cx="2376264" cy="1061585"/>
          </a:xfrm>
        </p:spPr>
        <p:txBody>
          <a:bodyPr/>
          <a:lstStyle>
            <a:lvl1pPr>
              <a:defRPr sz="1200"/>
            </a:lvl1pPr>
          </a:lstStyle>
          <a:p>
            <a:pPr lvl="0"/>
            <a:endParaRPr lang="en-US" dirty="0"/>
          </a:p>
        </p:txBody>
      </p:sp>
      <p:sp>
        <p:nvSpPr>
          <p:cNvPr id="13" name="Content Placeholder 13">
            <a:extLst>
              <a:ext uri="{FF2B5EF4-FFF2-40B4-BE49-F238E27FC236}">
                <a16:creationId xmlns:a16="http://schemas.microsoft.com/office/drawing/2014/main" id="{3BF4E537-4817-564A-908E-6443657028EB}"/>
              </a:ext>
            </a:extLst>
          </p:cNvPr>
          <p:cNvSpPr>
            <a:spLocks noGrp="1"/>
          </p:cNvSpPr>
          <p:nvPr>
            <p:ph sz="quarter" idx="28"/>
          </p:nvPr>
        </p:nvSpPr>
        <p:spPr>
          <a:xfrm>
            <a:off x="3431170" y="4266359"/>
            <a:ext cx="2376264" cy="1061585"/>
          </a:xfrm>
        </p:spPr>
        <p:txBody>
          <a:bodyPr/>
          <a:lstStyle>
            <a:lvl1pPr>
              <a:defRPr sz="1200"/>
            </a:lvl1pPr>
          </a:lstStyle>
          <a:p>
            <a:pPr lvl="0"/>
            <a:endParaRPr lang="en-US" dirty="0"/>
          </a:p>
        </p:txBody>
      </p:sp>
      <p:sp>
        <p:nvSpPr>
          <p:cNvPr id="14" name="Content Placeholder 13">
            <a:extLst>
              <a:ext uri="{FF2B5EF4-FFF2-40B4-BE49-F238E27FC236}">
                <a16:creationId xmlns:a16="http://schemas.microsoft.com/office/drawing/2014/main" id="{5CB419BC-75EA-774E-90CF-DB5206C9DE58}"/>
              </a:ext>
            </a:extLst>
          </p:cNvPr>
          <p:cNvSpPr>
            <a:spLocks noGrp="1"/>
          </p:cNvSpPr>
          <p:nvPr>
            <p:ph sz="quarter" idx="29"/>
          </p:nvPr>
        </p:nvSpPr>
        <p:spPr>
          <a:xfrm>
            <a:off x="6363383" y="4266359"/>
            <a:ext cx="2376264" cy="1061585"/>
          </a:xfrm>
        </p:spPr>
        <p:txBody>
          <a:bodyPr/>
          <a:lstStyle>
            <a:lvl1pPr>
              <a:defRPr sz="1200"/>
            </a:lvl1pPr>
          </a:lstStyle>
          <a:p>
            <a:pPr lvl="0"/>
            <a:endParaRPr lang="en-US" dirty="0"/>
          </a:p>
        </p:txBody>
      </p:sp>
      <p:sp>
        <p:nvSpPr>
          <p:cNvPr id="15" name="Content Placeholder 13">
            <a:extLst>
              <a:ext uri="{FF2B5EF4-FFF2-40B4-BE49-F238E27FC236}">
                <a16:creationId xmlns:a16="http://schemas.microsoft.com/office/drawing/2014/main" id="{F8D6BEB4-EB44-6F44-B03F-417C70F9C8C0}"/>
              </a:ext>
            </a:extLst>
          </p:cNvPr>
          <p:cNvSpPr>
            <a:spLocks noGrp="1"/>
          </p:cNvSpPr>
          <p:nvPr>
            <p:ph sz="quarter" idx="30"/>
          </p:nvPr>
        </p:nvSpPr>
        <p:spPr>
          <a:xfrm>
            <a:off x="9091836" y="4266359"/>
            <a:ext cx="2376264" cy="1061585"/>
          </a:xfrm>
        </p:spPr>
        <p:txBody>
          <a:bodyPr/>
          <a:lstStyle>
            <a:lvl1pPr>
              <a:defRPr sz="1200"/>
            </a:lvl1pPr>
          </a:lstStyle>
          <a:p>
            <a:pPr lvl="0"/>
            <a:endParaRPr lang="en-US" dirty="0"/>
          </a:p>
        </p:txBody>
      </p:sp>
      <p:sp>
        <p:nvSpPr>
          <p:cNvPr id="16" name="Content Placeholder 13">
            <a:extLst>
              <a:ext uri="{FF2B5EF4-FFF2-40B4-BE49-F238E27FC236}">
                <a16:creationId xmlns:a16="http://schemas.microsoft.com/office/drawing/2014/main" id="{DE51115F-5279-9741-B8B9-0B8ECCDC7E46}"/>
              </a:ext>
            </a:extLst>
          </p:cNvPr>
          <p:cNvSpPr>
            <a:spLocks noGrp="1"/>
          </p:cNvSpPr>
          <p:nvPr>
            <p:ph sz="quarter" idx="31"/>
          </p:nvPr>
        </p:nvSpPr>
        <p:spPr>
          <a:xfrm>
            <a:off x="718074" y="5599957"/>
            <a:ext cx="2376264" cy="1061585"/>
          </a:xfrm>
        </p:spPr>
        <p:txBody>
          <a:bodyPr/>
          <a:lstStyle>
            <a:lvl1pPr>
              <a:defRPr sz="1200"/>
            </a:lvl1pPr>
          </a:lstStyle>
          <a:p>
            <a:pPr lvl="0"/>
            <a:endParaRPr lang="en-US" dirty="0"/>
          </a:p>
        </p:txBody>
      </p:sp>
      <p:sp>
        <p:nvSpPr>
          <p:cNvPr id="17" name="Content Placeholder 13">
            <a:extLst>
              <a:ext uri="{FF2B5EF4-FFF2-40B4-BE49-F238E27FC236}">
                <a16:creationId xmlns:a16="http://schemas.microsoft.com/office/drawing/2014/main" id="{F0F88B98-0614-7045-AC85-9947ED983AE5}"/>
              </a:ext>
            </a:extLst>
          </p:cNvPr>
          <p:cNvSpPr>
            <a:spLocks noGrp="1"/>
          </p:cNvSpPr>
          <p:nvPr>
            <p:ph sz="quarter" idx="32"/>
          </p:nvPr>
        </p:nvSpPr>
        <p:spPr>
          <a:xfrm>
            <a:off x="3432239" y="5607775"/>
            <a:ext cx="2376264" cy="1061585"/>
          </a:xfrm>
        </p:spPr>
        <p:txBody>
          <a:bodyPr/>
          <a:lstStyle>
            <a:lvl1pPr>
              <a:defRPr sz="1200"/>
            </a:lvl1pPr>
          </a:lstStyle>
          <a:p>
            <a:pPr lvl="0"/>
            <a:endParaRPr lang="en-US" dirty="0"/>
          </a:p>
        </p:txBody>
      </p:sp>
      <p:sp>
        <p:nvSpPr>
          <p:cNvPr id="18" name="Content Placeholder 13">
            <a:extLst>
              <a:ext uri="{FF2B5EF4-FFF2-40B4-BE49-F238E27FC236}">
                <a16:creationId xmlns:a16="http://schemas.microsoft.com/office/drawing/2014/main" id="{CAF73033-9E46-4645-B2F3-CE284336EDBC}"/>
              </a:ext>
            </a:extLst>
          </p:cNvPr>
          <p:cNvSpPr>
            <a:spLocks noGrp="1"/>
          </p:cNvSpPr>
          <p:nvPr>
            <p:ph sz="quarter" idx="33"/>
          </p:nvPr>
        </p:nvSpPr>
        <p:spPr>
          <a:xfrm>
            <a:off x="6364452" y="5607775"/>
            <a:ext cx="2376264" cy="1061585"/>
          </a:xfrm>
        </p:spPr>
        <p:txBody>
          <a:bodyPr/>
          <a:lstStyle>
            <a:lvl1pPr>
              <a:defRPr sz="1200"/>
            </a:lvl1pPr>
          </a:lstStyle>
          <a:p>
            <a:pPr lvl="0"/>
            <a:endParaRPr lang="en-US" dirty="0"/>
          </a:p>
        </p:txBody>
      </p:sp>
      <p:sp>
        <p:nvSpPr>
          <p:cNvPr id="19" name="Content Placeholder 13">
            <a:extLst>
              <a:ext uri="{FF2B5EF4-FFF2-40B4-BE49-F238E27FC236}">
                <a16:creationId xmlns:a16="http://schemas.microsoft.com/office/drawing/2014/main" id="{74EA4D0C-B6CA-0B49-87CA-770FAD15976E}"/>
              </a:ext>
            </a:extLst>
          </p:cNvPr>
          <p:cNvSpPr>
            <a:spLocks noGrp="1"/>
          </p:cNvSpPr>
          <p:nvPr>
            <p:ph sz="quarter" idx="34"/>
          </p:nvPr>
        </p:nvSpPr>
        <p:spPr>
          <a:xfrm>
            <a:off x="9092905" y="5607775"/>
            <a:ext cx="2376264" cy="1061585"/>
          </a:xfrm>
        </p:spPr>
        <p:txBody>
          <a:bodyPr/>
          <a:lstStyle>
            <a:lvl1pPr>
              <a:defRPr sz="1200"/>
            </a:lvl1pPr>
          </a:lstStyle>
          <a:p>
            <a:pPr lvl="0"/>
            <a:endParaRPr lang="en-US" dirty="0"/>
          </a:p>
        </p:txBody>
      </p:sp>
      <p:sp>
        <p:nvSpPr>
          <p:cNvPr id="20" name="Tittel 1">
            <a:extLst>
              <a:ext uri="{FF2B5EF4-FFF2-40B4-BE49-F238E27FC236}">
                <a16:creationId xmlns:a16="http://schemas.microsoft.com/office/drawing/2014/main" id="{6DE2809D-1DD1-1846-A1A4-4967ED99525D}"/>
              </a:ext>
            </a:extLst>
          </p:cNvPr>
          <p:cNvSpPr>
            <a:spLocks noGrp="1"/>
          </p:cNvSpPr>
          <p:nvPr>
            <p:ph type="title" sz="quarter"/>
          </p:nvPr>
        </p:nvSpPr>
        <p:spPr>
          <a:xfrm>
            <a:off x="742951" y="333376"/>
            <a:ext cx="10725149" cy="911225"/>
          </a:xfrm>
        </p:spPr>
        <p:txBody>
          <a:bodyPr/>
          <a:lstStyle/>
          <a:p>
            <a:r>
              <a:rPr lang="nb-NO" dirty="0"/>
              <a:t>Klikk for å redigere tittelstil</a:t>
            </a:r>
          </a:p>
        </p:txBody>
      </p:sp>
    </p:spTree>
    <p:extLst>
      <p:ext uri="{BB962C8B-B14F-4D97-AF65-F5344CB8AC3E}">
        <p14:creationId xmlns:p14="http://schemas.microsoft.com/office/powerpoint/2010/main" val="140282720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2graph2">
    <p:spTree>
      <p:nvGrpSpPr>
        <p:cNvPr id="1" name=""/>
        <p:cNvGrpSpPr/>
        <p:nvPr/>
      </p:nvGrpSpPr>
      <p:grpSpPr>
        <a:xfrm>
          <a:off x="0" y="0"/>
          <a:ext cx="0" cy="0"/>
          <a:chOff x="0" y="0"/>
          <a:chExt cx="0" cy="0"/>
        </a:xfrm>
      </p:grpSpPr>
      <p:sp>
        <p:nvSpPr>
          <p:cNvPr id="4" name="Content Placeholder 13">
            <a:extLst>
              <a:ext uri="{FF2B5EF4-FFF2-40B4-BE49-F238E27FC236}">
                <a16:creationId xmlns:a16="http://schemas.microsoft.com/office/drawing/2014/main" id="{DF270C4E-C9C5-5F42-AD0F-3C2C07E0DDF3}"/>
              </a:ext>
            </a:extLst>
          </p:cNvPr>
          <p:cNvSpPr>
            <a:spLocks noGrp="1"/>
          </p:cNvSpPr>
          <p:nvPr>
            <p:ph sz="quarter" idx="19"/>
          </p:nvPr>
        </p:nvSpPr>
        <p:spPr>
          <a:xfrm>
            <a:off x="742952" y="1484784"/>
            <a:ext cx="3391691" cy="1061585"/>
          </a:xfrm>
        </p:spPr>
        <p:txBody>
          <a:bodyPr/>
          <a:lstStyle>
            <a:lvl1pPr>
              <a:defRPr sz="1200"/>
            </a:lvl1pPr>
          </a:lstStyle>
          <a:p>
            <a:pPr lvl="0"/>
            <a:endParaRPr lang="en-US" dirty="0"/>
          </a:p>
        </p:txBody>
      </p:sp>
      <p:sp>
        <p:nvSpPr>
          <p:cNvPr id="5" name="Content Placeholder 13">
            <a:extLst>
              <a:ext uri="{FF2B5EF4-FFF2-40B4-BE49-F238E27FC236}">
                <a16:creationId xmlns:a16="http://schemas.microsoft.com/office/drawing/2014/main" id="{4A13AAEF-6892-894D-ABB2-F18FBDA1DCC4}"/>
              </a:ext>
            </a:extLst>
          </p:cNvPr>
          <p:cNvSpPr>
            <a:spLocks noGrp="1"/>
          </p:cNvSpPr>
          <p:nvPr>
            <p:ph sz="quarter" idx="20"/>
          </p:nvPr>
        </p:nvSpPr>
        <p:spPr>
          <a:xfrm>
            <a:off x="4409146" y="1484784"/>
            <a:ext cx="3391691" cy="1061585"/>
          </a:xfrm>
        </p:spPr>
        <p:txBody>
          <a:bodyPr/>
          <a:lstStyle>
            <a:lvl1pPr>
              <a:defRPr sz="1200"/>
            </a:lvl1pPr>
          </a:lstStyle>
          <a:p>
            <a:pPr lvl="0"/>
            <a:endParaRPr lang="en-US" dirty="0"/>
          </a:p>
        </p:txBody>
      </p:sp>
      <p:sp>
        <p:nvSpPr>
          <p:cNvPr id="6" name="Content Placeholder 13">
            <a:extLst>
              <a:ext uri="{FF2B5EF4-FFF2-40B4-BE49-F238E27FC236}">
                <a16:creationId xmlns:a16="http://schemas.microsoft.com/office/drawing/2014/main" id="{856BEEB7-B7E8-2143-A980-B97666359712}"/>
              </a:ext>
            </a:extLst>
          </p:cNvPr>
          <p:cNvSpPr>
            <a:spLocks noGrp="1"/>
          </p:cNvSpPr>
          <p:nvPr>
            <p:ph sz="quarter" idx="21"/>
          </p:nvPr>
        </p:nvSpPr>
        <p:spPr>
          <a:xfrm>
            <a:off x="8076410" y="1484784"/>
            <a:ext cx="3391691" cy="1061585"/>
          </a:xfrm>
        </p:spPr>
        <p:txBody>
          <a:bodyPr/>
          <a:lstStyle>
            <a:lvl1pPr>
              <a:defRPr sz="1200"/>
            </a:lvl1pPr>
          </a:lstStyle>
          <a:p>
            <a:pPr lvl="0"/>
            <a:endParaRPr lang="en-US" dirty="0"/>
          </a:p>
        </p:txBody>
      </p:sp>
      <p:sp>
        <p:nvSpPr>
          <p:cNvPr id="8" name="Content Placeholder 13">
            <a:extLst>
              <a:ext uri="{FF2B5EF4-FFF2-40B4-BE49-F238E27FC236}">
                <a16:creationId xmlns:a16="http://schemas.microsoft.com/office/drawing/2014/main" id="{950FD812-9A57-0D4B-954E-57A0CFFC8E6A}"/>
              </a:ext>
            </a:extLst>
          </p:cNvPr>
          <p:cNvSpPr>
            <a:spLocks noGrp="1"/>
          </p:cNvSpPr>
          <p:nvPr>
            <p:ph sz="quarter" idx="23"/>
          </p:nvPr>
        </p:nvSpPr>
        <p:spPr>
          <a:xfrm>
            <a:off x="742951" y="2852936"/>
            <a:ext cx="3391691" cy="1061585"/>
          </a:xfrm>
        </p:spPr>
        <p:txBody>
          <a:bodyPr/>
          <a:lstStyle>
            <a:lvl1pPr>
              <a:defRPr sz="1200"/>
            </a:lvl1pPr>
          </a:lstStyle>
          <a:p>
            <a:pPr lvl="0"/>
            <a:endParaRPr lang="en-US" dirty="0"/>
          </a:p>
        </p:txBody>
      </p:sp>
      <p:sp>
        <p:nvSpPr>
          <p:cNvPr id="9" name="Content Placeholder 13">
            <a:extLst>
              <a:ext uri="{FF2B5EF4-FFF2-40B4-BE49-F238E27FC236}">
                <a16:creationId xmlns:a16="http://schemas.microsoft.com/office/drawing/2014/main" id="{23F1FF63-5000-5347-A27E-14D123BCE6F8}"/>
              </a:ext>
            </a:extLst>
          </p:cNvPr>
          <p:cNvSpPr>
            <a:spLocks noGrp="1"/>
          </p:cNvSpPr>
          <p:nvPr>
            <p:ph sz="quarter" idx="24"/>
          </p:nvPr>
        </p:nvSpPr>
        <p:spPr>
          <a:xfrm>
            <a:off x="4409145" y="2852936"/>
            <a:ext cx="3391691" cy="1061585"/>
          </a:xfrm>
        </p:spPr>
        <p:txBody>
          <a:bodyPr/>
          <a:lstStyle>
            <a:lvl1pPr>
              <a:defRPr sz="1200"/>
            </a:lvl1pPr>
          </a:lstStyle>
          <a:p>
            <a:pPr lvl="0"/>
            <a:endParaRPr lang="en-US" dirty="0"/>
          </a:p>
        </p:txBody>
      </p:sp>
      <p:sp>
        <p:nvSpPr>
          <p:cNvPr id="10" name="Content Placeholder 13">
            <a:extLst>
              <a:ext uri="{FF2B5EF4-FFF2-40B4-BE49-F238E27FC236}">
                <a16:creationId xmlns:a16="http://schemas.microsoft.com/office/drawing/2014/main" id="{86C86E23-861E-F246-9545-3BDA71DCBD23}"/>
              </a:ext>
            </a:extLst>
          </p:cNvPr>
          <p:cNvSpPr>
            <a:spLocks noGrp="1"/>
          </p:cNvSpPr>
          <p:nvPr>
            <p:ph sz="quarter" idx="25"/>
          </p:nvPr>
        </p:nvSpPr>
        <p:spPr>
          <a:xfrm>
            <a:off x="8076409" y="2852936"/>
            <a:ext cx="3391691" cy="1061585"/>
          </a:xfrm>
        </p:spPr>
        <p:txBody>
          <a:bodyPr/>
          <a:lstStyle>
            <a:lvl1pPr>
              <a:defRPr sz="1200"/>
            </a:lvl1pPr>
          </a:lstStyle>
          <a:p>
            <a:pPr lvl="0"/>
            <a:endParaRPr lang="en-US" dirty="0"/>
          </a:p>
        </p:txBody>
      </p:sp>
      <p:sp>
        <p:nvSpPr>
          <p:cNvPr id="12" name="Content Placeholder 13">
            <a:extLst>
              <a:ext uri="{FF2B5EF4-FFF2-40B4-BE49-F238E27FC236}">
                <a16:creationId xmlns:a16="http://schemas.microsoft.com/office/drawing/2014/main" id="{0ECF19EB-F391-7F43-B1CA-B72B94B6A75C}"/>
              </a:ext>
            </a:extLst>
          </p:cNvPr>
          <p:cNvSpPr>
            <a:spLocks noGrp="1"/>
          </p:cNvSpPr>
          <p:nvPr>
            <p:ph sz="quarter" idx="27"/>
          </p:nvPr>
        </p:nvSpPr>
        <p:spPr>
          <a:xfrm>
            <a:off x="742951" y="4258541"/>
            <a:ext cx="3391691" cy="1061585"/>
          </a:xfrm>
        </p:spPr>
        <p:txBody>
          <a:bodyPr/>
          <a:lstStyle>
            <a:lvl1pPr>
              <a:defRPr sz="1200"/>
            </a:lvl1pPr>
          </a:lstStyle>
          <a:p>
            <a:pPr lvl="0"/>
            <a:endParaRPr lang="en-US" dirty="0"/>
          </a:p>
        </p:txBody>
      </p:sp>
      <p:sp>
        <p:nvSpPr>
          <p:cNvPr id="13" name="Content Placeholder 13">
            <a:extLst>
              <a:ext uri="{FF2B5EF4-FFF2-40B4-BE49-F238E27FC236}">
                <a16:creationId xmlns:a16="http://schemas.microsoft.com/office/drawing/2014/main" id="{3BF4E537-4817-564A-908E-6443657028EB}"/>
              </a:ext>
            </a:extLst>
          </p:cNvPr>
          <p:cNvSpPr>
            <a:spLocks noGrp="1"/>
          </p:cNvSpPr>
          <p:nvPr>
            <p:ph sz="quarter" idx="28"/>
          </p:nvPr>
        </p:nvSpPr>
        <p:spPr>
          <a:xfrm>
            <a:off x="4409145" y="4258541"/>
            <a:ext cx="3391691" cy="1061585"/>
          </a:xfrm>
        </p:spPr>
        <p:txBody>
          <a:bodyPr/>
          <a:lstStyle>
            <a:lvl1pPr>
              <a:defRPr sz="1200"/>
            </a:lvl1pPr>
          </a:lstStyle>
          <a:p>
            <a:pPr lvl="0"/>
            <a:endParaRPr lang="en-US" dirty="0"/>
          </a:p>
        </p:txBody>
      </p:sp>
      <p:sp>
        <p:nvSpPr>
          <p:cNvPr id="14" name="Content Placeholder 13">
            <a:extLst>
              <a:ext uri="{FF2B5EF4-FFF2-40B4-BE49-F238E27FC236}">
                <a16:creationId xmlns:a16="http://schemas.microsoft.com/office/drawing/2014/main" id="{5CB419BC-75EA-774E-90CF-DB5206C9DE58}"/>
              </a:ext>
            </a:extLst>
          </p:cNvPr>
          <p:cNvSpPr>
            <a:spLocks noGrp="1"/>
          </p:cNvSpPr>
          <p:nvPr>
            <p:ph sz="quarter" idx="29"/>
          </p:nvPr>
        </p:nvSpPr>
        <p:spPr>
          <a:xfrm>
            <a:off x="8076409" y="4258541"/>
            <a:ext cx="3391691" cy="1061585"/>
          </a:xfrm>
        </p:spPr>
        <p:txBody>
          <a:bodyPr/>
          <a:lstStyle>
            <a:lvl1pPr>
              <a:defRPr sz="1200"/>
            </a:lvl1pPr>
          </a:lstStyle>
          <a:p>
            <a:pPr lvl="0"/>
            <a:endParaRPr lang="en-US" dirty="0"/>
          </a:p>
        </p:txBody>
      </p:sp>
      <p:sp>
        <p:nvSpPr>
          <p:cNvPr id="16" name="Content Placeholder 13">
            <a:extLst>
              <a:ext uri="{FF2B5EF4-FFF2-40B4-BE49-F238E27FC236}">
                <a16:creationId xmlns:a16="http://schemas.microsoft.com/office/drawing/2014/main" id="{DE51115F-5279-9741-B8B9-0B8ECCDC7E46}"/>
              </a:ext>
            </a:extLst>
          </p:cNvPr>
          <p:cNvSpPr>
            <a:spLocks noGrp="1"/>
          </p:cNvSpPr>
          <p:nvPr>
            <p:ph sz="quarter" idx="31"/>
          </p:nvPr>
        </p:nvSpPr>
        <p:spPr>
          <a:xfrm>
            <a:off x="744020" y="5599957"/>
            <a:ext cx="3391691" cy="1061585"/>
          </a:xfrm>
        </p:spPr>
        <p:txBody>
          <a:bodyPr/>
          <a:lstStyle>
            <a:lvl1pPr>
              <a:defRPr sz="1200"/>
            </a:lvl1pPr>
          </a:lstStyle>
          <a:p>
            <a:pPr lvl="0"/>
            <a:endParaRPr lang="en-US" dirty="0"/>
          </a:p>
        </p:txBody>
      </p:sp>
      <p:sp>
        <p:nvSpPr>
          <p:cNvPr id="17" name="Content Placeholder 13">
            <a:extLst>
              <a:ext uri="{FF2B5EF4-FFF2-40B4-BE49-F238E27FC236}">
                <a16:creationId xmlns:a16="http://schemas.microsoft.com/office/drawing/2014/main" id="{F0F88B98-0614-7045-AC85-9947ED983AE5}"/>
              </a:ext>
            </a:extLst>
          </p:cNvPr>
          <p:cNvSpPr>
            <a:spLocks noGrp="1"/>
          </p:cNvSpPr>
          <p:nvPr>
            <p:ph sz="quarter" idx="32"/>
          </p:nvPr>
        </p:nvSpPr>
        <p:spPr>
          <a:xfrm>
            <a:off x="4410214" y="5599957"/>
            <a:ext cx="3391691" cy="1061585"/>
          </a:xfrm>
        </p:spPr>
        <p:txBody>
          <a:bodyPr/>
          <a:lstStyle>
            <a:lvl1pPr>
              <a:defRPr sz="1200"/>
            </a:lvl1pPr>
          </a:lstStyle>
          <a:p>
            <a:pPr lvl="0"/>
            <a:endParaRPr lang="en-US" dirty="0"/>
          </a:p>
        </p:txBody>
      </p:sp>
      <p:sp>
        <p:nvSpPr>
          <p:cNvPr id="18" name="Content Placeholder 13">
            <a:extLst>
              <a:ext uri="{FF2B5EF4-FFF2-40B4-BE49-F238E27FC236}">
                <a16:creationId xmlns:a16="http://schemas.microsoft.com/office/drawing/2014/main" id="{CAF73033-9E46-4645-B2F3-CE284336EDBC}"/>
              </a:ext>
            </a:extLst>
          </p:cNvPr>
          <p:cNvSpPr>
            <a:spLocks noGrp="1"/>
          </p:cNvSpPr>
          <p:nvPr>
            <p:ph sz="quarter" idx="33"/>
          </p:nvPr>
        </p:nvSpPr>
        <p:spPr>
          <a:xfrm>
            <a:off x="8077478" y="5599957"/>
            <a:ext cx="3391691" cy="1061585"/>
          </a:xfrm>
        </p:spPr>
        <p:txBody>
          <a:bodyPr/>
          <a:lstStyle>
            <a:lvl1pPr>
              <a:defRPr sz="1200"/>
            </a:lvl1pPr>
          </a:lstStyle>
          <a:p>
            <a:pPr lvl="0"/>
            <a:endParaRPr lang="en-US" dirty="0"/>
          </a:p>
        </p:txBody>
      </p:sp>
      <p:sp>
        <p:nvSpPr>
          <p:cNvPr id="15" name="Tittel 1">
            <a:extLst>
              <a:ext uri="{FF2B5EF4-FFF2-40B4-BE49-F238E27FC236}">
                <a16:creationId xmlns:a16="http://schemas.microsoft.com/office/drawing/2014/main" id="{B5B215B3-7364-464B-B20C-F07A2AEEC624}"/>
              </a:ext>
            </a:extLst>
          </p:cNvPr>
          <p:cNvSpPr>
            <a:spLocks noGrp="1"/>
          </p:cNvSpPr>
          <p:nvPr>
            <p:ph type="title" sz="quarter"/>
          </p:nvPr>
        </p:nvSpPr>
        <p:spPr>
          <a:xfrm>
            <a:off x="742951" y="333376"/>
            <a:ext cx="10725149" cy="911225"/>
          </a:xfrm>
        </p:spPr>
        <p:txBody>
          <a:bodyPr/>
          <a:lstStyle/>
          <a:p>
            <a:r>
              <a:rPr lang="nb-NO" dirty="0"/>
              <a:t>Klikk for å redigere tittelstil</a:t>
            </a:r>
          </a:p>
        </p:txBody>
      </p:sp>
    </p:spTree>
    <p:extLst>
      <p:ext uri="{BB962C8B-B14F-4D97-AF65-F5344CB8AC3E}">
        <p14:creationId xmlns:p14="http://schemas.microsoft.com/office/powerpoint/2010/main" val="3402321386"/>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2graph3">
    <p:spTree>
      <p:nvGrpSpPr>
        <p:cNvPr id="1" name=""/>
        <p:cNvGrpSpPr/>
        <p:nvPr/>
      </p:nvGrpSpPr>
      <p:grpSpPr>
        <a:xfrm>
          <a:off x="0" y="0"/>
          <a:ext cx="0" cy="0"/>
          <a:chOff x="0" y="0"/>
          <a:chExt cx="0" cy="0"/>
        </a:xfrm>
      </p:grpSpPr>
      <p:sp>
        <p:nvSpPr>
          <p:cNvPr id="9" name="Content Placeholder 13">
            <a:extLst>
              <a:ext uri="{FF2B5EF4-FFF2-40B4-BE49-F238E27FC236}">
                <a16:creationId xmlns:a16="http://schemas.microsoft.com/office/drawing/2014/main" id="{6AE1C0E6-9461-764F-A3D5-50F3A0D6DA65}"/>
              </a:ext>
            </a:extLst>
          </p:cNvPr>
          <p:cNvSpPr>
            <a:spLocks noGrp="1"/>
          </p:cNvSpPr>
          <p:nvPr>
            <p:ph sz="quarter" idx="19"/>
          </p:nvPr>
        </p:nvSpPr>
        <p:spPr>
          <a:xfrm>
            <a:off x="742952" y="1575327"/>
            <a:ext cx="2376264" cy="1285427"/>
          </a:xfrm>
        </p:spPr>
        <p:txBody>
          <a:bodyPr/>
          <a:lstStyle>
            <a:lvl1pPr>
              <a:defRPr sz="1200"/>
            </a:lvl1pPr>
          </a:lstStyle>
          <a:p>
            <a:pPr lvl="0"/>
            <a:endParaRPr lang="en-US" dirty="0"/>
          </a:p>
        </p:txBody>
      </p:sp>
      <p:sp>
        <p:nvSpPr>
          <p:cNvPr id="10" name="Content Placeholder 13">
            <a:extLst>
              <a:ext uri="{FF2B5EF4-FFF2-40B4-BE49-F238E27FC236}">
                <a16:creationId xmlns:a16="http://schemas.microsoft.com/office/drawing/2014/main" id="{B8DE04F3-C52B-6E47-A59B-1AADAFE7FACB}"/>
              </a:ext>
            </a:extLst>
          </p:cNvPr>
          <p:cNvSpPr>
            <a:spLocks noGrp="1"/>
          </p:cNvSpPr>
          <p:nvPr>
            <p:ph sz="quarter" idx="20"/>
          </p:nvPr>
        </p:nvSpPr>
        <p:spPr>
          <a:xfrm>
            <a:off x="3530770" y="1575327"/>
            <a:ext cx="2376264" cy="1285427"/>
          </a:xfrm>
        </p:spPr>
        <p:txBody>
          <a:bodyPr/>
          <a:lstStyle>
            <a:lvl1pPr>
              <a:defRPr sz="1200"/>
            </a:lvl1pPr>
          </a:lstStyle>
          <a:p>
            <a:pPr lvl="0"/>
            <a:endParaRPr lang="en-US" dirty="0"/>
          </a:p>
        </p:txBody>
      </p:sp>
      <p:sp>
        <p:nvSpPr>
          <p:cNvPr id="11" name="Content Placeholder 13">
            <a:extLst>
              <a:ext uri="{FF2B5EF4-FFF2-40B4-BE49-F238E27FC236}">
                <a16:creationId xmlns:a16="http://schemas.microsoft.com/office/drawing/2014/main" id="{92F54691-CEB9-7844-9260-573446A8E6FB}"/>
              </a:ext>
            </a:extLst>
          </p:cNvPr>
          <p:cNvSpPr>
            <a:spLocks noGrp="1"/>
          </p:cNvSpPr>
          <p:nvPr>
            <p:ph sz="quarter" idx="21"/>
          </p:nvPr>
        </p:nvSpPr>
        <p:spPr>
          <a:xfrm>
            <a:off x="6332143" y="1557097"/>
            <a:ext cx="2376264" cy="1285427"/>
          </a:xfrm>
        </p:spPr>
        <p:txBody>
          <a:bodyPr/>
          <a:lstStyle>
            <a:lvl1pPr>
              <a:defRPr sz="1200"/>
            </a:lvl1pPr>
          </a:lstStyle>
          <a:p>
            <a:pPr lvl="0"/>
            <a:endParaRPr lang="en-US" dirty="0"/>
          </a:p>
        </p:txBody>
      </p:sp>
      <p:sp>
        <p:nvSpPr>
          <p:cNvPr id="12" name="Content Placeholder 13">
            <a:extLst>
              <a:ext uri="{FF2B5EF4-FFF2-40B4-BE49-F238E27FC236}">
                <a16:creationId xmlns:a16="http://schemas.microsoft.com/office/drawing/2014/main" id="{51A11FDC-E256-AB4D-9BA0-011E9C6792D7}"/>
              </a:ext>
            </a:extLst>
          </p:cNvPr>
          <p:cNvSpPr>
            <a:spLocks noGrp="1"/>
          </p:cNvSpPr>
          <p:nvPr>
            <p:ph sz="quarter" idx="22"/>
          </p:nvPr>
        </p:nvSpPr>
        <p:spPr>
          <a:xfrm>
            <a:off x="9087319" y="1567509"/>
            <a:ext cx="2376264" cy="1285427"/>
          </a:xfrm>
        </p:spPr>
        <p:txBody>
          <a:bodyPr/>
          <a:lstStyle>
            <a:lvl1pPr>
              <a:defRPr sz="1200"/>
            </a:lvl1pPr>
          </a:lstStyle>
          <a:p>
            <a:pPr lvl="0"/>
            <a:endParaRPr lang="en-US" dirty="0"/>
          </a:p>
        </p:txBody>
      </p:sp>
      <p:sp>
        <p:nvSpPr>
          <p:cNvPr id="13" name="Content Placeholder 13">
            <a:extLst>
              <a:ext uri="{FF2B5EF4-FFF2-40B4-BE49-F238E27FC236}">
                <a16:creationId xmlns:a16="http://schemas.microsoft.com/office/drawing/2014/main" id="{F290DED2-CCF9-A64B-BCF9-B635FA84F053}"/>
              </a:ext>
            </a:extLst>
          </p:cNvPr>
          <p:cNvSpPr>
            <a:spLocks noGrp="1"/>
          </p:cNvSpPr>
          <p:nvPr>
            <p:ph sz="quarter" idx="23"/>
          </p:nvPr>
        </p:nvSpPr>
        <p:spPr>
          <a:xfrm>
            <a:off x="747469" y="3364810"/>
            <a:ext cx="2376264" cy="1285427"/>
          </a:xfrm>
        </p:spPr>
        <p:txBody>
          <a:bodyPr/>
          <a:lstStyle>
            <a:lvl1pPr>
              <a:defRPr sz="1200"/>
            </a:lvl1pPr>
          </a:lstStyle>
          <a:p>
            <a:pPr lvl="0"/>
            <a:endParaRPr lang="en-US" dirty="0"/>
          </a:p>
        </p:txBody>
      </p:sp>
      <p:sp>
        <p:nvSpPr>
          <p:cNvPr id="14" name="Content Placeholder 13">
            <a:extLst>
              <a:ext uri="{FF2B5EF4-FFF2-40B4-BE49-F238E27FC236}">
                <a16:creationId xmlns:a16="http://schemas.microsoft.com/office/drawing/2014/main" id="{4E78D7C7-AEA9-284D-837D-D12DBA6E8F9A}"/>
              </a:ext>
            </a:extLst>
          </p:cNvPr>
          <p:cNvSpPr>
            <a:spLocks noGrp="1"/>
          </p:cNvSpPr>
          <p:nvPr>
            <p:ph sz="quarter" idx="24"/>
          </p:nvPr>
        </p:nvSpPr>
        <p:spPr>
          <a:xfrm>
            <a:off x="3535287" y="3364810"/>
            <a:ext cx="2376264" cy="1285427"/>
          </a:xfrm>
        </p:spPr>
        <p:txBody>
          <a:bodyPr/>
          <a:lstStyle>
            <a:lvl1pPr>
              <a:defRPr sz="1200"/>
            </a:lvl1pPr>
          </a:lstStyle>
          <a:p>
            <a:pPr lvl="0"/>
            <a:endParaRPr lang="en-US" dirty="0"/>
          </a:p>
        </p:txBody>
      </p:sp>
      <p:sp>
        <p:nvSpPr>
          <p:cNvPr id="15" name="Content Placeholder 13">
            <a:extLst>
              <a:ext uri="{FF2B5EF4-FFF2-40B4-BE49-F238E27FC236}">
                <a16:creationId xmlns:a16="http://schemas.microsoft.com/office/drawing/2014/main" id="{83FD2C6E-1A83-8E40-B628-1097D1698BFC}"/>
              </a:ext>
            </a:extLst>
          </p:cNvPr>
          <p:cNvSpPr>
            <a:spLocks noGrp="1"/>
          </p:cNvSpPr>
          <p:nvPr>
            <p:ph sz="quarter" idx="25"/>
          </p:nvPr>
        </p:nvSpPr>
        <p:spPr>
          <a:xfrm>
            <a:off x="6336660" y="3346580"/>
            <a:ext cx="2376264" cy="1285427"/>
          </a:xfrm>
        </p:spPr>
        <p:txBody>
          <a:bodyPr/>
          <a:lstStyle>
            <a:lvl1pPr>
              <a:defRPr sz="1200"/>
            </a:lvl1pPr>
          </a:lstStyle>
          <a:p>
            <a:pPr lvl="0"/>
            <a:endParaRPr lang="en-US" dirty="0"/>
          </a:p>
        </p:txBody>
      </p:sp>
      <p:sp>
        <p:nvSpPr>
          <p:cNvPr id="16" name="Content Placeholder 13">
            <a:extLst>
              <a:ext uri="{FF2B5EF4-FFF2-40B4-BE49-F238E27FC236}">
                <a16:creationId xmlns:a16="http://schemas.microsoft.com/office/drawing/2014/main" id="{88700072-E462-4540-8B8D-D231CA67E836}"/>
              </a:ext>
            </a:extLst>
          </p:cNvPr>
          <p:cNvSpPr>
            <a:spLocks noGrp="1"/>
          </p:cNvSpPr>
          <p:nvPr>
            <p:ph sz="quarter" idx="26"/>
          </p:nvPr>
        </p:nvSpPr>
        <p:spPr>
          <a:xfrm>
            <a:off x="9091836" y="3356992"/>
            <a:ext cx="2376264" cy="1285427"/>
          </a:xfrm>
        </p:spPr>
        <p:txBody>
          <a:bodyPr/>
          <a:lstStyle>
            <a:lvl1pPr>
              <a:defRPr sz="1200"/>
            </a:lvl1pPr>
          </a:lstStyle>
          <a:p>
            <a:pPr lvl="0"/>
            <a:endParaRPr lang="en-US" dirty="0"/>
          </a:p>
        </p:txBody>
      </p:sp>
      <p:sp>
        <p:nvSpPr>
          <p:cNvPr id="17" name="Content Placeholder 13">
            <a:extLst>
              <a:ext uri="{FF2B5EF4-FFF2-40B4-BE49-F238E27FC236}">
                <a16:creationId xmlns:a16="http://schemas.microsoft.com/office/drawing/2014/main" id="{D0848C24-D15E-5F4F-A873-D7BA2E05352A}"/>
              </a:ext>
            </a:extLst>
          </p:cNvPr>
          <p:cNvSpPr>
            <a:spLocks noGrp="1"/>
          </p:cNvSpPr>
          <p:nvPr>
            <p:ph sz="quarter" idx="27"/>
          </p:nvPr>
        </p:nvSpPr>
        <p:spPr>
          <a:xfrm>
            <a:off x="742952" y="5110475"/>
            <a:ext cx="2376264" cy="1285427"/>
          </a:xfrm>
        </p:spPr>
        <p:txBody>
          <a:bodyPr/>
          <a:lstStyle>
            <a:lvl1pPr>
              <a:defRPr sz="1200"/>
            </a:lvl1pPr>
          </a:lstStyle>
          <a:p>
            <a:pPr lvl="0"/>
            <a:endParaRPr lang="en-US" dirty="0"/>
          </a:p>
        </p:txBody>
      </p:sp>
      <p:sp>
        <p:nvSpPr>
          <p:cNvPr id="18" name="Content Placeholder 13">
            <a:extLst>
              <a:ext uri="{FF2B5EF4-FFF2-40B4-BE49-F238E27FC236}">
                <a16:creationId xmlns:a16="http://schemas.microsoft.com/office/drawing/2014/main" id="{CAE02CE6-49B4-B046-A050-EAB2CDF5C143}"/>
              </a:ext>
            </a:extLst>
          </p:cNvPr>
          <p:cNvSpPr>
            <a:spLocks noGrp="1"/>
          </p:cNvSpPr>
          <p:nvPr>
            <p:ph sz="quarter" idx="28"/>
          </p:nvPr>
        </p:nvSpPr>
        <p:spPr>
          <a:xfrm>
            <a:off x="3537547" y="5120887"/>
            <a:ext cx="2376264" cy="1285427"/>
          </a:xfrm>
        </p:spPr>
        <p:txBody>
          <a:bodyPr/>
          <a:lstStyle>
            <a:lvl1pPr>
              <a:defRPr sz="1200"/>
            </a:lvl1pPr>
          </a:lstStyle>
          <a:p>
            <a:pPr lvl="0"/>
            <a:endParaRPr lang="en-US" dirty="0"/>
          </a:p>
        </p:txBody>
      </p:sp>
      <p:sp>
        <p:nvSpPr>
          <p:cNvPr id="19" name="Content Placeholder 13">
            <a:extLst>
              <a:ext uri="{FF2B5EF4-FFF2-40B4-BE49-F238E27FC236}">
                <a16:creationId xmlns:a16="http://schemas.microsoft.com/office/drawing/2014/main" id="{AC4F5CB1-428C-C541-B2DC-2DCE4DA7307F}"/>
              </a:ext>
            </a:extLst>
          </p:cNvPr>
          <p:cNvSpPr>
            <a:spLocks noGrp="1"/>
          </p:cNvSpPr>
          <p:nvPr>
            <p:ph sz="quarter" idx="29"/>
          </p:nvPr>
        </p:nvSpPr>
        <p:spPr>
          <a:xfrm>
            <a:off x="6332143" y="5131299"/>
            <a:ext cx="2376264" cy="1285427"/>
          </a:xfrm>
        </p:spPr>
        <p:txBody>
          <a:bodyPr/>
          <a:lstStyle>
            <a:lvl1pPr>
              <a:defRPr sz="1200"/>
            </a:lvl1pPr>
          </a:lstStyle>
          <a:p>
            <a:pPr lvl="0"/>
            <a:endParaRPr lang="en-US" dirty="0"/>
          </a:p>
        </p:txBody>
      </p:sp>
      <p:sp>
        <p:nvSpPr>
          <p:cNvPr id="26" name="Content Placeholder 13">
            <a:extLst>
              <a:ext uri="{FF2B5EF4-FFF2-40B4-BE49-F238E27FC236}">
                <a16:creationId xmlns:a16="http://schemas.microsoft.com/office/drawing/2014/main" id="{51D2CA6A-2B50-8749-8F25-E816F83622BE}"/>
              </a:ext>
            </a:extLst>
          </p:cNvPr>
          <p:cNvSpPr>
            <a:spLocks noGrp="1"/>
          </p:cNvSpPr>
          <p:nvPr>
            <p:ph sz="quarter" idx="30"/>
          </p:nvPr>
        </p:nvSpPr>
        <p:spPr>
          <a:xfrm>
            <a:off x="9087318" y="5154293"/>
            <a:ext cx="2376264" cy="1285427"/>
          </a:xfrm>
        </p:spPr>
        <p:txBody>
          <a:bodyPr/>
          <a:lstStyle>
            <a:lvl1pPr>
              <a:defRPr sz="1200"/>
            </a:lvl1pPr>
          </a:lstStyle>
          <a:p>
            <a:pPr lvl="0"/>
            <a:endParaRPr lang="en-US" dirty="0"/>
          </a:p>
        </p:txBody>
      </p:sp>
      <p:sp>
        <p:nvSpPr>
          <p:cNvPr id="4" name="Tittel 3">
            <a:extLst>
              <a:ext uri="{FF2B5EF4-FFF2-40B4-BE49-F238E27FC236}">
                <a16:creationId xmlns:a16="http://schemas.microsoft.com/office/drawing/2014/main" id="{FF94B8BF-D805-4E49-BC08-F6992580029B}"/>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5541631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dirty="0"/>
              <a:t>Klikk ikonet for å legge til et bilde</a:t>
            </a:r>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lysbildenummer 1"/>
          <p:cNvSpPr>
            <a:spLocks noGrp="1"/>
          </p:cNvSpPr>
          <p:nvPr>
            <p:ph type="sldNum" sz="quarter" idx="4"/>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Qual1">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5B339D9-AA19-A944-8410-5B89CCC6DBBF}"/>
              </a:ext>
            </a:extLst>
          </p:cNvPr>
          <p:cNvSpPr>
            <a:spLocks noGrp="1"/>
          </p:cNvSpPr>
          <p:nvPr>
            <p:ph type="title"/>
          </p:nvPr>
        </p:nvSpPr>
        <p:spPr/>
        <p:txBody>
          <a:bodyPr/>
          <a:lstStyle/>
          <a:p>
            <a:r>
              <a:rPr lang="nb-NO"/>
              <a:t>Klikk for å redigere tittelstil</a:t>
            </a:r>
          </a:p>
        </p:txBody>
      </p:sp>
      <p:sp>
        <p:nvSpPr>
          <p:cNvPr id="6" name="Plassholder for innhold 4">
            <a:extLst>
              <a:ext uri="{FF2B5EF4-FFF2-40B4-BE49-F238E27FC236}">
                <a16:creationId xmlns:a16="http://schemas.microsoft.com/office/drawing/2014/main" id="{4F4A271C-DC57-6D44-851D-7C5A0CC724D3}"/>
              </a:ext>
            </a:extLst>
          </p:cNvPr>
          <p:cNvSpPr>
            <a:spLocks noGrp="1"/>
          </p:cNvSpPr>
          <p:nvPr>
            <p:ph sz="quarter" idx="11" hasCustomPrompt="1"/>
          </p:nvPr>
        </p:nvSpPr>
        <p:spPr>
          <a:xfrm>
            <a:off x="742952" y="1538288"/>
            <a:ext cx="6817576" cy="4706395"/>
          </a:xfrm>
        </p:spPr>
        <p:txBody>
          <a:bodyPr/>
          <a:lstStyle/>
          <a:p>
            <a:pPr lvl="0"/>
            <a:r>
              <a:rPr lang="nb-NO" dirty="0"/>
              <a:t>Sett inn tekst, bilde, diagram, video </a:t>
            </a:r>
            <a:r>
              <a:rPr lang="nb-NO" dirty="0" err="1"/>
              <a:t>etc</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7" name="Plassholder for tekst 8">
            <a:extLst>
              <a:ext uri="{FF2B5EF4-FFF2-40B4-BE49-F238E27FC236}">
                <a16:creationId xmlns:a16="http://schemas.microsoft.com/office/drawing/2014/main" id="{9040862A-7A85-DA4D-B7AD-DED7E1DC10D0}"/>
              </a:ext>
            </a:extLst>
          </p:cNvPr>
          <p:cNvSpPr>
            <a:spLocks noGrp="1"/>
          </p:cNvSpPr>
          <p:nvPr>
            <p:ph type="body" sz="quarter" idx="15" hasCustomPrompt="1"/>
          </p:nvPr>
        </p:nvSpPr>
        <p:spPr>
          <a:xfrm>
            <a:off x="8452624" y="1538288"/>
            <a:ext cx="2901175" cy="1193761"/>
          </a:xfrm>
        </p:spPr>
        <p:txBody>
          <a:bodyPr>
            <a:normAutofit/>
          </a:bodyPr>
          <a:lstStyle>
            <a:lvl1pPr marL="0" indent="0">
              <a:buNone/>
              <a:defRPr sz="1800" i="1">
                <a:solidFill>
                  <a:schemeClr val="accent6"/>
                </a:solidFill>
                <a:latin typeface="Century Schoolbook" panose="02040604050505020304" pitchFamily="18" charset="0"/>
              </a:defRPr>
            </a:lvl1pPr>
          </a:lstStyle>
          <a:p>
            <a:pPr lvl="0"/>
            <a:r>
              <a:rPr lang="nb-NO" dirty="0"/>
              <a:t>Klikk for å sette inn sitat</a:t>
            </a:r>
          </a:p>
        </p:txBody>
      </p:sp>
      <p:pic>
        <p:nvPicPr>
          <p:cNvPr id="11" name="Grafikk 10" descr="Tankeboble">
            <a:extLst>
              <a:ext uri="{FF2B5EF4-FFF2-40B4-BE49-F238E27FC236}">
                <a16:creationId xmlns:a16="http://schemas.microsoft.com/office/drawing/2014/main" id="{06A4E244-5A2A-4747-B0C3-1A5EC5FF0C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60528" y="1495425"/>
            <a:ext cx="914400" cy="914400"/>
          </a:xfrm>
          <a:prstGeom prst="rect">
            <a:avLst/>
          </a:prstGeom>
        </p:spPr>
      </p:pic>
      <p:sp>
        <p:nvSpPr>
          <p:cNvPr id="12" name="Plassholder for tekst 8">
            <a:extLst>
              <a:ext uri="{FF2B5EF4-FFF2-40B4-BE49-F238E27FC236}">
                <a16:creationId xmlns:a16="http://schemas.microsoft.com/office/drawing/2014/main" id="{16D8582E-9DF9-9547-A50A-F2110BBA3967}"/>
              </a:ext>
            </a:extLst>
          </p:cNvPr>
          <p:cNvSpPr>
            <a:spLocks noGrp="1"/>
          </p:cNvSpPr>
          <p:nvPr>
            <p:ph type="body" sz="quarter" idx="16" hasCustomPrompt="1"/>
          </p:nvPr>
        </p:nvSpPr>
        <p:spPr>
          <a:xfrm>
            <a:off x="8452619" y="3288817"/>
            <a:ext cx="2901175" cy="1193761"/>
          </a:xfrm>
        </p:spPr>
        <p:txBody>
          <a:bodyPr>
            <a:normAutofit/>
          </a:bodyPr>
          <a:lstStyle>
            <a:lvl1pPr marL="0" indent="0">
              <a:buNone/>
              <a:defRPr sz="1800" i="1">
                <a:solidFill>
                  <a:schemeClr val="accent6"/>
                </a:solidFill>
                <a:latin typeface="Century Schoolbook" panose="02040604050505020304" pitchFamily="18" charset="0"/>
              </a:defRPr>
            </a:lvl1pPr>
          </a:lstStyle>
          <a:p>
            <a:pPr lvl="0"/>
            <a:r>
              <a:rPr lang="nb-NO" dirty="0"/>
              <a:t>Klikk for å sette inn sitat</a:t>
            </a:r>
          </a:p>
        </p:txBody>
      </p:sp>
      <p:sp>
        <p:nvSpPr>
          <p:cNvPr id="13" name="Plassholder for tekst 8">
            <a:extLst>
              <a:ext uri="{FF2B5EF4-FFF2-40B4-BE49-F238E27FC236}">
                <a16:creationId xmlns:a16="http://schemas.microsoft.com/office/drawing/2014/main" id="{1BE3538C-1A62-9C47-8E37-487E03FCC979}"/>
              </a:ext>
            </a:extLst>
          </p:cNvPr>
          <p:cNvSpPr>
            <a:spLocks noGrp="1"/>
          </p:cNvSpPr>
          <p:nvPr>
            <p:ph type="body" sz="quarter" idx="17" hasCustomPrompt="1"/>
          </p:nvPr>
        </p:nvSpPr>
        <p:spPr>
          <a:xfrm>
            <a:off x="8452620" y="5050922"/>
            <a:ext cx="2901175" cy="1193761"/>
          </a:xfrm>
        </p:spPr>
        <p:txBody>
          <a:bodyPr>
            <a:normAutofit/>
          </a:bodyPr>
          <a:lstStyle>
            <a:lvl1pPr marL="0" indent="0">
              <a:buNone/>
              <a:defRPr sz="1800" i="1">
                <a:solidFill>
                  <a:schemeClr val="accent6"/>
                </a:solidFill>
                <a:latin typeface="Century Schoolbook" panose="02040604050505020304" pitchFamily="18" charset="0"/>
              </a:defRPr>
            </a:lvl1pPr>
          </a:lstStyle>
          <a:p>
            <a:pPr lvl="0"/>
            <a:r>
              <a:rPr lang="nb-NO" dirty="0"/>
              <a:t>Klikk for å sette inn sitat</a:t>
            </a:r>
          </a:p>
        </p:txBody>
      </p:sp>
    </p:spTree>
    <p:extLst>
      <p:ext uri="{BB962C8B-B14F-4D97-AF65-F5344CB8AC3E}">
        <p14:creationId xmlns:p14="http://schemas.microsoft.com/office/powerpoint/2010/main" val="355780756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Qual2">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5B339D9-AA19-A944-8410-5B89CCC6DBBF}"/>
              </a:ext>
            </a:extLst>
          </p:cNvPr>
          <p:cNvSpPr>
            <a:spLocks noGrp="1"/>
          </p:cNvSpPr>
          <p:nvPr>
            <p:ph type="title"/>
          </p:nvPr>
        </p:nvSpPr>
        <p:spPr/>
        <p:txBody>
          <a:bodyPr/>
          <a:lstStyle/>
          <a:p>
            <a:r>
              <a:rPr lang="nb-NO"/>
              <a:t>Klikk for å redigere tittelstil</a:t>
            </a:r>
          </a:p>
        </p:txBody>
      </p:sp>
      <p:sp>
        <p:nvSpPr>
          <p:cNvPr id="6" name="Plassholder for innhold 4">
            <a:extLst>
              <a:ext uri="{FF2B5EF4-FFF2-40B4-BE49-F238E27FC236}">
                <a16:creationId xmlns:a16="http://schemas.microsoft.com/office/drawing/2014/main" id="{4F4A271C-DC57-6D44-851D-7C5A0CC724D3}"/>
              </a:ext>
            </a:extLst>
          </p:cNvPr>
          <p:cNvSpPr>
            <a:spLocks noGrp="1"/>
          </p:cNvSpPr>
          <p:nvPr>
            <p:ph sz="quarter" idx="11" hasCustomPrompt="1"/>
          </p:nvPr>
        </p:nvSpPr>
        <p:spPr>
          <a:xfrm>
            <a:off x="742952" y="1538288"/>
            <a:ext cx="6817576" cy="4706395"/>
          </a:xfrm>
        </p:spPr>
        <p:txBody>
          <a:bodyPr/>
          <a:lstStyle/>
          <a:p>
            <a:pPr lvl="0"/>
            <a:r>
              <a:rPr lang="nb-NO" dirty="0"/>
              <a:t>Sett inn tekst, bilde, diagram, video </a:t>
            </a:r>
            <a:r>
              <a:rPr lang="nb-NO" dirty="0" err="1"/>
              <a:t>etc</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pic>
        <p:nvPicPr>
          <p:cNvPr id="11" name="Grafikk 10" descr="Tankeboble">
            <a:extLst>
              <a:ext uri="{FF2B5EF4-FFF2-40B4-BE49-F238E27FC236}">
                <a16:creationId xmlns:a16="http://schemas.microsoft.com/office/drawing/2014/main" id="{06A4E244-5A2A-4747-B0C3-1A5EC5FF0C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38219" y="3332627"/>
            <a:ext cx="914400" cy="914400"/>
          </a:xfrm>
          <a:prstGeom prst="rect">
            <a:avLst/>
          </a:prstGeom>
        </p:spPr>
      </p:pic>
      <p:sp>
        <p:nvSpPr>
          <p:cNvPr id="4" name="Plassholder for bilde 3">
            <a:extLst>
              <a:ext uri="{FF2B5EF4-FFF2-40B4-BE49-F238E27FC236}">
                <a16:creationId xmlns:a16="http://schemas.microsoft.com/office/drawing/2014/main" id="{0B0D9324-E217-074E-955D-C1E4007B4058}"/>
              </a:ext>
            </a:extLst>
          </p:cNvPr>
          <p:cNvSpPr>
            <a:spLocks noGrp="1"/>
          </p:cNvSpPr>
          <p:nvPr>
            <p:ph type="pic" sz="quarter" idx="18"/>
          </p:nvPr>
        </p:nvSpPr>
        <p:spPr>
          <a:xfrm>
            <a:off x="8452621" y="1538288"/>
            <a:ext cx="2901175" cy="1490662"/>
          </a:xfrm>
        </p:spPr>
        <p:txBody>
          <a:bodyPr/>
          <a:lstStyle/>
          <a:p>
            <a:endParaRPr lang="nb-NO" dirty="0"/>
          </a:p>
        </p:txBody>
      </p:sp>
      <p:sp>
        <p:nvSpPr>
          <p:cNvPr id="10" name="Plassholder for tekst 8">
            <a:extLst>
              <a:ext uri="{FF2B5EF4-FFF2-40B4-BE49-F238E27FC236}">
                <a16:creationId xmlns:a16="http://schemas.microsoft.com/office/drawing/2014/main" id="{922BF5A5-AAF2-F044-A65D-F14EB936BCD4}"/>
              </a:ext>
            </a:extLst>
          </p:cNvPr>
          <p:cNvSpPr>
            <a:spLocks noGrp="1"/>
          </p:cNvSpPr>
          <p:nvPr>
            <p:ph type="body" sz="quarter" idx="16" hasCustomPrompt="1"/>
          </p:nvPr>
        </p:nvSpPr>
        <p:spPr>
          <a:xfrm>
            <a:off x="8452619" y="3288817"/>
            <a:ext cx="2901175" cy="1193761"/>
          </a:xfrm>
        </p:spPr>
        <p:txBody>
          <a:bodyPr>
            <a:normAutofit/>
          </a:bodyPr>
          <a:lstStyle>
            <a:lvl1pPr marL="0" indent="0">
              <a:buNone/>
              <a:defRPr sz="1800" i="1">
                <a:solidFill>
                  <a:schemeClr val="accent6"/>
                </a:solidFill>
                <a:latin typeface="Century Schoolbook" panose="02040604050505020304" pitchFamily="18" charset="0"/>
              </a:defRPr>
            </a:lvl1pPr>
          </a:lstStyle>
          <a:p>
            <a:pPr lvl="0"/>
            <a:r>
              <a:rPr lang="nb-NO" dirty="0"/>
              <a:t>Klikk for å sette inn sitat</a:t>
            </a:r>
          </a:p>
        </p:txBody>
      </p:sp>
      <p:sp>
        <p:nvSpPr>
          <p:cNvPr id="12" name="Plassholder for tekst 8">
            <a:extLst>
              <a:ext uri="{FF2B5EF4-FFF2-40B4-BE49-F238E27FC236}">
                <a16:creationId xmlns:a16="http://schemas.microsoft.com/office/drawing/2014/main" id="{BB35D086-A6F9-A54E-B465-558B19EB23D3}"/>
              </a:ext>
            </a:extLst>
          </p:cNvPr>
          <p:cNvSpPr>
            <a:spLocks noGrp="1"/>
          </p:cNvSpPr>
          <p:nvPr>
            <p:ph type="body" sz="quarter" idx="17" hasCustomPrompt="1"/>
          </p:nvPr>
        </p:nvSpPr>
        <p:spPr>
          <a:xfrm>
            <a:off x="8452620" y="5050922"/>
            <a:ext cx="2901175" cy="1193761"/>
          </a:xfrm>
        </p:spPr>
        <p:txBody>
          <a:bodyPr>
            <a:normAutofit/>
          </a:bodyPr>
          <a:lstStyle>
            <a:lvl1pPr marL="0" indent="0">
              <a:buNone/>
              <a:defRPr sz="1800" i="1">
                <a:solidFill>
                  <a:schemeClr val="accent6"/>
                </a:solidFill>
                <a:latin typeface="Century Schoolbook" panose="02040604050505020304" pitchFamily="18" charset="0"/>
              </a:defRPr>
            </a:lvl1pPr>
          </a:lstStyle>
          <a:p>
            <a:pPr lvl="0"/>
            <a:r>
              <a:rPr lang="nb-NO" dirty="0"/>
              <a:t>Klikk for å sette inn sitat</a:t>
            </a:r>
          </a:p>
        </p:txBody>
      </p:sp>
    </p:spTree>
    <p:extLst>
      <p:ext uri="{BB962C8B-B14F-4D97-AF65-F5344CB8AC3E}">
        <p14:creationId xmlns:p14="http://schemas.microsoft.com/office/powerpoint/2010/main" val="1606737364"/>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Qual3">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8B3A970F-6610-1544-9D9F-D78EA02C9595}"/>
              </a:ext>
            </a:extLst>
          </p:cNvPr>
          <p:cNvSpPr>
            <a:spLocks noGrp="1"/>
          </p:cNvSpPr>
          <p:nvPr>
            <p:ph type="title" hasCustomPrompt="1"/>
          </p:nvPr>
        </p:nvSpPr>
        <p:spPr>
          <a:xfrm>
            <a:off x="838200" y="619932"/>
            <a:ext cx="4059264" cy="5608637"/>
          </a:xfrm>
        </p:spPr>
        <p:txBody>
          <a:bodyPr anchor="ctr"/>
          <a:lstStyle>
            <a:lvl1pPr>
              <a:defRPr baseline="0">
                <a:solidFill>
                  <a:schemeClr val="accent4"/>
                </a:solidFill>
              </a:defRPr>
            </a:lvl1pPr>
          </a:lstStyle>
          <a:p>
            <a:r>
              <a:rPr lang="nb-NO" dirty="0"/>
              <a:t>Klikk for å redigere tekst</a:t>
            </a:r>
          </a:p>
        </p:txBody>
      </p:sp>
      <p:sp>
        <p:nvSpPr>
          <p:cNvPr id="5" name="Plassholder for bilde 5">
            <a:extLst>
              <a:ext uri="{FF2B5EF4-FFF2-40B4-BE49-F238E27FC236}">
                <a16:creationId xmlns:a16="http://schemas.microsoft.com/office/drawing/2014/main" id="{9CE350C1-5DD0-EC44-9A14-C8AC9240B1C9}"/>
              </a:ext>
            </a:extLst>
          </p:cNvPr>
          <p:cNvSpPr>
            <a:spLocks noGrp="1"/>
          </p:cNvSpPr>
          <p:nvPr>
            <p:ph type="pic" sz="quarter" idx="11"/>
          </p:nvPr>
        </p:nvSpPr>
        <p:spPr>
          <a:xfrm>
            <a:off x="5098943" y="620713"/>
            <a:ext cx="6524786" cy="5608637"/>
          </a:xfrm>
          <a:prstGeom prst="rect">
            <a:avLst/>
          </a:prstGeom>
          <a:solidFill>
            <a:schemeClr val="bg1">
              <a:alpha val="50000"/>
            </a:schemeClr>
          </a:solidFill>
        </p:spPr>
        <p:txBody>
          <a:bodyPr/>
          <a:lstStyle/>
          <a:p>
            <a:endParaRPr lang="nb-NO" dirty="0"/>
          </a:p>
        </p:txBody>
      </p:sp>
    </p:spTree>
    <p:extLst>
      <p:ext uri="{BB962C8B-B14F-4D97-AF65-F5344CB8AC3E}">
        <p14:creationId xmlns:p14="http://schemas.microsoft.com/office/powerpoint/2010/main" val="2953251668"/>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Klikk for å redigere tittelstil</a:t>
            </a:r>
          </a:p>
        </p:txBody>
      </p:sp>
      <p:sp>
        <p:nvSpPr>
          <p:cNvPr id="3" name="Plassholder for lysbildenummer 1"/>
          <p:cNvSpPr>
            <a:spLocks noGrp="1"/>
          </p:cNvSpPr>
          <p:nvPr>
            <p:ph type="sldNum" sz="quarter" idx="4"/>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Tree>
    <p:extLst>
      <p:ext uri="{BB962C8B-B14F-4D97-AF65-F5344CB8AC3E}">
        <p14:creationId xmlns:p14="http://schemas.microsoft.com/office/powerpoint/2010/main" val="133416494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Egendefinert oppsett">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1D2FC8C6-E803-264D-8023-45D327B13A44}"/>
              </a:ext>
            </a:extLst>
          </p:cNvPr>
          <p:cNvSpPr>
            <a:spLocks noGrp="1"/>
          </p:cNvSpPr>
          <p:nvPr>
            <p:ph type="sldNum" sz="quarter" idx="10"/>
          </p:nvPr>
        </p:nvSpPr>
        <p:spPr/>
        <p:txBody>
          <a:bodyPr/>
          <a:lstStyle/>
          <a:p>
            <a:fld id="{EB196F9E-E12F-401B-8F2E-F988E23815B8}" type="slidenum">
              <a:rPr lang="nb-NO" smtClean="0"/>
              <a:pPr/>
              <a:t>‹#›</a:t>
            </a:fld>
            <a:endParaRPr lang="nb-NO" dirty="0"/>
          </a:p>
        </p:txBody>
      </p:sp>
      <p:sp>
        <p:nvSpPr>
          <p:cNvPr id="4" name="Rektangel 3">
            <a:extLst>
              <a:ext uri="{FF2B5EF4-FFF2-40B4-BE49-F238E27FC236}">
                <a16:creationId xmlns:a16="http://schemas.microsoft.com/office/drawing/2014/main" id="{E98FAF26-5D7D-1B49-8DE4-C85AB189D8A2}"/>
              </a:ext>
            </a:extLst>
          </p:cNvPr>
          <p:cNvSpPr/>
          <p:nvPr userDrawn="1"/>
        </p:nvSpPr>
        <p:spPr>
          <a:xfrm>
            <a:off x="0" y="1784733"/>
            <a:ext cx="12192000" cy="291946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6" name="Plassholder for tekst 5">
            <a:extLst>
              <a:ext uri="{FF2B5EF4-FFF2-40B4-BE49-F238E27FC236}">
                <a16:creationId xmlns:a16="http://schemas.microsoft.com/office/drawing/2014/main" id="{0FA6338E-8E9E-C748-99A4-C153E58B57B7}"/>
              </a:ext>
            </a:extLst>
          </p:cNvPr>
          <p:cNvSpPr>
            <a:spLocks noGrp="1"/>
          </p:cNvSpPr>
          <p:nvPr>
            <p:ph type="body" sz="quarter" idx="11" hasCustomPrompt="1"/>
          </p:nvPr>
        </p:nvSpPr>
        <p:spPr>
          <a:xfrm>
            <a:off x="2886611" y="2599465"/>
            <a:ext cx="2489620" cy="1597962"/>
          </a:xfrm>
        </p:spPr>
        <p:txBody>
          <a:bodyPr/>
          <a:lstStyle>
            <a:lvl1pPr marL="0" indent="0">
              <a:buNone/>
              <a:defRPr sz="10000">
                <a:solidFill>
                  <a:schemeClr val="bg1"/>
                </a:solidFill>
              </a:defRPr>
            </a:lvl1pPr>
            <a:lvl3pPr marL="619125" indent="0">
              <a:buNone/>
              <a:defRPr/>
            </a:lvl3pPr>
          </a:lstStyle>
          <a:p>
            <a:pPr lvl="0"/>
            <a:r>
              <a:rPr lang="nb-NO" dirty="0"/>
              <a:t>01</a:t>
            </a:r>
          </a:p>
        </p:txBody>
      </p:sp>
      <p:sp>
        <p:nvSpPr>
          <p:cNvPr id="7" name="Plassholder for tekst 5">
            <a:extLst>
              <a:ext uri="{FF2B5EF4-FFF2-40B4-BE49-F238E27FC236}">
                <a16:creationId xmlns:a16="http://schemas.microsoft.com/office/drawing/2014/main" id="{6E4C4662-616C-AC4B-956F-733F7D691E2A}"/>
              </a:ext>
            </a:extLst>
          </p:cNvPr>
          <p:cNvSpPr>
            <a:spLocks noGrp="1"/>
          </p:cNvSpPr>
          <p:nvPr>
            <p:ph type="body" sz="quarter" idx="12" hasCustomPrompt="1"/>
          </p:nvPr>
        </p:nvSpPr>
        <p:spPr>
          <a:xfrm>
            <a:off x="5376231" y="2599465"/>
            <a:ext cx="3734718" cy="375089"/>
          </a:xfrm>
        </p:spPr>
        <p:txBody>
          <a:bodyPr/>
          <a:lstStyle>
            <a:lvl1pPr marL="0" indent="0">
              <a:buNone/>
              <a:defRPr sz="2000" b="1">
                <a:solidFill>
                  <a:schemeClr val="bg1"/>
                </a:solidFill>
              </a:defRPr>
            </a:lvl1pPr>
            <a:lvl3pPr marL="619125" indent="0">
              <a:buNone/>
              <a:defRPr/>
            </a:lvl3pPr>
          </a:lstStyle>
          <a:p>
            <a:pPr lvl="0"/>
            <a:r>
              <a:rPr lang="nb-NO" dirty="0"/>
              <a:t>SKRIV INN KAPITTELNAVN</a:t>
            </a:r>
          </a:p>
        </p:txBody>
      </p:sp>
      <p:sp>
        <p:nvSpPr>
          <p:cNvPr id="8" name="Plassholder for tekst 5">
            <a:extLst>
              <a:ext uri="{FF2B5EF4-FFF2-40B4-BE49-F238E27FC236}">
                <a16:creationId xmlns:a16="http://schemas.microsoft.com/office/drawing/2014/main" id="{2A7A15FB-0E5E-8847-A4A1-3D2E2313270C}"/>
              </a:ext>
            </a:extLst>
          </p:cNvPr>
          <p:cNvSpPr>
            <a:spLocks noGrp="1"/>
          </p:cNvSpPr>
          <p:nvPr>
            <p:ph type="body" sz="quarter" idx="13" hasCustomPrompt="1"/>
          </p:nvPr>
        </p:nvSpPr>
        <p:spPr>
          <a:xfrm>
            <a:off x="5376231" y="3023357"/>
            <a:ext cx="3734718" cy="375089"/>
          </a:xfrm>
        </p:spPr>
        <p:txBody>
          <a:bodyPr/>
          <a:lstStyle>
            <a:lvl1pPr marL="0" indent="0">
              <a:buNone/>
              <a:defRPr sz="1600" b="0">
                <a:solidFill>
                  <a:schemeClr val="bg1"/>
                </a:solidFill>
              </a:defRPr>
            </a:lvl1pPr>
            <a:lvl3pPr marL="619125" indent="0">
              <a:buNone/>
              <a:defRPr/>
            </a:lvl3pPr>
          </a:lstStyle>
          <a:p>
            <a:pPr lvl="0"/>
            <a:r>
              <a:rPr lang="nb-NO" dirty="0"/>
              <a:t>Skriv innhold</a:t>
            </a:r>
          </a:p>
        </p:txBody>
      </p:sp>
      <p:sp>
        <p:nvSpPr>
          <p:cNvPr id="9" name="Trekant 8">
            <a:extLst>
              <a:ext uri="{FF2B5EF4-FFF2-40B4-BE49-F238E27FC236}">
                <a16:creationId xmlns:a16="http://schemas.microsoft.com/office/drawing/2014/main" id="{0CFEE9FD-5F0C-5C4D-87A5-493AE8BAB4E4}"/>
              </a:ext>
            </a:extLst>
          </p:cNvPr>
          <p:cNvSpPr/>
          <p:nvPr userDrawn="1"/>
        </p:nvSpPr>
        <p:spPr>
          <a:xfrm rot="5400000">
            <a:off x="10884475" y="3073705"/>
            <a:ext cx="1432192" cy="341523"/>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0" name="Trekant 9">
            <a:extLst>
              <a:ext uri="{FF2B5EF4-FFF2-40B4-BE49-F238E27FC236}">
                <a16:creationId xmlns:a16="http://schemas.microsoft.com/office/drawing/2014/main" id="{EC5F1841-5DC3-4345-BD82-20CB3DFB423D}"/>
              </a:ext>
            </a:extLst>
          </p:cNvPr>
          <p:cNvSpPr/>
          <p:nvPr userDrawn="1"/>
        </p:nvSpPr>
        <p:spPr>
          <a:xfrm rot="16200000">
            <a:off x="-124667" y="3073705"/>
            <a:ext cx="1432192" cy="34152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333941608"/>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6"/>
            <a:ext cx="10363200" cy="1470025"/>
          </a:xfr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p>
        </p:txBody>
      </p:sp>
      <p:sp>
        <p:nvSpPr>
          <p:cNvPr id="4" name="Plassholder for lysbildenummer 1"/>
          <p:cNvSpPr>
            <a:spLocks noGrp="1"/>
          </p:cNvSpPr>
          <p:nvPr>
            <p:ph type="sldNum" sz="quarter" idx="4"/>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Tree>
    <p:extLst>
      <p:ext uri="{BB962C8B-B14F-4D97-AF65-F5344CB8AC3E}">
        <p14:creationId xmlns:p14="http://schemas.microsoft.com/office/powerpoint/2010/main" val="1609776329"/>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rgbClr val="000000"/>
                </a:solidFill>
              </a:defRPr>
            </a:lvl1pPr>
          </a:lstStyle>
          <a:p>
            <a:r>
              <a:rPr lang="nb-NO" dirty="0"/>
              <a:t>Klikk for å redigere tittelstil</a:t>
            </a:r>
          </a:p>
        </p:txBody>
      </p:sp>
      <p:sp>
        <p:nvSpPr>
          <p:cNvPr id="3" name="Plassholder for innhold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lysbildenummer 1"/>
          <p:cNvSpPr>
            <a:spLocks noGrp="1"/>
          </p:cNvSpPr>
          <p:nvPr>
            <p:ph type="sldNum" sz="quarter" idx="4"/>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Tree>
    <p:extLst>
      <p:ext uri="{BB962C8B-B14F-4D97-AF65-F5344CB8AC3E}">
        <p14:creationId xmlns:p14="http://schemas.microsoft.com/office/powerpoint/2010/main" val="3146244239"/>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lstStyle>
            <a:lvl1pPr algn="l">
              <a:defRPr sz="32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Plassholder for lysbildenummer 1"/>
          <p:cNvSpPr>
            <a:spLocks noGrp="1"/>
          </p:cNvSpPr>
          <p:nvPr>
            <p:ph type="sldNum" sz="quarter" idx="4"/>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Tree>
    <p:extLst>
      <p:ext uri="{BB962C8B-B14F-4D97-AF65-F5344CB8AC3E}">
        <p14:creationId xmlns:p14="http://schemas.microsoft.com/office/powerpoint/2010/main" val="757255924"/>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742952" y="1454150"/>
            <a:ext cx="5276849" cy="5108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223001" y="1454150"/>
            <a:ext cx="5278967" cy="5108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lysbildenummer 1"/>
          <p:cNvSpPr>
            <a:spLocks noGrp="1"/>
          </p:cNvSpPr>
          <p:nvPr>
            <p:ph type="sldNum" sz="quarter" idx="4"/>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Tree>
    <p:extLst>
      <p:ext uri="{BB962C8B-B14F-4D97-AF65-F5344CB8AC3E}">
        <p14:creationId xmlns:p14="http://schemas.microsoft.com/office/powerpoint/2010/main" val="438195348"/>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lysbildenummer 1"/>
          <p:cNvSpPr>
            <a:spLocks noGrp="1"/>
          </p:cNvSpPr>
          <p:nvPr>
            <p:ph type="sldNum" sz="quarter" idx="10"/>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Tree>
    <p:extLst>
      <p:ext uri="{BB962C8B-B14F-4D97-AF65-F5344CB8AC3E}">
        <p14:creationId xmlns:p14="http://schemas.microsoft.com/office/powerpoint/2010/main" val="168897566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vmlDrawing" Target="../drawings/vmlDrawing1.vml"/><Relationship Id="rId30"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9" Type="http://schemas.openxmlformats.org/officeDocument/2006/relationships/slideLayout" Target="../slideLayouts/slideLayout64.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34" Type="http://schemas.openxmlformats.org/officeDocument/2006/relationships/slideLayout" Target="../slideLayouts/slideLayout59.xml"/><Relationship Id="rId42" Type="http://schemas.openxmlformats.org/officeDocument/2006/relationships/theme" Target="../theme/theme2.xml"/><Relationship Id="rId47" Type="http://schemas.openxmlformats.org/officeDocument/2006/relationships/image" Target="../media/image4.emf"/><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38" Type="http://schemas.openxmlformats.org/officeDocument/2006/relationships/slideLayout" Target="../slideLayouts/slideLayout63.xml"/><Relationship Id="rId46" Type="http://schemas.openxmlformats.org/officeDocument/2006/relationships/oleObject" Target="../embeddings/oleObject6.bin"/><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41" Type="http://schemas.openxmlformats.org/officeDocument/2006/relationships/slideLayout" Target="../slideLayouts/slideLayout66.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37" Type="http://schemas.openxmlformats.org/officeDocument/2006/relationships/slideLayout" Target="../slideLayouts/slideLayout62.xml"/><Relationship Id="rId40" Type="http://schemas.openxmlformats.org/officeDocument/2006/relationships/slideLayout" Target="../slideLayouts/slideLayout65.xml"/><Relationship Id="rId45" Type="http://schemas.openxmlformats.org/officeDocument/2006/relationships/tags" Target="../tags/tag8.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slideLayout" Target="../slideLayouts/slideLayout61.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4" Type="http://schemas.openxmlformats.org/officeDocument/2006/relationships/tags" Target="../tags/tag7.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43" Type="http://schemas.openxmlformats.org/officeDocument/2006/relationships/vmlDrawing" Target="../drawings/vmlDrawing6.vml"/><Relationship Id="rId48"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34" Type="http://schemas.openxmlformats.org/officeDocument/2006/relationships/image" Target="../media/image4.emf"/><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oleObject" Target="../embeddings/oleObject21.bin"/><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theme" Target="../theme/theme3.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tags" Target="../tags/tag24.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tags" Target="../tags/tag23.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vmlDrawing" Target="../drawings/vmlDrawing21.vml"/><Relationship Id="rId35" Type="http://schemas.openxmlformats.org/officeDocument/2006/relationships/image" Target="../media/image1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vmlDrawing" Target="../drawings/vmlDrawing25.vml"/><Relationship Id="rId3" Type="http://schemas.openxmlformats.org/officeDocument/2006/relationships/slideLayout" Target="../slideLayouts/slideLayout97.xml"/><Relationship Id="rId21" Type="http://schemas.openxmlformats.org/officeDocument/2006/relationships/oleObject" Target="../embeddings/oleObject25.bin"/><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theme" Target="../theme/theme4.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tags" Target="../tags/tag29.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image" Target="../media/image2.png"/><Relationship Id="rId10" Type="http://schemas.openxmlformats.org/officeDocument/2006/relationships/slideLayout" Target="../slideLayouts/slideLayout104.xml"/><Relationship Id="rId19" Type="http://schemas.openxmlformats.org/officeDocument/2006/relationships/tags" Target="../tags/tag28.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image" Target="../media/image28.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31C6F18C-3EC4-5B48-848B-4BABF3E00048}"/>
              </a:ext>
            </a:extLst>
          </p:cNvPr>
          <p:cNvGraphicFramePr>
            <a:graphicFrameLocks noChangeAspect="1"/>
          </p:cNvGraphicFramePr>
          <p:nvPr userDrawn="1">
            <p:custDataLst>
              <p:tags r:id="rId28"/>
            </p:custDataLst>
            <p:extLst>
              <p:ext uri="{D42A27DB-BD31-4B8C-83A1-F6EECF244321}">
                <p14:modId xmlns:p14="http://schemas.microsoft.com/office/powerpoint/2010/main" val="246600084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89927" name="think-cell Slide" r:id="rId29" imgW="7772400" imgH="10058400" progId="TCLayout.ActiveDocument.1">
                  <p:embed/>
                </p:oleObj>
              </mc:Choice>
              <mc:Fallback>
                <p:oleObj name="think-cell Slide" r:id="rId29" imgW="7772400" imgH="10058400" progId="TCLayout.ActiveDocument.1">
                  <p:embed/>
                  <p:pic>
                    <p:nvPicPr>
                      <p:cNvPr id="0" name=""/>
                      <p:cNvPicPr/>
                      <p:nvPr/>
                    </p:nvPicPr>
                    <p:blipFill>
                      <a:blip r:embed="rId30"/>
                      <a:stretch>
                        <a:fillRect/>
                      </a:stretch>
                    </p:blipFill>
                    <p:spPr>
                      <a:xfrm>
                        <a:off x="1588" y="1588"/>
                        <a:ext cx="1227" cy="1588"/>
                      </a:xfrm>
                      <a:prstGeom prst="rect">
                        <a:avLst/>
                      </a:prstGeom>
                    </p:spPr>
                  </p:pic>
                </p:oleObj>
              </mc:Fallback>
            </mc:AlternateContent>
          </a:graphicData>
        </a:graphic>
      </p:graphicFrame>
      <p:sp>
        <p:nvSpPr>
          <p:cNvPr id="1026" name="Rectangle 2"/>
          <p:cNvSpPr>
            <a:spLocks noGrp="1" noChangeArrowheads="1"/>
          </p:cNvSpPr>
          <p:nvPr>
            <p:ph type="title"/>
          </p:nvPr>
        </p:nvSpPr>
        <p:spPr bwMode="gray">
          <a:xfrm>
            <a:off x="742951" y="333376"/>
            <a:ext cx="10725149" cy="91122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nb-NO" dirty="0"/>
              <a:t>Klikk for å redigere tittelstil</a:t>
            </a:r>
            <a:endParaRPr lang="en-AU" dirty="0"/>
          </a:p>
        </p:txBody>
      </p:sp>
      <p:sp>
        <p:nvSpPr>
          <p:cNvPr id="1027" name="Rectangle 15"/>
          <p:cNvSpPr>
            <a:spLocks noGrp="1" noChangeArrowheads="1"/>
          </p:cNvSpPr>
          <p:nvPr>
            <p:ph type="body" idx="1"/>
          </p:nvPr>
        </p:nvSpPr>
        <p:spPr bwMode="auto">
          <a:xfrm>
            <a:off x="742951" y="1454150"/>
            <a:ext cx="10759016" cy="51085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AU" dirty="0"/>
          </a:p>
        </p:txBody>
      </p:sp>
      <p:sp>
        <p:nvSpPr>
          <p:cNvPr id="378900" name="Text Box 20"/>
          <p:cNvSpPr txBox="1">
            <a:spLocks noChangeArrowheads="1"/>
          </p:cNvSpPr>
          <p:nvPr/>
        </p:nvSpPr>
        <p:spPr bwMode="auto">
          <a:xfrm>
            <a:off x="11027834" y="6632576"/>
            <a:ext cx="1221317" cy="365125"/>
          </a:xfrm>
          <a:prstGeom prst="rect">
            <a:avLst/>
          </a:prstGeom>
          <a:noFill/>
          <a:ln w="9525" algn="ctr">
            <a:noFill/>
            <a:miter lim="800000"/>
            <a:headEnd/>
            <a:tailEnd/>
          </a:ln>
          <a:effectLst/>
        </p:spPr>
        <p:txBody>
          <a:bodyPr/>
          <a:lstStyle/>
          <a:p>
            <a:pPr algn="r">
              <a:defRPr/>
            </a:pPr>
            <a:fld id="{4DD1E138-76C2-47FC-884C-87E40ABBEB0B}" type="slidenum">
              <a:rPr lang="en-AU" sz="1100">
                <a:solidFill>
                  <a:schemeClr val="bg1"/>
                </a:solidFill>
              </a:rPr>
              <a:pPr algn="r">
                <a:defRPr/>
              </a:pPr>
              <a:t>‹#›</a:t>
            </a:fld>
            <a:endParaRPr lang="en-AU" sz="1100" dirty="0">
              <a:solidFill>
                <a:schemeClr val="bg1"/>
              </a:solidFill>
            </a:endParaRPr>
          </a:p>
        </p:txBody>
      </p:sp>
      <p:pic>
        <p:nvPicPr>
          <p:cNvPr id="1029" name="Picture 11" descr="PERCEPTOR_LOGO_SORT"/>
          <p:cNvPicPr>
            <a:picLocks noChangeAspect="1" noChangeArrowheads="1"/>
          </p:cNvPicPr>
          <p:nvPr/>
        </p:nvPicPr>
        <p:blipFill>
          <a:blip r:embed="rId31" cstate="email">
            <a:extLst>
              <a:ext uri="{28A0092B-C50C-407E-A947-70E740481C1C}">
                <a14:useLocalDpi xmlns:a14="http://schemas.microsoft.com/office/drawing/2010/main" val="0"/>
              </a:ext>
            </a:extLst>
          </a:blip>
          <a:srcRect/>
          <a:stretch>
            <a:fillRect/>
          </a:stretch>
        </p:blipFill>
        <p:spPr bwMode="auto">
          <a:xfrm>
            <a:off x="11712623" y="44450"/>
            <a:ext cx="432809" cy="432222"/>
          </a:xfrm>
          <a:prstGeom prst="rect">
            <a:avLst/>
          </a:prstGeom>
          <a:noFill/>
          <a:ln w="9525">
            <a:noFill/>
            <a:miter lim="800000"/>
            <a:headEnd/>
            <a:tailEnd/>
          </a:ln>
        </p:spPr>
      </p:pic>
      <p:sp>
        <p:nvSpPr>
          <p:cNvPr id="2" name="Plassholder for lysbildenummer 1"/>
          <p:cNvSpPr>
            <a:spLocks noGrp="1"/>
          </p:cNvSpPr>
          <p:nvPr>
            <p:ph type="sldNum" sz="quarter" idx="4"/>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81" r:id="rId16"/>
    <p:sldLayoutId id="2147483682" r:id="rId17"/>
    <p:sldLayoutId id="2147483683" r:id="rId18"/>
    <p:sldLayoutId id="2147483796" r:id="rId19"/>
    <p:sldLayoutId id="2147483684" r:id="rId20"/>
    <p:sldLayoutId id="2147483687" r:id="rId21"/>
    <p:sldLayoutId id="2147483689" r:id="rId22"/>
    <p:sldLayoutId id="2147483690" r:id="rId23"/>
    <p:sldLayoutId id="2147483691" r:id="rId24"/>
    <p:sldLayoutId id="2147483777" r:id="rId25"/>
  </p:sldLayoutIdLst>
  <p:transition/>
  <p:txStyles>
    <p:titleStyle>
      <a:lvl1pPr algn="l" defTabSz="731838" rtl="0" eaLnBrk="1" fontAlgn="base" hangingPunct="1">
        <a:spcBef>
          <a:spcPct val="20000"/>
        </a:spcBef>
        <a:spcAft>
          <a:spcPct val="0"/>
        </a:spcAft>
        <a:defRPr sz="2000" b="1">
          <a:solidFill>
            <a:srgbClr val="000000"/>
          </a:solidFill>
          <a:latin typeface="+mj-lt"/>
          <a:ea typeface="+mj-ea"/>
          <a:cs typeface="+mj-cs"/>
        </a:defRPr>
      </a:lvl1pPr>
      <a:lvl2pPr algn="l" defTabSz="731838" rtl="0" eaLnBrk="1" fontAlgn="base" hangingPunct="1">
        <a:spcBef>
          <a:spcPct val="20000"/>
        </a:spcBef>
        <a:spcAft>
          <a:spcPct val="0"/>
        </a:spcAft>
        <a:defRPr sz="2800">
          <a:solidFill>
            <a:schemeClr val="tx1"/>
          </a:solidFill>
          <a:latin typeface="Arial" pitchFamily="34" charset="0"/>
          <a:ea typeface="Arial Unicode MS" pitchFamily="34" charset="-128"/>
          <a:cs typeface="Arial Unicode MS" pitchFamily="34" charset="-128"/>
        </a:defRPr>
      </a:lvl2pPr>
      <a:lvl3pPr algn="l" defTabSz="731838" rtl="0" eaLnBrk="1" fontAlgn="base" hangingPunct="1">
        <a:spcBef>
          <a:spcPct val="20000"/>
        </a:spcBef>
        <a:spcAft>
          <a:spcPct val="0"/>
        </a:spcAft>
        <a:defRPr sz="2800">
          <a:solidFill>
            <a:schemeClr val="tx1"/>
          </a:solidFill>
          <a:latin typeface="Arial" pitchFamily="34" charset="0"/>
          <a:ea typeface="Arial Unicode MS" pitchFamily="34" charset="-128"/>
          <a:cs typeface="Arial Unicode MS" pitchFamily="34" charset="-128"/>
        </a:defRPr>
      </a:lvl3pPr>
      <a:lvl4pPr algn="l" defTabSz="731838" rtl="0" eaLnBrk="1" fontAlgn="base" hangingPunct="1">
        <a:spcBef>
          <a:spcPct val="20000"/>
        </a:spcBef>
        <a:spcAft>
          <a:spcPct val="0"/>
        </a:spcAft>
        <a:defRPr sz="2800">
          <a:solidFill>
            <a:schemeClr val="tx1"/>
          </a:solidFill>
          <a:latin typeface="Arial" pitchFamily="34" charset="0"/>
          <a:ea typeface="Arial Unicode MS" pitchFamily="34" charset="-128"/>
          <a:cs typeface="Arial Unicode MS" pitchFamily="34" charset="-128"/>
        </a:defRPr>
      </a:lvl4pPr>
      <a:lvl5pPr algn="l" defTabSz="731838" rtl="0" eaLnBrk="1" fontAlgn="base" hangingPunct="1">
        <a:spcBef>
          <a:spcPct val="20000"/>
        </a:spcBef>
        <a:spcAft>
          <a:spcPct val="0"/>
        </a:spcAft>
        <a:defRPr sz="2800">
          <a:solidFill>
            <a:schemeClr val="tx1"/>
          </a:solidFill>
          <a:latin typeface="Arial" pitchFamily="34" charset="0"/>
          <a:ea typeface="Arial Unicode MS" pitchFamily="34" charset="-128"/>
          <a:cs typeface="Arial Unicode MS" pitchFamily="34" charset="-128"/>
        </a:defRPr>
      </a:lvl5pPr>
      <a:lvl6pPr marL="457200" algn="l" defTabSz="731838" rtl="0" eaLnBrk="1" fontAlgn="base" hangingPunct="1">
        <a:spcBef>
          <a:spcPct val="20000"/>
        </a:spcBef>
        <a:spcAft>
          <a:spcPct val="0"/>
        </a:spcAft>
        <a:defRPr sz="2800">
          <a:solidFill>
            <a:schemeClr val="tx1"/>
          </a:solidFill>
          <a:latin typeface="Arial" pitchFamily="34" charset="0"/>
          <a:ea typeface="Arial Unicode MS" pitchFamily="34" charset="-128"/>
          <a:cs typeface="Arial Unicode MS" pitchFamily="34" charset="-128"/>
        </a:defRPr>
      </a:lvl6pPr>
      <a:lvl7pPr marL="914400" algn="l" defTabSz="731838" rtl="0" eaLnBrk="1" fontAlgn="base" hangingPunct="1">
        <a:spcBef>
          <a:spcPct val="20000"/>
        </a:spcBef>
        <a:spcAft>
          <a:spcPct val="0"/>
        </a:spcAft>
        <a:defRPr sz="2800">
          <a:solidFill>
            <a:schemeClr val="tx1"/>
          </a:solidFill>
          <a:latin typeface="Arial" pitchFamily="34" charset="0"/>
          <a:ea typeface="Arial Unicode MS" pitchFamily="34" charset="-128"/>
          <a:cs typeface="Arial Unicode MS" pitchFamily="34" charset="-128"/>
        </a:defRPr>
      </a:lvl7pPr>
      <a:lvl8pPr marL="1371600" algn="l" defTabSz="731838" rtl="0" eaLnBrk="1" fontAlgn="base" hangingPunct="1">
        <a:spcBef>
          <a:spcPct val="20000"/>
        </a:spcBef>
        <a:spcAft>
          <a:spcPct val="0"/>
        </a:spcAft>
        <a:defRPr sz="2800">
          <a:solidFill>
            <a:schemeClr val="tx1"/>
          </a:solidFill>
          <a:latin typeface="Arial" pitchFamily="34" charset="0"/>
          <a:ea typeface="Arial Unicode MS" pitchFamily="34" charset="-128"/>
          <a:cs typeface="Arial Unicode MS" pitchFamily="34" charset="-128"/>
        </a:defRPr>
      </a:lvl8pPr>
      <a:lvl9pPr marL="1828800" algn="l" defTabSz="731838" rtl="0" eaLnBrk="1" fontAlgn="base" hangingPunct="1">
        <a:spcBef>
          <a:spcPct val="20000"/>
        </a:spcBef>
        <a:spcAft>
          <a:spcPct val="0"/>
        </a:spcAft>
        <a:defRPr sz="2800">
          <a:solidFill>
            <a:schemeClr val="tx1"/>
          </a:solidFill>
          <a:latin typeface="Arial" pitchFamily="34" charset="0"/>
          <a:ea typeface="Arial Unicode MS" pitchFamily="34" charset="-128"/>
          <a:cs typeface="Arial Unicode MS" pitchFamily="34" charset="-128"/>
        </a:defRPr>
      </a:lvl9pPr>
    </p:titleStyle>
    <p:bodyStyle>
      <a:lvl1pPr marL="241300" indent="-241300" algn="l" defTabSz="731838" rtl="0" eaLnBrk="1" fontAlgn="base" hangingPunct="1">
        <a:spcBef>
          <a:spcPct val="0"/>
        </a:spcBef>
        <a:spcAft>
          <a:spcPct val="20000"/>
        </a:spcAft>
        <a:buClr>
          <a:srgbClr val="FF8923"/>
        </a:buClr>
        <a:buChar char="•"/>
        <a:tabLst>
          <a:tab pos="1795463" algn="l"/>
        </a:tabLst>
        <a:defRPr sz="1800">
          <a:solidFill>
            <a:srgbClr val="000000"/>
          </a:solidFill>
          <a:latin typeface="+mn-lt"/>
          <a:ea typeface="+mn-ea"/>
          <a:cs typeface="+mn-cs"/>
        </a:defRPr>
      </a:lvl1pPr>
      <a:lvl2pPr marL="525463" indent="-188913" algn="l" defTabSz="731838" rtl="0" eaLnBrk="1" fontAlgn="base" hangingPunct="1">
        <a:spcBef>
          <a:spcPct val="0"/>
        </a:spcBef>
        <a:spcAft>
          <a:spcPct val="20000"/>
        </a:spcAft>
        <a:buClr>
          <a:srgbClr val="003256"/>
        </a:buClr>
        <a:buChar char="-"/>
        <a:tabLst>
          <a:tab pos="1795463" algn="l"/>
        </a:tabLst>
        <a:defRPr sz="1600">
          <a:solidFill>
            <a:srgbClr val="000000"/>
          </a:solidFill>
          <a:latin typeface="+mn-lt"/>
          <a:ea typeface="+mn-ea"/>
          <a:cs typeface="+mn-cs"/>
        </a:defRPr>
      </a:lvl2pPr>
      <a:lvl3pPr marL="808038" indent="-188913" algn="l" defTabSz="731838" rtl="0" eaLnBrk="1" fontAlgn="base" hangingPunct="1">
        <a:spcBef>
          <a:spcPct val="0"/>
        </a:spcBef>
        <a:spcAft>
          <a:spcPct val="20000"/>
        </a:spcAft>
        <a:buClr>
          <a:srgbClr val="003256"/>
        </a:buClr>
        <a:buChar char="-"/>
        <a:tabLst>
          <a:tab pos="1795463" algn="l"/>
        </a:tabLst>
        <a:defRPr sz="1400">
          <a:solidFill>
            <a:srgbClr val="000000"/>
          </a:solidFill>
          <a:latin typeface="+mn-lt"/>
          <a:ea typeface="+mn-ea"/>
          <a:cs typeface="+mn-cs"/>
        </a:defRPr>
      </a:lvl3pPr>
      <a:lvl4pPr marL="1092200" indent="-188913" algn="l" defTabSz="731838" rtl="0" eaLnBrk="1" fontAlgn="base" hangingPunct="1">
        <a:spcBef>
          <a:spcPct val="0"/>
        </a:spcBef>
        <a:spcAft>
          <a:spcPct val="20000"/>
        </a:spcAft>
        <a:buClr>
          <a:srgbClr val="003256"/>
        </a:buClr>
        <a:buChar char="-"/>
        <a:tabLst>
          <a:tab pos="1795463" algn="l"/>
        </a:tabLst>
        <a:defRPr sz="1400">
          <a:solidFill>
            <a:srgbClr val="000000"/>
          </a:solidFill>
          <a:latin typeface="+mn-lt"/>
          <a:ea typeface="+mn-ea"/>
          <a:cs typeface="+mn-cs"/>
        </a:defRPr>
      </a:lvl4pPr>
      <a:lvl5pPr marL="1376363" indent="-169863" algn="l" defTabSz="731838" rtl="0" eaLnBrk="1" fontAlgn="base" hangingPunct="1">
        <a:spcBef>
          <a:spcPct val="0"/>
        </a:spcBef>
        <a:spcAft>
          <a:spcPct val="20000"/>
        </a:spcAft>
        <a:buClr>
          <a:srgbClr val="003256"/>
        </a:buClr>
        <a:buChar char="-"/>
        <a:tabLst>
          <a:tab pos="1795463" algn="l"/>
        </a:tabLst>
        <a:defRPr sz="1400">
          <a:solidFill>
            <a:srgbClr val="000000"/>
          </a:solidFill>
          <a:latin typeface="+mn-lt"/>
          <a:ea typeface="+mn-ea"/>
          <a:cs typeface="+mn-cs"/>
        </a:defRPr>
      </a:lvl5pPr>
      <a:lvl6pPr marL="1833563" indent="-169863" algn="l" defTabSz="731838" rtl="0" eaLnBrk="1" fontAlgn="base" hangingPunct="1">
        <a:spcBef>
          <a:spcPct val="0"/>
        </a:spcBef>
        <a:spcAft>
          <a:spcPct val="20000"/>
        </a:spcAft>
        <a:buClr>
          <a:srgbClr val="003256"/>
        </a:buClr>
        <a:buChar char="-"/>
        <a:tabLst>
          <a:tab pos="1795463" algn="l"/>
        </a:tabLst>
        <a:defRPr>
          <a:solidFill>
            <a:srgbClr val="004E69"/>
          </a:solidFill>
          <a:latin typeface="+mn-lt"/>
          <a:ea typeface="+mn-ea"/>
          <a:cs typeface="+mn-cs"/>
        </a:defRPr>
      </a:lvl6pPr>
      <a:lvl7pPr marL="2290763" indent="-169863" algn="l" defTabSz="731838" rtl="0" eaLnBrk="1" fontAlgn="base" hangingPunct="1">
        <a:spcBef>
          <a:spcPct val="0"/>
        </a:spcBef>
        <a:spcAft>
          <a:spcPct val="20000"/>
        </a:spcAft>
        <a:buClr>
          <a:srgbClr val="003256"/>
        </a:buClr>
        <a:buChar char="-"/>
        <a:tabLst>
          <a:tab pos="1795463" algn="l"/>
        </a:tabLst>
        <a:defRPr>
          <a:solidFill>
            <a:srgbClr val="004E69"/>
          </a:solidFill>
          <a:latin typeface="+mn-lt"/>
          <a:ea typeface="+mn-ea"/>
          <a:cs typeface="+mn-cs"/>
        </a:defRPr>
      </a:lvl7pPr>
      <a:lvl8pPr marL="2747963" indent="-169863" algn="l" defTabSz="731838" rtl="0" eaLnBrk="1" fontAlgn="base" hangingPunct="1">
        <a:spcBef>
          <a:spcPct val="0"/>
        </a:spcBef>
        <a:spcAft>
          <a:spcPct val="20000"/>
        </a:spcAft>
        <a:buClr>
          <a:srgbClr val="003256"/>
        </a:buClr>
        <a:buChar char="-"/>
        <a:tabLst>
          <a:tab pos="1795463" algn="l"/>
        </a:tabLst>
        <a:defRPr>
          <a:solidFill>
            <a:srgbClr val="004E69"/>
          </a:solidFill>
          <a:latin typeface="+mn-lt"/>
          <a:ea typeface="+mn-ea"/>
          <a:cs typeface="+mn-cs"/>
        </a:defRPr>
      </a:lvl8pPr>
      <a:lvl9pPr marL="3205163" indent="-169863" algn="l" defTabSz="731838" rtl="0" eaLnBrk="1" fontAlgn="base" hangingPunct="1">
        <a:spcBef>
          <a:spcPct val="0"/>
        </a:spcBef>
        <a:spcAft>
          <a:spcPct val="20000"/>
        </a:spcAft>
        <a:buClr>
          <a:srgbClr val="003256"/>
        </a:buClr>
        <a:buChar char="-"/>
        <a:tabLst>
          <a:tab pos="1795463" algn="l"/>
        </a:tabLst>
        <a:defRPr>
          <a:solidFill>
            <a:srgbClr val="004E69"/>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E2E1B5BD-E28D-D04D-92B1-5E1D5289491C}"/>
              </a:ext>
            </a:extLst>
          </p:cNvPr>
          <p:cNvGraphicFramePr>
            <a:graphicFrameLocks noChangeAspect="1"/>
          </p:cNvGraphicFramePr>
          <p:nvPr userDrawn="1">
            <p:custDataLst>
              <p:tags r:id="rId44"/>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5661" name="think-cell Slide" r:id="rId46" imgW="7772400" imgH="10058400" progId="TCLayout.ActiveDocument.1">
                  <p:embed/>
                </p:oleObj>
              </mc:Choice>
              <mc:Fallback>
                <p:oleObj name="think-cell Slide" r:id="rId46" imgW="7772400" imgH="10058400" progId="TCLayout.ActiveDocument.1">
                  <p:embed/>
                  <p:pic>
                    <p:nvPicPr>
                      <p:cNvPr id="4" name="Objekt 3" hidden="1">
                        <a:extLst>
                          <a:ext uri="{FF2B5EF4-FFF2-40B4-BE49-F238E27FC236}">
                            <a16:creationId xmlns:a16="http://schemas.microsoft.com/office/drawing/2014/main" id="{E2E1B5BD-E28D-D04D-92B1-5E1D5289491C}"/>
                          </a:ext>
                        </a:extLst>
                      </p:cNvPr>
                      <p:cNvPicPr/>
                      <p:nvPr/>
                    </p:nvPicPr>
                    <p:blipFill>
                      <a:blip r:embed="rId47"/>
                      <a:stretch>
                        <a:fillRect/>
                      </a:stretch>
                    </p:blipFill>
                    <p:spPr>
                      <a:xfrm>
                        <a:off x="1588" y="1588"/>
                        <a:ext cx="1587" cy="1587"/>
                      </a:xfrm>
                      <a:prstGeom prst="rect">
                        <a:avLst/>
                      </a:prstGeom>
                    </p:spPr>
                  </p:pic>
                </p:oleObj>
              </mc:Fallback>
            </mc:AlternateContent>
          </a:graphicData>
        </a:graphic>
      </p:graphicFrame>
      <p:sp>
        <p:nvSpPr>
          <p:cNvPr id="3" name="Rektangel 2" hidden="1">
            <a:extLst>
              <a:ext uri="{FF2B5EF4-FFF2-40B4-BE49-F238E27FC236}">
                <a16:creationId xmlns:a16="http://schemas.microsoft.com/office/drawing/2014/main" id="{184EC017-139A-9D4E-8022-F9D8FD2D9FC1}"/>
              </a:ext>
            </a:extLst>
          </p:cNvPr>
          <p:cNvSpPr/>
          <p:nvPr userDrawn="1">
            <p:custDataLst>
              <p:tags r:id="rId4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2000" b="1" i="0" baseline="0" dirty="0">
              <a:latin typeface="Arial" panose="020B0604020202020204" pitchFamily="34" charset="0"/>
              <a:ea typeface="+mj-ea"/>
              <a:sym typeface="Arial" panose="020B0604020202020204" pitchFamily="34" charset="0"/>
            </a:endParaRPr>
          </a:p>
        </p:txBody>
      </p:sp>
      <p:sp>
        <p:nvSpPr>
          <p:cNvPr id="1026" name="Rectangle 2"/>
          <p:cNvSpPr>
            <a:spLocks noGrp="1" noChangeArrowheads="1"/>
          </p:cNvSpPr>
          <p:nvPr>
            <p:ph type="title"/>
          </p:nvPr>
        </p:nvSpPr>
        <p:spPr bwMode="gray">
          <a:xfrm>
            <a:off x="742951" y="333376"/>
            <a:ext cx="10725149" cy="91122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nb-NO" dirty="0"/>
              <a:t>Klikk for å redigere tittelstil</a:t>
            </a:r>
            <a:endParaRPr lang="en-AU" dirty="0"/>
          </a:p>
        </p:txBody>
      </p:sp>
      <p:sp>
        <p:nvSpPr>
          <p:cNvPr id="1027" name="Rectangle 15"/>
          <p:cNvSpPr>
            <a:spLocks noGrp="1" noChangeArrowheads="1"/>
          </p:cNvSpPr>
          <p:nvPr>
            <p:ph type="body" idx="1"/>
          </p:nvPr>
        </p:nvSpPr>
        <p:spPr bwMode="auto">
          <a:xfrm>
            <a:off x="742951" y="1454150"/>
            <a:ext cx="10759016" cy="51085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AU" dirty="0"/>
          </a:p>
        </p:txBody>
      </p:sp>
      <p:sp>
        <p:nvSpPr>
          <p:cNvPr id="378900" name="Text Box 20"/>
          <p:cNvSpPr txBox="1">
            <a:spLocks noChangeArrowheads="1"/>
          </p:cNvSpPr>
          <p:nvPr/>
        </p:nvSpPr>
        <p:spPr bwMode="auto">
          <a:xfrm>
            <a:off x="11027834" y="6632576"/>
            <a:ext cx="1221317" cy="365125"/>
          </a:xfrm>
          <a:prstGeom prst="rect">
            <a:avLst/>
          </a:prstGeom>
          <a:noFill/>
          <a:ln w="9525" algn="ctr">
            <a:noFill/>
            <a:miter lim="800000"/>
            <a:headEnd/>
            <a:tailEnd/>
          </a:ln>
          <a:effectLst/>
        </p:spPr>
        <p:txBody>
          <a:bodyPr/>
          <a:lstStyle/>
          <a:p>
            <a:pPr algn="r">
              <a:defRPr/>
            </a:pPr>
            <a:fld id="{4DD1E138-76C2-47FC-884C-87E40ABBEB0B}" type="slidenum">
              <a:rPr lang="en-AU" sz="1100">
                <a:solidFill>
                  <a:schemeClr val="bg1"/>
                </a:solidFill>
              </a:rPr>
              <a:pPr algn="r">
                <a:defRPr/>
              </a:pPr>
              <a:t>‹#›</a:t>
            </a:fld>
            <a:endParaRPr lang="en-AU" sz="1100" dirty="0">
              <a:solidFill>
                <a:schemeClr val="bg1"/>
              </a:solidFill>
            </a:endParaRPr>
          </a:p>
        </p:txBody>
      </p:sp>
      <p:pic>
        <p:nvPicPr>
          <p:cNvPr id="1029" name="Picture 11" descr="PERCEPTOR_LOGO_SORT"/>
          <p:cNvPicPr>
            <a:picLocks noChangeAspect="1" noChangeArrowheads="1"/>
          </p:cNvPicPr>
          <p:nvPr/>
        </p:nvPicPr>
        <p:blipFill>
          <a:blip r:embed="rId48" cstate="email">
            <a:extLst>
              <a:ext uri="{28A0092B-C50C-407E-A947-70E740481C1C}">
                <a14:useLocalDpi xmlns:a14="http://schemas.microsoft.com/office/drawing/2010/main"/>
              </a:ext>
            </a:extLst>
          </a:blip>
          <a:srcRect/>
          <a:stretch>
            <a:fillRect/>
          </a:stretch>
        </p:blipFill>
        <p:spPr bwMode="auto">
          <a:xfrm>
            <a:off x="11712623" y="44450"/>
            <a:ext cx="432809" cy="432222"/>
          </a:xfrm>
          <a:prstGeom prst="rect">
            <a:avLst/>
          </a:prstGeom>
          <a:noFill/>
          <a:ln w="9525">
            <a:noFill/>
            <a:miter lim="800000"/>
            <a:headEnd/>
            <a:tailEnd/>
          </a:ln>
        </p:spPr>
      </p:pic>
      <p:sp>
        <p:nvSpPr>
          <p:cNvPr id="2" name="Plassholder for lysbildenummer 1"/>
          <p:cNvSpPr>
            <a:spLocks noGrp="1"/>
          </p:cNvSpPr>
          <p:nvPr>
            <p:ph type="sldNum" sz="quarter" idx="4"/>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Tree>
    <p:extLst>
      <p:ext uri="{BB962C8B-B14F-4D97-AF65-F5344CB8AC3E}">
        <p14:creationId xmlns:p14="http://schemas.microsoft.com/office/powerpoint/2010/main" val="413947103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 id="2147483728" r:id="rId36"/>
    <p:sldLayoutId id="2147483729" r:id="rId37"/>
    <p:sldLayoutId id="2147483730" r:id="rId38"/>
    <p:sldLayoutId id="2147483732" r:id="rId39"/>
    <p:sldLayoutId id="2147483733" r:id="rId40"/>
    <p:sldLayoutId id="2147483776" r:id="rId41"/>
  </p:sldLayoutIdLst>
  <p:transition/>
  <p:txStyles>
    <p:titleStyle>
      <a:lvl1pPr algn="l" defTabSz="731838" rtl="0" eaLnBrk="1" fontAlgn="base" hangingPunct="1">
        <a:spcBef>
          <a:spcPct val="20000"/>
        </a:spcBef>
        <a:spcAft>
          <a:spcPct val="0"/>
        </a:spcAft>
        <a:defRPr sz="2000" b="1">
          <a:solidFill>
            <a:srgbClr val="000000"/>
          </a:solidFill>
          <a:latin typeface="+mj-lt"/>
          <a:ea typeface="+mj-ea"/>
          <a:cs typeface="+mj-cs"/>
        </a:defRPr>
      </a:lvl1pPr>
      <a:lvl2pPr algn="l" defTabSz="731838" rtl="0" eaLnBrk="1" fontAlgn="base" hangingPunct="1">
        <a:spcBef>
          <a:spcPct val="20000"/>
        </a:spcBef>
        <a:spcAft>
          <a:spcPct val="0"/>
        </a:spcAft>
        <a:defRPr sz="2800">
          <a:solidFill>
            <a:schemeClr val="tx1"/>
          </a:solidFill>
          <a:latin typeface="Arial" pitchFamily="34" charset="0"/>
          <a:ea typeface="Arial Unicode MS" pitchFamily="34" charset="-128"/>
          <a:cs typeface="Arial Unicode MS" pitchFamily="34" charset="-128"/>
        </a:defRPr>
      </a:lvl2pPr>
      <a:lvl3pPr algn="l" defTabSz="731838" rtl="0" eaLnBrk="1" fontAlgn="base" hangingPunct="1">
        <a:spcBef>
          <a:spcPct val="20000"/>
        </a:spcBef>
        <a:spcAft>
          <a:spcPct val="0"/>
        </a:spcAft>
        <a:defRPr sz="2800">
          <a:solidFill>
            <a:schemeClr val="tx1"/>
          </a:solidFill>
          <a:latin typeface="Arial" pitchFamily="34" charset="0"/>
          <a:ea typeface="Arial Unicode MS" pitchFamily="34" charset="-128"/>
          <a:cs typeface="Arial Unicode MS" pitchFamily="34" charset="-128"/>
        </a:defRPr>
      </a:lvl3pPr>
      <a:lvl4pPr algn="l" defTabSz="731838" rtl="0" eaLnBrk="1" fontAlgn="base" hangingPunct="1">
        <a:spcBef>
          <a:spcPct val="20000"/>
        </a:spcBef>
        <a:spcAft>
          <a:spcPct val="0"/>
        </a:spcAft>
        <a:defRPr sz="2800">
          <a:solidFill>
            <a:schemeClr val="tx1"/>
          </a:solidFill>
          <a:latin typeface="Arial" pitchFamily="34" charset="0"/>
          <a:ea typeface="Arial Unicode MS" pitchFamily="34" charset="-128"/>
          <a:cs typeface="Arial Unicode MS" pitchFamily="34" charset="-128"/>
        </a:defRPr>
      </a:lvl4pPr>
      <a:lvl5pPr algn="l" defTabSz="731838" rtl="0" eaLnBrk="1" fontAlgn="base" hangingPunct="1">
        <a:spcBef>
          <a:spcPct val="20000"/>
        </a:spcBef>
        <a:spcAft>
          <a:spcPct val="0"/>
        </a:spcAft>
        <a:defRPr sz="2800">
          <a:solidFill>
            <a:schemeClr val="tx1"/>
          </a:solidFill>
          <a:latin typeface="Arial" pitchFamily="34" charset="0"/>
          <a:ea typeface="Arial Unicode MS" pitchFamily="34" charset="-128"/>
          <a:cs typeface="Arial Unicode MS" pitchFamily="34" charset="-128"/>
        </a:defRPr>
      </a:lvl5pPr>
      <a:lvl6pPr marL="457200" algn="l" defTabSz="731838" rtl="0" eaLnBrk="1" fontAlgn="base" hangingPunct="1">
        <a:spcBef>
          <a:spcPct val="20000"/>
        </a:spcBef>
        <a:spcAft>
          <a:spcPct val="0"/>
        </a:spcAft>
        <a:defRPr sz="2800">
          <a:solidFill>
            <a:schemeClr val="tx1"/>
          </a:solidFill>
          <a:latin typeface="Arial" pitchFamily="34" charset="0"/>
          <a:ea typeface="Arial Unicode MS" pitchFamily="34" charset="-128"/>
          <a:cs typeface="Arial Unicode MS" pitchFamily="34" charset="-128"/>
        </a:defRPr>
      </a:lvl6pPr>
      <a:lvl7pPr marL="914400" algn="l" defTabSz="731838" rtl="0" eaLnBrk="1" fontAlgn="base" hangingPunct="1">
        <a:spcBef>
          <a:spcPct val="20000"/>
        </a:spcBef>
        <a:spcAft>
          <a:spcPct val="0"/>
        </a:spcAft>
        <a:defRPr sz="2800">
          <a:solidFill>
            <a:schemeClr val="tx1"/>
          </a:solidFill>
          <a:latin typeface="Arial" pitchFamily="34" charset="0"/>
          <a:ea typeface="Arial Unicode MS" pitchFamily="34" charset="-128"/>
          <a:cs typeface="Arial Unicode MS" pitchFamily="34" charset="-128"/>
        </a:defRPr>
      </a:lvl7pPr>
      <a:lvl8pPr marL="1371600" algn="l" defTabSz="731838" rtl="0" eaLnBrk="1" fontAlgn="base" hangingPunct="1">
        <a:spcBef>
          <a:spcPct val="20000"/>
        </a:spcBef>
        <a:spcAft>
          <a:spcPct val="0"/>
        </a:spcAft>
        <a:defRPr sz="2800">
          <a:solidFill>
            <a:schemeClr val="tx1"/>
          </a:solidFill>
          <a:latin typeface="Arial" pitchFamily="34" charset="0"/>
          <a:ea typeface="Arial Unicode MS" pitchFamily="34" charset="-128"/>
          <a:cs typeface="Arial Unicode MS" pitchFamily="34" charset="-128"/>
        </a:defRPr>
      </a:lvl8pPr>
      <a:lvl9pPr marL="1828800" algn="l" defTabSz="731838" rtl="0" eaLnBrk="1" fontAlgn="base" hangingPunct="1">
        <a:spcBef>
          <a:spcPct val="20000"/>
        </a:spcBef>
        <a:spcAft>
          <a:spcPct val="0"/>
        </a:spcAft>
        <a:defRPr sz="2800">
          <a:solidFill>
            <a:schemeClr val="tx1"/>
          </a:solidFill>
          <a:latin typeface="Arial" pitchFamily="34" charset="0"/>
          <a:ea typeface="Arial Unicode MS" pitchFamily="34" charset="-128"/>
          <a:cs typeface="Arial Unicode MS" pitchFamily="34" charset="-128"/>
        </a:defRPr>
      </a:lvl9pPr>
    </p:titleStyle>
    <p:bodyStyle>
      <a:lvl1pPr marL="241300" indent="-241300" algn="l" defTabSz="731838" rtl="0" eaLnBrk="1" fontAlgn="base" hangingPunct="1">
        <a:spcBef>
          <a:spcPct val="0"/>
        </a:spcBef>
        <a:spcAft>
          <a:spcPct val="20000"/>
        </a:spcAft>
        <a:buClr>
          <a:srgbClr val="FF8923"/>
        </a:buClr>
        <a:buChar char="•"/>
        <a:tabLst>
          <a:tab pos="1795463" algn="l"/>
        </a:tabLst>
        <a:defRPr sz="1800">
          <a:solidFill>
            <a:srgbClr val="000000"/>
          </a:solidFill>
          <a:latin typeface="+mn-lt"/>
          <a:ea typeface="+mn-ea"/>
          <a:cs typeface="+mn-cs"/>
        </a:defRPr>
      </a:lvl1pPr>
      <a:lvl2pPr marL="525463" indent="-188913" algn="l" defTabSz="731838" rtl="0" eaLnBrk="1" fontAlgn="base" hangingPunct="1">
        <a:spcBef>
          <a:spcPct val="0"/>
        </a:spcBef>
        <a:spcAft>
          <a:spcPct val="20000"/>
        </a:spcAft>
        <a:buClr>
          <a:srgbClr val="003256"/>
        </a:buClr>
        <a:buChar char="-"/>
        <a:tabLst>
          <a:tab pos="1795463" algn="l"/>
        </a:tabLst>
        <a:defRPr sz="1600">
          <a:solidFill>
            <a:srgbClr val="000000"/>
          </a:solidFill>
          <a:latin typeface="+mn-lt"/>
          <a:ea typeface="+mn-ea"/>
          <a:cs typeface="+mn-cs"/>
        </a:defRPr>
      </a:lvl2pPr>
      <a:lvl3pPr marL="808038" indent="-188913" algn="l" defTabSz="731838" rtl="0" eaLnBrk="1" fontAlgn="base" hangingPunct="1">
        <a:spcBef>
          <a:spcPct val="0"/>
        </a:spcBef>
        <a:spcAft>
          <a:spcPct val="20000"/>
        </a:spcAft>
        <a:buClr>
          <a:srgbClr val="003256"/>
        </a:buClr>
        <a:buChar char="-"/>
        <a:tabLst>
          <a:tab pos="1795463" algn="l"/>
        </a:tabLst>
        <a:defRPr sz="1400">
          <a:solidFill>
            <a:srgbClr val="000000"/>
          </a:solidFill>
          <a:latin typeface="+mn-lt"/>
          <a:ea typeface="+mn-ea"/>
          <a:cs typeface="+mn-cs"/>
        </a:defRPr>
      </a:lvl3pPr>
      <a:lvl4pPr marL="1092200" indent="-188913" algn="l" defTabSz="731838" rtl="0" eaLnBrk="1" fontAlgn="base" hangingPunct="1">
        <a:spcBef>
          <a:spcPct val="0"/>
        </a:spcBef>
        <a:spcAft>
          <a:spcPct val="20000"/>
        </a:spcAft>
        <a:buClr>
          <a:srgbClr val="003256"/>
        </a:buClr>
        <a:buChar char="-"/>
        <a:tabLst>
          <a:tab pos="1795463" algn="l"/>
        </a:tabLst>
        <a:defRPr sz="1400">
          <a:solidFill>
            <a:srgbClr val="000000"/>
          </a:solidFill>
          <a:latin typeface="+mn-lt"/>
          <a:ea typeface="+mn-ea"/>
          <a:cs typeface="+mn-cs"/>
        </a:defRPr>
      </a:lvl4pPr>
      <a:lvl5pPr marL="1376363" indent="-169863" algn="l" defTabSz="731838" rtl="0" eaLnBrk="1" fontAlgn="base" hangingPunct="1">
        <a:spcBef>
          <a:spcPct val="0"/>
        </a:spcBef>
        <a:spcAft>
          <a:spcPct val="20000"/>
        </a:spcAft>
        <a:buClr>
          <a:srgbClr val="003256"/>
        </a:buClr>
        <a:buChar char="-"/>
        <a:tabLst>
          <a:tab pos="1795463" algn="l"/>
        </a:tabLst>
        <a:defRPr sz="1400">
          <a:solidFill>
            <a:srgbClr val="000000"/>
          </a:solidFill>
          <a:latin typeface="+mn-lt"/>
          <a:ea typeface="+mn-ea"/>
          <a:cs typeface="+mn-cs"/>
        </a:defRPr>
      </a:lvl5pPr>
      <a:lvl6pPr marL="1833563" indent="-169863" algn="l" defTabSz="731838" rtl="0" eaLnBrk="1" fontAlgn="base" hangingPunct="1">
        <a:spcBef>
          <a:spcPct val="0"/>
        </a:spcBef>
        <a:spcAft>
          <a:spcPct val="20000"/>
        </a:spcAft>
        <a:buClr>
          <a:srgbClr val="003256"/>
        </a:buClr>
        <a:buChar char="-"/>
        <a:tabLst>
          <a:tab pos="1795463" algn="l"/>
        </a:tabLst>
        <a:defRPr>
          <a:solidFill>
            <a:srgbClr val="004E69"/>
          </a:solidFill>
          <a:latin typeface="+mn-lt"/>
          <a:ea typeface="+mn-ea"/>
          <a:cs typeface="+mn-cs"/>
        </a:defRPr>
      </a:lvl6pPr>
      <a:lvl7pPr marL="2290763" indent="-169863" algn="l" defTabSz="731838" rtl="0" eaLnBrk="1" fontAlgn="base" hangingPunct="1">
        <a:spcBef>
          <a:spcPct val="0"/>
        </a:spcBef>
        <a:spcAft>
          <a:spcPct val="20000"/>
        </a:spcAft>
        <a:buClr>
          <a:srgbClr val="003256"/>
        </a:buClr>
        <a:buChar char="-"/>
        <a:tabLst>
          <a:tab pos="1795463" algn="l"/>
        </a:tabLst>
        <a:defRPr>
          <a:solidFill>
            <a:srgbClr val="004E69"/>
          </a:solidFill>
          <a:latin typeface="+mn-lt"/>
          <a:ea typeface="+mn-ea"/>
          <a:cs typeface="+mn-cs"/>
        </a:defRPr>
      </a:lvl7pPr>
      <a:lvl8pPr marL="2747963" indent="-169863" algn="l" defTabSz="731838" rtl="0" eaLnBrk="1" fontAlgn="base" hangingPunct="1">
        <a:spcBef>
          <a:spcPct val="0"/>
        </a:spcBef>
        <a:spcAft>
          <a:spcPct val="20000"/>
        </a:spcAft>
        <a:buClr>
          <a:srgbClr val="003256"/>
        </a:buClr>
        <a:buChar char="-"/>
        <a:tabLst>
          <a:tab pos="1795463" algn="l"/>
        </a:tabLst>
        <a:defRPr>
          <a:solidFill>
            <a:srgbClr val="004E69"/>
          </a:solidFill>
          <a:latin typeface="+mn-lt"/>
          <a:ea typeface="+mn-ea"/>
          <a:cs typeface="+mn-cs"/>
        </a:defRPr>
      </a:lvl8pPr>
      <a:lvl9pPr marL="3205163" indent="-169863" algn="l" defTabSz="731838" rtl="0" eaLnBrk="1" fontAlgn="base" hangingPunct="1">
        <a:spcBef>
          <a:spcPct val="0"/>
        </a:spcBef>
        <a:spcAft>
          <a:spcPct val="20000"/>
        </a:spcAft>
        <a:buClr>
          <a:srgbClr val="003256"/>
        </a:buClr>
        <a:buChar char="-"/>
        <a:tabLst>
          <a:tab pos="1795463" algn="l"/>
        </a:tabLst>
        <a:defRPr>
          <a:solidFill>
            <a:srgbClr val="004E69"/>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E2E1B5BD-E28D-D04D-92B1-5E1D5289491C}"/>
              </a:ext>
            </a:extLst>
          </p:cNvPr>
          <p:cNvGraphicFramePr>
            <a:graphicFrameLocks noChangeAspect="1"/>
          </p:cNvGraphicFramePr>
          <p:nvPr userDrawn="1">
            <p:custDataLst>
              <p:tags r:id="rId31"/>
            </p:custDataLst>
            <p:extLst>
              <p:ext uri="{D42A27DB-BD31-4B8C-83A1-F6EECF244321}">
                <p14:modId xmlns:p14="http://schemas.microsoft.com/office/powerpoint/2010/main" val="102042087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5117" name="think-cell Slide" r:id="rId33" imgW="7772400" imgH="10058400" progId="TCLayout.ActiveDocument.1">
                  <p:embed/>
                </p:oleObj>
              </mc:Choice>
              <mc:Fallback>
                <p:oleObj name="think-cell Slide" r:id="rId33" imgW="7772400" imgH="10058400" progId="TCLayout.ActiveDocument.1">
                  <p:embed/>
                  <p:pic>
                    <p:nvPicPr>
                      <p:cNvPr id="4" name="Objekt 3" hidden="1">
                        <a:extLst>
                          <a:ext uri="{FF2B5EF4-FFF2-40B4-BE49-F238E27FC236}">
                            <a16:creationId xmlns:a16="http://schemas.microsoft.com/office/drawing/2014/main" id="{E2E1B5BD-E28D-D04D-92B1-5E1D5289491C}"/>
                          </a:ext>
                        </a:extLst>
                      </p:cNvPr>
                      <p:cNvPicPr/>
                      <p:nvPr/>
                    </p:nvPicPr>
                    <p:blipFill>
                      <a:blip r:embed="rId34"/>
                      <a:stretch>
                        <a:fillRect/>
                      </a:stretch>
                    </p:blipFill>
                    <p:spPr>
                      <a:xfrm>
                        <a:off x="1588" y="1588"/>
                        <a:ext cx="1587" cy="1587"/>
                      </a:xfrm>
                      <a:prstGeom prst="rect">
                        <a:avLst/>
                      </a:prstGeom>
                    </p:spPr>
                  </p:pic>
                </p:oleObj>
              </mc:Fallback>
            </mc:AlternateContent>
          </a:graphicData>
        </a:graphic>
      </p:graphicFrame>
      <p:sp>
        <p:nvSpPr>
          <p:cNvPr id="3" name="Rektangel 2" hidden="1">
            <a:extLst>
              <a:ext uri="{FF2B5EF4-FFF2-40B4-BE49-F238E27FC236}">
                <a16:creationId xmlns:a16="http://schemas.microsoft.com/office/drawing/2014/main" id="{184EC017-139A-9D4E-8022-F9D8FD2D9FC1}"/>
              </a:ext>
            </a:extLst>
          </p:cNvPr>
          <p:cNvSpPr/>
          <p:nvPr userDrawn="1">
            <p:custDataLst>
              <p:tags r:id="rId3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2400" b="1" i="0" baseline="0" dirty="0">
              <a:latin typeface="Avenir Book" panose="02000503020000020003" pitchFamily="2" charset="0"/>
              <a:ea typeface="+mj-ea"/>
              <a:sym typeface="Avenir Book" panose="02000503020000020003" pitchFamily="2" charset="0"/>
            </a:endParaRPr>
          </a:p>
        </p:txBody>
      </p:sp>
      <p:sp>
        <p:nvSpPr>
          <p:cNvPr id="1026" name="Rectangle 2"/>
          <p:cNvSpPr>
            <a:spLocks noGrp="1" noChangeArrowheads="1"/>
          </p:cNvSpPr>
          <p:nvPr>
            <p:ph type="title"/>
          </p:nvPr>
        </p:nvSpPr>
        <p:spPr bwMode="gray">
          <a:xfrm>
            <a:off x="742951" y="333376"/>
            <a:ext cx="10725149" cy="91122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nb-NO" dirty="0"/>
              <a:t>Klikk for å redigere tittelstil</a:t>
            </a:r>
            <a:endParaRPr lang="en-AU" dirty="0"/>
          </a:p>
        </p:txBody>
      </p:sp>
      <p:sp>
        <p:nvSpPr>
          <p:cNvPr id="1027" name="Rectangle 15"/>
          <p:cNvSpPr>
            <a:spLocks noGrp="1" noChangeArrowheads="1"/>
          </p:cNvSpPr>
          <p:nvPr>
            <p:ph type="body" idx="1"/>
          </p:nvPr>
        </p:nvSpPr>
        <p:spPr bwMode="auto">
          <a:xfrm>
            <a:off x="742951" y="1454151"/>
            <a:ext cx="10759016" cy="483542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AU" dirty="0"/>
          </a:p>
        </p:txBody>
      </p:sp>
      <p:sp>
        <p:nvSpPr>
          <p:cNvPr id="378900" name="Text Box 20"/>
          <p:cNvSpPr txBox="1">
            <a:spLocks noChangeArrowheads="1"/>
          </p:cNvSpPr>
          <p:nvPr/>
        </p:nvSpPr>
        <p:spPr bwMode="auto">
          <a:xfrm>
            <a:off x="11027834" y="6632576"/>
            <a:ext cx="1221317" cy="365125"/>
          </a:xfrm>
          <a:prstGeom prst="rect">
            <a:avLst/>
          </a:prstGeom>
          <a:noFill/>
          <a:ln w="9525" algn="ctr">
            <a:noFill/>
            <a:miter lim="800000"/>
            <a:headEnd/>
            <a:tailEnd/>
          </a:ln>
          <a:effectLst/>
        </p:spPr>
        <p:txBody>
          <a:bodyPr/>
          <a:lstStyle/>
          <a:p>
            <a:pPr algn="r">
              <a:defRPr/>
            </a:pPr>
            <a:fld id="{4DD1E138-76C2-47FC-884C-87E40ABBEB0B}" type="slidenum">
              <a:rPr lang="en-AU" sz="1100">
                <a:solidFill>
                  <a:schemeClr val="bg1"/>
                </a:solidFill>
              </a:rPr>
              <a:pPr algn="r">
                <a:defRPr/>
              </a:pPr>
              <a:t>‹#›</a:t>
            </a:fld>
            <a:endParaRPr lang="en-AU" sz="1100" dirty="0">
              <a:solidFill>
                <a:schemeClr val="bg1"/>
              </a:solidFill>
            </a:endParaRPr>
          </a:p>
        </p:txBody>
      </p:sp>
      <p:pic>
        <p:nvPicPr>
          <p:cNvPr id="6" name="Bilde 5">
            <a:extLst>
              <a:ext uri="{FF2B5EF4-FFF2-40B4-BE49-F238E27FC236}">
                <a16:creationId xmlns:a16="http://schemas.microsoft.com/office/drawing/2014/main" id="{26A636AA-30CF-CF42-A2A0-8724F24B92B1}"/>
              </a:ext>
            </a:extLst>
          </p:cNvPr>
          <p:cNvPicPr>
            <a:picLocks noChangeAspect="1"/>
          </p:cNvPicPr>
          <p:nvPr userDrawn="1"/>
        </p:nvPicPr>
        <p:blipFill>
          <a:blip r:embed="rId35" cstate="email">
            <a:duotone>
              <a:prstClr val="black"/>
              <a:schemeClr val="tx1">
                <a:tint val="45000"/>
                <a:satMod val="400000"/>
              </a:schemeClr>
            </a:duotone>
            <a:extLst>
              <a:ext uri="{28A0092B-C50C-407E-A947-70E740481C1C}">
                <a14:useLocalDpi xmlns:a14="http://schemas.microsoft.com/office/drawing/2010/main"/>
              </a:ext>
            </a:extLst>
          </a:blip>
          <a:stretch>
            <a:fillRect/>
          </a:stretch>
        </p:blipFill>
        <p:spPr>
          <a:xfrm>
            <a:off x="11633833" y="6289572"/>
            <a:ext cx="558167" cy="558167"/>
          </a:xfrm>
          <a:prstGeom prst="rect">
            <a:avLst/>
          </a:prstGeom>
        </p:spPr>
      </p:pic>
    </p:spTree>
    <p:extLst>
      <p:ext uri="{BB962C8B-B14F-4D97-AF65-F5344CB8AC3E}">
        <p14:creationId xmlns:p14="http://schemas.microsoft.com/office/powerpoint/2010/main" val="135421929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 id="2147483760" r:id="rId26"/>
    <p:sldLayoutId id="2147483761" r:id="rId27"/>
    <p:sldLayoutId id="2147483762" r:id="rId28"/>
  </p:sldLayoutIdLst>
  <p:transition/>
  <p:txStyles>
    <p:titleStyle>
      <a:lvl1pPr algn="l" defTabSz="731838" rtl="0" eaLnBrk="1" fontAlgn="base" hangingPunct="1">
        <a:spcBef>
          <a:spcPct val="20000"/>
        </a:spcBef>
        <a:spcAft>
          <a:spcPct val="0"/>
        </a:spcAft>
        <a:defRPr sz="2400" b="1" baseline="0">
          <a:solidFill>
            <a:schemeClr val="tx1"/>
          </a:solidFill>
          <a:latin typeface="Avenir Book" panose="02000503020000020003" pitchFamily="2" charset="0"/>
          <a:ea typeface="+mj-ea"/>
          <a:cs typeface="+mj-cs"/>
        </a:defRPr>
      </a:lvl1pPr>
      <a:lvl2pPr algn="l" defTabSz="731838" rtl="0" eaLnBrk="1" fontAlgn="base" hangingPunct="1">
        <a:spcBef>
          <a:spcPct val="20000"/>
        </a:spcBef>
        <a:spcAft>
          <a:spcPct val="0"/>
        </a:spcAft>
        <a:defRPr sz="2800">
          <a:solidFill>
            <a:schemeClr val="tx1"/>
          </a:solidFill>
          <a:latin typeface="Arial" pitchFamily="34" charset="0"/>
          <a:ea typeface="Arial Unicode MS" pitchFamily="34" charset="-128"/>
          <a:cs typeface="Arial Unicode MS" pitchFamily="34" charset="-128"/>
        </a:defRPr>
      </a:lvl2pPr>
      <a:lvl3pPr algn="l" defTabSz="731838" rtl="0" eaLnBrk="1" fontAlgn="base" hangingPunct="1">
        <a:spcBef>
          <a:spcPct val="20000"/>
        </a:spcBef>
        <a:spcAft>
          <a:spcPct val="0"/>
        </a:spcAft>
        <a:defRPr sz="2800">
          <a:solidFill>
            <a:schemeClr val="tx1"/>
          </a:solidFill>
          <a:latin typeface="Arial" pitchFamily="34" charset="0"/>
          <a:ea typeface="Arial Unicode MS" pitchFamily="34" charset="-128"/>
          <a:cs typeface="Arial Unicode MS" pitchFamily="34" charset="-128"/>
        </a:defRPr>
      </a:lvl3pPr>
      <a:lvl4pPr algn="l" defTabSz="731838" rtl="0" eaLnBrk="1" fontAlgn="base" hangingPunct="1">
        <a:spcBef>
          <a:spcPct val="20000"/>
        </a:spcBef>
        <a:spcAft>
          <a:spcPct val="0"/>
        </a:spcAft>
        <a:defRPr sz="2800">
          <a:solidFill>
            <a:schemeClr val="tx1"/>
          </a:solidFill>
          <a:latin typeface="Arial" pitchFamily="34" charset="0"/>
          <a:ea typeface="Arial Unicode MS" pitchFamily="34" charset="-128"/>
          <a:cs typeface="Arial Unicode MS" pitchFamily="34" charset="-128"/>
        </a:defRPr>
      </a:lvl4pPr>
      <a:lvl5pPr algn="l" defTabSz="731838" rtl="0" eaLnBrk="1" fontAlgn="base" hangingPunct="1">
        <a:spcBef>
          <a:spcPct val="20000"/>
        </a:spcBef>
        <a:spcAft>
          <a:spcPct val="0"/>
        </a:spcAft>
        <a:defRPr sz="2800">
          <a:solidFill>
            <a:schemeClr val="tx1"/>
          </a:solidFill>
          <a:latin typeface="Arial" pitchFamily="34" charset="0"/>
          <a:ea typeface="Arial Unicode MS" pitchFamily="34" charset="-128"/>
          <a:cs typeface="Arial Unicode MS" pitchFamily="34" charset="-128"/>
        </a:defRPr>
      </a:lvl5pPr>
      <a:lvl6pPr marL="457200" algn="l" defTabSz="731838" rtl="0" eaLnBrk="1" fontAlgn="base" hangingPunct="1">
        <a:spcBef>
          <a:spcPct val="20000"/>
        </a:spcBef>
        <a:spcAft>
          <a:spcPct val="0"/>
        </a:spcAft>
        <a:defRPr sz="2800">
          <a:solidFill>
            <a:schemeClr val="tx1"/>
          </a:solidFill>
          <a:latin typeface="Arial" pitchFamily="34" charset="0"/>
          <a:ea typeface="Arial Unicode MS" pitchFamily="34" charset="-128"/>
          <a:cs typeface="Arial Unicode MS" pitchFamily="34" charset="-128"/>
        </a:defRPr>
      </a:lvl6pPr>
      <a:lvl7pPr marL="914400" algn="l" defTabSz="731838" rtl="0" eaLnBrk="1" fontAlgn="base" hangingPunct="1">
        <a:spcBef>
          <a:spcPct val="20000"/>
        </a:spcBef>
        <a:spcAft>
          <a:spcPct val="0"/>
        </a:spcAft>
        <a:defRPr sz="2800">
          <a:solidFill>
            <a:schemeClr val="tx1"/>
          </a:solidFill>
          <a:latin typeface="Arial" pitchFamily="34" charset="0"/>
          <a:ea typeface="Arial Unicode MS" pitchFamily="34" charset="-128"/>
          <a:cs typeface="Arial Unicode MS" pitchFamily="34" charset="-128"/>
        </a:defRPr>
      </a:lvl7pPr>
      <a:lvl8pPr marL="1371600" algn="l" defTabSz="731838" rtl="0" eaLnBrk="1" fontAlgn="base" hangingPunct="1">
        <a:spcBef>
          <a:spcPct val="20000"/>
        </a:spcBef>
        <a:spcAft>
          <a:spcPct val="0"/>
        </a:spcAft>
        <a:defRPr sz="2800">
          <a:solidFill>
            <a:schemeClr val="tx1"/>
          </a:solidFill>
          <a:latin typeface="Arial" pitchFamily="34" charset="0"/>
          <a:ea typeface="Arial Unicode MS" pitchFamily="34" charset="-128"/>
          <a:cs typeface="Arial Unicode MS" pitchFamily="34" charset="-128"/>
        </a:defRPr>
      </a:lvl8pPr>
      <a:lvl9pPr marL="1828800" algn="l" defTabSz="731838" rtl="0" eaLnBrk="1" fontAlgn="base" hangingPunct="1">
        <a:spcBef>
          <a:spcPct val="20000"/>
        </a:spcBef>
        <a:spcAft>
          <a:spcPct val="0"/>
        </a:spcAft>
        <a:defRPr sz="2800">
          <a:solidFill>
            <a:schemeClr val="tx1"/>
          </a:solidFill>
          <a:latin typeface="Arial" pitchFamily="34" charset="0"/>
          <a:ea typeface="Arial Unicode MS" pitchFamily="34" charset="-128"/>
          <a:cs typeface="Arial Unicode MS" pitchFamily="34" charset="-128"/>
        </a:defRPr>
      </a:lvl9pPr>
    </p:titleStyle>
    <p:bodyStyle>
      <a:lvl1pPr marL="285750" indent="-285750" algn="l" defTabSz="731838" rtl="0" eaLnBrk="1" fontAlgn="base" hangingPunct="1">
        <a:spcBef>
          <a:spcPct val="0"/>
        </a:spcBef>
        <a:spcAft>
          <a:spcPct val="20000"/>
        </a:spcAft>
        <a:buClr>
          <a:schemeClr val="accent4"/>
        </a:buClr>
        <a:buSzPct val="100000"/>
        <a:buFont typeface="Wingdings" pitchFamily="2" charset="2"/>
        <a:buChar char="§"/>
        <a:tabLst>
          <a:tab pos="1795463" algn="l"/>
        </a:tabLst>
        <a:defRPr sz="2000" baseline="0">
          <a:solidFill>
            <a:schemeClr val="tx1"/>
          </a:solidFill>
          <a:latin typeface="Avenir Book" panose="02000503020000020003" pitchFamily="2" charset="0"/>
          <a:ea typeface="+mn-ea"/>
          <a:cs typeface="+mn-cs"/>
        </a:defRPr>
      </a:lvl1pPr>
      <a:lvl2pPr marL="525463" indent="-188913" algn="l" defTabSz="731838" rtl="0" eaLnBrk="1" fontAlgn="base" hangingPunct="1">
        <a:spcBef>
          <a:spcPct val="0"/>
        </a:spcBef>
        <a:spcAft>
          <a:spcPct val="20000"/>
        </a:spcAft>
        <a:buClr>
          <a:srgbClr val="003256"/>
        </a:buClr>
        <a:buFont typeface="Courier New" panose="02070309020205020404" pitchFamily="49" charset="0"/>
        <a:buChar char="o"/>
        <a:tabLst>
          <a:tab pos="1795463" algn="l"/>
        </a:tabLst>
        <a:defRPr sz="1600">
          <a:solidFill>
            <a:schemeClr val="tx1"/>
          </a:solidFill>
          <a:latin typeface="Avenir Book" panose="02000503020000020003" pitchFamily="2" charset="0"/>
          <a:ea typeface="+mn-ea"/>
          <a:cs typeface="+mn-cs"/>
        </a:defRPr>
      </a:lvl2pPr>
      <a:lvl3pPr marL="808038" indent="-188913" algn="l" defTabSz="731838" rtl="0" eaLnBrk="1" fontAlgn="base" hangingPunct="1">
        <a:spcBef>
          <a:spcPct val="0"/>
        </a:spcBef>
        <a:spcAft>
          <a:spcPct val="20000"/>
        </a:spcAft>
        <a:buClr>
          <a:srgbClr val="003256"/>
        </a:buClr>
        <a:buFont typeface="Courier New" panose="02070309020205020404" pitchFamily="49" charset="0"/>
        <a:buChar char="o"/>
        <a:tabLst>
          <a:tab pos="1795463" algn="l"/>
        </a:tabLst>
        <a:defRPr sz="1400">
          <a:solidFill>
            <a:schemeClr val="tx1"/>
          </a:solidFill>
          <a:latin typeface="Avenir Book" panose="02000503020000020003" pitchFamily="2" charset="0"/>
          <a:ea typeface="+mn-ea"/>
          <a:cs typeface="+mn-cs"/>
        </a:defRPr>
      </a:lvl3pPr>
      <a:lvl4pPr marL="1092200" indent="-188913" algn="l" defTabSz="731838" rtl="0" eaLnBrk="1" fontAlgn="base" hangingPunct="1">
        <a:spcBef>
          <a:spcPct val="0"/>
        </a:spcBef>
        <a:spcAft>
          <a:spcPct val="20000"/>
        </a:spcAft>
        <a:buClr>
          <a:srgbClr val="003256"/>
        </a:buClr>
        <a:buFont typeface="Arial" panose="020B0604020202020204" pitchFamily="34" charset="0"/>
        <a:buChar char="•"/>
        <a:tabLst>
          <a:tab pos="1795463" algn="l"/>
        </a:tabLst>
        <a:defRPr sz="1400">
          <a:solidFill>
            <a:schemeClr val="tx1"/>
          </a:solidFill>
          <a:latin typeface="Avenir Book" panose="02000503020000020003" pitchFamily="2" charset="0"/>
          <a:ea typeface="+mn-ea"/>
          <a:cs typeface="+mn-cs"/>
        </a:defRPr>
      </a:lvl4pPr>
      <a:lvl5pPr marL="1376363" indent="-169863" algn="l" defTabSz="731838" rtl="0" eaLnBrk="1" fontAlgn="base" hangingPunct="1">
        <a:spcBef>
          <a:spcPct val="0"/>
        </a:spcBef>
        <a:spcAft>
          <a:spcPct val="20000"/>
        </a:spcAft>
        <a:buClr>
          <a:srgbClr val="003256"/>
        </a:buClr>
        <a:buFont typeface="Arial" panose="020B0604020202020204" pitchFamily="34" charset="0"/>
        <a:buChar char="•"/>
        <a:tabLst>
          <a:tab pos="1795463" algn="l"/>
        </a:tabLst>
        <a:defRPr sz="1400">
          <a:solidFill>
            <a:schemeClr val="tx1"/>
          </a:solidFill>
          <a:latin typeface="Avenir Book" panose="02000503020000020003" pitchFamily="2" charset="0"/>
          <a:ea typeface="+mn-ea"/>
          <a:cs typeface="+mn-cs"/>
        </a:defRPr>
      </a:lvl5pPr>
      <a:lvl6pPr marL="1833563" indent="-169863" algn="l" defTabSz="731838" rtl="0" eaLnBrk="1" fontAlgn="base" hangingPunct="1">
        <a:spcBef>
          <a:spcPct val="0"/>
        </a:spcBef>
        <a:spcAft>
          <a:spcPct val="20000"/>
        </a:spcAft>
        <a:buClr>
          <a:srgbClr val="003256"/>
        </a:buClr>
        <a:buChar char="-"/>
        <a:tabLst>
          <a:tab pos="1795463" algn="l"/>
        </a:tabLst>
        <a:defRPr>
          <a:solidFill>
            <a:srgbClr val="004E69"/>
          </a:solidFill>
          <a:latin typeface="+mn-lt"/>
          <a:ea typeface="+mn-ea"/>
          <a:cs typeface="+mn-cs"/>
        </a:defRPr>
      </a:lvl6pPr>
      <a:lvl7pPr marL="2290763" indent="-169863" algn="l" defTabSz="731838" rtl="0" eaLnBrk="1" fontAlgn="base" hangingPunct="1">
        <a:spcBef>
          <a:spcPct val="0"/>
        </a:spcBef>
        <a:spcAft>
          <a:spcPct val="20000"/>
        </a:spcAft>
        <a:buClr>
          <a:srgbClr val="003256"/>
        </a:buClr>
        <a:buChar char="-"/>
        <a:tabLst>
          <a:tab pos="1795463" algn="l"/>
        </a:tabLst>
        <a:defRPr>
          <a:solidFill>
            <a:srgbClr val="004E69"/>
          </a:solidFill>
          <a:latin typeface="+mn-lt"/>
          <a:ea typeface="+mn-ea"/>
          <a:cs typeface="+mn-cs"/>
        </a:defRPr>
      </a:lvl7pPr>
      <a:lvl8pPr marL="2747963" indent="-169863" algn="l" defTabSz="731838" rtl="0" eaLnBrk="1" fontAlgn="base" hangingPunct="1">
        <a:spcBef>
          <a:spcPct val="0"/>
        </a:spcBef>
        <a:spcAft>
          <a:spcPct val="20000"/>
        </a:spcAft>
        <a:buClr>
          <a:srgbClr val="003256"/>
        </a:buClr>
        <a:buChar char="-"/>
        <a:tabLst>
          <a:tab pos="1795463" algn="l"/>
        </a:tabLst>
        <a:defRPr>
          <a:solidFill>
            <a:srgbClr val="004E69"/>
          </a:solidFill>
          <a:latin typeface="+mn-lt"/>
          <a:ea typeface="+mn-ea"/>
          <a:cs typeface="+mn-cs"/>
        </a:defRPr>
      </a:lvl8pPr>
      <a:lvl9pPr marL="3205163" indent="-169863" algn="l" defTabSz="731838" rtl="0" eaLnBrk="1" fontAlgn="base" hangingPunct="1">
        <a:spcBef>
          <a:spcPct val="0"/>
        </a:spcBef>
        <a:spcAft>
          <a:spcPct val="20000"/>
        </a:spcAft>
        <a:buClr>
          <a:srgbClr val="003256"/>
        </a:buClr>
        <a:buChar char="-"/>
        <a:tabLst>
          <a:tab pos="1795463" algn="l"/>
        </a:tabLst>
        <a:defRPr>
          <a:solidFill>
            <a:srgbClr val="004E69"/>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5757FFE-9594-4FEB-A048-F00E0B0E1921}"/>
              </a:ext>
            </a:extLst>
          </p:cNvPr>
          <p:cNvGraphicFramePr>
            <a:graphicFrameLocks noChangeAspect="1"/>
          </p:cNvGraphicFramePr>
          <p:nvPr userDrawn="1">
            <p:custDataLst>
              <p:tags r:id="rId19"/>
            </p:custDataLst>
            <p:extLst>
              <p:ext uri="{D42A27DB-BD31-4B8C-83A1-F6EECF244321}">
                <p14:modId xmlns:p14="http://schemas.microsoft.com/office/powerpoint/2010/main" val="10699140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1204" name="think-cell Slide" r:id="rId21" imgW="532" imgH="530" progId="TCLayout.ActiveDocument.1">
                  <p:embed/>
                </p:oleObj>
              </mc:Choice>
              <mc:Fallback>
                <p:oleObj name="think-cell Slide" r:id="rId21" imgW="532" imgH="530" progId="TCLayout.ActiveDocument.1">
                  <p:embed/>
                  <p:pic>
                    <p:nvPicPr>
                      <p:cNvPr id="4" name="Object 3" hidden="1">
                        <a:extLst>
                          <a:ext uri="{FF2B5EF4-FFF2-40B4-BE49-F238E27FC236}">
                            <a16:creationId xmlns:a16="http://schemas.microsoft.com/office/drawing/2014/main" id="{D5757FFE-9594-4FEB-A048-F00E0B0E1921}"/>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4F1DBDDE-83D2-4B70-9F59-B2FBE25002D8}"/>
              </a:ext>
            </a:extLst>
          </p:cNvPr>
          <p:cNvSpPr/>
          <p:nvPr userDrawn="1">
            <p:custDataLst>
              <p:tags r:id="rId20"/>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2000" b="1" i="0" baseline="0" dirty="0">
              <a:latin typeface="Arial" panose="020B0604020202020204" pitchFamily="34" charset="0"/>
              <a:ea typeface="+mj-ea"/>
              <a:cs typeface="+mj-cs"/>
              <a:sym typeface="Arial" panose="020B0604020202020204" pitchFamily="34" charset="0"/>
            </a:endParaRPr>
          </a:p>
        </p:txBody>
      </p:sp>
      <p:sp>
        <p:nvSpPr>
          <p:cNvPr id="1026" name="Rectangle 2"/>
          <p:cNvSpPr>
            <a:spLocks noGrp="1" noChangeArrowheads="1"/>
          </p:cNvSpPr>
          <p:nvPr>
            <p:ph type="title"/>
          </p:nvPr>
        </p:nvSpPr>
        <p:spPr bwMode="gray">
          <a:xfrm>
            <a:off x="742951" y="333376"/>
            <a:ext cx="10725149" cy="91122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nb-NO" dirty="0"/>
              <a:t>Klikk for å redigere tittelstil</a:t>
            </a:r>
            <a:endParaRPr lang="en-AU" dirty="0"/>
          </a:p>
        </p:txBody>
      </p:sp>
      <p:sp>
        <p:nvSpPr>
          <p:cNvPr id="1027" name="Rectangle 15"/>
          <p:cNvSpPr>
            <a:spLocks noGrp="1" noChangeArrowheads="1"/>
          </p:cNvSpPr>
          <p:nvPr>
            <p:ph type="body" idx="1"/>
          </p:nvPr>
        </p:nvSpPr>
        <p:spPr bwMode="auto">
          <a:xfrm>
            <a:off x="742951" y="1454150"/>
            <a:ext cx="10759016" cy="51085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AU" dirty="0"/>
          </a:p>
        </p:txBody>
      </p:sp>
      <p:sp>
        <p:nvSpPr>
          <p:cNvPr id="378900" name="Text Box 20"/>
          <p:cNvSpPr txBox="1">
            <a:spLocks noChangeArrowheads="1"/>
          </p:cNvSpPr>
          <p:nvPr/>
        </p:nvSpPr>
        <p:spPr bwMode="auto">
          <a:xfrm>
            <a:off x="11027834" y="6632576"/>
            <a:ext cx="1221317" cy="365125"/>
          </a:xfrm>
          <a:prstGeom prst="rect">
            <a:avLst/>
          </a:prstGeom>
          <a:noFill/>
          <a:ln w="9525" algn="ctr">
            <a:noFill/>
            <a:miter lim="800000"/>
            <a:headEnd/>
            <a:tailEnd/>
          </a:ln>
          <a:effectLst/>
        </p:spPr>
        <p:txBody>
          <a:bodyPr/>
          <a:lstStyle/>
          <a:p>
            <a:pPr algn="r">
              <a:defRPr/>
            </a:pPr>
            <a:fld id="{4DD1E138-76C2-47FC-884C-87E40ABBEB0B}" type="slidenum">
              <a:rPr lang="en-AU" sz="1100">
                <a:solidFill>
                  <a:schemeClr val="bg1"/>
                </a:solidFill>
              </a:rPr>
              <a:pPr algn="r">
                <a:defRPr/>
              </a:pPr>
              <a:t>‹#›</a:t>
            </a:fld>
            <a:endParaRPr lang="en-AU" sz="1100" dirty="0">
              <a:solidFill>
                <a:schemeClr val="bg1"/>
              </a:solidFill>
            </a:endParaRPr>
          </a:p>
        </p:txBody>
      </p:sp>
      <p:pic>
        <p:nvPicPr>
          <p:cNvPr id="1029" name="Picture 11" descr="PERCEPTOR_LOGO_SORT"/>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11712623" y="44450"/>
            <a:ext cx="432809" cy="432222"/>
          </a:xfrm>
          <a:prstGeom prst="rect">
            <a:avLst/>
          </a:prstGeom>
          <a:noFill/>
          <a:ln w="9525">
            <a:noFill/>
            <a:miter lim="800000"/>
            <a:headEnd/>
            <a:tailEnd/>
          </a:ln>
        </p:spPr>
      </p:pic>
      <p:sp>
        <p:nvSpPr>
          <p:cNvPr id="2" name="Plassholder for lysbildenummer 1"/>
          <p:cNvSpPr>
            <a:spLocks noGrp="1"/>
          </p:cNvSpPr>
          <p:nvPr>
            <p:ph type="sldNum" sz="quarter" idx="4"/>
          </p:nvPr>
        </p:nvSpPr>
        <p:spPr>
          <a:xfrm>
            <a:off x="9395883" y="6525345"/>
            <a:ext cx="2844800" cy="365125"/>
          </a:xfrm>
          <a:prstGeom prst="rect">
            <a:avLst/>
          </a:prstGeom>
        </p:spPr>
        <p:txBody>
          <a:bodyPr vert="horz" lIns="91440" tIns="45720" rIns="91440" bIns="45720" rtlCol="0" anchor="ctr"/>
          <a:lstStyle>
            <a:lvl1pPr algn="r">
              <a:defRPr sz="1200">
                <a:solidFill>
                  <a:srgbClr val="000000"/>
                </a:solidFill>
              </a:defRPr>
            </a:lvl1pPr>
          </a:lstStyle>
          <a:p>
            <a:fld id="{EB196F9E-E12F-401B-8F2E-F988E23815B8}" type="slidenum">
              <a:rPr lang="nb-NO" smtClean="0"/>
              <a:pPr/>
              <a:t>‹#›</a:t>
            </a:fld>
            <a:endParaRPr lang="nb-NO" dirty="0"/>
          </a:p>
        </p:txBody>
      </p:sp>
    </p:spTree>
    <p:extLst>
      <p:ext uri="{BB962C8B-B14F-4D97-AF65-F5344CB8AC3E}">
        <p14:creationId xmlns:p14="http://schemas.microsoft.com/office/powerpoint/2010/main" val="355884217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Lst>
  <p:transition/>
  <p:txStyles>
    <p:titleStyle>
      <a:lvl1pPr algn="l" defTabSz="731838" rtl="0" eaLnBrk="1" fontAlgn="base" hangingPunct="1">
        <a:spcBef>
          <a:spcPct val="20000"/>
        </a:spcBef>
        <a:spcAft>
          <a:spcPct val="0"/>
        </a:spcAft>
        <a:defRPr sz="2000" b="1">
          <a:solidFill>
            <a:srgbClr val="000000"/>
          </a:solidFill>
          <a:latin typeface="+mj-lt"/>
          <a:ea typeface="+mj-ea"/>
          <a:cs typeface="+mj-cs"/>
        </a:defRPr>
      </a:lvl1pPr>
      <a:lvl2pPr algn="l" defTabSz="731838" rtl="0" eaLnBrk="1" fontAlgn="base" hangingPunct="1">
        <a:spcBef>
          <a:spcPct val="20000"/>
        </a:spcBef>
        <a:spcAft>
          <a:spcPct val="0"/>
        </a:spcAft>
        <a:defRPr sz="2800">
          <a:solidFill>
            <a:schemeClr val="tx1"/>
          </a:solidFill>
          <a:latin typeface="Arial" pitchFamily="34" charset="0"/>
          <a:ea typeface="Arial Unicode MS" pitchFamily="34" charset="-128"/>
          <a:cs typeface="Arial Unicode MS" pitchFamily="34" charset="-128"/>
        </a:defRPr>
      </a:lvl2pPr>
      <a:lvl3pPr algn="l" defTabSz="731838" rtl="0" eaLnBrk="1" fontAlgn="base" hangingPunct="1">
        <a:spcBef>
          <a:spcPct val="20000"/>
        </a:spcBef>
        <a:spcAft>
          <a:spcPct val="0"/>
        </a:spcAft>
        <a:defRPr sz="2800">
          <a:solidFill>
            <a:schemeClr val="tx1"/>
          </a:solidFill>
          <a:latin typeface="Arial" pitchFamily="34" charset="0"/>
          <a:ea typeface="Arial Unicode MS" pitchFamily="34" charset="-128"/>
          <a:cs typeface="Arial Unicode MS" pitchFamily="34" charset="-128"/>
        </a:defRPr>
      </a:lvl3pPr>
      <a:lvl4pPr algn="l" defTabSz="731838" rtl="0" eaLnBrk="1" fontAlgn="base" hangingPunct="1">
        <a:spcBef>
          <a:spcPct val="20000"/>
        </a:spcBef>
        <a:spcAft>
          <a:spcPct val="0"/>
        </a:spcAft>
        <a:defRPr sz="2800">
          <a:solidFill>
            <a:schemeClr val="tx1"/>
          </a:solidFill>
          <a:latin typeface="Arial" pitchFamily="34" charset="0"/>
          <a:ea typeface="Arial Unicode MS" pitchFamily="34" charset="-128"/>
          <a:cs typeface="Arial Unicode MS" pitchFamily="34" charset="-128"/>
        </a:defRPr>
      </a:lvl4pPr>
      <a:lvl5pPr algn="l" defTabSz="731838" rtl="0" eaLnBrk="1" fontAlgn="base" hangingPunct="1">
        <a:spcBef>
          <a:spcPct val="20000"/>
        </a:spcBef>
        <a:spcAft>
          <a:spcPct val="0"/>
        </a:spcAft>
        <a:defRPr sz="2800">
          <a:solidFill>
            <a:schemeClr val="tx1"/>
          </a:solidFill>
          <a:latin typeface="Arial" pitchFamily="34" charset="0"/>
          <a:ea typeface="Arial Unicode MS" pitchFamily="34" charset="-128"/>
          <a:cs typeface="Arial Unicode MS" pitchFamily="34" charset="-128"/>
        </a:defRPr>
      </a:lvl5pPr>
      <a:lvl6pPr marL="457200" algn="l" defTabSz="731838" rtl="0" eaLnBrk="1" fontAlgn="base" hangingPunct="1">
        <a:spcBef>
          <a:spcPct val="20000"/>
        </a:spcBef>
        <a:spcAft>
          <a:spcPct val="0"/>
        </a:spcAft>
        <a:defRPr sz="2800">
          <a:solidFill>
            <a:schemeClr val="tx1"/>
          </a:solidFill>
          <a:latin typeface="Arial" pitchFamily="34" charset="0"/>
          <a:ea typeface="Arial Unicode MS" pitchFamily="34" charset="-128"/>
          <a:cs typeface="Arial Unicode MS" pitchFamily="34" charset="-128"/>
        </a:defRPr>
      </a:lvl6pPr>
      <a:lvl7pPr marL="914400" algn="l" defTabSz="731838" rtl="0" eaLnBrk="1" fontAlgn="base" hangingPunct="1">
        <a:spcBef>
          <a:spcPct val="20000"/>
        </a:spcBef>
        <a:spcAft>
          <a:spcPct val="0"/>
        </a:spcAft>
        <a:defRPr sz="2800">
          <a:solidFill>
            <a:schemeClr val="tx1"/>
          </a:solidFill>
          <a:latin typeface="Arial" pitchFamily="34" charset="0"/>
          <a:ea typeface="Arial Unicode MS" pitchFamily="34" charset="-128"/>
          <a:cs typeface="Arial Unicode MS" pitchFamily="34" charset="-128"/>
        </a:defRPr>
      </a:lvl7pPr>
      <a:lvl8pPr marL="1371600" algn="l" defTabSz="731838" rtl="0" eaLnBrk="1" fontAlgn="base" hangingPunct="1">
        <a:spcBef>
          <a:spcPct val="20000"/>
        </a:spcBef>
        <a:spcAft>
          <a:spcPct val="0"/>
        </a:spcAft>
        <a:defRPr sz="2800">
          <a:solidFill>
            <a:schemeClr val="tx1"/>
          </a:solidFill>
          <a:latin typeface="Arial" pitchFamily="34" charset="0"/>
          <a:ea typeface="Arial Unicode MS" pitchFamily="34" charset="-128"/>
          <a:cs typeface="Arial Unicode MS" pitchFamily="34" charset="-128"/>
        </a:defRPr>
      </a:lvl8pPr>
      <a:lvl9pPr marL="1828800" algn="l" defTabSz="731838" rtl="0" eaLnBrk="1" fontAlgn="base" hangingPunct="1">
        <a:spcBef>
          <a:spcPct val="20000"/>
        </a:spcBef>
        <a:spcAft>
          <a:spcPct val="0"/>
        </a:spcAft>
        <a:defRPr sz="2800">
          <a:solidFill>
            <a:schemeClr val="tx1"/>
          </a:solidFill>
          <a:latin typeface="Arial" pitchFamily="34" charset="0"/>
          <a:ea typeface="Arial Unicode MS" pitchFamily="34" charset="-128"/>
          <a:cs typeface="Arial Unicode MS" pitchFamily="34" charset="-128"/>
        </a:defRPr>
      </a:lvl9pPr>
    </p:titleStyle>
    <p:bodyStyle>
      <a:lvl1pPr marL="241300" indent="-241300" algn="l" defTabSz="731838" rtl="0" eaLnBrk="1" fontAlgn="base" hangingPunct="1">
        <a:spcBef>
          <a:spcPct val="0"/>
        </a:spcBef>
        <a:spcAft>
          <a:spcPct val="20000"/>
        </a:spcAft>
        <a:buClr>
          <a:srgbClr val="FF8923"/>
        </a:buClr>
        <a:buChar char="•"/>
        <a:tabLst>
          <a:tab pos="1795463" algn="l"/>
        </a:tabLst>
        <a:defRPr sz="1800">
          <a:solidFill>
            <a:srgbClr val="000000"/>
          </a:solidFill>
          <a:latin typeface="+mn-lt"/>
          <a:ea typeface="+mn-ea"/>
          <a:cs typeface="+mn-cs"/>
        </a:defRPr>
      </a:lvl1pPr>
      <a:lvl2pPr marL="525463" indent="-188913" algn="l" defTabSz="731838" rtl="0" eaLnBrk="1" fontAlgn="base" hangingPunct="1">
        <a:spcBef>
          <a:spcPct val="0"/>
        </a:spcBef>
        <a:spcAft>
          <a:spcPct val="20000"/>
        </a:spcAft>
        <a:buClr>
          <a:srgbClr val="003256"/>
        </a:buClr>
        <a:buChar char="-"/>
        <a:tabLst>
          <a:tab pos="1795463" algn="l"/>
        </a:tabLst>
        <a:defRPr sz="1600">
          <a:solidFill>
            <a:srgbClr val="000000"/>
          </a:solidFill>
          <a:latin typeface="+mn-lt"/>
          <a:ea typeface="+mn-ea"/>
          <a:cs typeface="+mn-cs"/>
        </a:defRPr>
      </a:lvl2pPr>
      <a:lvl3pPr marL="808038" indent="-188913" algn="l" defTabSz="731838" rtl="0" eaLnBrk="1" fontAlgn="base" hangingPunct="1">
        <a:spcBef>
          <a:spcPct val="0"/>
        </a:spcBef>
        <a:spcAft>
          <a:spcPct val="20000"/>
        </a:spcAft>
        <a:buClr>
          <a:srgbClr val="003256"/>
        </a:buClr>
        <a:buChar char="-"/>
        <a:tabLst>
          <a:tab pos="1795463" algn="l"/>
        </a:tabLst>
        <a:defRPr sz="1400">
          <a:solidFill>
            <a:srgbClr val="000000"/>
          </a:solidFill>
          <a:latin typeface="+mn-lt"/>
          <a:ea typeface="+mn-ea"/>
          <a:cs typeface="+mn-cs"/>
        </a:defRPr>
      </a:lvl3pPr>
      <a:lvl4pPr marL="1092200" indent="-188913" algn="l" defTabSz="731838" rtl="0" eaLnBrk="1" fontAlgn="base" hangingPunct="1">
        <a:spcBef>
          <a:spcPct val="0"/>
        </a:spcBef>
        <a:spcAft>
          <a:spcPct val="20000"/>
        </a:spcAft>
        <a:buClr>
          <a:srgbClr val="003256"/>
        </a:buClr>
        <a:buChar char="-"/>
        <a:tabLst>
          <a:tab pos="1795463" algn="l"/>
        </a:tabLst>
        <a:defRPr sz="1400">
          <a:solidFill>
            <a:srgbClr val="000000"/>
          </a:solidFill>
          <a:latin typeface="+mn-lt"/>
          <a:ea typeface="+mn-ea"/>
          <a:cs typeface="+mn-cs"/>
        </a:defRPr>
      </a:lvl4pPr>
      <a:lvl5pPr marL="1376363" indent="-169863" algn="l" defTabSz="731838" rtl="0" eaLnBrk="1" fontAlgn="base" hangingPunct="1">
        <a:spcBef>
          <a:spcPct val="0"/>
        </a:spcBef>
        <a:spcAft>
          <a:spcPct val="20000"/>
        </a:spcAft>
        <a:buClr>
          <a:srgbClr val="003256"/>
        </a:buClr>
        <a:buChar char="-"/>
        <a:tabLst>
          <a:tab pos="1795463" algn="l"/>
        </a:tabLst>
        <a:defRPr sz="1400">
          <a:solidFill>
            <a:srgbClr val="000000"/>
          </a:solidFill>
          <a:latin typeface="+mn-lt"/>
          <a:ea typeface="+mn-ea"/>
          <a:cs typeface="+mn-cs"/>
        </a:defRPr>
      </a:lvl5pPr>
      <a:lvl6pPr marL="1833563" indent="-169863" algn="l" defTabSz="731838" rtl="0" eaLnBrk="1" fontAlgn="base" hangingPunct="1">
        <a:spcBef>
          <a:spcPct val="0"/>
        </a:spcBef>
        <a:spcAft>
          <a:spcPct val="20000"/>
        </a:spcAft>
        <a:buClr>
          <a:srgbClr val="003256"/>
        </a:buClr>
        <a:buChar char="-"/>
        <a:tabLst>
          <a:tab pos="1795463" algn="l"/>
        </a:tabLst>
        <a:defRPr>
          <a:solidFill>
            <a:srgbClr val="004E69"/>
          </a:solidFill>
          <a:latin typeface="+mn-lt"/>
          <a:ea typeface="+mn-ea"/>
          <a:cs typeface="+mn-cs"/>
        </a:defRPr>
      </a:lvl6pPr>
      <a:lvl7pPr marL="2290763" indent="-169863" algn="l" defTabSz="731838" rtl="0" eaLnBrk="1" fontAlgn="base" hangingPunct="1">
        <a:spcBef>
          <a:spcPct val="0"/>
        </a:spcBef>
        <a:spcAft>
          <a:spcPct val="20000"/>
        </a:spcAft>
        <a:buClr>
          <a:srgbClr val="003256"/>
        </a:buClr>
        <a:buChar char="-"/>
        <a:tabLst>
          <a:tab pos="1795463" algn="l"/>
        </a:tabLst>
        <a:defRPr>
          <a:solidFill>
            <a:srgbClr val="004E69"/>
          </a:solidFill>
          <a:latin typeface="+mn-lt"/>
          <a:ea typeface="+mn-ea"/>
          <a:cs typeface="+mn-cs"/>
        </a:defRPr>
      </a:lvl7pPr>
      <a:lvl8pPr marL="2747963" indent="-169863" algn="l" defTabSz="731838" rtl="0" eaLnBrk="1" fontAlgn="base" hangingPunct="1">
        <a:spcBef>
          <a:spcPct val="0"/>
        </a:spcBef>
        <a:spcAft>
          <a:spcPct val="20000"/>
        </a:spcAft>
        <a:buClr>
          <a:srgbClr val="003256"/>
        </a:buClr>
        <a:buChar char="-"/>
        <a:tabLst>
          <a:tab pos="1795463" algn="l"/>
        </a:tabLst>
        <a:defRPr>
          <a:solidFill>
            <a:srgbClr val="004E69"/>
          </a:solidFill>
          <a:latin typeface="+mn-lt"/>
          <a:ea typeface="+mn-ea"/>
          <a:cs typeface="+mn-cs"/>
        </a:defRPr>
      </a:lvl8pPr>
      <a:lvl9pPr marL="3205163" indent="-169863" algn="l" defTabSz="731838" rtl="0" eaLnBrk="1" fontAlgn="base" hangingPunct="1">
        <a:spcBef>
          <a:spcPct val="0"/>
        </a:spcBef>
        <a:spcAft>
          <a:spcPct val="20000"/>
        </a:spcAft>
        <a:buClr>
          <a:srgbClr val="003256"/>
        </a:buClr>
        <a:buChar char="-"/>
        <a:tabLst>
          <a:tab pos="1795463" algn="l"/>
        </a:tabLst>
        <a:defRPr>
          <a:solidFill>
            <a:srgbClr val="004E69"/>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Layout" Target="../slideLayouts/slideLayout2.xml"/><Relationship Id="rId7" Type="http://schemas.openxmlformats.org/officeDocument/2006/relationships/image" Target="../media/image30.jpeg"/><Relationship Id="rId2" Type="http://schemas.openxmlformats.org/officeDocument/2006/relationships/tags" Target="../tags/tag30.xml"/><Relationship Id="rId1" Type="http://schemas.openxmlformats.org/officeDocument/2006/relationships/vmlDrawing" Target="../drawings/vmlDrawing26.vml"/><Relationship Id="rId6" Type="http://schemas.openxmlformats.org/officeDocument/2006/relationships/image" Target="../media/image29.emf"/><Relationship Id="rId5" Type="http://schemas.openxmlformats.org/officeDocument/2006/relationships/oleObject" Target="../embeddings/oleObject26.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chart" Target="../charts/chart92.xml"/></Relationships>
</file>

<file path=ppt/slides/_rels/slide10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chart" Target="../charts/chart94.xml"/><Relationship Id="rId7" Type="http://schemas.openxmlformats.org/officeDocument/2006/relationships/image" Target="../media/image41.png"/><Relationship Id="rId12" Type="http://schemas.openxmlformats.org/officeDocument/2006/relationships/image" Target="../media/image48.svg"/><Relationship Id="rId17" Type="http://schemas.openxmlformats.org/officeDocument/2006/relationships/image" Target="../media/image53.png"/><Relationship Id="rId2" Type="http://schemas.openxmlformats.org/officeDocument/2006/relationships/chart" Target="../charts/chart93.xml"/><Relationship Id="rId16"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47.png"/><Relationship Id="rId5" Type="http://schemas.openxmlformats.org/officeDocument/2006/relationships/image" Target="../media/image39.png"/><Relationship Id="rId15" Type="http://schemas.openxmlformats.org/officeDocument/2006/relationships/image" Target="../media/image76.jpeg"/><Relationship Id="rId10" Type="http://schemas.openxmlformats.org/officeDocument/2006/relationships/image" Target="../media/image44.png"/><Relationship Id="rId19" Type="http://schemas.openxmlformats.org/officeDocument/2006/relationships/image" Target="../media/image55.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50.svg"/></Relationships>
</file>

<file path=ppt/slides/_rels/slide102.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99.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chart" Target="../charts/chart96.xml"/><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99.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9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100.png"/><Relationship Id="rId4" Type="http://schemas.openxmlformats.org/officeDocument/2006/relationships/image" Target="../media/image99.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chart" Target="../charts/chart99.xml"/><Relationship Id="rId1" Type="http://schemas.openxmlformats.org/officeDocument/2006/relationships/slideLayout" Target="../slideLayouts/slideLayout6.xml"/><Relationship Id="rId4" Type="http://schemas.openxmlformats.org/officeDocument/2006/relationships/chart" Target="../charts/chart101.xml"/></Relationships>
</file>

<file path=ppt/slides/_rels/slide115.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chart" Target="../charts/chart103.xml"/></Relationships>
</file>

<file path=ppt/slides/_rels/slide116.xml.rels><?xml version="1.0" encoding="UTF-8" standalone="yes"?>
<Relationships xmlns="http://schemas.openxmlformats.org/package/2006/relationships"><Relationship Id="rId3" Type="http://schemas.openxmlformats.org/officeDocument/2006/relationships/chart" Target="../charts/chart104.xml"/><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chart" Target="../charts/chart105.xml"/></Relationships>
</file>

<file path=ppt/slides/_rels/slide11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chart" Target="../charts/chart107.xml"/><Relationship Id="rId7" Type="http://schemas.openxmlformats.org/officeDocument/2006/relationships/image" Target="../media/image41.png"/><Relationship Id="rId12" Type="http://schemas.openxmlformats.org/officeDocument/2006/relationships/image" Target="../media/image48.svg"/><Relationship Id="rId17" Type="http://schemas.openxmlformats.org/officeDocument/2006/relationships/image" Target="../media/image53.png"/><Relationship Id="rId2" Type="http://schemas.openxmlformats.org/officeDocument/2006/relationships/chart" Target="../charts/chart106.xml"/><Relationship Id="rId16"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47.png"/><Relationship Id="rId5" Type="http://schemas.openxmlformats.org/officeDocument/2006/relationships/image" Target="../media/image39.png"/><Relationship Id="rId15" Type="http://schemas.openxmlformats.org/officeDocument/2006/relationships/image" Target="../media/image76.jpeg"/><Relationship Id="rId10" Type="http://schemas.openxmlformats.org/officeDocument/2006/relationships/image" Target="../media/image44.png"/><Relationship Id="rId19" Type="http://schemas.openxmlformats.org/officeDocument/2006/relationships/image" Target="../media/image55.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50.svg"/></Relationships>
</file>

<file path=ppt/slides/_rels/slide11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chart" Target="../charts/chart109.xml"/><Relationship Id="rId7" Type="http://schemas.openxmlformats.org/officeDocument/2006/relationships/image" Target="../media/image41.png"/><Relationship Id="rId12" Type="http://schemas.openxmlformats.org/officeDocument/2006/relationships/image" Target="../media/image48.svg"/><Relationship Id="rId17" Type="http://schemas.openxmlformats.org/officeDocument/2006/relationships/image" Target="../media/image53.png"/><Relationship Id="rId2" Type="http://schemas.openxmlformats.org/officeDocument/2006/relationships/chart" Target="../charts/chart108.xml"/><Relationship Id="rId16"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47.png"/><Relationship Id="rId5" Type="http://schemas.openxmlformats.org/officeDocument/2006/relationships/image" Target="../media/image39.png"/><Relationship Id="rId15" Type="http://schemas.openxmlformats.org/officeDocument/2006/relationships/image" Target="../media/image76.jpeg"/><Relationship Id="rId10" Type="http://schemas.openxmlformats.org/officeDocument/2006/relationships/image" Target="../media/image44.png"/><Relationship Id="rId19" Type="http://schemas.openxmlformats.org/officeDocument/2006/relationships/image" Target="../media/image55.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50.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chart" Target="../charts/chart111.xml"/><Relationship Id="rId7" Type="http://schemas.openxmlformats.org/officeDocument/2006/relationships/image" Target="../media/image41.png"/><Relationship Id="rId12" Type="http://schemas.openxmlformats.org/officeDocument/2006/relationships/image" Target="../media/image48.svg"/><Relationship Id="rId17" Type="http://schemas.openxmlformats.org/officeDocument/2006/relationships/image" Target="../media/image53.png"/><Relationship Id="rId2" Type="http://schemas.openxmlformats.org/officeDocument/2006/relationships/chart" Target="../charts/chart110.xml"/><Relationship Id="rId16"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47.png"/><Relationship Id="rId5" Type="http://schemas.openxmlformats.org/officeDocument/2006/relationships/image" Target="../media/image39.png"/><Relationship Id="rId15" Type="http://schemas.openxmlformats.org/officeDocument/2006/relationships/image" Target="../media/image76.jpeg"/><Relationship Id="rId10" Type="http://schemas.openxmlformats.org/officeDocument/2006/relationships/image" Target="../media/image44.png"/><Relationship Id="rId19" Type="http://schemas.openxmlformats.org/officeDocument/2006/relationships/image" Target="../media/image55.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50.svg"/></Relationships>
</file>

<file path=ppt/slides/_rels/slide12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chart" Target="../charts/chart113.xml"/><Relationship Id="rId7" Type="http://schemas.openxmlformats.org/officeDocument/2006/relationships/image" Target="../media/image41.png"/><Relationship Id="rId12" Type="http://schemas.openxmlformats.org/officeDocument/2006/relationships/image" Target="../media/image48.svg"/><Relationship Id="rId17" Type="http://schemas.openxmlformats.org/officeDocument/2006/relationships/image" Target="../media/image53.png"/><Relationship Id="rId2" Type="http://schemas.openxmlformats.org/officeDocument/2006/relationships/chart" Target="../charts/chart112.xml"/><Relationship Id="rId16"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47.png"/><Relationship Id="rId5" Type="http://schemas.openxmlformats.org/officeDocument/2006/relationships/image" Target="../media/image39.png"/><Relationship Id="rId15" Type="http://schemas.openxmlformats.org/officeDocument/2006/relationships/image" Target="../media/image76.jpeg"/><Relationship Id="rId10" Type="http://schemas.openxmlformats.org/officeDocument/2006/relationships/image" Target="../media/image44.png"/><Relationship Id="rId19" Type="http://schemas.openxmlformats.org/officeDocument/2006/relationships/image" Target="../media/image55.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50.svg"/></Relationships>
</file>

<file path=ppt/slides/_rels/slide12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chart" Target="../charts/chart115.xml"/><Relationship Id="rId7" Type="http://schemas.openxmlformats.org/officeDocument/2006/relationships/image" Target="../media/image41.png"/><Relationship Id="rId12" Type="http://schemas.openxmlformats.org/officeDocument/2006/relationships/image" Target="../media/image48.svg"/><Relationship Id="rId17" Type="http://schemas.openxmlformats.org/officeDocument/2006/relationships/image" Target="../media/image53.png"/><Relationship Id="rId2" Type="http://schemas.openxmlformats.org/officeDocument/2006/relationships/chart" Target="../charts/chart114.xml"/><Relationship Id="rId16"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47.png"/><Relationship Id="rId5" Type="http://schemas.openxmlformats.org/officeDocument/2006/relationships/image" Target="../media/image39.png"/><Relationship Id="rId15" Type="http://schemas.openxmlformats.org/officeDocument/2006/relationships/image" Target="../media/image76.jpeg"/><Relationship Id="rId10" Type="http://schemas.openxmlformats.org/officeDocument/2006/relationships/image" Target="../media/image44.png"/><Relationship Id="rId19" Type="http://schemas.openxmlformats.org/officeDocument/2006/relationships/image" Target="../media/image55.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50.svg"/></Relationships>
</file>

<file path=ppt/slides/_rels/slide12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8.svg"/><Relationship Id="rId18" Type="http://schemas.openxmlformats.org/officeDocument/2006/relationships/image" Target="../media/image53.png"/><Relationship Id="rId3" Type="http://schemas.openxmlformats.org/officeDocument/2006/relationships/chart" Target="../charts/chart116.xml"/><Relationship Id="rId7" Type="http://schemas.openxmlformats.org/officeDocument/2006/relationships/image" Target="../media/image40.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50.xml"/><Relationship Id="rId16" Type="http://schemas.openxmlformats.org/officeDocument/2006/relationships/image" Target="../media/image76.jpeg"/><Relationship Id="rId20"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50.svg"/><Relationship Id="rId10" Type="http://schemas.openxmlformats.org/officeDocument/2006/relationships/image" Target="../media/image43.png"/><Relationship Id="rId19" Type="http://schemas.openxmlformats.org/officeDocument/2006/relationships/image" Target="../media/image54.png"/><Relationship Id="rId4" Type="http://schemas.openxmlformats.org/officeDocument/2006/relationships/chart" Target="../charts/chart117.xml"/><Relationship Id="rId9" Type="http://schemas.openxmlformats.org/officeDocument/2006/relationships/image" Target="../media/image42.png"/><Relationship Id="rId14" Type="http://schemas.openxmlformats.org/officeDocument/2006/relationships/image" Target="../media/image49.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18" Type="http://schemas.openxmlformats.org/officeDocument/2006/relationships/image" Target="../media/image5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5.xml"/><Relationship Id="rId16" Type="http://schemas.openxmlformats.org/officeDocument/2006/relationships/image" Target="../media/image51.jpeg"/><Relationship Id="rId20"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6.jpeg"/><Relationship Id="rId5" Type="http://schemas.openxmlformats.org/officeDocument/2006/relationships/image" Target="../media/image40.png"/><Relationship Id="rId15" Type="http://schemas.openxmlformats.org/officeDocument/2006/relationships/image" Target="../media/image50.sv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8.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jpeg"/><Relationship Id="rId3" Type="http://schemas.openxmlformats.org/officeDocument/2006/relationships/slideLayout" Target="../slideLayouts/slideLayout6.xml"/><Relationship Id="rId7" Type="http://schemas.openxmlformats.org/officeDocument/2006/relationships/image" Target="../media/image63.png"/><Relationship Id="rId12" Type="http://schemas.openxmlformats.org/officeDocument/2006/relationships/image" Target="../media/image68.jpeg"/><Relationship Id="rId2" Type="http://schemas.openxmlformats.org/officeDocument/2006/relationships/tags" Target="../tags/tag31.xml"/><Relationship Id="rId1" Type="http://schemas.openxmlformats.org/officeDocument/2006/relationships/vmlDrawing" Target="../drawings/vmlDrawing27.vml"/><Relationship Id="rId6" Type="http://schemas.openxmlformats.org/officeDocument/2006/relationships/image" Target="../media/image62.emf"/><Relationship Id="rId11" Type="http://schemas.openxmlformats.org/officeDocument/2006/relationships/image" Target="../media/image67.jpeg"/><Relationship Id="rId5" Type="http://schemas.openxmlformats.org/officeDocument/2006/relationships/oleObject" Target="../embeddings/oleObject27.bin"/><Relationship Id="rId10" Type="http://schemas.openxmlformats.org/officeDocument/2006/relationships/image" Target="../media/image66.jpeg"/><Relationship Id="rId4" Type="http://schemas.openxmlformats.org/officeDocument/2006/relationships/notesSlide" Target="../notesSlides/notesSlide8.xml"/><Relationship Id="rId9" Type="http://schemas.openxmlformats.org/officeDocument/2006/relationships/image" Target="../media/image65.jpeg"/><Relationship Id="rId1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6.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50.svg"/><Relationship Id="rId18" Type="http://schemas.openxmlformats.org/officeDocument/2006/relationships/image" Target="../media/image55.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notesSlide" Target="../notesSlides/notesSlide9.xml"/><Relationship Id="rId16"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8.svg"/><Relationship Id="rId5" Type="http://schemas.openxmlformats.org/officeDocument/2006/relationships/image" Target="../media/image40.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7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50.svg"/><Relationship Id="rId18" Type="http://schemas.openxmlformats.org/officeDocument/2006/relationships/image" Target="../media/image55.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chart" Target="../charts/chart5.xml"/><Relationship Id="rId16"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8.svg"/><Relationship Id="rId5" Type="http://schemas.openxmlformats.org/officeDocument/2006/relationships/image" Target="../media/image40.png"/><Relationship Id="rId15" Type="http://schemas.openxmlformats.org/officeDocument/2006/relationships/image" Target="../media/image52.png"/><Relationship Id="rId10" Type="http://schemas.openxmlformats.org/officeDocument/2006/relationships/image" Target="../media/image47.png"/><Relationship Id="rId19" Type="http://schemas.openxmlformats.org/officeDocument/2006/relationships/chart" Target="../charts/chart6.xml"/><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76.jpeg"/></Relationships>
</file>

<file path=ppt/slides/_rels/slide2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chart" Target="../charts/chart1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50.svg"/><Relationship Id="rId18" Type="http://schemas.openxmlformats.org/officeDocument/2006/relationships/image" Target="../media/image55.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chart" Target="../charts/chart11.xml"/><Relationship Id="rId16" Type="http://schemas.openxmlformats.org/officeDocument/2006/relationships/image" Target="../media/image53.png"/><Relationship Id="rId1" Type="http://schemas.openxmlformats.org/officeDocument/2006/relationships/slideLayout" Target="../slideLayouts/slideLayout35.xml"/><Relationship Id="rId6" Type="http://schemas.openxmlformats.org/officeDocument/2006/relationships/image" Target="../media/image41.png"/><Relationship Id="rId11" Type="http://schemas.openxmlformats.org/officeDocument/2006/relationships/image" Target="../media/image48.svg"/><Relationship Id="rId5" Type="http://schemas.openxmlformats.org/officeDocument/2006/relationships/image" Target="../media/image40.png"/><Relationship Id="rId15" Type="http://schemas.openxmlformats.org/officeDocument/2006/relationships/image" Target="../media/image52.png"/><Relationship Id="rId10" Type="http://schemas.openxmlformats.org/officeDocument/2006/relationships/image" Target="../media/image47.png"/><Relationship Id="rId19" Type="http://schemas.openxmlformats.org/officeDocument/2006/relationships/chart" Target="../charts/chart12.xml"/><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76.jpeg"/></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tags" Target="../tags/tag33.xml"/><Relationship Id="rId7" Type="http://schemas.openxmlformats.org/officeDocument/2006/relationships/image" Target="../media/image79.emf"/><Relationship Id="rId2" Type="http://schemas.openxmlformats.org/officeDocument/2006/relationships/tags" Target="../tags/tag32.xml"/><Relationship Id="rId1" Type="http://schemas.openxmlformats.org/officeDocument/2006/relationships/vmlDrawing" Target="../drawings/vmlDrawing28.vml"/><Relationship Id="rId6" Type="http://schemas.openxmlformats.org/officeDocument/2006/relationships/oleObject" Target="../embeddings/oleObject28.bin"/><Relationship Id="rId5" Type="http://schemas.openxmlformats.org/officeDocument/2006/relationships/notesSlide" Target="../notesSlides/notesSlide11.xml"/><Relationship Id="rId4" Type="http://schemas.openxmlformats.org/officeDocument/2006/relationships/slideLayout" Target="../slideLayouts/slideLayout63.xml"/><Relationship Id="rId9"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2.xml"/><Relationship Id="rId1" Type="http://schemas.openxmlformats.org/officeDocument/2006/relationships/slideLayout" Target="../slideLayouts/slideLayout35.xml"/><Relationship Id="rId5" Type="http://schemas.openxmlformats.org/officeDocument/2006/relationships/image" Target="../media/image81.png"/><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image" Target="../media/image82.png"/><Relationship Id="rId5" Type="http://schemas.openxmlformats.org/officeDocument/2006/relationships/chart" Target="../charts/chart15.xml"/><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chart" Target="../charts/chart18.xml"/><Relationship Id="rId7" Type="http://schemas.openxmlformats.org/officeDocument/2006/relationships/image" Target="../media/image41.png"/><Relationship Id="rId12" Type="http://schemas.openxmlformats.org/officeDocument/2006/relationships/image" Target="../media/image48.svg"/><Relationship Id="rId17" Type="http://schemas.openxmlformats.org/officeDocument/2006/relationships/image" Target="../media/image53.png"/><Relationship Id="rId2" Type="http://schemas.openxmlformats.org/officeDocument/2006/relationships/chart" Target="../charts/chart17.xml"/><Relationship Id="rId16" Type="http://schemas.openxmlformats.org/officeDocument/2006/relationships/image" Target="../media/image52.png"/><Relationship Id="rId1" Type="http://schemas.openxmlformats.org/officeDocument/2006/relationships/slideLayout" Target="../slideLayouts/slideLayout35.xml"/><Relationship Id="rId6" Type="http://schemas.openxmlformats.org/officeDocument/2006/relationships/image" Target="../media/image40.png"/><Relationship Id="rId11" Type="http://schemas.openxmlformats.org/officeDocument/2006/relationships/image" Target="../media/image47.png"/><Relationship Id="rId5" Type="http://schemas.openxmlformats.org/officeDocument/2006/relationships/image" Target="../media/image39.png"/><Relationship Id="rId15" Type="http://schemas.openxmlformats.org/officeDocument/2006/relationships/image" Target="../media/image76.jpeg"/><Relationship Id="rId10" Type="http://schemas.openxmlformats.org/officeDocument/2006/relationships/image" Target="../media/image44.png"/><Relationship Id="rId19" Type="http://schemas.openxmlformats.org/officeDocument/2006/relationships/image" Target="../media/image55.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50.svg"/></Relationships>
</file>

<file path=ppt/slides/_rels/slide3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8.svg"/><Relationship Id="rId18" Type="http://schemas.openxmlformats.org/officeDocument/2006/relationships/image" Target="../media/image53.png"/><Relationship Id="rId3" Type="http://schemas.openxmlformats.org/officeDocument/2006/relationships/chart" Target="../charts/chart19.xml"/><Relationship Id="rId7" Type="http://schemas.openxmlformats.org/officeDocument/2006/relationships/image" Target="../media/image40.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15.xml"/><Relationship Id="rId16" Type="http://schemas.openxmlformats.org/officeDocument/2006/relationships/image" Target="../media/image76.jpeg"/><Relationship Id="rId20" Type="http://schemas.openxmlformats.org/officeDocument/2006/relationships/image" Target="../media/image55.png"/><Relationship Id="rId1" Type="http://schemas.openxmlformats.org/officeDocument/2006/relationships/slideLayout" Target="../slideLayouts/slideLayout35.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50.svg"/><Relationship Id="rId10" Type="http://schemas.openxmlformats.org/officeDocument/2006/relationships/image" Target="../media/image43.png"/><Relationship Id="rId19" Type="http://schemas.openxmlformats.org/officeDocument/2006/relationships/image" Target="../media/image54.png"/><Relationship Id="rId4" Type="http://schemas.openxmlformats.org/officeDocument/2006/relationships/chart" Target="../charts/chart20.xml"/><Relationship Id="rId9" Type="http://schemas.openxmlformats.org/officeDocument/2006/relationships/image" Target="../media/image42.png"/><Relationship Id="rId14" Type="http://schemas.openxmlformats.org/officeDocument/2006/relationships/image" Target="../media/image49.png"/></Relationships>
</file>

<file path=ppt/slides/_rels/slide3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chart" Target="../charts/chart22.xml"/><Relationship Id="rId7" Type="http://schemas.openxmlformats.org/officeDocument/2006/relationships/image" Target="../media/image41.png"/><Relationship Id="rId12" Type="http://schemas.openxmlformats.org/officeDocument/2006/relationships/image" Target="../media/image48.svg"/><Relationship Id="rId17" Type="http://schemas.openxmlformats.org/officeDocument/2006/relationships/image" Target="../media/image53.png"/><Relationship Id="rId2" Type="http://schemas.openxmlformats.org/officeDocument/2006/relationships/chart" Target="../charts/chart21.xml"/><Relationship Id="rId16" Type="http://schemas.openxmlformats.org/officeDocument/2006/relationships/image" Target="../media/image52.png"/><Relationship Id="rId1" Type="http://schemas.openxmlformats.org/officeDocument/2006/relationships/slideLayout" Target="../slideLayouts/slideLayout35.xml"/><Relationship Id="rId6" Type="http://schemas.openxmlformats.org/officeDocument/2006/relationships/image" Target="../media/image40.png"/><Relationship Id="rId11" Type="http://schemas.openxmlformats.org/officeDocument/2006/relationships/image" Target="../media/image47.png"/><Relationship Id="rId5" Type="http://schemas.openxmlformats.org/officeDocument/2006/relationships/image" Target="../media/image39.png"/><Relationship Id="rId15" Type="http://schemas.openxmlformats.org/officeDocument/2006/relationships/image" Target="../media/image76.jpeg"/><Relationship Id="rId10" Type="http://schemas.openxmlformats.org/officeDocument/2006/relationships/image" Target="../media/image44.png"/><Relationship Id="rId19" Type="http://schemas.openxmlformats.org/officeDocument/2006/relationships/image" Target="../media/image55.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50.svg"/></Relationships>
</file>

<file path=ppt/slides/_rels/slide4.xml.rels><?xml version="1.0" encoding="UTF-8" standalone="yes"?>
<Relationships xmlns="http://schemas.openxmlformats.org/package/2006/relationships"><Relationship Id="rId3" Type="http://schemas.openxmlformats.org/officeDocument/2006/relationships/hyperlink" Target="http://www.norstat.no/" TargetMode="External"/><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chart" Target="../charts/chart24.xml"/><Relationship Id="rId7" Type="http://schemas.openxmlformats.org/officeDocument/2006/relationships/image" Target="../media/image41.png"/><Relationship Id="rId12" Type="http://schemas.openxmlformats.org/officeDocument/2006/relationships/image" Target="../media/image48.svg"/><Relationship Id="rId17" Type="http://schemas.openxmlformats.org/officeDocument/2006/relationships/image" Target="../media/image53.png"/><Relationship Id="rId2" Type="http://schemas.openxmlformats.org/officeDocument/2006/relationships/chart" Target="../charts/chart23.xml"/><Relationship Id="rId16" Type="http://schemas.openxmlformats.org/officeDocument/2006/relationships/image" Target="../media/image52.png"/><Relationship Id="rId1" Type="http://schemas.openxmlformats.org/officeDocument/2006/relationships/slideLayout" Target="../slideLayouts/slideLayout35.xml"/><Relationship Id="rId6" Type="http://schemas.openxmlformats.org/officeDocument/2006/relationships/image" Target="../media/image40.png"/><Relationship Id="rId11" Type="http://schemas.openxmlformats.org/officeDocument/2006/relationships/image" Target="../media/image47.png"/><Relationship Id="rId5" Type="http://schemas.openxmlformats.org/officeDocument/2006/relationships/image" Target="../media/image39.png"/><Relationship Id="rId15" Type="http://schemas.openxmlformats.org/officeDocument/2006/relationships/image" Target="../media/image76.jpeg"/><Relationship Id="rId10" Type="http://schemas.openxmlformats.org/officeDocument/2006/relationships/image" Target="../media/image44.png"/><Relationship Id="rId19" Type="http://schemas.openxmlformats.org/officeDocument/2006/relationships/image" Target="../media/image55.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50.svg"/></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chart" Target="../charts/chart25.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chart" Target="../charts/chart27.xml"/><Relationship Id="rId1" Type="http://schemas.openxmlformats.org/officeDocument/2006/relationships/slideLayout" Target="../slideLayouts/slideLayout35.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chart" Target="../charts/chart29.xml"/><Relationship Id="rId1" Type="http://schemas.openxmlformats.org/officeDocument/2006/relationships/slideLayout" Target="../slideLayouts/slideLayout35.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17.xml"/><Relationship Id="rId1" Type="http://schemas.openxmlformats.org/officeDocument/2006/relationships/slideLayout" Target="../slideLayouts/slideLayout35.xml"/><Relationship Id="rId5" Type="http://schemas.openxmlformats.org/officeDocument/2006/relationships/image" Target="../media/image85.png"/><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chart" Target="../charts/chart33.xml"/></Relationships>
</file>

<file path=ppt/slides/_rels/slide47.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chart" Target="../charts/chart36.xml"/><Relationship Id="rId7" Type="http://schemas.openxmlformats.org/officeDocument/2006/relationships/image" Target="../media/image41.png"/><Relationship Id="rId12" Type="http://schemas.openxmlformats.org/officeDocument/2006/relationships/image" Target="../media/image48.svg"/><Relationship Id="rId17" Type="http://schemas.openxmlformats.org/officeDocument/2006/relationships/image" Target="../media/image53.png"/><Relationship Id="rId2" Type="http://schemas.openxmlformats.org/officeDocument/2006/relationships/chart" Target="../charts/chart35.xml"/><Relationship Id="rId16" Type="http://schemas.openxmlformats.org/officeDocument/2006/relationships/image" Target="../media/image52.png"/><Relationship Id="rId1" Type="http://schemas.openxmlformats.org/officeDocument/2006/relationships/slideLayout" Target="../slideLayouts/slideLayout35.xml"/><Relationship Id="rId6" Type="http://schemas.openxmlformats.org/officeDocument/2006/relationships/image" Target="../media/image40.png"/><Relationship Id="rId11" Type="http://schemas.openxmlformats.org/officeDocument/2006/relationships/image" Target="../media/image47.png"/><Relationship Id="rId5" Type="http://schemas.openxmlformats.org/officeDocument/2006/relationships/image" Target="../media/image39.png"/><Relationship Id="rId15" Type="http://schemas.openxmlformats.org/officeDocument/2006/relationships/image" Target="../media/image76.jpeg"/><Relationship Id="rId10" Type="http://schemas.openxmlformats.org/officeDocument/2006/relationships/image" Target="../media/image44.png"/><Relationship Id="rId19" Type="http://schemas.openxmlformats.org/officeDocument/2006/relationships/image" Target="../media/image55.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50.svg"/></Relationships>
</file>

<file path=ppt/slides/_rels/slide49.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21.xml"/><Relationship Id="rId1" Type="http://schemas.openxmlformats.org/officeDocument/2006/relationships/slideLayout" Target="../slideLayouts/slideLayout35.xml"/><Relationship Id="rId4" Type="http://schemas.openxmlformats.org/officeDocument/2006/relationships/image" Target="../media/image86.jpeg"/></Relationships>
</file>

<file path=ppt/slides/_rels/slide53.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image" Target="../media/image87.png"/><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chart" Target="../charts/chart41.xml"/><Relationship Id="rId7" Type="http://schemas.openxmlformats.org/officeDocument/2006/relationships/image" Target="../media/image41.png"/><Relationship Id="rId12" Type="http://schemas.openxmlformats.org/officeDocument/2006/relationships/image" Target="../media/image48.svg"/><Relationship Id="rId17" Type="http://schemas.openxmlformats.org/officeDocument/2006/relationships/image" Target="../media/image53.png"/><Relationship Id="rId2" Type="http://schemas.openxmlformats.org/officeDocument/2006/relationships/chart" Target="../charts/chart40.xml"/><Relationship Id="rId16" Type="http://schemas.openxmlformats.org/officeDocument/2006/relationships/image" Target="../media/image52.png"/><Relationship Id="rId1" Type="http://schemas.openxmlformats.org/officeDocument/2006/relationships/slideLayout" Target="../slideLayouts/slideLayout35.xml"/><Relationship Id="rId6" Type="http://schemas.openxmlformats.org/officeDocument/2006/relationships/image" Target="../media/image40.png"/><Relationship Id="rId11" Type="http://schemas.openxmlformats.org/officeDocument/2006/relationships/image" Target="../media/image47.png"/><Relationship Id="rId5" Type="http://schemas.openxmlformats.org/officeDocument/2006/relationships/image" Target="../media/image39.png"/><Relationship Id="rId15" Type="http://schemas.openxmlformats.org/officeDocument/2006/relationships/image" Target="../media/image76.jpeg"/><Relationship Id="rId10" Type="http://schemas.openxmlformats.org/officeDocument/2006/relationships/image" Target="../media/image44.png"/><Relationship Id="rId19" Type="http://schemas.openxmlformats.org/officeDocument/2006/relationships/image" Target="../media/image55.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50.svg"/></Relationships>
</file>

<file path=ppt/slides/_rels/slide55.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22.xml"/><Relationship Id="rId1" Type="http://schemas.openxmlformats.org/officeDocument/2006/relationships/slideLayout" Target="../slideLayouts/slideLayout35.xml"/><Relationship Id="rId4" Type="http://schemas.openxmlformats.org/officeDocument/2006/relationships/image" Target="../media/image8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23.xml"/><Relationship Id="rId1" Type="http://schemas.openxmlformats.org/officeDocument/2006/relationships/slideLayout" Target="../slideLayouts/slideLayout35.xml"/><Relationship Id="rId4" Type="http://schemas.openxmlformats.org/officeDocument/2006/relationships/image" Target="../media/image88.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26.xml"/><Relationship Id="rId1" Type="http://schemas.openxmlformats.org/officeDocument/2006/relationships/slideLayout" Target="../slideLayouts/slideLayout35.xml"/><Relationship Id="rId4" Type="http://schemas.openxmlformats.org/officeDocument/2006/relationships/image" Target="../media/image8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27.xml"/><Relationship Id="rId1" Type="http://schemas.openxmlformats.org/officeDocument/2006/relationships/slideLayout" Target="../slideLayouts/slideLayout35.xml"/><Relationship Id="rId4" Type="http://schemas.openxmlformats.org/officeDocument/2006/relationships/image" Target="../media/image88.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0.xml"/><Relationship Id="rId1" Type="http://schemas.openxmlformats.org/officeDocument/2006/relationships/slideLayout" Target="../slideLayouts/slideLayout35.xml"/><Relationship Id="rId4" Type="http://schemas.openxmlformats.org/officeDocument/2006/relationships/chart" Target="../charts/chart47.xml"/></Relationships>
</file>

<file path=ppt/slides/_rels/slide68.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1.xml"/><Relationship Id="rId1" Type="http://schemas.openxmlformats.org/officeDocument/2006/relationships/slideLayout" Target="../slideLayouts/slideLayout35.xml"/><Relationship Id="rId4" Type="http://schemas.openxmlformats.org/officeDocument/2006/relationships/image" Target="../media/image8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chart" Target="../charts/chart49.xml"/><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chart" Target="../charts/chart50.xml"/><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chart" Target="../charts/chart53.xml"/><Relationship Id="rId7" Type="http://schemas.openxmlformats.org/officeDocument/2006/relationships/image" Target="../media/image41.png"/><Relationship Id="rId12" Type="http://schemas.openxmlformats.org/officeDocument/2006/relationships/image" Target="../media/image48.svg"/><Relationship Id="rId17" Type="http://schemas.openxmlformats.org/officeDocument/2006/relationships/image" Target="../media/image53.png"/><Relationship Id="rId2" Type="http://schemas.openxmlformats.org/officeDocument/2006/relationships/chart" Target="../charts/chart52.xml"/><Relationship Id="rId16" Type="http://schemas.openxmlformats.org/officeDocument/2006/relationships/image" Target="../media/image52.png"/><Relationship Id="rId1" Type="http://schemas.openxmlformats.org/officeDocument/2006/relationships/slideLayout" Target="../slideLayouts/slideLayout35.xml"/><Relationship Id="rId6" Type="http://schemas.openxmlformats.org/officeDocument/2006/relationships/image" Target="../media/image40.png"/><Relationship Id="rId11" Type="http://schemas.openxmlformats.org/officeDocument/2006/relationships/image" Target="../media/image47.png"/><Relationship Id="rId5" Type="http://schemas.openxmlformats.org/officeDocument/2006/relationships/image" Target="../media/image39.png"/><Relationship Id="rId15" Type="http://schemas.openxmlformats.org/officeDocument/2006/relationships/image" Target="../media/image76.jpeg"/><Relationship Id="rId10" Type="http://schemas.openxmlformats.org/officeDocument/2006/relationships/image" Target="../media/image44.png"/><Relationship Id="rId19" Type="http://schemas.openxmlformats.org/officeDocument/2006/relationships/image" Target="../media/image55.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50.svg"/></Relationships>
</file>

<file path=ppt/slides/_rels/slide73.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2.xml"/><Relationship Id="rId1" Type="http://schemas.openxmlformats.org/officeDocument/2006/relationships/slideLayout" Target="../slideLayouts/slideLayout35.xml"/><Relationship Id="rId5" Type="http://schemas.openxmlformats.org/officeDocument/2006/relationships/chart" Target="../charts/chart55.xml"/><Relationship Id="rId4" Type="http://schemas.openxmlformats.org/officeDocument/2006/relationships/image" Target="../media/image90.jpeg"/></Relationships>
</file>

<file path=ppt/slides/_rels/slide74.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chart" Target="../charts/chart56.xml"/><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chart" Target="../charts/chart58.xml"/><Relationship Id="rId1" Type="http://schemas.openxmlformats.org/officeDocument/2006/relationships/slideLayout" Target="../slideLayouts/slideLayout6.xml"/><Relationship Id="rId4" Type="http://schemas.openxmlformats.org/officeDocument/2006/relationships/chart" Target="../charts/chart60.xml"/></Relationships>
</file>

<file path=ppt/slides/_rels/slide7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chart" Target="../charts/chart62.xml"/><Relationship Id="rId7" Type="http://schemas.openxmlformats.org/officeDocument/2006/relationships/image" Target="../media/image41.png"/><Relationship Id="rId12" Type="http://schemas.openxmlformats.org/officeDocument/2006/relationships/image" Target="../media/image48.svg"/><Relationship Id="rId17" Type="http://schemas.openxmlformats.org/officeDocument/2006/relationships/image" Target="../media/image53.png"/><Relationship Id="rId2" Type="http://schemas.openxmlformats.org/officeDocument/2006/relationships/chart" Target="../charts/chart61.xml"/><Relationship Id="rId16"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47.png"/><Relationship Id="rId5" Type="http://schemas.openxmlformats.org/officeDocument/2006/relationships/image" Target="../media/image39.png"/><Relationship Id="rId15" Type="http://schemas.openxmlformats.org/officeDocument/2006/relationships/image" Target="../media/image76.jpeg"/><Relationship Id="rId10" Type="http://schemas.openxmlformats.org/officeDocument/2006/relationships/image" Target="../media/image44.png"/><Relationship Id="rId19" Type="http://schemas.openxmlformats.org/officeDocument/2006/relationships/image" Target="../media/image55.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50.svg"/></Relationships>
</file>

<file path=ppt/slides/_rels/slide78.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image" Target="../media/image91.png"/><Relationship Id="rId1" Type="http://schemas.openxmlformats.org/officeDocument/2006/relationships/slideLayout" Target="../slideLayouts/slideLayout6.xml"/><Relationship Id="rId4" Type="http://schemas.openxmlformats.org/officeDocument/2006/relationships/chart" Target="../charts/chart64.xml"/></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chart" Target="../charts/chart6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chart" Target="../charts/chart67.xml"/><Relationship Id="rId7" Type="http://schemas.openxmlformats.org/officeDocument/2006/relationships/image" Target="../media/image41.png"/><Relationship Id="rId12" Type="http://schemas.openxmlformats.org/officeDocument/2006/relationships/image" Target="../media/image48.svg"/><Relationship Id="rId17" Type="http://schemas.openxmlformats.org/officeDocument/2006/relationships/image" Target="../media/image53.png"/><Relationship Id="rId2" Type="http://schemas.openxmlformats.org/officeDocument/2006/relationships/chart" Target="../charts/chart66.xml"/><Relationship Id="rId16"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47.png"/><Relationship Id="rId5" Type="http://schemas.openxmlformats.org/officeDocument/2006/relationships/image" Target="../media/image39.png"/><Relationship Id="rId15" Type="http://schemas.openxmlformats.org/officeDocument/2006/relationships/image" Target="../media/image76.jpeg"/><Relationship Id="rId10" Type="http://schemas.openxmlformats.org/officeDocument/2006/relationships/image" Target="../media/image44.png"/><Relationship Id="rId19" Type="http://schemas.openxmlformats.org/officeDocument/2006/relationships/image" Target="../media/image55.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50.sv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chart" Target="../charts/chart69.xml"/><Relationship Id="rId4" Type="http://schemas.openxmlformats.org/officeDocument/2006/relationships/chart" Target="../charts/chart68.xml"/></Relationships>
</file>

<file path=ppt/slides/_rels/slide8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chart" Target="../charts/chart71.xml"/><Relationship Id="rId7" Type="http://schemas.openxmlformats.org/officeDocument/2006/relationships/image" Target="../media/image41.png"/><Relationship Id="rId12" Type="http://schemas.openxmlformats.org/officeDocument/2006/relationships/image" Target="../media/image48.svg"/><Relationship Id="rId17" Type="http://schemas.openxmlformats.org/officeDocument/2006/relationships/image" Target="../media/image53.png"/><Relationship Id="rId2" Type="http://schemas.openxmlformats.org/officeDocument/2006/relationships/chart" Target="../charts/chart70.xml"/><Relationship Id="rId16"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47.png"/><Relationship Id="rId5" Type="http://schemas.openxmlformats.org/officeDocument/2006/relationships/image" Target="../media/image39.png"/><Relationship Id="rId15" Type="http://schemas.openxmlformats.org/officeDocument/2006/relationships/image" Target="../media/image76.jpeg"/><Relationship Id="rId10" Type="http://schemas.openxmlformats.org/officeDocument/2006/relationships/image" Target="../media/image44.png"/><Relationship Id="rId19" Type="http://schemas.openxmlformats.org/officeDocument/2006/relationships/image" Target="../media/image55.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50.svg"/></Relationships>
</file>

<file path=ppt/slides/_rels/slide8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chart" Target="../charts/chart72.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chart" Target="../charts/chart73.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chart" Target="../charts/chart75.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chart" Target="../charts/chart7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chart" Target="../charts/chart79.xml"/><Relationship Id="rId7" Type="http://schemas.openxmlformats.org/officeDocument/2006/relationships/image" Target="../media/image41.png"/><Relationship Id="rId12" Type="http://schemas.openxmlformats.org/officeDocument/2006/relationships/image" Target="../media/image48.svg"/><Relationship Id="rId17" Type="http://schemas.openxmlformats.org/officeDocument/2006/relationships/image" Target="../media/image53.png"/><Relationship Id="rId2" Type="http://schemas.openxmlformats.org/officeDocument/2006/relationships/chart" Target="../charts/chart78.xml"/><Relationship Id="rId16"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47.png"/><Relationship Id="rId5" Type="http://schemas.openxmlformats.org/officeDocument/2006/relationships/image" Target="../media/image39.png"/><Relationship Id="rId15" Type="http://schemas.openxmlformats.org/officeDocument/2006/relationships/image" Target="../media/image76.jpeg"/><Relationship Id="rId10" Type="http://schemas.openxmlformats.org/officeDocument/2006/relationships/image" Target="../media/image44.png"/><Relationship Id="rId19" Type="http://schemas.openxmlformats.org/officeDocument/2006/relationships/image" Target="../media/image55.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50.svg"/></Relationships>
</file>

<file path=ppt/slides/_rels/slide91.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81.png"/><Relationship Id="rId4" Type="http://schemas.openxmlformats.org/officeDocument/2006/relationships/image" Target="../media/image80.png"/></Relationships>
</file>

<file path=ppt/slides/_rels/slide9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chart" Target="../charts/chart82.xml"/><Relationship Id="rId7" Type="http://schemas.openxmlformats.org/officeDocument/2006/relationships/image" Target="../media/image41.png"/><Relationship Id="rId12" Type="http://schemas.openxmlformats.org/officeDocument/2006/relationships/image" Target="../media/image48.svg"/><Relationship Id="rId17" Type="http://schemas.openxmlformats.org/officeDocument/2006/relationships/image" Target="../media/image53.png"/><Relationship Id="rId2" Type="http://schemas.openxmlformats.org/officeDocument/2006/relationships/chart" Target="../charts/chart81.xml"/><Relationship Id="rId16"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47.png"/><Relationship Id="rId5" Type="http://schemas.openxmlformats.org/officeDocument/2006/relationships/image" Target="../media/image39.png"/><Relationship Id="rId15" Type="http://schemas.openxmlformats.org/officeDocument/2006/relationships/image" Target="../media/image76.jpeg"/><Relationship Id="rId10" Type="http://schemas.openxmlformats.org/officeDocument/2006/relationships/image" Target="../media/image44.png"/><Relationship Id="rId19" Type="http://schemas.openxmlformats.org/officeDocument/2006/relationships/image" Target="../media/image55.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50.svg"/></Relationships>
</file>

<file path=ppt/slides/_rels/slide9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chart" Target="../charts/chart84.xml"/><Relationship Id="rId7" Type="http://schemas.openxmlformats.org/officeDocument/2006/relationships/image" Target="../media/image41.png"/><Relationship Id="rId12" Type="http://schemas.openxmlformats.org/officeDocument/2006/relationships/image" Target="../media/image48.svg"/><Relationship Id="rId17" Type="http://schemas.openxmlformats.org/officeDocument/2006/relationships/image" Target="../media/image53.png"/><Relationship Id="rId2" Type="http://schemas.openxmlformats.org/officeDocument/2006/relationships/chart" Target="../charts/chart83.xml"/><Relationship Id="rId16"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47.png"/><Relationship Id="rId5" Type="http://schemas.openxmlformats.org/officeDocument/2006/relationships/image" Target="../media/image39.png"/><Relationship Id="rId15" Type="http://schemas.openxmlformats.org/officeDocument/2006/relationships/image" Target="../media/image76.jpeg"/><Relationship Id="rId10" Type="http://schemas.openxmlformats.org/officeDocument/2006/relationships/image" Target="../media/image44.png"/><Relationship Id="rId19" Type="http://schemas.openxmlformats.org/officeDocument/2006/relationships/image" Target="../media/image55.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50.svg"/></Relationships>
</file>

<file path=ppt/slides/_rels/slide9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8.svg"/><Relationship Id="rId18" Type="http://schemas.openxmlformats.org/officeDocument/2006/relationships/image" Target="../media/image53.png"/><Relationship Id="rId3" Type="http://schemas.openxmlformats.org/officeDocument/2006/relationships/chart" Target="../charts/chart85.xml"/><Relationship Id="rId7" Type="http://schemas.openxmlformats.org/officeDocument/2006/relationships/image" Target="../media/image40.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36.xml"/><Relationship Id="rId16" Type="http://schemas.openxmlformats.org/officeDocument/2006/relationships/image" Target="../media/image76.jpeg"/><Relationship Id="rId20"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50.svg"/><Relationship Id="rId10" Type="http://schemas.openxmlformats.org/officeDocument/2006/relationships/image" Target="../media/image43.png"/><Relationship Id="rId19" Type="http://schemas.openxmlformats.org/officeDocument/2006/relationships/image" Target="../media/image54.png"/><Relationship Id="rId4" Type="http://schemas.openxmlformats.org/officeDocument/2006/relationships/chart" Target="../charts/chart86.xml"/><Relationship Id="rId9" Type="http://schemas.openxmlformats.org/officeDocument/2006/relationships/image" Target="../media/image42.png"/><Relationship Id="rId14" Type="http://schemas.openxmlformats.org/officeDocument/2006/relationships/image" Target="../media/image49.png"/></Relationships>
</file>

<file path=ppt/slides/_rels/slide9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tags" Target="../tags/tag35.xml"/><Relationship Id="rId7" Type="http://schemas.openxmlformats.org/officeDocument/2006/relationships/image" Target="../media/image79.emf"/><Relationship Id="rId2" Type="http://schemas.openxmlformats.org/officeDocument/2006/relationships/tags" Target="../tags/tag34.xml"/><Relationship Id="rId1" Type="http://schemas.openxmlformats.org/officeDocument/2006/relationships/vmlDrawing" Target="../drawings/vmlDrawing29.vml"/><Relationship Id="rId6" Type="http://schemas.openxmlformats.org/officeDocument/2006/relationships/oleObject" Target="../embeddings/oleObject29.bin"/><Relationship Id="rId5" Type="http://schemas.openxmlformats.org/officeDocument/2006/relationships/notesSlide" Target="../notesSlides/notesSlide37.xml"/><Relationship Id="rId4" Type="http://schemas.openxmlformats.org/officeDocument/2006/relationships/slideLayout" Target="../slideLayouts/slideLayout25.xml"/><Relationship Id="rId9" Type="http://schemas.openxmlformats.org/officeDocument/2006/relationships/image" Target="../media/image81.png"/></Relationships>
</file>

<file path=ppt/slides/_rels/slide96.xml.rels><?xml version="1.0" encoding="UTF-8" standalone="yes"?>
<Relationships xmlns="http://schemas.openxmlformats.org/package/2006/relationships"><Relationship Id="rId2" Type="http://schemas.openxmlformats.org/officeDocument/2006/relationships/chart" Target="../charts/chart87.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chart" Target="../charts/chart88.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chart" Target="../charts/chart89.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9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98.png"/><Relationship Id="rId4" Type="http://schemas.openxmlformats.org/officeDocument/2006/relationships/chart" Target="../charts/chart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566F1428-764C-734B-B463-478347F9A56D}"/>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81620" name="think-cell Slide" r:id="rId5" imgW="7772400" imgH="10058400" progId="TCLayout.ActiveDocument.1">
                  <p:embed/>
                </p:oleObj>
              </mc:Choice>
              <mc:Fallback>
                <p:oleObj name="think-cell Slide" r:id="rId5" imgW="7772400" imgH="10058400" progId="TCLayout.ActiveDocument.1">
                  <p:embed/>
                  <p:pic>
                    <p:nvPicPr>
                      <p:cNvPr id="13" name="Objekt 12" hidden="1">
                        <a:extLst>
                          <a:ext uri="{FF2B5EF4-FFF2-40B4-BE49-F238E27FC236}">
                            <a16:creationId xmlns:a16="http://schemas.microsoft.com/office/drawing/2014/main" id="{566F1428-764C-734B-B463-478347F9A56D}"/>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5" name="Bilde 4">
            <a:extLst>
              <a:ext uri="{FF2B5EF4-FFF2-40B4-BE49-F238E27FC236}">
                <a16:creationId xmlns:a16="http://schemas.microsoft.com/office/drawing/2014/main" id="{9EEEC236-648C-7545-9D61-380995017A1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31"/>
          <a:stretch/>
        </p:blipFill>
        <p:spPr>
          <a:xfrm>
            <a:off x="-96688" y="0"/>
            <a:ext cx="12288689" cy="6858000"/>
          </a:xfrm>
          <a:prstGeom prst="rect">
            <a:avLst/>
          </a:prstGeom>
        </p:spPr>
      </p:pic>
      <p:pic>
        <p:nvPicPr>
          <p:cNvPr id="8" name="Bilde 7">
            <a:extLst>
              <a:ext uri="{FF2B5EF4-FFF2-40B4-BE49-F238E27FC236}">
                <a16:creationId xmlns:a16="http://schemas.microsoft.com/office/drawing/2014/main" id="{78071229-8382-2F4A-8937-F7B575CD4AF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991544" y="2348880"/>
            <a:ext cx="2425996" cy="2232324"/>
          </a:xfrm>
          <a:prstGeom prst="rect">
            <a:avLst/>
          </a:prstGeom>
        </p:spPr>
      </p:pic>
      <p:sp>
        <p:nvSpPr>
          <p:cNvPr id="14" name="Rektangel 13">
            <a:extLst>
              <a:ext uri="{FF2B5EF4-FFF2-40B4-BE49-F238E27FC236}">
                <a16:creationId xmlns:a16="http://schemas.microsoft.com/office/drawing/2014/main" id="{DCC02017-A77E-4849-8A81-4E8D8906DD41}"/>
              </a:ext>
            </a:extLst>
          </p:cNvPr>
          <p:cNvSpPr/>
          <p:nvPr/>
        </p:nvSpPr>
        <p:spPr>
          <a:xfrm>
            <a:off x="6167438" y="0"/>
            <a:ext cx="6024562" cy="6893768"/>
          </a:xfrm>
          <a:prstGeom prst="rect">
            <a:avLst/>
          </a:prstGeom>
          <a:solidFill>
            <a:srgbClr val="3B4958">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b="1" dirty="0">
                <a:solidFill>
                  <a:schemeClr val="bg1"/>
                </a:solidFill>
                <a:latin typeface="Helvetica" pitchFamily="2" charset="0"/>
              </a:rPr>
              <a:t>BOKHANDLERFORENINGEN</a:t>
            </a:r>
          </a:p>
          <a:p>
            <a:pPr algn="ctr"/>
            <a:r>
              <a:rPr lang="nb-NO" sz="2000" b="1" dirty="0">
                <a:solidFill>
                  <a:schemeClr val="bg1"/>
                </a:solidFill>
                <a:latin typeface="Helvetica" pitchFamily="2" charset="0"/>
              </a:rPr>
              <a:t>FORLEGGERFORENINGEN</a:t>
            </a:r>
          </a:p>
          <a:p>
            <a:pPr algn="ctr"/>
            <a:endParaRPr lang="nb-NO" sz="1600" dirty="0">
              <a:solidFill>
                <a:schemeClr val="bg1"/>
              </a:solidFill>
              <a:cs typeface="American Typewriter"/>
            </a:endParaRPr>
          </a:p>
          <a:p>
            <a:pPr algn="ctr"/>
            <a:r>
              <a:rPr lang="nb-NO" sz="1600" dirty="0">
                <a:solidFill>
                  <a:schemeClr val="bg1"/>
                </a:solidFill>
                <a:cs typeface="American Typewriter"/>
              </a:rPr>
              <a:t>LESERUNDERSØKELSE 2022</a:t>
            </a:r>
          </a:p>
          <a:p>
            <a:pPr algn="ctr"/>
            <a:r>
              <a:rPr lang="nb-NO" sz="1400" dirty="0">
                <a:solidFill>
                  <a:schemeClr val="bg1"/>
                </a:solidFill>
                <a:latin typeface="Helvetica" pitchFamily="2" charset="0"/>
              </a:rPr>
              <a:t>Mai 2022</a:t>
            </a:r>
          </a:p>
          <a:p>
            <a:pPr algn="ctr"/>
            <a:br>
              <a:rPr lang="nb-NO" sz="1400" dirty="0">
                <a:solidFill>
                  <a:schemeClr val="bg1"/>
                </a:solidFill>
                <a:latin typeface="Helvetica" pitchFamily="2" charset="0"/>
              </a:rPr>
            </a:br>
            <a:endParaRPr lang="nb-NO" sz="1400" dirty="0">
              <a:solidFill>
                <a:schemeClr val="bg1"/>
              </a:solidFill>
              <a:latin typeface="Helvetica" pitchFamily="2" charset="0"/>
            </a:endParaRPr>
          </a:p>
          <a:p>
            <a:pPr algn="ctr"/>
            <a:r>
              <a:rPr lang="nb-NO" sz="1400" dirty="0">
                <a:solidFill>
                  <a:schemeClr val="bg1"/>
                </a:solidFill>
                <a:latin typeface="Helvetica" pitchFamily="2" charset="0"/>
              </a:rPr>
              <a:t>Leif Henrik Husom</a:t>
            </a:r>
          </a:p>
          <a:p>
            <a:pPr algn="ctr"/>
            <a:r>
              <a:rPr lang="nb-NO" sz="1400" dirty="0">
                <a:solidFill>
                  <a:schemeClr val="bg1"/>
                </a:solidFill>
                <a:latin typeface="Helvetica" pitchFamily="2" charset="0"/>
              </a:rPr>
              <a:t>leif.henrik.husom@perceptor.no</a:t>
            </a:r>
          </a:p>
        </p:txBody>
      </p:sp>
    </p:spTree>
    <p:extLst>
      <p:ext uri="{BB962C8B-B14F-4D97-AF65-F5344CB8AC3E}">
        <p14:creationId xmlns:p14="http://schemas.microsoft.com/office/powerpoint/2010/main" val="1207144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uppe 4">
            <a:extLst>
              <a:ext uri="{FF2B5EF4-FFF2-40B4-BE49-F238E27FC236}">
                <a16:creationId xmlns:a16="http://schemas.microsoft.com/office/drawing/2014/main" id="{E65CB905-9FDA-BC42-B839-5852B6458B7F}"/>
              </a:ext>
            </a:extLst>
          </p:cNvPr>
          <p:cNvGrpSpPr/>
          <p:nvPr/>
        </p:nvGrpSpPr>
        <p:grpSpPr>
          <a:xfrm>
            <a:off x="1991544" y="1700808"/>
            <a:ext cx="7902527" cy="2595603"/>
            <a:chOff x="1991544" y="2132856"/>
            <a:chExt cx="7902527" cy="2595603"/>
          </a:xfrm>
        </p:grpSpPr>
        <p:sp>
          <p:nvSpPr>
            <p:cNvPr id="3" name="Freeform 2">
              <a:extLst>
                <a:ext uri="{FF2B5EF4-FFF2-40B4-BE49-F238E27FC236}">
                  <a16:creationId xmlns:a16="http://schemas.microsoft.com/office/drawing/2014/main" id="{7B82E891-7FD7-4248-BB18-BFF808371937}"/>
                </a:ext>
              </a:extLst>
            </p:cNvPr>
            <p:cNvSpPr>
              <a:spLocks noChangeArrowheads="1"/>
            </p:cNvSpPr>
            <p:nvPr/>
          </p:nvSpPr>
          <p:spPr bwMode="auto">
            <a:xfrm>
              <a:off x="2467842" y="2132856"/>
              <a:ext cx="7256315" cy="859077"/>
            </a:xfrm>
            <a:prstGeom prst="roundRect">
              <a:avLst>
                <a:gd name="adj" fmla="val 50000"/>
              </a:avLst>
            </a:prstGeom>
            <a:solidFill>
              <a:schemeClr val="accent2">
                <a:lumMod val="75000"/>
              </a:schemeClr>
            </a:solidFill>
            <a:ln>
              <a:noFill/>
            </a:ln>
            <a:effectLst/>
          </p:spPr>
          <p:txBody>
            <a:bodyPr wrap="none" anchor="ctr"/>
            <a:lstStyle/>
            <a:p>
              <a:pPr algn="ctr"/>
              <a:r>
                <a:rPr lang="en-US" sz="1800" b="1" dirty="0">
                  <a:solidFill>
                    <a:schemeClr val="bg1"/>
                  </a:solidFill>
                  <a:latin typeface="Poppins" pitchFamily="2" charset="77"/>
                </a:rPr>
                <a:t>HVOR MANGE</a:t>
              </a:r>
            </a:p>
            <a:p>
              <a:pPr algn="ctr"/>
              <a:r>
                <a:rPr lang="nb-NO" sz="1400" dirty="0">
                  <a:solidFill>
                    <a:schemeClr val="bg1"/>
                  </a:solidFill>
                  <a:latin typeface="Poppins" pitchFamily="2" charset="77"/>
                </a:rPr>
                <a:t>(Totalt)</a:t>
              </a:r>
            </a:p>
          </p:txBody>
        </p:sp>
        <p:sp>
          <p:nvSpPr>
            <p:cNvPr id="4" name="Freeform 3">
              <a:extLst>
                <a:ext uri="{FF2B5EF4-FFF2-40B4-BE49-F238E27FC236}">
                  <a16:creationId xmlns:a16="http://schemas.microsoft.com/office/drawing/2014/main" id="{CFAC5143-BFB9-44EF-8308-DCB373A64DE7}"/>
                </a:ext>
              </a:extLst>
            </p:cNvPr>
            <p:cNvSpPr>
              <a:spLocks noChangeArrowheads="1"/>
            </p:cNvSpPr>
            <p:nvPr/>
          </p:nvSpPr>
          <p:spPr bwMode="auto">
            <a:xfrm>
              <a:off x="1991544" y="3284984"/>
              <a:ext cx="2429919" cy="799666"/>
            </a:xfrm>
            <a:prstGeom prst="roundRect">
              <a:avLst>
                <a:gd name="adj" fmla="val 13305"/>
              </a:avLst>
            </a:prstGeom>
            <a:solidFill>
              <a:srgbClr val="318B71"/>
            </a:solidFill>
            <a:ln>
              <a:noFill/>
            </a:ln>
            <a:effectLst/>
          </p:spPr>
          <p:txBody>
            <a:bodyPr wrap="none" anchor="ctr"/>
            <a:lstStyle/>
            <a:p>
              <a:pPr algn="ctr"/>
              <a:r>
                <a:rPr lang="nb-NO" sz="1400" dirty="0">
                  <a:solidFill>
                    <a:schemeClr val="bg1"/>
                  </a:solidFill>
                </a:rPr>
                <a:t>Papir</a:t>
              </a:r>
            </a:p>
            <a:p>
              <a:pPr algn="ctr"/>
              <a:r>
                <a:rPr lang="nb-NO" sz="1400" dirty="0">
                  <a:solidFill>
                    <a:schemeClr val="bg1"/>
                  </a:solidFill>
                </a:rPr>
                <a:t>(hvor mange)</a:t>
              </a:r>
            </a:p>
          </p:txBody>
        </p:sp>
        <p:sp>
          <p:nvSpPr>
            <p:cNvPr id="20" name="Freeform 317">
              <a:extLst>
                <a:ext uri="{FF2B5EF4-FFF2-40B4-BE49-F238E27FC236}">
                  <a16:creationId xmlns:a16="http://schemas.microsoft.com/office/drawing/2014/main" id="{A8DB9966-7305-43F5-8672-89AD76359C06}"/>
                </a:ext>
              </a:extLst>
            </p:cNvPr>
            <p:cNvSpPr>
              <a:spLocks noChangeArrowheads="1"/>
            </p:cNvSpPr>
            <p:nvPr/>
          </p:nvSpPr>
          <p:spPr bwMode="auto">
            <a:xfrm>
              <a:off x="2071499" y="4229471"/>
              <a:ext cx="1135004" cy="495671"/>
            </a:xfrm>
            <a:prstGeom prst="roundRect">
              <a:avLst>
                <a:gd name="adj" fmla="val 50000"/>
              </a:avLst>
            </a:prstGeom>
            <a:solidFill>
              <a:srgbClr val="318B71"/>
            </a:solidFill>
            <a:ln>
              <a:noFill/>
            </a:ln>
            <a:effectLst/>
          </p:spPr>
          <p:txBody>
            <a:bodyPr wrap="none" anchor="ctr"/>
            <a:lstStyle/>
            <a:p>
              <a:pPr algn="ctr"/>
              <a:r>
                <a:rPr lang="nb-NO" sz="1400" dirty="0">
                  <a:solidFill>
                    <a:schemeClr val="bg1"/>
                  </a:solidFill>
                  <a:latin typeface="Poppins" pitchFamily="2" charset="77"/>
                </a:rPr>
                <a:t>Språk</a:t>
              </a:r>
            </a:p>
          </p:txBody>
        </p:sp>
        <p:sp>
          <p:nvSpPr>
            <p:cNvPr id="38" name="Freeform 317">
              <a:extLst>
                <a:ext uri="{FF2B5EF4-FFF2-40B4-BE49-F238E27FC236}">
                  <a16:creationId xmlns:a16="http://schemas.microsoft.com/office/drawing/2014/main" id="{9BC960D1-E3C7-4DA8-A961-9BC51C48CB8A}"/>
                </a:ext>
              </a:extLst>
            </p:cNvPr>
            <p:cNvSpPr>
              <a:spLocks noChangeArrowheads="1"/>
            </p:cNvSpPr>
            <p:nvPr/>
          </p:nvSpPr>
          <p:spPr bwMode="auto">
            <a:xfrm>
              <a:off x="3232804" y="4229472"/>
              <a:ext cx="1135004" cy="495671"/>
            </a:xfrm>
            <a:prstGeom prst="roundRect">
              <a:avLst>
                <a:gd name="adj" fmla="val 50000"/>
              </a:avLst>
            </a:prstGeom>
            <a:solidFill>
              <a:srgbClr val="318B71"/>
            </a:solidFill>
            <a:ln>
              <a:noFill/>
            </a:ln>
            <a:effectLst/>
          </p:spPr>
          <p:txBody>
            <a:bodyPr wrap="none" anchor="ctr"/>
            <a:lstStyle/>
            <a:p>
              <a:pPr algn="ctr"/>
              <a:r>
                <a:rPr lang="nb-NO" sz="1400" dirty="0">
                  <a:solidFill>
                    <a:schemeClr val="bg1"/>
                  </a:solidFill>
                  <a:latin typeface="Poppins" pitchFamily="2" charset="77"/>
                </a:rPr>
                <a:t>Kanal</a:t>
              </a:r>
            </a:p>
          </p:txBody>
        </p:sp>
        <p:sp>
          <p:nvSpPr>
            <p:cNvPr id="39" name="Freeform 3">
              <a:extLst>
                <a:ext uri="{FF2B5EF4-FFF2-40B4-BE49-F238E27FC236}">
                  <a16:creationId xmlns:a16="http://schemas.microsoft.com/office/drawing/2014/main" id="{609B7CDC-58B5-4E01-A847-1F8D12EB5166}"/>
                </a:ext>
              </a:extLst>
            </p:cNvPr>
            <p:cNvSpPr>
              <a:spLocks noChangeArrowheads="1"/>
            </p:cNvSpPr>
            <p:nvPr/>
          </p:nvSpPr>
          <p:spPr bwMode="auto">
            <a:xfrm>
              <a:off x="4727848" y="3284984"/>
              <a:ext cx="2429919" cy="799666"/>
            </a:xfrm>
            <a:prstGeom prst="roundRect">
              <a:avLst>
                <a:gd name="adj" fmla="val 13305"/>
              </a:avLst>
            </a:prstGeom>
            <a:solidFill>
              <a:schemeClr val="accent4"/>
            </a:solidFill>
            <a:ln>
              <a:noFill/>
            </a:ln>
            <a:effectLst/>
          </p:spPr>
          <p:txBody>
            <a:bodyPr wrap="none" anchor="ctr"/>
            <a:lstStyle/>
            <a:p>
              <a:pPr algn="ctr"/>
              <a:r>
                <a:rPr lang="nb-NO" sz="1400" dirty="0">
                  <a:solidFill>
                    <a:schemeClr val="bg1"/>
                  </a:solidFill>
                </a:rPr>
                <a:t>Lyd</a:t>
              </a:r>
            </a:p>
            <a:p>
              <a:pPr algn="ctr"/>
              <a:r>
                <a:rPr lang="nb-NO" sz="1400" dirty="0">
                  <a:solidFill>
                    <a:schemeClr val="bg1"/>
                  </a:solidFill>
                </a:rPr>
                <a:t>(hvor mange)</a:t>
              </a:r>
            </a:p>
          </p:txBody>
        </p:sp>
        <p:sp>
          <p:nvSpPr>
            <p:cNvPr id="40" name="Freeform 317">
              <a:extLst>
                <a:ext uri="{FF2B5EF4-FFF2-40B4-BE49-F238E27FC236}">
                  <a16:creationId xmlns:a16="http://schemas.microsoft.com/office/drawing/2014/main" id="{123A3D98-1B7C-47F1-AAE3-B3F7F5BC74B0}"/>
                </a:ext>
              </a:extLst>
            </p:cNvPr>
            <p:cNvSpPr>
              <a:spLocks noChangeArrowheads="1"/>
            </p:cNvSpPr>
            <p:nvPr/>
          </p:nvSpPr>
          <p:spPr bwMode="auto">
            <a:xfrm>
              <a:off x="4807803" y="4229471"/>
              <a:ext cx="1135004" cy="495671"/>
            </a:xfrm>
            <a:prstGeom prst="roundRect">
              <a:avLst>
                <a:gd name="adj" fmla="val 50000"/>
              </a:avLst>
            </a:prstGeom>
            <a:solidFill>
              <a:schemeClr val="accent4"/>
            </a:solidFill>
            <a:ln>
              <a:noFill/>
            </a:ln>
            <a:effectLst/>
          </p:spPr>
          <p:txBody>
            <a:bodyPr wrap="none" anchor="ctr"/>
            <a:lstStyle/>
            <a:p>
              <a:pPr algn="ctr"/>
              <a:r>
                <a:rPr lang="nb-NO" sz="1400" dirty="0">
                  <a:solidFill>
                    <a:schemeClr val="bg1"/>
                  </a:solidFill>
                  <a:latin typeface="Poppins" pitchFamily="2" charset="77"/>
                </a:rPr>
                <a:t>Språk</a:t>
              </a:r>
            </a:p>
          </p:txBody>
        </p:sp>
        <p:sp>
          <p:nvSpPr>
            <p:cNvPr id="41" name="Freeform 317">
              <a:extLst>
                <a:ext uri="{FF2B5EF4-FFF2-40B4-BE49-F238E27FC236}">
                  <a16:creationId xmlns:a16="http://schemas.microsoft.com/office/drawing/2014/main" id="{8B46C41E-89FE-4ED0-8077-6018F36E3C18}"/>
                </a:ext>
              </a:extLst>
            </p:cNvPr>
            <p:cNvSpPr>
              <a:spLocks noChangeArrowheads="1"/>
            </p:cNvSpPr>
            <p:nvPr/>
          </p:nvSpPr>
          <p:spPr bwMode="auto">
            <a:xfrm>
              <a:off x="5969108" y="4229472"/>
              <a:ext cx="1135004" cy="495671"/>
            </a:xfrm>
            <a:prstGeom prst="roundRect">
              <a:avLst>
                <a:gd name="adj" fmla="val 50000"/>
              </a:avLst>
            </a:prstGeom>
            <a:solidFill>
              <a:schemeClr val="accent4"/>
            </a:solidFill>
            <a:ln>
              <a:noFill/>
            </a:ln>
            <a:effectLst/>
          </p:spPr>
          <p:txBody>
            <a:bodyPr wrap="none" anchor="ctr"/>
            <a:lstStyle/>
            <a:p>
              <a:pPr algn="ctr"/>
              <a:r>
                <a:rPr lang="nb-NO" sz="1400" dirty="0">
                  <a:solidFill>
                    <a:schemeClr val="bg1"/>
                  </a:solidFill>
                  <a:latin typeface="Poppins" pitchFamily="2" charset="77"/>
                </a:rPr>
                <a:t>Kanal</a:t>
              </a:r>
            </a:p>
          </p:txBody>
        </p:sp>
        <p:sp>
          <p:nvSpPr>
            <p:cNvPr id="42" name="Freeform 3">
              <a:extLst>
                <a:ext uri="{FF2B5EF4-FFF2-40B4-BE49-F238E27FC236}">
                  <a16:creationId xmlns:a16="http://schemas.microsoft.com/office/drawing/2014/main" id="{B0A4CF90-B1CF-4432-BCE1-83EA57A65B76}"/>
                </a:ext>
              </a:extLst>
            </p:cNvPr>
            <p:cNvSpPr>
              <a:spLocks noChangeArrowheads="1"/>
            </p:cNvSpPr>
            <p:nvPr/>
          </p:nvSpPr>
          <p:spPr bwMode="auto">
            <a:xfrm>
              <a:off x="7464152" y="3288300"/>
              <a:ext cx="2429919" cy="799666"/>
            </a:xfrm>
            <a:prstGeom prst="roundRect">
              <a:avLst>
                <a:gd name="adj" fmla="val 13305"/>
              </a:avLst>
            </a:prstGeom>
            <a:solidFill>
              <a:schemeClr val="accent4">
                <a:lumMod val="60000"/>
                <a:lumOff val="40000"/>
              </a:schemeClr>
            </a:solidFill>
            <a:ln>
              <a:noFill/>
            </a:ln>
            <a:effectLst/>
          </p:spPr>
          <p:txBody>
            <a:bodyPr wrap="none" anchor="ctr"/>
            <a:lstStyle/>
            <a:p>
              <a:pPr algn="ctr"/>
              <a:r>
                <a:rPr lang="nb-NO" sz="1400" dirty="0">
                  <a:solidFill>
                    <a:schemeClr val="bg1"/>
                  </a:solidFill>
                </a:rPr>
                <a:t>E-bok</a:t>
              </a:r>
            </a:p>
            <a:p>
              <a:pPr algn="ctr"/>
              <a:r>
                <a:rPr lang="nb-NO" sz="1400" dirty="0">
                  <a:solidFill>
                    <a:schemeClr val="bg1"/>
                  </a:solidFill>
                </a:rPr>
                <a:t>(hvor mange)</a:t>
              </a:r>
            </a:p>
          </p:txBody>
        </p:sp>
        <p:sp>
          <p:nvSpPr>
            <p:cNvPr id="43" name="Freeform 317">
              <a:extLst>
                <a:ext uri="{FF2B5EF4-FFF2-40B4-BE49-F238E27FC236}">
                  <a16:creationId xmlns:a16="http://schemas.microsoft.com/office/drawing/2014/main" id="{446F9058-D4E3-4882-B244-0361432501A7}"/>
                </a:ext>
              </a:extLst>
            </p:cNvPr>
            <p:cNvSpPr>
              <a:spLocks noChangeArrowheads="1"/>
            </p:cNvSpPr>
            <p:nvPr/>
          </p:nvSpPr>
          <p:spPr bwMode="auto">
            <a:xfrm>
              <a:off x="7544107" y="4232787"/>
              <a:ext cx="1135004" cy="495671"/>
            </a:xfrm>
            <a:prstGeom prst="roundRect">
              <a:avLst>
                <a:gd name="adj" fmla="val 50000"/>
              </a:avLst>
            </a:prstGeom>
            <a:solidFill>
              <a:schemeClr val="accent4">
                <a:lumMod val="60000"/>
                <a:lumOff val="40000"/>
              </a:schemeClr>
            </a:solidFill>
            <a:ln>
              <a:noFill/>
            </a:ln>
            <a:effectLst/>
          </p:spPr>
          <p:txBody>
            <a:bodyPr wrap="none" anchor="ctr"/>
            <a:lstStyle/>
            <a:p>
              <a:pPr algn="ctr"/>
              <a:r>
                <a:rPr lang="nb-NO" sz="1400" dirty="0">
                  <a:solidFill>
                    <a:schemeClr val="bg1"/>
                  </a:solidFill>
                  <a:latin typeface="Poppins" pitchFamily="2" charset="77"/>
                </a:rPr>
                <a:t>Språk</a:t>
              </a:r>
            </a:p>
          </p:txBody>
        </p:sp>
        <p:sp>
          <p:nvSpPr>
            <p:cNvPr id="44" name="Freeform 317">
              <a:extLst>
                <a:ext uri="{FF2B5EF4-FFF2-40B4-BE49-F238E27FC236}">
                  <a16:creationId xmlns:a16="http://schemas.microsoft.com/office/drawing/2014/main" id="{EDFA0B41-36DD-471F-AD74-6EE58B468B04}"/>
                </a:ext>
              </a:extLst>
            </p:cNvPr>
            <p:cNvSpPr>
              <a:spLocks noChangeArrowheads="1"/>
            </p:cNvSpPr>
            <p:nvPr/>
          </p:nvSpPr>
          <p:spPr bwMode="auto">
            <a:xfrm>
              <a:off x="8705412" y="4232788"/>
              <a:ext cx="1135004" cy="495671"/>
            </a:xfrm>
            <a:prstGeom prst="roundRect">
              <a:avLst>
                <a:gd name="adj" fmla="val 50000"/>
              </a:avLst>
            </a:prstGeom>
            <a:solidFill>
              <a:schemeClr val="accent4">
                <a:lumMod val="60000"/>
                <a:lumOff val="40000"/>
              </a:schemeClr>
            </a:solidFill>
            <a:ln>
              <a:noFill/>
            </a:ln>
            <a:effectLst/>
          </p:spPr>
          <p:txBody>
            <a:bodyPr wrap="none" anchor="ctr"/>
            <a:lstStyle/>
            <a:p>
              <a:pPr algn="ctr"/>
              <a:r>
                <a:rPr lang="nb-NO" sz="1400" dirty="0">
                  <a:solidFill>
                    <a:schemeClr val="bg1"/>
                  </a:solidFill>
                  <a:latin typeface="Poppins" pitchFamily="2" charset="77"/>
                </a:rPr>
                <a:t>Kanal</a:t>
              </a:r>
            </a:p>
          </p:txBody>
        </p:sp>
      </p:grpSp>
      <p:sp>
        <p:nvSpPr>
          <p:cNvPr id="45" name="Tittel 1">
            <a:extLst>
              <a:ext uri="{FF2B5EF4-FFF2-40B4-BE49-F238E27FC236}">
                <a16:creationId xmlns:a16="http://schemas.microsoft.com/office/drawing/2014/main" id="{D98FA8D5-2CA7-4A84-9FF4-D5F02AEDD65D}"/>
              </a:ext>
            </a:extLst>
          </p:cNvPr>
          <p:cNvSpPr>
            <a:spLocks noGrp="1"/>
          </p:cNvSpPr>
          <p:nvPr>
            <p:ph type="title"/>
          </p:nvPr>
        </p:nvSpPr>
        <p:spPr/>
        <p:txBody>
          <a:bodyPr>
            <a:normAutofit/>
          </a:bodyPr>
          <a:lstStyle/>
          <a:p>
            <a:r>
              <a:rPr lang="nb-NO" sz="1200" dirty="0">
                <a:solidFill>
                  <a:schemeClr val="bg1">
                    <a:lumMod val="50000"/>
                  </a:schemeClr>
                </a:solidFill>
              </a:rPr>
              <a:t>OM ENDRINGER AV STRUKTUR PÅ UNDERSØKELSEN:</a:t>
            </a:r>
            <a:br>
              <a:rPr lang="nb-NO" sz="1200" dirty="0">
                <a:solidFill>
                  <a:schemeClr val="bg1">
                    <a:lumMod val="50000"/>
                  </a:schemeClr>
                </a:solidFill>
              </a:rPr>
            </a:br>
            <a:r>
              <a:rPr lang="nb-NO" dirty="0"/>
              <a:t>Struktur på tidligere leserundersøkelse</a:t>
            </a:r>
          </a:p>
        </p:txBody>
      </p:sp>
      <p:sp>
        <p:nvSpPr>
          <p:cNvPr id="46" name="TekstSylinder 45">
            <a:extLst>
              <a:ext uri="{FF2B5EF4-FFF2-40B4-BE49-F238E27FC236}">
                <a16:creationId xmlns:a16="http://schemas.microsoft.com/office/drawing/2014/main" id="{604775E8-59D8-461D-B660-1203F4CC5487}"/>
              </a:ext>
            </a:extLst>
          </p:cNvPr>
          <p:cNvSpPr txBox="1"/>
          <p:nvPr/>
        </p:nvSpPr>
        <p:spPr>
          <a:xfrm>
            <a:off x="1964102" y="4424163"/>
            <a:ext cx="7929969" cy="946413"/>
          </a:xfrm>
          <a:prstGeom prst="rect">
            <a:avLst/>
          </a:prstGeom>
          <a:noFill/>
        </p:spPr>
        <p:txBody>
          <a:bodyPr wrap="square" rtlCol="0">
            <a:spAutoFit/>
          </a:bodyPr>
          <a:lstStyle/>
          <a:p>
            <a:pPr algn="ctr"/>
            <a:r>
              <a:rPr lang="nb-NO" dirty="0"/>
              <a:t>Hver kanal ble spurt om isolert – uavhengig av totalt antall leste bøker </a:t>
            </a:r>
            <a:r>
              <a:rPr lang="nb-NO" dirty="0">
                <a:sym typeface="Wingdings" pitchFamily="2" charset="2"/>
              </a:rPr>
              <a:t> </a:t>
            </a:r>
            <a:r>
              <a:rPr lang="nb-NO" dirty="0"/>
              <a:t>Risiko for dobbelt-telling</a:t>
            </a:r>
          </a:p>
          <a:p>
            <a:pPr algn="ctr"/>
            <a:endParaRPr lang="nb-NO" dirty="0"/>
          </a:p>
          <a:p>
            <a:pPr algn="ctr"/>
            <a:endParaRPr lang="nb-NO" sz="1050" i="1" dirty="0"/>
          </a:p>
          <a:p>
            <a:pPr algn="ctr"/>
            <a:r>
              <a:rPr lang="nb-NO" sz="1050" i="1" dirty="0"/>
              <a:t>Analogi: Når vi spør om hvor ofte eller hvor mange ganger folk spiser pizza for hver ulik anledninger </a:t>
            </a:r>
          </a:p>
          <a:p>
            <a:pPr algn="ctr"/>
            <a:r>
              <a:rPr lang="nb-NO" sz="1050" i="1" dirty="0"/>
              <a:t>(restaurant, fryst, hjemmelagd, take-out), ble sum pizzadager nesten like mange som antall dager tilgjengelig totalt </a:t>
            </a:r>
            <a:endParaRPr lang="nb-NO" i="1" dirty="0"/>
          </a:p>
        </p:txBody>
      </p:sp>
    </p:spTree>
    <p:extLst>
      <p:ext uri="{BB962C8B-B14F-4D97-AF65-F5344CB8AC3E}">
        <p14:creationId xmlns:p14="http://schemas.microsoft.com/office/powerpoint/2010/main" val="1110970554"/>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Bilde 194">
            <a:extLst>
              <a:ext uri="{FF2B5EF4-FFF2-40B4-BE49-F238E27FC236}">
                <a16:creationId xmlns:a16="http://schemas.microsoft.com/office/drawing/2014/main" id="{71C74333-1279-46F8-A69E-5120E293FE37}"/>
              </a:ext>
            </a:extLst>
          </p:cNvPr>
          <p:cNvPicPr>
            <a:picLocks noChangeAspect="1"/>
          </p:cNvPicPr>
          <p:nvPr/>
        </p:nvPicPr>
        <p:blipFill>
          <a:blip r:embed="rId3"/>
          <a:stretch>
            <a:fillRect/>
          </a:stretch>
        </p:blipFill>
        <p:spPr>
          <a:xfrm>
            <a:off x="5231904" y="564599"/>
            <a:ext cx="6401813" cy="6032033"/>
          </a:xfrm>
          <a:prstGeom prst="rect">
            <a:avLst/>
          </a:prstGeom>
        </p:spPr>
      </p:pic>
      <p:sp>
        <p:nvSpPr>
          <p:cNvPr id="2" name="Tittel 1">
            <a:extLst>
              <a:ext uri="{FF2B5EF4-FFF2-40B4-BE49-F238E27FC236}">
                <a16:creationId xmlns:a16="http://schemas.microsoft.com/office/drawing/2014/main" id="{658B4FB8-2DAB-4E55-8BD0-6E0A29578217}"/>
              </a:ext>
            </a:extLst>
          </p:cNvPr>
          <p:cNvSpPr>
            <a:spLocks noGrp="1"/>
          </p:cNvSpPr>
          <p:nvPr>
            <p:ph type="title"/>
          </p:nvPr>
        </p:nvSpPr>
        <p:spPr>
          <a:xfrm>
            <a:off x="766112" y="461768"/>
            <a:ext cx="10725149" cy="911225"/>
          </a:xfrm>
        </p:spPr>
        <p:txBody>
          <a:bodyPr/>
          <a:lstStyle/>
          <a:p>
            <a:r>
              <a:rPr lang="nb-NO" sz="1200" dirty="0">
                <a:solidFill>
                  <a:schemeClr val="tx1">
                    <a:lumMod val="50000"/>
                    <a:lumOff val="50000"/>
                  </a:schemeClr>
                </a:solidFill>
              </a:rPr>
              <a:t>SELVOPPLEVD ENDRING I KJØPSFREKVENS PÅ BØKER BLANT BOKKJØPERNE:</a:t>
            </a:r>
            <a:br>
              <a:rPr lang="nb-NO" dirty="0"/>
            </a:br>
            <a:r>
              <a:rPr lang="nb-NO" dirty="0"/>
              <a:t>6 av 10 opplever at de kjøpte omtrent like mange bøker i 2021 som i et vanlig år</a:t>
            </a:r>
            <a:br>
              <a:rPr lang="nb-NO" dirty="0"/>
            </a:br>
            <a:r>
              <a:rPr lang="nb-NO" sz="1200" dirty="0"/>
              <a:t>Noen flere sier de kjøpte færre (22%) enn andel som kjøpte flere (16%)</a:t>
            </a:r>
          </a:p>
        </p:txBody>
      </p:sp>
      <p:graphicFrame>
        <p:nvGraphicFramePr>
          <p:cNvPr id="5" name="Diagram 4">
            <a:extLst>
              <a:ext uri="{FF2B5EF4-FFF2-40B4-BE49-F238E27FC236}">
                <a16:creationId xmlns:a16="http://schemas.microsoft.com/office/drawing/2014/main" id="{3A808E8E-F5D5-42BD-AAEA-A5A9BEBF612F}"/>
              </a:ext>
            </a:extLst>
          </p:cNvPr>
          <p:cNvGraphicFramePr/>
          <p:nvPr/>
        </p:nvGraphicFramePr>
        <p:xfrm>
          <a:off x="734194" y="2348880"/>
          <a:ext cx="4735148" cy="4247752"/>
        </p:xfrm>
        <a:graphic>
          <a:graphicData uri="http://schemas.openxmlformats.org/drawingml/2006/chart">
            <c:chart xmlns:c="http://schemas.openxmlformats.org/drawingml/2006/chart" xmlns:r="http://schemas.openxmlformats.org/officeDocument/2006/relationships" r:id="rId4"/>
          </a:graphicData>
        </a:graphic>
      </p:graphicFrame>
      <p:sp>
        <p:nvSpPr>
          <p:cNvPr id="7" name="TekstSylinder 6">
            <a:extLst>
              <a:ext uri="{FF2B5EF4-FFF2-40B4-BE49-F238E27FC236}">
                <a16:creationId xmlns:a16="http://schemas.microsoft.com/office/drawing/2014/main" id="{B352EDA8-ED5A-402D-A3E2-260A323C9964}"/>
              </a:ext>
            </a:extLst>
          </p:cNvPr>
          <p:cNvSpPr txBox="1"/>
          <p:nvPr/>
        </p:nvSpPr>
        <p:spPr>
          <a:xfrm>
            <a:off x="742950" y="1852050"/>
            <a:ext cx="8161362" cy="430887"/>
          </a:xfrm>
          <a:prstGeom prst="rect">
            <a:avLst/>
          </a:prstGeom>
          <a:noFill/>
        </p:spPr>
        <p:txBody>
          <a:bodyPr wrap="square">
            <a:spAutoFit/>
          </a:bodyPr>
          <a:lstStyle/>
          <a:p>
            <a:r>
              <a:rPr lang="nb-NO" b="1" dirty="0">
                <a:effectLst/>
                <a:latin typeface="Arial" panose="020B0604020202020204" pitchFamily="34" charset="0"/>
                <a:ea typeface="Times New Roman" panose="02020603050405020304" pitchFamily="18" charset="0"/>
                <a:cs typeface="Arial" panose="020B0604020202020204" pitchFamily="34" charset="0"/>
              </a:rPr>
              <a:t>Har du i løpet av siste året (2021) kjøpt flere eller færre bøker sammenlignet med et vanlig år? </a:t>
            </a:r>
          </a:p>
          <a:p>
            <a:r>
              <a:rPr lang="nb-NO" sz="1000" dirty="0"/>
              <a:t>Spørsmålet er stilt til de som kjøpte minst en bok siste året (71% av befolkningen, n=1512)</a:t>
            </a:r>
          </a:p>
        </p:txBody>
      </p:sp>
    </p:spTree>
    <p:extLst>
      <p:ext uri="{BB962C8B-B14F-4D97-AF65-F5344CB8AC3E}">
        <p14:creationId xmlns:p14="http://schemas.microsoft.com/office/powerpoint/2010/main" val="196450900"/>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tel 1">
            <a:extLst>
              <a:ext uri="{FF2B5EF4-FFF2-40B4-BE49-F238E27FC236}">
                <a16:creationId xmlns:a16="http://schemas.microsoft.com/office/drawing/2014/main" id="{1CB1DDF2-518D-4D01-BC34-22F1165508EB}"/>
              </a:ext>
            </a:extLst>
          </p:cNvPr>
          <p:cNvSpPr>
            <a:spLocks noGrp="1"/>
          </p:cNvSpPr>
          <p:nvPr>
            <p:ph type="title"/>
          </p:nvPr>
        </p:nvSpPr>
        <p:spPr>
          <a:xfrm>
            <a:off x="742950" y="237529"/>
            <a:ext cx="11257706" cy="1055730"/>
          </a:xfrm>
        </p:spPr>
        <p:txBody>
          <a:bodyPr/>
          <a:lstStyle/>
          <a:p>
            <a:r>
              <a:rPr lang="nb-NO" sz="1200" dirty="0">
                <a:solidFill>
                  <a:schemeClr val="tx1">
                    <a:lumMod val="50000"/>
                    <a:lumOff val="50000"/>
                  </a:schemeClr>
                </a:solidFill>
              </a:rPr>
              <a:t>PROFIL PÅ ENDRET KJØPEFREKVENS BLANT BOKKJØPERNE:</a:t>
            </a:r>
            <a:br>
              <a:rPr lang="nb-NO" sz="1200" dirty="0">
                <a:solidFill>
                  <a:schemeClr val="tx1">
                    <a:lumMod val="50000"/>
                    <a:lumOff val="50000"/>
                  </a:schemeClr>
                </a:solidFill>
              </a:rPr>
            </a:br>
            <a:r>
              <a:rPr lang="nb-NO" dirty="0">
                <a:solidFill>
                  <a:schemeClr val="tx1"/>
                </a:solidFill>
              </a:rPr>
              <a:t>De som kjøpte flere bøker siste år: </a:t>
            </a:r>
            <a:br>
              <a:rPr lang="nb-NO" dirty="0">
                <a:solidFill>
                  <a:schemeClr val="tx1"/>
                </a:solidFill>
              </a:rPr>
            </a:br>
            <a:r>
              <a:rPr lang="nb-NO" sz="1600" dirty="0">
                <a:solidFill>
                  <a:schemeClr val="tx1"/>
                </a:solidFill>
              </a:rPr>
              <a:t>Oftere under 30 år, bor oftere i liten by og er oftere i gruppen «Mobiltidstyvene» og «De moderne»</a:t>
            </a:r>
          </a:p>
        </p:txBody>
      </p:sp>
      <p:graphicFrame>
        <p:nvGraphicFramePr>
          <p:cNvPr id="21" name="Diagram 20">
            <a:extLst>
              <a:ext uri="{FF2B5EF4-FFF2-40B4-BE49-F238E27FC236}">
                <a16:creationId xmlns:a16="http://schemas.microsoft.com/office/drawing/2014/main" id="{1719E487-46A7-468D-82FB-1705E159C422}"/>
              </a:ext>
            </a:extLst>
          </p:cNvPr>
          <p:cNvGraphicFramePr/>
          <p:nvPr>
            <p:extLst>
              <p:ext uri="{D42A27DB-BD31-4B8C-83A1-F6EECF244321}">
                <p14:modId xmlns:p14="http://schemas.microsoft.com/office/powerpoint/2010/main" val="2745720275"/>
              </p:ext>
            </p:extLst>
          </p:nvPr>
        </p:nvGraphicFramePr>
        <p:xfrm>
          <a:off x="762397" y="1487860"/>
          <a:ext cx="4680520" cy="4954774"/>
        </p:xfrm>
        <a:graphic>
          <a:graphicData uri="http://schemas.openxmlformats.org/drawingml/2006/chart">
            <c:chart xmlns:c="http://schemas.openxmlformats.org/drawingml/2006/chart" xmlns:r="http://schemas.openxmlformats.org/officeDocument/2006/relationships" r:id="rId2"/>
          </a:graphicData>
        </a:graphic>
      </p:graphicFrame>
      <p:cxnSp>
        <p:nvCxnSpPr>
          <p:cNvPr id="22" name="Rett linje 21">
            <a:extLst>
              <a:ext uri="{FF2B5EF4-FFF2-40B4-BE49-F238E27FC236}">
                <a16:creationId xmlns:a16="http://schemas.microsoft.com/office/drawing/2014/main" id="{4819642F-B7AE-4427-AA72-902783304681}"/>
              </a:ext>
            </a:extLst>
          </p:cNvPr>
          <p:cNvCxnSpPr>
            <a:cxnSpLocks/>
          </p:cNvCxnSpPr>
          <p:nvPr/>
        </p:nvCxnSpPr>
        <p:spPr>
          <a:xfrm>
            <a:off x="2855640" y="1546468"/>
            <a:ext cx="0" cy="4690844"/>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36" name="Diagram 35">
            <a:extLst>
              <a:ext uri="{FF2B5EF4-FFF2-40B4-BE49-F238E27FC236}">
                <a16:creationId xmlns:a16="http://schemas.microsoft.com/office/drawing/2014/main" id="{BAEEEB25-CF6B-4A31-911D-59EAB19100CD}"/>
              </a:ext>
            </a:extLst>
          </p:cNvPr>
          <p:cNvGraphicFramePr/>
          <p:nvPr>
            <p:extLst>
              <p:ext uri="{D42A27DB-BD31-4B8C-83A1-F6EECF244321}">
                <p14:modId xmlns:p14="http://schemas.microsoft.com/office/powerpoint/2010/main" val="1215540665"/>
              </p:ext>
            </p:extLst>
          </p:nvPr>
        </p:nvGraphicFramePr>
        <p:xfrm>
          <a:off x="6186317" y="1465759"/>
          <a:ext cx="4680520" cy="4954774"/>
        </p:xfrm>
        <a:graphic>
          <a:graphicData uri="http://schemas.openxmlformats.org/drawingml/2006/chart">
            <c:chart xmlns:c="http://schemas.openxmlformats.org/drawingml/2006/chart" xmlns:r="http://schemas.openxmlformats.org/officeDocument/2006/relationships" r:id="rId3"/>
          </a:graphicData>
        </a:graphic>
      </p:graphicFrame>
      <p:cxnSp>
        <p:nvCxnSpPr>
          <p:cNvPr id="37" name="Rett linje 36">
            <a:extLst>
              <a:ext uri="{FF2B5EF4-FFF2-40B4-BE49-F238E27FC236}">
                <a16:creationId xmlns:a16="http://schemas.microsoft.com/office/drawing/2014/main" id="{354E92BB-B9F9-49C8-9CA5-E09E430348D5}"/>
              </a:ext>
            </a:extLst>
          </p:cNvPr>
          <p:cNvCxnSpPr>
            <a:cxnSpLocks/>
          </p:cNvCxnSpPr>
          <p:nvPr/>
        </p:nvCxnSpPr>
        <p:spPr>
          <a:xfrm>
            <a:off x="8256240" y="1524367"/>
            <a:ext cx="0" cy="4712945"/>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D332A484-932D-48F7-B8F8-B357C6579D9F}"/>
              </a:ext>
            </a:extLst>
          </p:cNvPr>
          <p:cNvCxnSpPr>
            <a:cxnSpLocks/>
          </p:cNvCxnSpPr>
          <p:nvPr/>
        </p:nvCxnSpPr>
        <p:spPr>
          <a:xfrm>
            <a:off x="4583832" y="1546468"/>
            <a:ext cx="0" cy="4690844"/>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B1F1743E-6BF3-48AF-A4E3-FF31834CF364}"/>
              </a:ext>
            </a:extLst>
          </p:cNvPr>
          <p:cNvCxnSpPr>
            <a:cxnSpLocks/>
          </p:cNvCxnSpPr>
          <p:nvPr/>
        </p:nvCxnSpPr>
        <p:spPr>
          <a:xfrm>
            <a:off x="9984432" y="1546468"/>
            <a:ext cx="0" cy="4690844"/>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pic>
        <p:nvPicPr>
          <p:cNvPr id="35" name="Picture 2" descr="Bilderesultat for GENDER ICON">
            <a:extLst>
              <a:ext uri="{FF2B5EF4-FFF2-40B4-BE49-F238E27FC236}">
                <a16:creationId xmlns:a16="http://schemas.microsoft.com/office/drawing/2014/main" id="{7646BC87-8DFD-A9EF-BD21-93CDE8C9C4E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0403" y="1569905"/>
            <a:ext cx="284139" cy="28702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Bilderesultat for AGE ICON">
            <a:extLst>
              <a:ext uri="{FF2B5EF4-FFF2-40B4-BE49-F238E27FC236}">
                <a16:creationId xmlns:a16="http://schemas.microsoft.com/office/drawing/2014/main" id="{B5034CBE-2683-9385-DB4A-6247F324CA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1683" y="1896328"/>
            <a:ext cx="361689" cy="33711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Bilderesultat for CHILDREN ICON">
            <a:extLst>
              <a:ext uri="{FF2B5EF4-FFF2-40B4-BE49-F238E27FC236}">
                <a16:creationId xmlns:a16="http://schemas.microsoft.com/office/drawing/2014/main" id="{4B12DC51-33BD-2805-B631-2AAE3B0BEB0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3967" y="2248325"/>
            <a:ext cx="337119" cy="337119"/>
          </a:xfrm>
          <a:prstGeom prst="rect">
            <a:avLst/>
          </a:prstGeom>
          <a:noFill/>
          <a:extLst>
            <a:ext uri="{909E8E84-426E-40DD-AFC4-6F175D3DCCD1}">
              <a14:hiddenFill xmlns:a14="http://schemas.microsoft.com/office/drawing/2010/main">
                <a:solidFill>
                  <a:srgbClr val="FFFFFF"/>
                </a:solidFill>
              </a14:hiddenFill>
            </a:ext>
          </a:extLst>
        </p:spPr>
      </p:pic>
      <p:pic>
        <p:nvPicPr>
          <p:cNvPr id="42" name="Bilde 41">
            <a:extLst>
              <a:ext uri="{FF2B5EF4-FFF2-40B4-BE49-F238E27FC236}">
                <a16:creationId xmlns:a16="http://schemas.microsoft.com/office/drawing/2014/main" id="{5445EF51-7C66-FF85-C274-944033FCF8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31682" y="2927039"/>
            <a:ext cx="361690" cy="207936"/>
          </a:xfrm>
          <a:prstGeom prst="rect">
            <a:avLst/>
          </a:prstGeom>
        </p:spPr>
      </p:pic>
      <p:pic>
        <p:nvPicPr>
          <p:cNvPr id="43" name="Picture 12" descr="Bilderesultat for INCOME ICON">
            <a:extLst>
              <a:ext uri="{FF2B5EF4-FFF2-40B4-BE49-F238E27FC236}">
                <a16:creationId xmlns:a16="http://schemas.microsoft.com/office/drawing/2014/main" id="{8E8ABF15-31A8-61BC-DFC3-E7AAAD7385D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20034" y="3195741"/>
            <a:ext cx="373338" cy="348688"/>
          </a:xfrm>
          <a:prstGeom prst="rect">
            <a:avLst/>
          </a:prstGeom>
          <a:noFill/>
          <a:extLst>
            <a:ext uri="{909E8E84-426E-40DD-AFC4-6F175D3DCCD1}">
              <a14:hiddenFill xmlns:a14="http://schemas.microsoft.com/office/drawing/2010/main">
                <a:solidFill>
                  <a:srgbClr val="FFFFFF"/>
                </a:solidFill>
              </a14:hiddenFill>
            </a:ext>
          </a:extLst>
        </p:spPr>
      </p:pic>
      <p:pic>
        <p:nvPicPr>
          <p:cNvPr id="44" name="Bilde 43">
            <a:extLst>
              <a:ext uri="{FF2B5EF4-FFF2-40B4-BE49-F238E27FC236}">
                <a16:creationId xmlns:a16="http://schemas.microsoft.com/office/drawing/2014/main" id="{8E0E9BAE-9379-DD92-0D0B-D5A354FAE39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625451" y="3571219"/>
            <a:ext cx="335897" cy="272810"/>
          </a:xfrm>
          <a:prstGeom prst="rect">
            <a:avLst/>
          </a:prstGeom>
        </p:spPr>
      </p:pic>
      <p:pic>
        <p:nvPicPr>
          <p:cNvPr id="45" name="Picture 19" descr="Household Icons - Download Free Vector Icons | Noun Project">
            <a:extLst>
              <a:ext uri="{FF2B5EF4-FFF2-40B4-BE49-F238E27FC236}">
                <a16:creationId xmlns:a16="http://schemas.microsoft.com/office/drawing/2014/main" id="{26880AE2-C934-ABCB-7A52-3AA7DDABF6C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44762" y="2575943"/>
            <a:ext cx="324491" cy="324491"/>
          </a:xfrm>
          <a:prstGeom prst="rect">
            <a:avLst/>
          </a:prstGeom>
          <a:noFill/>
          <a:extLst>
            <a:ext uri="{909E8E84-426E-40DD-AFC4-6F175D3DCCD1}">
              <a14:hiddenFill xmlns:a14="http://schemas.microsoft.com/office/drawing/2010/main">
                <a:solidFill>
                  <a:srgbClr val="FFFFFF"/>
                </a:solidFill>
              </a14:hiddenFill>
            </a:ext>
          </a:extLst>
        </p:spPr>
      </p:pic>
      <p:pic>
        <p:nvPicPr>
          <p:cNvPr id="46" name="Grafikk 45" descr="Handlevogn kontur">
            <a:extLst>
              <a:ext uri="{FF2B5EF4-FFF2-40B4-BE49-F238E27FC236}">
                <a16:creationId xmlns:a16="http://schemas.microsoft.com/office/drawing/2014/main" id="{9DCD54C5-CAB1-2D09-FA7F-19B8BDA8D31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64563" y="4219907"/>
            <a:ext cx="304690" cy="304690"/>
          </a:xfrm>
          <a:prstGeom prst="rect">
            <a:avLst/>
          </a:prstGeom>
        </p:spPr>
      </p:pic>
      <p:pic>
        <p:nvPicPr>
          <p:cNvPr id="47" name="Grafikk 46" descr="Bøker på hylle med heldekkende fyll">
            <a:extLst>
              <a:ext uri="{FF2B5EF4-FFF2-40B4-BE49-F238E27FC236}">
                <a16:creationId xmlns:a16="http://schemas.microsoft.com/office/drawing/2014/main" id="{BE442A8E-C9A9-E795-3677-ECF74A55578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40580" y="4555256"/>
            <a:ext cx="335916" cy="335916"/>
          </a:xfrm>
          <a:prstGeom prst="rect">
            <a:avLst/>
          </a:prstGeom>
        </p:spPr>
      </p:pic>
      <p:pic>
        <p:nvPicPr>
          <p:cNvPr id="48" name="Picture 4" descr="World International Language Icon Thin Line Vector Stock Vector -  Illustration of globe, country: 174303821">
            <a:extLst>
              <a:ext uri="{FF2B5EF4-FFF2-40B4-BE49-F238E27FC236}">
                <a16:creationId xmlns:a16="http://schemas.microsoft.com/office/drawing/2014/main" id="{16949293-8A3C-05CA-CE36-0F07EC26B11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19644" y="4906847"/>
            <a:ext cx="365655" cy="365655"/>
          </a:xfrm>
          <a:prstGeom prst="rect">
            <a:avLst/>
          </a:prstGeom>
          <a:noFill/>
          <a:extLst>
            <a:ext uri="{909E8E84-426E-40DD-AFC4-6F175D3DCCD1}">
              <a14:hiddenFill xmlns:a14="http://schemas.microsoft.com/office/drawing/2010/main">
                <a:solidFill>
                  <a:srgbClr val="FFFFFF"/>
                </a:solidFill>
              </a14:hiddenFill>
            </a:ext>
          </a:extLst>
        </p:spPr>
      </p:pic>
      <p:pic>
        <p:nvPicPr>
          <p:cNvPr id="49" name="Bilde 48">
            <a:extLst>
              <a:ext uri="{FF2B5EF4-FFF2-40B4-BE49-F238E27FC236}">
                <a16:creationId xmlns:a16="http://schemas.microsoft.com/office/drawing/2014/main" id="{2D120DDC-A685-932B-5A19-E89A4A2774E3}"/>
              </a:ext>
            </a:extLst>
          </p:cNvPr>
          <p:cNvPicPr>
            <a:picLocks noChangeAspect="1"/>
          </p:cNvPicPr>
          <p:nvPr/>
        </p:nvPicPr>
        <p:blipFill>
          <a:blip r:embed="rId16"/>
          <a:stretch>
            <a:fillRect/>
          </a:stretch>
        </p:blipFill>
        <p:spPr>
          <a:xfrm>
            <a:off x="5591944" y="5997800"/>
            <a:ext cx="304690" cy="308368"/>
          </a:xfrm>
          <a:prstGeom prst="rect">
            <a:avLst/>
          </a:prstGeom>
        </p:spPr>
      </p:pic>
      <p:pic>
        <p:nvPicPr>
          <p:cNvPr id="50" name="Bilde 49">
            <a:extLst>
              <a:ext uri="{FF2B5EF4-FFF2-40B4-BE49-F238E27FC236}">
                <a16:creationId xmlns:a16="http://schemas.microsoft.com/office/drawing/2014/main" id="{DE6DC59A-D6BB-DD35-C46F-F48D39E348CF}"/>
              </a:ext>
            </a:extLst>
          </p:cNvPr>
          <p:cNvPicPr>
            <a:picLocks noChangeAspect="1"/>
          </p:cNvPicPr>
          <p:nvPr/>
        </p:nvPicPr>
        <p:blipFill>
          <a:blip r:embed="rId17"/>
          <a:stretch>
            <a:fillRect/>
          </a:stretch>
        </p:blipFill>
        <p:spPr>
          <a:xfrm>
            <a:off x="5651365" y="5636736"/>
            <a:ext cx="317888" cy="324214"/>
          </a:xfrm>
          <a:prstGeom prst="rect">
            <a:avLst/>
          </a:prstGeom>
        </p:spPr>
      </p:pic>
      <p:pic>
        <p:nvPicPr>
          <p:cNvPr id="51" name="Bilde 50">
            <a:extLst>
              <a:ext uri="{FF2B5EF4-FFF2-40B4-BE49-F238E27FC236}">
                <a16:creationId xmlns:a16="http://schemas.microsoft.com/office/drawing/2014/main" id="{758897D7-3591-8BB6-FD6A-6A6B97C40356}"/>
              </a:ext>
            </a:extLst>
          </p:cNvPr>
          <p:cNvPicPr>
            <a:picLocks noChangeAspect="1"/>
          </p:cNvPicPr>
          <p:nvPr/>
        </p:nvPicPr>
        <p:blipFill>
          <a:blip r:embed="rId18"/>
          <a:stretch>
            <a:fillRect/>
          </a:stretch>
        </p:blipFill>
        <p:spPr>
          <a:xfrm>
            <a:off x="5620142" y="5346236"/>
            <a:ext cx="384768" cy="223414"/>
          </a:xfrm>
          <a:prstGeom prst="rect">
            <a:avLst/>
          </a:prstGeom>
        </p:spPr>
      </p:pic>
      <p:pic>
        <p:nvPicPr>
          <p:cNvPr id="52" name="Bilde 51">
            <a:extLst>
              <a:ext uri="{FF2B5EF4-FFF2-40B4-BE49-F238E27FC236}">
                <a16:creationId xmlns:a16="http://schemas.microsoft.com/office/drawing/2014/main" id="{6270549B-8FEE-6260-6E3D-F1DFF05B4DEB}"/>
              </a:ext>
            </a:extLst>
          </p:cNvPr>
          <p:cNvPicPr>
            <a:picLocks noChangeAspect="1"/>
          </p:cNvPicPr>
          <p:nvPr/>
        </p:nvPicPr>
        <p:blipFill>
          <a:blip r:embed="rId19"/>
          <a:stretch>
            <a:fillRect/>
          </a:stretch>
        </p:blipFill>
        <p:spPr>
          <a:xfrm>
            <a:off x="5656327" y="3885240"/>
            <a:ext cx="283145" cy="304008"/>
          </a:xfrm>
          <a:prstGeom prst="rect">
            <a:avLst/>
          </a:prstGeom>
        </p:spPr>
      </p:pic>
      <p:sp>
        <p:nvSpPr>
          <p:cNvPr id="54" name="TekstSylinder 53">
            <a:extLst>
              <a:ext uri="{FF2B5EF4-FFF2-40B4-BE49-F238E27FC236}">
                <a16:creationId xmlns:a16="http://schemas.microsoft.com/office/drawing/2014/main" id="{0709BFD0-E6C6-8FBA-D33D-5B512ACECAD0}"/>
              </a:ext>
            </a:extLst>
          </p:cNvPr>
          <p:cNvSpPr txBox="1"/>
          <p:nvPr/>
        </p:nvSpPr>
        <p:spPr>
          <a:xfrm>
            <a:off x="0" y="6536111"/>
            <a:ext cx="6030435" cy="369332"/>
          </a:xfrm>
          <a:prstGeom prst="rect">
            <a:avLst/>
          </a:prstGeom>
          <a:noFill/>
        </p:spPr>
        <p:txBody>
          <a:bodyPr wrap="square" rtlCol="0">
            <a:spAutoFit/>
          </a:bodyPr>
          <a:lstStyle/>
          <a:p>
            <a:r>
              <a:rPr lang="nb-NO" sz="900" b="1"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Har du i løpet av siste året (2021) kjøpt flere eller færre bøker sammenlignet med et vanlig år?</a:t>
            </a:r>
          </a:p>
          <a:p>
            <a:r>
              <a:rPr lang="nb-NO" sz="900" dirty="0">
                <a:solidFill>
                  <a:schemeClr val="tx1">
                    <a:lumMod val="50000"/>
                    <a:lumOff val="50000"/>
                  </a:schemeClr>
                </a:solidFill>
              </a:rPr>
              <a:t>Spørsmålet er stilt til de som kjøpte minst en bok siste året (71% av befolkningen)</a:t>
            </a:r>
            <a:endParaRPr lang="nb-NO" sz="900" b="1"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286991933"/>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5C02BF-3AC6-4011-875A-18714C67C6C2}"/>
              </a:ext>
            </a:extLst>
          </p:cNvPr>
          <p:cNvSpPr>
            <a:spLocks noGrp="1"/>
          </p:cNvSpPr>
          <p:nvPr>
            <p:ph type="title"/>
          </p:nvPr>
        </p:nvSpPr>
        <p:spPr/>
        <p:txBody>
          <a:bodyPr/>
          <a:lstStyle/>
          <a:p>
            <a:r>
              <a:rPr lang="nb-NO" sz="1200" dirty="0">
                <a:solidFill>
                  <a:schemeClr val="tx1">
                    <a:lumMod val="50000"/>
                    <a:lumOff val="50000"/>
                  </a:schemeClr>
                </a:solidFill>
              </a:rPr>
              <a:t>ÅRSAK (BLANT BOKKJØPERNE) FOR Å KJØPE FLERE BØKER i 2021:</a:t>
            </a:r>
            <a:br>
              <a:rPr lang="nb-NO" sz="1200" dirty="0">
                <a:solidFill>
                  <a:schemeClr val="tx1">
                    <a:lumMod val="50000"/>
                    <a:lumOff val="50000"/>
                  </a:schemeClr>
                </a:solidFill>
              </a:rPr>
            </a:br>
            <a:r>
              <a:rPr lang="nb-NO" dirty="0">
                <a:solidFill>
                  <a:schemeClr val="tx1"/>
                </a:solidFill>
              </a:rPr>
              <a:t>Viktigste årsaker for å kjøpe flere bøker i 2021: </a:t>
            </a:r>
            <a:br>
              <a:rPr lang="nb-NO" dirty="0">
                <a:solidFill>
                  <a:schemeClr val="tx1"/>
                </a:solidFill>
              </a:rPr>
            </a:br>
            <a:r>
              <a:rPr lang="nb-NO" sz="1200" dirty="0">
                <a:solidFill>
                  <a:schemeClr val="tx1"/>
                </a:solidFill>
              </a:rPr>
              <a:t>Flere bøker ga kjøpelyst, ga bort flere som gave, kampanje/tilbud og lett å finne bøker som passet</a:t>
            </a:r>
            <a:endParaRPr lang="nb-NO" sz="1200" dirty="0">
              <a:solidFill>
                <a:schemeClr val="tx1">
                  <a:lumMod val="50000"/>
                  <a:lumOff val="50000"/>
                </a:schemeClr>
              </a:solidFill>
            </a:endParaRPr>
          </a:p>
        </p:txBody>
      </p:sp>
      <p:graphicFrame>
        <p:nvGraphicFramePr>
          <p:cNvPr id="13" name="Diagram 12">
            <a:extLst>
              <a:ext uri="{FF2B5EF4-FFF2-40B4-BE49-F238E27FC236}">
                <a16:creationId xmlns:a16="http://schemas.microsoft.com/office/drawing/2014/main" id="{53517F88-9BAC-4371-B0A5-8EBCCB9DDEBE}"/>
              </a:ext>
            </a:extLst>
          </p:cNvPr>
          <p:cNvGraphicFramePr/>
          <p:nvPr/>
        </p:nvGraphicFramePr>
        <p:xfrm>
          <a:off x="742951" y="1484784"/>
          <a:ext cx="10725149" cy="5039839"/>
        </p:xfrm>
        <a:graphic>
          <a:graphicData uri="http://schemas.openxmlformats.org/drawingml/2006/chart">
            <c:chart xmlns:c="http://schemas.openxmlformats.org/drawingml/2006/chart" xmlns:r="http://schemas.openxmlformats.org/officeDocument/2006/relationships" r:id="rId3"/>
          </a:graphicData>
        </a:graphic>
      </p:graphicFrame>
      <p:sp>
        <p:nvSpPr>
          <p:cNvPr id="14" name="TekstSylinder 13">
            <a:extLst>
              <a:ext uri="{FF2B5EF4-FFF2-40B4-BE49-F238E27FC236}">
                <a16:creationId xmlns:a16="http://schemas.microsoft.com/office/drawing/2014/main" id="{BE417607-502B-4F70-9607-2551055EF73C}"/>
              </a:ext>
            </a:extLst>
          </p:cNvPr>
          <p:cNvSpPr txBox="1"/>
          <p:nvPr/>
        </p:nvSpPr>
        <p:spPr>
          <a:xfrm>
            <a:off x="723900" y="1484784"/>
            <a:ext cx="10725149" cy="430887"/>
          </a:xfrm>
          <a:prstGeom prst="rect">
            <a:avLst/>
          </a:prstGeom>
          <a:noFill/>
        </p:spPr>
        <p:txBody>
          <a:bodyPr wrap="square">
            <a:spAutoFit/>
          </a:bodyPr>
          <a:lstStyle/>
          <a:p>
            <a:r>
              <a:rPr lang="nb-NO" b="1" dirty="0"/>
              <a:t>Sett kryss ved alle relevante årsaker (for deg) for at du kjøpte flere bøker i 2021 enn tidligere år:</a:t>
            </a:r>
          </a:p>
          <a:p>
            <a:r>
              <a:rPr lang="nb-NO" sz="1000" dirty="0"/>
              <a:t>Spørsmålet er stilt til bokkjøperne som svarer at de kjøpte flere bøker siste året (n=274)</a:t>
            </a:r>
          </a:p>
        </p:txBody>
      </p:sp>
      <p:graphicFrame>
        <p:nvGraphicFramePr>
          <p:cNvPr id="15" name="Tabell 14">
            <a:extLst>
              <a:ext uri="{FF2B5EF4-FFF2-40B4-BE49-F238E27FC236}">
                <a16:creationId xmlns:a16="http://schemas.microsoft.com/office/drawing/2014/main" id="{7243A8CD-DB01-455D-A959-25D6C06A512B}"/>
              </a:ext>
            </a:extLst>
          </p:cNvPr>
          <p:cNvGraphicFramePr>
            <a:graphicFrameLocks noGrp="1"/>
          </p:cNvGraphicFramePr>
          <p:nvPr/>
        </p:nvGraphicFramePr>
        <p:xfrm>
          <a:off x="10295756" y="1796328"/>
          <a:ext cx="972000" cy="4584999"/>
        </p:xfrm>
        <a:graphic>
          <a:graphicData uri="http://schemas.openxmlformats.org/drawingml/2006/table">
            <a:tbl>
              <a:tblPr/>
              <a:tblGrid>
                <a:gridCol w="972000">
                  <a:extLst>
                    <a:ext uri="{9D8B030D-6E8A-4147-A177-3AD203B41FA5}">
                      <a16:colId xmlns:a16="http://schemas.microsoft.com/office/drawing/2014/main" val="2749303383"/>
                    </a:ext>
                  </a:extLst>
                </a:gridCol>
              </a:tblGrid>
              <a:tr h="288436">
                <a:tc>
                  <a:txBody>
                    <a:bodyPr/>
                    <a:lstStyle/>
                    <a:p>
                      <a:pPr algn="ctr" fontAlgn="b"/>
                      <a:r>
                        <a:rPr lang="nb-NO" sz="1000" b="0" i="0" u="none" strike="noStrike" dirty="0">
                          <a:effectLst/>
                          <a:latin typeface="Arial" panose="020B0604020202020204" pitchFamily="34" charset="0"/>
                          <a:cs typeface="Arial" panose="020B0604020202020204" pitchFamily="34" charset="0"/>
                        </a:rPr>
                        <a:t>Topp-3</a:t>
                      </a:r>
                    </a:p>
                  </a:txBody>
                  <a:tcPr marL="7620" marR="7620" marT="7620" marB="0" anchor="ctr">
                    <a:lnL>
                      <a:noFill/>
                    </a:lnL>
                    <a:lnR>
                      <a:noFill/>
                    </a:lnR>
                    <a:lnT>
                      <a:noFill/>
                    </a:lnT>
                    <a:lnB>
                      <a:noFill/>
                    </a:lnB>
                  </a:tcPr>
                </a:tc>
                <a:extLst>
                  <a:ext uri="{0D108BD9-81ED-4DB2-BD59-A6C34878D82A}">
                    <a16:rowId xmlns:a16="http://schemas.microsoft.com/office/drawing/2014/main" val="4008939583"/>
                  </a:ext>
                </a:extLst>
              </a:tr>
              <a:tr h="252739">
                <a:tc>
                  <a:txBody>
                    <a:bodyPr/>
                    <a:lstStyle/>
                    <a:p>
                      <a:pPr algn="ctr" fontAlgn="ctr"/>
                      <a:r>
                        <a:rPr lang="nb-NO" sz="1000" b="0" i="0" u="none" strike="noStrike" dirty="0">
                          <a:effectLst/>
                          <a:latin typeface="Arial" panose="020B0604020202020204" pitchFamily="34" charset="0"/>
                          <a:cs typeface="Arial" panose="020B0604020202020204" pitchFamily="34" charset="0"/>
                        </a:rPr>
                        <a:t>40 %</a:t>
                      </a:r>
                    </a:p>
                  </a:txBody>
                  <a:tcPr marL="7620" marR="7620" marT="7620" marB="0" anchor="ctr">
                    <a:lnL>
                      <a:noFill/>
                    </a:lnL>
                    <a:lnR>
                      <a:noFill/>
                    </a:lnR>
                    <a:lnT>
                      <a:noFill/>
                    </a:lnT>
                    <a:lnB>
                      <a:noFill/>
                    </a:lnB>
                  </a:tcPr>
                </a:tc>
                <a:extLst>
                  <a:ext uri="{0D108BD9-81ED-4DB2-BD59-A6C34878D82A}">
                    <a16:rowId xmlns:a16="http://schemas.microsoft.com/office/drawing/2014/main" val="1446303141"/>
                  </a:ext>
                </a:extLst>
              </a:tr>
              <a:tr h="252739">
                <a:tc>
                  <a:txBody>
                    <a:bodyPr/>
                    <a:lstStyle/>
                    <a:p>
                      <a:pPr algn="ctr" fontAlgn="ctr"/>
                      <a:r>
                        <a:rPr lang="nb-NO" sz="1000" b="0" i="0" u="none" strike="noStrike" dirty="0">
                          <a:effectLst/>
                          <a:latin typeface="Arial" panose="020B0604020202020204" pitchFamily="34" charset="0"/>
                          <a:cs typeface="Arial" panose="020B0604020202020204" pitchFamily="34" charset="0"/>
                        </a:rPr>
                        <a:t>19 %</a:t>
                      </a:r>
                    </a:p>
                  </a:txBody>
                  <a:tcPr marL="7620" marR="7620" marT="7620" marB="0" anchor="ctr">
                    <a:lnL>
                      <a:noFill/>
                    </a:lnL>
                    <a:lnR>
                      <a:noFill/>
                    </a:lnR>
                    <a:lnT>
                      <a:noFill/>
                    </a:lnT>
                    <a:lnB>
                      <a:noFill/>
                    </a:lnB>
                  </a:tcPr>
                </a:tc>
                <a:extLst>
                  <a:ext uri="{0D108BD9-81ED-4DB2-BD59-A6C34878D82A}">
                    <a16:rowId xmlns:a16="http://schemas.microsoft.com/office/drawing/2014/main" val="2434599446"/>
                  </a:ext>
                </a:extLst>
              </a:tr>
              <a:tr h="252739">
                <a:tc>
                  <a:txBody>
                    <a:bodyPr/>
                    <a:lstStyle/>
                    <a:p>
                      <a:pPr algn="ctr" fontAlgn="ctr"/>
                      <a:r>
                        <a:rPr lang="nb-NO" sz="1000" b="0" i="0" u="none" strike="noStrike" dirty="0">
                          <a:effectLst/>
                          <a:latin typeface="Arial" panose="020B0604020202020204" pitchFamily="34" charset="0"/>
                          <a:cs typeface="Arial" panose="020B0604020202020204" pitchFamily="34" charset="0"/>
                        </a:rPr>
                        <a:t>16 %</a:t>
                      </a:r>
                    </a:p>
                  </a:txBody>
                  <a:tcPr marL="7620" marR="7620" marT="7620" marB="0" anchor="ctr">
                    <a:lnL>
                      <a:noFill/>
                    </a:lnL>
                    <a:lnR>
                      <a:noFill/>
                    </a:lnR>
                    <a:lnT>
                      <a:noFill/>
                    </a:lnT>
                    <a:lnB>
                      <a:noFill/>
                    </a:lnB>
                  </a:tcPr>
                </a:tc>
                <a:extLst>
                  <a:ext uri="{0D108BD9-81ED-4DB2-BD59-A6C34878D82A}">
                    <a16:rowId xmlns:a16="http://schemas.microsoft.com/office/drawing/2014/main" val="1893778263"/>
                  </a:ext>
                </a:extLst>
              </a:tr>
              <a:tr h="252739">
                <a:tc>
                  <a:txBody>
                    <a:bodyPr/>
                    <a:lstStyle/>
                    <a:p>
                      <a:pPr algn="ctr" fontAlgn="ctr"/>
                      <a:r>
                        <a:rPr lang="nb-NO" sz="1000" b="0" i="0" u="none" strike="noStrike" dirty="0">
                          <a:effectLst/>
                          <a:latin typeface="Arial" panose="020B0604020202020204" pitchFamily="34" charset="0"/>
                          <a:cs typeface="Arial" panose="020B0604020202020204" pitchFamily="34" charset="0"/>
                        </a:rPr>
                        <a:t>12 %</a:t>
                      </a:r>
                    </a:p>
                  </a:txBody>
                  <a:tcPr marL="7620" marR="7620" marT="7620" marB="0" anchor="ctr">
                    <a:lnL>
                      <a:noFill/>
                    </a:lnL>
                    <a:lnR>
                      <a:noFill/>
                    </a:lnR>
                    <a:lnT>
                      <a:noFill/>
                    </a:lnT>
                    <a:lnB>
                      <a:noFill/>
                    </a:lnB>
                  </a:tcPr>
                </a:tc>
                <a:extLst>
                  <a:ext uri="{0D108BD9-81ED-4DB2-BD59-A6C34878D82A}">
                    <a16:rowId xmlns:a16="http://schemas.microsoft.com/office/drawing/2014/main" val="1903639100"/>
                  </a:ext>
                </a:extLst>
              </a:tr>
              <a:tr h="252739">
                <a:tc>
                  <a:txBody>
                    <a:bodyPr/>
                    <a:lstStyle/>
                    <a:p>
                      <a:pPr algn="ctr" fontAlgn="ctr"/>
                      <a:r>
                        <a:rPr lang="nb-NO" sz="1000" b="0" i="0" u="none" strike="noStrike" dirty="0">
                          <a:effectLst/>
                          <a:latin typeface="Arial" panose="020B0604020202020204" pitchFamily="34" charset="0"/>
                          <a:cs typeface="Arial" panose="020B0604020202020204" pitchFamily="34" charset="0"/>
                        </a:rPr>
                        <a:t>13 %</a:t>
                      </a:r>
                    </a:p>
                  </a:txBody>
                  <a:tcPr marL="7620" marR="7620" marT="7620" marB="0" anchor="ctr">
                    <a:lnL>
                      <a:noFill/>
                    </a:lnL>
                    <a:lnR>
                      <a:noFill/>
                    </a:lnR>
                    <a:lnT>
                      <a:noFill/>
                    </a:lnT>
                    <a:lnB>
                      <a:noFill/>
                    </a:lnB>
                  </a:tcPr>
                </a:tc>
                <a:extLst>
                  <a:ext uri="{0D108BD9-81ED-4DB2-BD59-A6C34878D82A}">
                    <a16:rowId xmlns:a16="http://schemas.microsoft.com/office/drawing/2014/main" val="3964979905"/>
                  </a:ext>
                </a:extLst>
              </a:tr>
              <a:tr h="252739">
                <a:tc>
                  <a:txBody>
                    <a:bodyPr/>
                    <a:lstStyle/>
                    <a:p>
                      <a:pPr algn="ctr" fontAlgn="ctr"/>
                      <a:r>
                        <a:rPr lang="nb-NO" sz="1000" b="0" i="0" u="none" strike="noStrike" dirty="0">
                          <a:effectLst/>
                          <a:latin typeface="Arial" panose="020B0604020202020204" pitchFamily="34" charset="0"/>
                          <a:cs typeface="Arial" panose="020B0604020202020204" pitchFamily="34" charset="0"/>
                        </a:rPr>
                        <a:t>12 %</a:t>
                      </a:r>
                    </a:p>
                  </a:txBody>
                  <a:tcPr marL="7620" marR="7620" marT="7620" marB="0" anchor="ctr">
                    <a:lnL>
                      <a:noFill/>
                    </a:lnL>
                    <a:lnR>
                      <a:noFill/>
                    </a:lnR>
                    <a:lnT>
                      <a:noFill/>
                    </a:lnT>
                    <a:lnB>
                      <a:noFill/>
                    </a:lnB>
                  </a:tcPr>
                </a:tc>
                <a:extLst>
                  <a:ext uri="{0D108BD9-81ED-4DB2-BD59-A6C34878D82A}">
                    <a16:rowId xmlns:a16="http://schemas.microsoft.com/office/drawing/2014/main" val="136723063"/>
                  </a:ext>
                </a:extLst>
              </a:tr>
              <a:tr h="252739">
                <a:tc>
                  <a:txBody>
                    <a:bodyPr/>
                    <a:lstStyle/>
                    <a:p>
                      <a:pPr algn="ctr" fontAlgn="ctr"/>
                      <a:r>
                        <a:rPr lang="nb-NO" sz="1000" b="0" i="0" u="none" strike="noStrike" dirty="0">
                          <a:effectLst/>
                          <a:latin typeface="Arial" panose="020B0604020202020204" pitchFamily="34" charset="0"/>
                          <a:cs typeface="Arial" panose="020B0604020202020204" pitchFamily="34" charset="0"/>
                        </a:rPr>
                        <a:t>13 %</a:t>
                      </a:r>
                    </a:p>
                  </a:txBody>
                  <a:tcPr marL="7620" marR="7620" marT="7620" marB="0" anchor="ctr">
                    <a:lnL>
                      <a:noFill/>
                    </a:lnL>
                    <a:lnR>
                      <a:noFill/>
                    </a:lnR>
                    <a:lnT>
                      <a:noFill/>
                    </a:lnT>
                    <a:lnB>
                      <a:noFill/>
                    </a:lnB>
                  </a:tcPr>
                </a:tc>
                <a:extLst>
                  <a:ext uri="{0D108BD9-81ED-4DB2-BD59-A6C34878D82A}">
                    <a16:rowId xmlns:a16="http://schemas.microsoft.com/office/drawing/2014/main" val="3762286884"/>
                  </a:ext>
                </a:extLst>
              </a:tr>
              <a:tr h="252739">
                <a:tc>
                  <a:txBody>
                    <a:bodyPr/>
                    <a:lstStyle/>
                    <a:p>
                      <a:pPr algn="ctr" fontAlgn="ctr"/>
                      <a:r>
                        <a:rPr lang="nb-NO" sz="1000" b="0" i="0" u="none" strike="noStrike" dirty="0">
                          <a:effectLst/>
                          <a:latin typeface="Arial" panose="020B0604020202020204" pitchFamily="34" charset="0"/>
                          <a:cs typeface="Arial" panose="020B0604020202020204" pitchFamily="34" charset="0"/>
                        </a:rPr>
                        <a:t>12 %</a:t>
                      </a:r>
                    </a:p>
                  </a:txBody>
                  <a:tcPr marL="7620" marR="7620" marT="7620" marB="0" anchor="ctr">
                    <a:lnL>
                      <a:noFill/>
                    </a:lnL>
                    <a:lnR>
                      <a:noFill/>
                    </a:lnR>
                    <a:lnT>
                      <a:noFill/>
                    </a:lnT>
                    <a:lnB>
                      <a:noFill/>
                    </a:lnB>
                  </a:tcPr>
                </a:tc>
                <a:extLst>
                  <a:ext uri="{0D108BD9-81ED-4DB2-BD59-A6C34878D82A}">
                    <a16:rowId xmlns:a16="http://schemas.microsoft.com/office/drawing/2014/main" val="3850335284"/>
                  </a:ext>
                </a:extLst>
              </a:tr>
              <a:tr h="252739">
                <a:tc>
                  <a:txBody>
                    <a:bodyPr/>
                    <a:lstStyle/>
                    <a:p>
                      <a:pPr algn="ctr" fontAlgn="ctr"/>
                      <a:r>
                        <a:rPr lang="nb-NO" sz="1000" b="0" i="0" u="none" strike="noStrike" dirty="0">
                          <a:effectLst/>
                          <a:latin typeface="Arial" panose="020B0604020202020204" pitchFamily="34" charset="0"/>
                          <a:cs typeface="Arial" panose="020B0604020202020204" pitchFamily="34" charset="0"/>
                        </a:rPr>
                        <a:t>9 %</a:t>
                      </a:r>
                    </a:p>
                  </a:txBody>
                  <a:tcPr marL="7620" marR="7620" marT="7620" marB="0" anchor="ctr">
                    <a:lnL>
                      <a:noFill/>
                    </a:lnL>
                    <a:lnR>
                      <a:noFill/>
                    </a:lnR>
                    <a:lnT>
                      <a:noFill/>
                    </a:lnT>
                    <a:lnB>
                      <a:noFill/>
                    </a:lnB>
                  </a:tcPr>
                </a:tc>
                <a:extLst>
                  <a:ext uri="{0D108BD9-81ED-4DB2-BD59-A6C34878D82A}">
                    <a16:rowId xmlns:a16="http://schemas.microsoft.com/office/drawing/2014/main" val="2991265110"/>
                  </a:ext>
                </a:extLst>
              </a:tr>
              <a:tr h="252739">
                <a:tc>
                  <a:txBody>
                    <a:bodyPr/>
                    <a:lstStyle/>
                    <a:p>
                      <a:pPr algn="ctr" fontAlgn="ctr"/>
                      <a:r>
                        <a:rPr lang="nb-NO" sz="1000" b="0" i="0" u="none" strike="noStrike" dirty="0">
                          <a:effectLst/>
                          <a:latin typeface="Arial" panose="020B0604020202020204" pitchFamily="34" charset="0"/>
                          <a:cs typeface="Arial" panose="020B0604020202020204" pitchFamily="34" charset="0"/>
                        </a:rPr>
                        <a:t>11 %</a:t>
                      </a:r>
                    </a:p>
                  </a:txBody>
                  <a:tcPr marL="7620" marR="7620" marT="7620" marB="0" anchor="ctr">
                    <a:lnL>
                      <a:noFill/>
                    </a:lnL>
                    <a:lnR>
                      <a:noFill/>
                    </a:lnR>
                    <a:lnT>
                      <a:noFill/>
                    </a:lnT>
                    <a:lnB>
                      <a:noFill/>
                    </a:lnB>
                  </a:tcPr>
                </a:tc>
                <a:extLst>
                  <a:ext uri="{0D108BD9-81ED-4DB2-BD59-A6C34878D82A}">
                    <a16:rowId xmlns:a16="http://schemas.microsoft.com/office/drawing/2014/main" val="1774409710"/>
                  </a:ext>
                </a:extLst>
              </a:tr>
              <a:tr h="252739">
                <a:tc>
                  <a:txBody>
                    <a:bodyPr/>
                    <a:lstStyle/>
                    <a:p>
                      <a:pPr algn="ctr" fontAlgn="ctr"/>
                      <a:r>
                        <a:rPr lang="nb-NO" sz="1000" b="0" i="0" u="none" strike="noStrike" dirty="0">
                          <a:effectLst/>
                          <a:latin typeface="Arial" panose="020B0604020202020204" pitchFamily="34" charset="0"/>
                          <a:cs typeface="Arial" panose="020B0604020202020204" pitchFamily="34" charset="0"/>
                        </a:rPr>
                        <a:t>11 %</a:t>
                      </a:r>
                    </a:p>
                  </a:txBody>
                  <a:tcPr marL="7620" marR="7620" marT="7620" marB="0" anchor="ctr">
                    <a:lnL>
                      <a:noFill/>
                    </a:lnL>
                    <a:lnR>
                      <a:noFill/>
                    </a:lnR>
                    <a:lnT>
                      <a:noFill/>
                    </a:lnT>
                    <a:lnB>
                      <a:noFill/>
                    </a:lnB>
                  </a:tcPr>
                </a:tc>
                <a:extLst>
                  <a:ext uri="{0D108BD9-81ED-4DB2-BD59-A6C34878D82A}">
                    <a16:rowId xmlns:a16="http://schemas.microsoft.com/office/drawing/2014/main" val="671992060"/>
                  </a:ext>
                </a:extLst>
              </a:tr>
              <a:tr h="252739">
                <a:tc>
                  <a:txBody>
                    <a:bodyPr/>
                    <a:lstStyle/>
                    <a:p>
                      <a:pPr algn="ctr" fontAlgn="ctr"/>
                      <a:r>
                        <a:rPr lang="nb-NO" sz="1000" b="0" i="0" u="none" strike="noStrike" dirty="0">
                          <a:effectLst/>
                          <a:latin typeface="Arial" panose="020B0604020202020204" pitchFamily="34" charset="0"/>
                          <a:cs typeface="Arial" panose="020B0604020202020204" pitchFamily="34" charset="0"/>
                        </a:rPr>
                        <a:t>6 %</a:t>
                      </a:r>
                    </a:p>
                  </a:txBody>
                  <a:tcPr marL="7620" marR="7620" marT="7620" marB="0" anchor="ctr">
                    <a:lnL>
                      <a:noFill/>
                    </a:lnL>
                    <a:lnR>
                      <a:noFill/>
                    </a:lnR>
                    <a:lnT>
                      <a:noFill/>
                    </a:lnT>
                    <a:lnB>
                      <a:noFill/>
                    </a:lnB>
                  </a:tcPr>
                </a:tc>
                <a:extLst>
                  <a:ext uri="{0D108BD9-81ED-4DB2-BD59-A6C34878D82A}">
                    <a16:rowId xmlns:a16="http://schemas.microsoft.com/office/drawing/2014/main" val="3423701769"/>
                  </a:ext>
                </a:extLst>
              </a:tr>
              <a:tr h="252739">
                <a:tc>
                  <a:txBody>
                    <a:bodyPr/>
                    <a:lstStyle/>
                    <a:p>
                      <a:pPr algn="ctr" fontAlgn="ctr"/>
                      <a:r>
                        <a:rPr lang="nb-NO" sz="1000" b="0" i="0" u="none" strike="noStrike" dirty="0">
                          <a:effectLst/>
                          <a:latin typeface="Arial" panose="020B0604020202020204" pitchFamily="34" charset="0"/>
                          <a:cs typeface="Arial" panose="020B0604020202020204" pitchFamily="34" charset="0"/>
                        </a:rPr>
                        <a:t>5 %</a:t>
                      </a:r>
                    </a:p>
                  </a:txBody>
                  <a:tcPr marL="7620" marR="7620" marT="7620" marB="0" anchor="ctr">
                    <a:lnL>
                      <a:noFill/>
                    </a:lnL>
                    <a:lnR>
                      <a:noFill/>
                    </a:lnR>
                    <a:lnT>
                      <a:noFill/>
                    </a:lnT>
                    <a:lnB>
                      <a:noFill/>
                    </a:lnB>
                  </a:tcPr>
                </a:tc>
                <a:extLst>
                  <a:ext uri="{0D108BD9-81ED-4DB2-BD59-A6C34878D82A}">
                    <a16:rowId xmlns:a16="http://schemas.microsoft.com/office/drawing/2014/main" val="1779782124"/>
                  </a:ext>
                </a:extLst>
              </a:tr>
              <a:tr h="252739">
                <a:tc>
                  <a:txBody>
                    <a:bodyPr/>
                    <a:lstStyle/>
                    <a:p>
                      <a:pPr algn="ctr" fontAlgn="ctr"/>
                      <a:r>
                        <a:rPr lang="nb-NO" sz="1000" b="0" i="0" u="none" strike="noStrike" dirty="0">
                          <a:effectLst/>
                          <a:latin typeface="Arial" panose="020B0604020202020204" pitchFamily="34" charset="0"/>
                          <a:cs typeface="Arial" panose="020B0604020202020204" pitchFamily="34" charset="0"/>
                        </a:rPr>
                        <a:t>3 %</a:t>
                      </a:r>
                    </a:p>
                  </a:txBody>
                  <a:tcPr marL="7620" marR="7620" marT="7620" marB="0" anchor="ctr">
                    <a:lnL>
                      <a:noFill/>
                    </a:lnL>
                    <a:lnR>
                      <a:noFill/>
                    </a:lnR>
                    <a:lnT>
                      <a:noFill/>
                    </a:lnT>
                    <a:lnB>
                      <a:noFill/>
                    </a:lnB>
                  </a:tcPr>
                </a:tc>
                <a:extLst>
                  <a:ext uri="{0D108BD9-81ED-4DB2-BD59-A6C34878D82A}">
                    <a16:rowId xmlns:a16="http://schemas.microsoft.com/office/drawing/2014/main" val="3623556133"/>
                  </a:ext>
                </a:extLst>
              </a:tr>
              <a:tr h="252739">
                <a:tc>
                  <a:txBody>
                    <a:bodyPr/>
                    <a:lstStyle/>
                    <a:p>
                      <a:pPr algn="ctr" fontAlgn="ctr"/>
                      <a:r>
                        <a:rPr lang="nb-NO" sz="1000" b="0" i="0" u="none" strike="noStrike" dirty="0">
                          <a:effectLst/>
                          <a:latin typeface="Arial" panose="020B0604020202020204" pitchFamily="34" charset="0"/>
                          <a:cs typeface="Arial" panose="020B0604020202020204" pitchFamily="34" charset="0"/>
                        </a:rPr>
                        <a:t>3 %</a:t>
                      </a:r>
                    </a:p>
                  </a:txBody>
                  <a:tcPr marL="7620" marR="7620" marT="7620" marB="0" anchor="ctr">
                    <a:lnL>
                      <a:noFill/>
                    </a:lnL>
                    <a:lnR>
                      <a:noFill/>
                    </a:lnR>
                    <a:lnT>
                      <a:noFill/>
                    </a:lnT>
                    <a:lnB>
                      <a:noFill/>
                    </a:lnB>
                  </a:tcPr>
                </a:tc>
                <a:extLst>
                  <a:ext uri="{0D108BD9-81ED-4DB2-BD59-A6C34878D82A}">
                    <a16:rowId xmlns:a16="http://schemas.microsoft.com/office/drawing/2014/main" val="44218548"/>
                  </a:ext>
                </a:extLst>
              </a:tr>
              <a:tr h="252739">
                <a:tc>
                  <a:txBody>
                    <a:bodyPr/>
                    <a:lstStyle/>
                    <a:p>
                      <a:pPr algn="ctr" fontAlgn="ctr"/>
                      <a:r>
                        <a:rPr lang="nb-NO" sz="1000" b="0" i="0" u="none" strike="noStrike" dirty="0">
                          <a:effectLst/>
                          <a:latin typeface="Arial" panose="020B0604020202020204" pitchFamily="34" charset="0"/>
                          <a:cs typeface="Arial" panose="020B0604020202020204" pitchFamily="34" charset="0"/>
                        </a:rPr>
                        <a:t>2 %</a:t>
                      </a:r>
                    </a:p>
                  </a:txBody>
                  <a:tcPr marL="7620" marR="7620" marT="7620" marB="0" anchor="ctr">
                    <a:lnL>
                      <a:noFill/>
                    </a:lnL>
                    <a:lnR>
                      <a:noFill/>
                    </a:lnR>
                    <a:lnT>
                      <a:noFill/>
                    </a:lnT>
                    <a:lnB>
                      <a:noFill/>
                    </a:lnB>
                  </a:tcPr>
                </a:tc>
                <a:extLst>
                  <a:ext uri="{0D108BD9-81ED-4DB2-BD59-A6C34878D82A}">
                    <a16:rowId xmlns:a16="http://schemas.microsoft.com/office/drawing/2014/main" val="156538520"/>
                  </a:ext>
                </a:extLst>
              </a:tr>
              <a:tr h="252739">
                <a:tc>
                  <a:txBody>
                    <a:bodyPr/>
                    <a:lstStyle/>
                    <a:p>
                      <a:pPr algn="ctr" fontAlgn="ctr"/>
                      <a:r>
                        <a:rPr lang="nb-NO" sz="1000" b="0" i="0" u="none" strike="noStrike" dirty="0">
                          <a:effectLst/>
                          <a:latin typeface="Arial" panose="020B0604020202020204" pitchFamily="34" charset="0"/>
                          <a:cs typeface="Arial" panose="020B0604020202020204" pitchFamily="34" charset="0"/>
                        </a:rPr>
                        <a:t>1 %</a:t>
                      </a:r>
                    </a:p>
                  </a:txBody>
                  <a:tcPr marL="7620" marR="7620" marT="7620" marB="0" anchor="ctr">
                    <a:lnL>
                      <a:noFill/>
                    </a:lnL>
                    <a:lnR>
                      <a:noFill/>
                    </a:lnR>
                    <a:lnT>
                      <a:noFill/>
                    </a:lnT>
                    <a:lnB>
                      <a:noFill/>
                    </a:lnB>
                  </a:tcPr>
                </a:tc>
                <a:extLst>
                  <a:ext uri="{0D108BD9-81ED-4DB2-BD59-A6C34878D82A}">
                    <a16:rowId xmlns:a16="http://schemas.microsoft.com/office/drawing/2014/main" val="3363460296"/>
                  </a:ext>
                </a:extLst>
              </a:tr>
            </a:tbl>
          </a:graphicData>
        </a:graphic>
      </p:graphicFrame>
      <p:grpSp>
        <p:nvGrpSpPr>
          <p:cNvPr id="7" name="Gruppe 6">
            <a:extLst>
              <a:ext uri="{FF2B5EF4-FFF2-40B4-BE49-F238E27FC236}">
                <a16:creationId xmlns:a16="http://schemas.microsoft.com/office/drawing/2014/main" id="{6828E551-AA4E-C948-80E2-32DD9AAF4A07}"/>
              </a:ext>
            </a:extLst>
          </p:cNvPr>
          <p:cNvGrpSpPr/>
          <p:nvPr/>
        </p:nvGrpSpPr>
        <p:grpSpPr>
          <a:xfrm>
            <a:off x="7680176" y="3212976"/>
            <a:ext cx="2716658" cy="2550240"/>
            <a:chOff x="7680176" y="3212976"/>
            <a:chExt cx="2716658" cy="2550240"/>
          </a:xfrm>
        </p:grpSpPr>
        <p:pic>
          <p:nvPicPr>
            <p:cNvPr id="8" name="Bilde 7">
              <a:extLst>
                <a:ext uri="{FF2B5EF4-FFF2-40B4-BE49-F238E27FC236}">
                  <a16:creationId xmlns:a16="http://schemas.microsoft.com/office/drawing/2014/main" id="{7202B4B6-8333-FC44-B1D6-1B1D9E18B3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176" y="3212976"/>
              <a:ext cx="2716658" cy="2550240"/>
            </a:xfrm>
            <a:prstGeom prst="rect">
              <a:avLst/>
            </a:prstGeom>
          </p:spPr>
        </p:pic>
        <p:sp>
          <p:nvSpPr>
            <p:cNvPr id="9" name="Ellipse 8">
              <a:extLst>
                <a:ext uri="{FF2B5EF4-FFF2-40B4-BE49-F238E27FC236}">
                  <a16:creationId xmlns:a16="http://schemas.microsoft.com/office/drawing/2014/main" id="{00177F29-5D1B-2043-A0B7-08F39046EDEC}"/>
                </a:ext>
              </a:extLst>
            </p:cNvPr>
            <p:cNvSpPr/>
            <p:nvPr/>
          </p:nvSpPr>
          <p:spPr>
            <a:xfrm>
              <a:off x="8832304" y="3356992"/>
              <a:ext cx="1008112" cy="10801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Tree>
    <p:extLst>
      <p:ext uri="{BB962C8B-B14F-4D97-AF65-F5344CB8AC3E}">
        <p14:creationId xmlns:p14="http://schemas.microsoft.com/office/powerpoint/2010/main" val="1273033749"/>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ell 3">
            <a:extLst>
              <a:ext uri="{FF2B5EF4-FFF2-40B4-BE49-F238E27FC236}">
                <a16:creationId xmlns:a16="http://schemas.microsoft.com/office/drawing/2014/main" id="{2EFC2B82-20DB-49DC-B68E-2D0D99ADBEBF}"/>
              </a:ext>
            </a:extLst>
          </p:cNvPr>
          <p:cNvGraphicFramePr>
            <a:graphicFrameLocks noGrp="1"/>
          </p:cNvGraphicFramePr>
          <p:nvPr/>
        </p:nvGraphicFramePr>
        <p:xfrm>
          <a:off x="742951" y="1412775"/>
          <a:ext cx="10459137" cy="4536498"/>
        </p:xfrm>
        <a:graphic>
          <a:graphicData uri="http://schemas.openxmlformats.org/drawingml/2006/table">
            <a:tbl>
              <a:tblPr>
                <a:effectLst>
                  <a:outerShdw blurRad="63500" sx="102000" sy="102000" algn="ctr" rotWithShape="0">
                    <a:prstClr val="black">
                      <a:alpha val="40000"/>
                    </a:prstClr>
                  </a:outerShdw>
                </a:effectLst>
              </a:tblPr>
              <a:tblGrid>
                <a:gridCol w="416196">
                  <a:extLst>
                    <a:ext uri="{9D8B030D-6E8A-4147-A177-3AD203B41FA5}">
                      <a16:colId xmlns:a16="http://schemas.microsoft.com/office/drawing/2014/main" val="696132330"/>
                    </a:ext>
                  </a:extLst>
                </a:gridCol>
                <a:gridCol w="5148000">
                  <a:extLst>
                    <a:ext uri="{9D8B030D-6E8A-4147-A177-3AD203B41FA5}">
                      <a16:colId xmlns:a16="http://schemas.microsoft.com/office/drawing/2014/main" val="2731838420"/>
                    </a:ext>
                  </a:extLst>
                </a:gridCol>
                <a:gridCol w="2266941">
                  <a:extLst>
                    <a:ext uri="{9D8B030D-6E8A-4147-A177-3AD203B41FA5}">
                      <a16:colId xmlns:a16="http://schemas.microsoft.com/office/drawing/2014/main" val="710934514"/>
                    </a:ext>
                  </a:extLst>
                </a:gridCol>
                <a:gridCol w="2628000">
                  <a:extLst>
                    <a:ext uri="{9D8B030D-6E8A-4147-A177-3AD203B41FA5}">
                      <a16:colId xmlns:a16="http://schemas.microsoft.com/office/drawing/2014/main" val="2788984271"/>
                    </a:ext>
                  </a:extLst>
                </a:gridCol>
              </a:tblGrid>
              <a:tr h="239510">
                <a:tc>
                  <a:txBody>
                    <a:bodyPr/>
                    <a:lstStyle/>
                    <a:p>
                      <a:pPr algn="ctr" fontAlgn="b"/>
                      <a:r>
                        <a:rPr lang="nb-NO" sz="1200" b="1" i="0" u="none" strike="noStrike" dirty="0">
                          <a:solidFill>
                            <a:srgbClr val="000000"/>
                          </a:solidFill>
                          <a:effectLst/>
                          <a:latin typeface="Arial" panose="020B0604020202020204" pitchFamily="34" charset="0"/>
                          <a:cs typeface="Arial" panose="020B0604020202020204" pitchFamily="34" charset="0"/>
                        </a:rPr>
                        <a:t>#</a:t>
                      </a:r>
                    </a:p>
                  </a:txBody>
                  <a:tcPr marL="6450" marR="6450" marT="64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nb-NO" sz="1200" b="1" i="0" u="none" strike="noStrike" dirty="0">
                          <a:solidFill>
                            <a:srgbClr val="000000"/>
                          </a:solidFill>
                          <a:effectLst/>
                          <a:latin typeface="Arial" panose="020B0604020202020204" pitchFamily="34" charset="0"/>
                          <a:cs typeface="Arial" panose="020B0604020202020204" pitchFamily="34" charset="0"/>
                        </a:rPr>
                        <a:t>ÅRSAK FOR Å KJØPE FLERE BØKER</a:t>
                      </a:r>
                    </a:p>
                  </a:txBody>
                  <a:tcPr marL="77403" marR="6450" marT="64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nb-NO" sz="1200" b="1" i="0" u="none" strike="noStrike" dirty="0">
                          <a:solidFill>
                            <a:srgbClr val="000000"/>
                          </a:solidFill>
                          <a:effectLst/>
                          <a:latin typeface="Arial" panose="020B0604020202020204" pitchFamily="34" charset="0"/>
                          <a:cs typeface="Arial" panose="020B0604020202020204" pitchFamily="34" charset="0"/>
                        </a:rPr>
                        <a:t>FORKORTET TEKST</a:t>
                      </a:r>
                    </a:p>
                  </a:txBody>
                  <a:tcPr marL="77403" marR="6450" marT="64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nb-NO" sz="1200" b="1" i="0" u="none" strike="noStrike" dirty="0">
                          <a:solidFill>
                            <a:srgbClr val="000000"/>
                          </a:solidFill>
                          <a:effectLst/>
                          <a:latin typeface="Arial" panose="020B0604020202020204" pitchFamily="34" charset="0"/>
                          <a:cs typeface="Arial" panose="020B0604020202020204" pitchFamily="34" charset="0"/>
                        </a:rPr>
                        <a:t>GRUPPERT (CLUSTRET)</a:t>
                      </a:r>
                    </a:p>
                  </a:txBody>
                  <a:tcPr marL="77403" marR="6450" marT="64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46957304"/>
                  </a:ext>
                </a:extLst>
              </a:tr>
              <a:tr h="252764">
                <a:tc>
                  <a:txBody>
                    <a:bodyPr/>
                    <a:lstStyle/>
                    <a:p>
                      <a:pPr algn="ctr" fontAlgn="b"/>
                      <a:r>
                        <a:rPr lang="nb-NO" sz="1200" b="0" i="0" u="none" strike="noStrike" dirty="0">
                          <a:solidFill>
                            <a:srgbClr val="000000"/>
                          </a:solidFill>
                          <a:effectLst/>
                          <a:latin typeface="Arial" panose="020B0604020202020204" pitchFamily="34" charset="0"/>
                          <a:cs typeface="Arial" panose="020B0604020202020204" pitchFamily="34"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Lett å finne bøker som passet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200" b="0" i="0" u="none" strike="noStrike" dirty="0">
                          <a:effectLst/>
                          <a:latin typeface="Arial" panose="020B0604020202020204" pitchFamily="34" charset="0"/>
                        </a:rPr>
                        <a:t>Lett å finne passende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200" b="0" i="0" u="none" strike="noStrike" dirty="0">
                          <a:effectLst/>
                          <a:latin typeface="Arial" panose="020B0604020202020204" pitchFamily="34" charset="0"/>
                        </a:rPr>
                        <a:t>Fant flere passende tilbudsbøker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95721837"/>
                  </a:ext>
                </a:extLst>
              </a:tr>
              <a:tr h="252764">
                <a:tc>
                  <a:txBody>
                    <a:bodyPr/>
                    <a:lstStyle/>
                    <a:p>
                      <a:pPr algn="ctr" fontAlgn="b"/>
                      <a:r>
                        <a:rPr lang="nb-NO" sz="1200" b="0" i="0" u="none" strike="noStrike" dirty="0">
                          <a:solidFill>
                            <a:srgbClr val="000000"/>
                          </a:solidFill>
                          <a:effectLst/>
                          <a:latin typeface="Arial" panose="020B0604020202020204" pitchFamily="34" charset="0"/>
                          <a:cs typeface="Arial" panose="020B0604020202020204" pitchFamily="34"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Flere bøker jeg hadde lyst til å kjøpe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200" b="0" i="0" u="none" strike="noStrike" dirty="0">
                          <a:effectLst/>
                          <a:latin typeface="Arial" panose="020B0604020202020204" pitchFamily="34" charset="0"/>
                        </a:rPr>
                        <a:t>Flere lyst til å kjøpe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b-NO" sz="1200" b="0" i="0" u="none" strike="noStrike" dirty="0">
                          <a:effectLst/>
                          <a:latin typeface="Arial" panose="020B0604020202020204" pitchFamily="34" charset="0"/>
                        </a:rPr>
                        <a:t>Flere fristende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36227119"/>
                  </a:ext>
                </a:extLst>
              </a:tr>
              <a:tr h="252764">
                <a:tc>
                  <a:txBody>
                    <a:bodyPr/>
                    <a:lstStyle/>
                    <a:p>
                      <a:pPr algn="ctr" fontAlgn="b"/>
                      <a:r>
                        <a:rPr lang="nb-NO" sz="1200" b="0" i="0" u="none" strike="noStrike" dirty="0">
                          <a:solidFill>
                            <a:srgbClr val="000000"/>
                          </a:solidFill>
                          <a:effectLst/>
                          <a:latin typeface="Arial" panose="020B0604020202020204" pitchFamily="34" charset="0"/>
                          <a:cs typeface="Arial" panose="020B0604020202020204" pitchFamily="34" charset="0"/>
                        </a:rPr>
                        <a:t>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Flere bøker jeg følte jeg ‘måtte’ kjøpe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200" b="0" i="0" u="none" strike="noStrike" dirty="0">
                          <a:effectLst/>
                          <a:latin typeface="Arial" panose="020B0604020202020204" pitchFamily="34" charset="0"/>
                        </a:rPr>
                        <a:t>Fant flere jeg «måtte kjøpe»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200" b="0" i="0" u="none" strike="noStrike" dirty="0">
                          <a:effectLst/>
                          <a:latin typeface="Arial" panose="020B0604020202020204" pitchFamily="34" charset="0"/>
                        </a:rPr>
                        <a:t>Fant flere jeg «måtte kjøpe»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10714959"/>
                  </a:ext>
                </a:extLst>
              </a:tr>
              <a:tr h="252764">
                <a:tc>
                  <a:txBody>
                    <a:bodyPr/>
                    <a:lstStyle/>
                    <a:p>
                      <a:pPr algn="ctr" fontAlgn="b"/>
                      <a:r>
                        <a:rPr lang="nb-NO" sz="1200" b="0" i="0" u="none" strike="noStrike" dirty="0">
                          <a:solidFill>
                            <a:srgbClr val="000000"/>
                          </a:solidFill>
                          <a:effectLst/>
                          <a:latin typeface="Arial" panose="020B0604020202020204" pitchFamily="34" charset="0"/>
                          <a:cs typeface="Arial" panose="020B0604020202020204" pitchFamily="34"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Begynte på en ny bok-serie </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200" b="0" i="0" u="none" strike="noStrike" dirty="0">
                          <a:effectLst/>
                          <a:latin typeface="Arial" panose="020B0604020202020204" pitchFamily="34" charset="0"/>
                        </a:rPr>
                        <a:t>Ny bokserie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b-NO" sz="1200" b="0" i="0" u="none" strike="noStrike" dirty="0">
                          <a:effectLst/>
                          <a:latin typeface="Arial" panose="020B0604020202020204" pitchFamily="34" charset="0"/>
                        </a:rPr>
                        <a:t>Fant flere fristende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37413110"/>
                  </a:ext>
                </a:extLst>
              </a:tr>
              <a:tr h="252764">
                <a:tc>
                  <a:txBody>
                    <a:bodyPr/>
                    <a:lstStyle/>
                    <a:p>
                      <a:pPr algn="ctr" fontAlgn="b"/>
                      <a:r>
                        <a:rPr lang="nb-NO" sz="1200" b="0" i="0" u="none" strike="noStrike" dirty="0">
                          <a:solidFill>
                            <a:srgbClr val="000000"/>
                          </a:solidFill>
                          <a:effectLst/>
                          <a:latin typeface="Arial" panose="020B0604020202020204" pitchFamily="34" charset="0"/>
                          <a:cs typeface="Arial" panose="020B0604020202020204" pitchFamily="34" charset="0"/>
                        </a:rPr>
                        <a:t>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Flere av mine favorittforfattere kom med nye bøker </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200" b="0" i="0" u="none" strike="noStrike" dirty="0">
                          <a:effectLst/>
                          <a:latin typeface="Arial" panose="020B0604020202020204" pitchFamily="34" charset="0"/>
                        </a:rPr>
                        <a:t>Favorittforfatter med ny bok</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200" b="0" i="0" u="none" strike="noStrike" dirty="0">
                          <a:effectLst/>
                          <a:latin typeface="Arial" panose="020B0604020202020204" pitchFamily="34" charset="0"/>
                        </a:rPr>
                        <a:t>Favorittforfatter(e) kom med ny bok</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84014237"/>
                  </a:ext>
                </a:extLst>
              </a:tr>
              <a:tr h="252764">
                <a:tc>
                  <a:txBody>
                    <a:bodyPr/>
                    <a:lstStyle/>
                    <a:p>
                      <a:pPr algn="ctr" fontAlgn="b"/>
                      <a:r>
                        <a:rPr lang="nb-NO" sz="1200" b="0" i="0" u="none" strike="noStrike" dirty="0">
                          <a:solidFill>
                            <a:srgbClr val="000000"/>
                          </a:solidFill>
                          <a:effectLst/>
                          <a:latin typeface="Arial" panose="020B0604020202020204" pitchFamily="34" charset="0"/>
                          <a:cs typeface="Arial" panose="020B0604020202020204" pitchFamily="34" charset="0"/>
                        </a:rPr>
                        <a:t>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Syns bøker har blitt rimeligere - bedre råd</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200" b="0" i="0" u="none" strike="noStrike" dirty="0">
                          <a:effectLst/>
                          <a:latin typeface="Arial" panose="020B0604020202020204" pitchFamily="34" charset="0"/>
                        </a:rPr>
                        <a:t>Rimeligere / bedre råd</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200" b="0" i="0" u="none" strike="noStrike" dirty="0">
                          <a:effectLst/>
                          <a:latin typeface="Arial" panose="020B0604020202020204" pitchFamily="34" charset="0"/>
                        </a:rPr>
                        <a:t>Hadde mer penger til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70943354"/>
                  </a:ext>
                </a:extLst>
              </a:tr>
              <a:tr h="252764">
                <a:tc>
                  <a:txBody>
                    <a:bodyPr/>
                    <a:lstStyle/>
                    <a:p>
                      <a:pPr algn="ctr" fontAlgn="b"/>
                      <a:r>
                        <a:rPr lang="nb-NO" sz="1200" b="0" i="0" u="none" strike="noStrike" dirty="0">
                          <a:solidFill>
                            <a:srgbClr val="000000"/>
                          </a:solidFill>
                          <a:effectLst/>
                          <a:latin typeface="Arial" panose="020B0604020202020204" pitchFamily="34" charset="0"/>
                          <a:cs typeface="Arial" panose="020B0604020202020204" pitchFamily="34" charset="0"/>
                        </a:rPr>
                        <a:t>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Ble enklere å kjøpe bøker på nett – og få de levert på døren / sendt hjem</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200" b="0" i="0" u="none" strike="noStrike" dirty="0">
                          <a:effectLst/>
                          <a:latin typeface="Arial" panose="020B0604020202020204" pitchFamily="34" charset="0"/>
                        </a:rPr>
                        <a:t>Enklere å kjøpe på nett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200" b="0" i="0" u="none" strike="noStrike" dirty="0">
                          <a:effectLst/>
                          <a:latin typeface="Arial" panose="020B0604020202020204" pitchFamily="34" charset="0"/>
                        </a:rPr>
                        <a:t>Oppdaget bokkjøp på nett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33261154"/>
                  </a:ext>
                </a:extLst>
              </a:tr>
              <a:tr h="252764">
                <a:tc>
                  <a:txBody>
                    <a:bodyPr/>
                    <a:lstStyle/>
                    <a:p>
                      <a:pPr algn="ctr" fontAlgn="b"/>
                      <a:r>
                        <a:rPr lang="nb-NO" sz="1200" b="0" i="0" u="none" strike="noStrike" dirty="0">
                          <a:solidFill>
                            <a:srgbClr val="000000"/>
                          </a:solidFill>
                          <a:effectLst/>
                          <a:latin typeface="Arial" panose="020B0604020202020204" pitchFamily="34" charset="0"/>
                          <a:cs typeface="Arial" panose="020B0604020202020204" pitchFamily="34" charset="0"/>
                        </a:rPr>
                        <a:t>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Begynte å abonnere på en strømmetjeneste </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200" b="0" i="0" u="none" strike="noStrike" dirty="0">
                          <a:effectLst/>
                          <a:latin typeface="Arial" panose="020B0604020202020204" pitchFamily="34" charset="0"/>
                        </a:rPr>
                        <a:t>Abo på strømming</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200" b="0" i="0" u="none" strike="noStrike" dirty="0">
                          <a:effectLst/>
                          <a:latin typeface="Arial" panose="020B0604020202020204" pitchFamily="34" charset="0"/>
                        </a:rPr>
                        <a:t>Tok flere kanaler i bruk</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31777471"/>
                  </a:ext>
                </a:extLst>
              </a:tr>
              <a:tr h="252764">
                <a:tc>
                  <a:txBody>
                    <a:bodyPr/>
                    <a:lstStyle/>
                    <a:p>
                      <a:pPr algn="ctr" fontAlgn="b"/>
                      <a:r>
                        <a:rPr lang="nb-NO" sz="1200" b="0" i="0" u="none" strike="noStrike" dirty="0">
                          <a:solidFill>
                            <a:srgbClr val="000000"/>
                          </a:solidFill>
                          <a:effectLst/>
                          <a:latin typeface="Arial" panose="020B0604020202020204" pitchFamily="34" charset="0"/>
                          <a:cs typeface="Arial" panose="020B0604020202020204" pitchFamily="34" charset="0"/>
                        </a:rPr>
                        <a:t>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Meldte meg inn i en bokklubb</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200" b="0" i="0" u="none" strike="noStrike" dirty="0">
                          <a:effectLst/>
                          <a:latin typeface="Arial" panose="020B0604020202020204" pitchFamily="34" charset="0"/>
                        </a:rPr>
                        <a:t>Innmeldt i bokklubb</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b-NO" sz="1200" b="0" i="0" u="none" strike="noStrike" dirty="0">
                          <a:effectLst/>
                          <a:latin typeface="Arial" panose="020B0604020202020204" pitchFamily="34" charset="0"/>
                        </a:rPr>
                        <a:t>Tok flere kanaler i bruk</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30607492"/>
                  </a:ext>
                </a:extLst>
              </a:tr>
              <a:tr h="252764">
                <a:tc>
                  <a:txBody>
                    <a:bodyPr/>
                    <a:lstStyle/>
                    <a:p>
                      <a:pPr algn="ctr" fontAlgn="b"/>
                      <a:r>
                        <a:rPr lang="nb-NO" sz="1200" b="0" i="0" u="none" strike="noStrike" dirty="0">
                          <a:solidFill>
                            <a:srgbClr val="000000"/>
                          </a:solidFill>
                          <a:effectLst/>
                          <a:latin typeface="Arial" panose="020B0604020202020204" pitchFamily="34" charset="0"/>
                          <a:cs typeface="Arial" panose="020B0604020202020204" pitchFamily="34" charset="0"/>
                        </a:rPr>
                        <a:t>10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Flere bøker med gode omtaler (eksperter, bokanmeldelser, media)</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200" b="0" i="0" u="none" strike="noStrike" dirty="0">
                          <a:effectLst/>
                          <a:latin typeface="Arial" panose="020B0604020202020204" pitchFamily="34" charset="0"/>
                        </a:rPr>
                        <a:t>Gode omtaler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200" b="0" i="0" u="none" strike="noStrike" dirty="0">
                          <a:effectLst/>
                          <a:latin typeface="Arial" panose="020B0604020202020204" pitchFamily="34" charset="0"/>
                        </a:rPr>
                        <a:t>Flere fristende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52019221"/>
                  </a:ext>
                </a:extLst>
              </a:tr>
              <a:tr h="252764">
                <a:tc>
                  <a:txBody>
                    <a:bodyPr/>
                    <a:lstStyle/>
                    <a:p>
                      <a:pPr algn="ctr" fontAlgn="b"/>
                      <a:r>
                        <a:rPr lang="nb-NO" sz="1200" b="0" i="0" u="none" strike="noStrike" dirty="0">
                          <a:solidFill>
                            <a:srgbClr val="000000"/>
                          </a:solidFill>
                          <a:effectLst/>
                          <a:latin typeface="Arial" panose="020B0604020202020204" pitchFamily="34" charset="0"/>
                          <a:cs typeface="Arial" panose="020B0604020202020204" pitchFamily="34" charset="0"/>
                        </a:rPr>
                        <a:t>11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Flere bøker jeg fikk anbefalt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200" b="0" i="0" u="none" strike="noStrike" dirty="0">
                          <a:effectLst/>
                          <a:latin typeface="Arial" panose="020B0604020202020204" pitchFamily="34" charset="0"/>
                        </a:rPr>
                        <a:t>Fikk flere anbefalt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b-NO" sz="1200" b="0" i="0" u="none" strike="noStrike" dirty="0">
                          <a:effectLst/>
                          <a:latin typeface="Arial" panose="020B0604020202020204" pitchFamily="34" charset="0"/>
                        </a:rPr>
                        <a:t>Fikk flere anbefalt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77741952"/>
                  </a:ext>
                </a:extLst>
              </a:tr>
              <a:tr h="252764">
                <a:tc>
                  <a:txBody>
                    <a:bodyPr/>
                    <a:lstStyle/>
                    <a:p>
                      <a:pPr algn="ctr" fontAlgn="b"/>
                      <a:r>
                        <a:rPr lang="nb-NO" sz="1200" b="0" i="0" u="none" strike="noStrike" dirty="0">
                          <a:solidFill>
                            <a:srgbClr val="000000"/>
                          </a:solidFill>
                          <a:effectLst/>
                          <a:latin typeface="Arial" panose="020B0604020202020204" pitchFamily="34" charset="0"/>
                          <a:cs typeface="Arial" panose="020B0604020202020204" pitchFamily="34" charset="0"/>
                        </a:rPr>
                        <a:t>12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Flere bøker på kampanje/tilbud – rabattert pris</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200" b="0" i="0" u="none" strike="noStrike" dirty="0">
                          <a:effectLst/>
                          <a:latin typeface="Arial" panose="020B0604020202020204" pitchFamily="34" charset="0"/>
                        </a:rPr>
                        <a:t>Kampanjer/rabatert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b-NO" sz="1200" b="0" i="0" u="none" strike="noStrike" dirty="0">
                          <a:effectLst/>
                          <a:latin typeface="Arial" panose="020B0604020202020204" pitchFamily="34" charset="0"/>
                        </a:rPr>
                        <a:t>Fant flere passende tilbudsbøker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94407829"/>
                  </a:ext>
                </a:extLst>
              </a:tr>
              <a:tr h="252764">
                <a:tc>
                  <a:txBody>
                    <a:bodyPr/>
                    <a:lstStyle/>
                    <a:p>
                      <a:pPr algn="ctr" fontAlgn="b"/>
                      <a:r>
                        <a:rPr lang="nb-NO" sz="1200" b="0" i="0" u="none" strike="noStrike" dirty="0">
                          <a:solidFill>
                            <a:srgbClr val="000000"/>
                          </a:solidFill>
                          <a:effectLst/>
                          <a:latin typeface="Arial" panose="020B0604020202020204" pitchFamily="34" charset="0"/>
                          <a:cs typeface="Arial" panose="020B0604020202020204" pitchFamily="34" charset="0"/>
                        </a:rPr>
                        <a:t>13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Større utvalg av norske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200" b="0" i="0" u="none" strike="noStrike" dirty="0">
                          <a:effectLst/>
                          <a:latin typeface="Arial" panose="020B0604020202020204" pitchFamily="34" charset="0"/>
                        </a:rPr>
                        <a:t>Større norsk utvalg</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b-NO" sz="1200" b="0" i="0" u="none" strike="noStrike" dirty="0">
                          <a:effectLst/>
                          <a:latin typeface="Arial" panose="020B0604020202020204" pitchFamily="34" charset="0"/>
                        </a:rPr>
                        <a:t>Hadde mer penger til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51351475"/>
                  </a:ext>
                </a:extLst>
              </a:tr>
              <a:tr h="252764">
                <a:tc>
                  <a:txBody>
                    <a:bodyPr/>
                    <a:lstStyle/>
                    <a:p>
                      <a:pPr algn="ctr" fontAlgn="b"/>
                      <a:r>
                        <a:rPr lang="nb-NO" sz="1200" b="0" i="0" u="none" strike="noStrike" dirty="0">
                          <a:solidFill>
                            <a:srgbClr val="000000"/>
                          </a:solidFill>
                          <a:effectLst/>
                          <a:latin typeface="Arial" panose="020B0604020202020204" pitchFamily="34" charset="0"/>
                          <a:cs typeface="Arial" panose="020B0604020202020204" pitchFamily="34" charset="0"/>
                        </a:rPr>
                        <a:t>14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Større utvalg på utenlandske nettsteder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200" b="0" i="0" u="none" strike="noStrike" dirty="0">
                          <a:effectLst/>
                          <a:latin typeface="Arial" panose="020B0604020202020204" pitchFamily="34" charset="0"/>
                        </a:rPr>
                        <a:t>Større utenlandsk utvalg</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200" b="0" i="0" u="none" strike="noStrike" dirty="0">
                          <a:effectLst/>
                          <a:latin typeface="Arial" panose="020B0604020202020204" pitchFamily="34" charset="0"/>
                        </a:rPr>
                        <a:t>Oppdaget bokkjøp på nett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95821974"/>
                  </a:ext>
                </a:extLst>
              </a:tr>
              <a:tr h="252764">
                <a:tc>
                  <a:txBody>
                    <a:bodyPr/>
                    <a:lstStyle/>
                    <a:p>
                      <a:pPr algn="ctr" fontAlgn="b"/>
                      <a:r>
                        <a:rPr lang="nb-NO" sz="1200" b="0" i="0" u="none" strike="noStrike" dirty="0">
                          <a:solidFill>
                            <a:srgbClr val="000000"/>
                          </a:solidFill>
                          <a:effectLst/>
                          <a:latin typeface="Arial" panose="020B0604020202020204" pitchFamily="34" charset="0"/>
                          <a:cs typeface="Arial" panose="020B0604020202020204" pitchFamily="34" charset="0"/>
                        </a:rPr>
                        <a:t>15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Begynte å kjøpe mer fra Amazon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200" b="0" i="0" u="none" strike="noStrike" dirty="0">
                          <a:effectLst/>
                          <a:latin typeface="Arial" panose="020B0604020202020204" pitchFamily="34" charset="0"/>
                        </a:rPr>
                        <a:t>Mer fra Amazon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b-NO" sz="1200" b="0" i="0" u="none" strike="noStrike" dirty="0">
                          <a:effectLst/>
                          <a:latin typeface="Arial" panose="020B0604020202020204" pitchFamily="34" charset="0"/>
                        </a:rPr>
                        <a:t>Tok flere kanaler i bruk</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53934833"/>
                  </a:ext>
                </a:extLst>
              </a:tr>
              <a:tr h="252764">
                <a:tc>
                  <a:txBody>
                    <a:bodyPr/>
                    <a:lstStyle/>
                    <a:p>
                      <a:pPr algn="ctr" fontAlgn="b"/>
                      <a:r>
                        <a:rPr lang="nb-NO" sz="1200" b="0" i="0" u="none" strike="noStrike" dirty="0">
                          <a:solidFill>
                            <a:srgbClr val="000000"/>
                          </a:solidFill>
                          <a:effectLst/>
                          <a:latin typeface="Arial" panose="020B0604020202020204" pitchFamily="34" charset="0"/>
                          <a:cs typeface="Arial" panose="020B0604020202020204" pitchFamily="34" charset="0"/>
                        </a:rPr>
                        <a:t>16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Kjøpte flere til barn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200" b="0" i="0" u="none" strike="noStrike" dirty="0">
                          <a:effectLst/>
                          <a:latin typeface="Arial" panose="020B0604020202020204" pitchFamily="34" charset="0"/>
                        </a:rPr>
                        <a:t>Til flere barn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200" b="0" i="0" u="none" strike="noStrike" dirty="0">
                          <a:effectLst/>
                          <a:latin typeface="Arial" panose="020B0604020202020204" pitchFamily="34" charset="0"/>
                        </a:rPr>
                        <a:t>Kjøpte flere til andre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05644040"/>
                  </a:ext>
                </a:extLst>
              </a:tr>
              <a:tr h="252764">
                <a:tc>
                  <a:txBody>
                    <a:bodyPr/>
                    <a:lstStyle/>
                    <a:p>
                      <a:pPr algn="ctr" fontAlgn="b"/>
                      <a:r>
                        <a:rPr lang="nb-NO" sz="1200" b="0" i="0" u="none" strike="noStrike" dirty="0">
                          <a:solidFill>
                            <a:srgbClr val="000000"/>
                          </a:solidFill>
                          <a:effectLst/>
                          <a:latin typeface="Arial" panose="020B0604020202020204" pitchFamily="34" charset="0"/>
                          <a:cs typeface="Arial" panose="020B0604020202020204" pitchFamily="34" charset="0"/>
                        </a:rPr>
                        <a:t>17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Ga bort flere bøker i gave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200" b="0" i="0" u="none" strike="noStrike" dirty="0">
                          <a:effectLst/>
                          <a:latin typeface="Arial" panose="020B0604020202020204" pitchFamily="34" charset="0"/>
                        </a:rPr>
                        <a:t>Ga bort flere i gave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200" b="0" i="0" u="none" strike="noStrike" dirty="0">
                          <a:effectLst/>
                          <a:latin typeface="Arial" panose="020B0604020202020204" pitchFamily="34" charset="0"/>
                        </a:rPr>
                        <a:t>Kjøpte flere til andre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03704412"/>
                  </a:ext>
                </a:extLst>
              </a:tr>
            </a:tbl>
          </a:graphicData>
        </a:graphic>
      </p:graphicFrame>
      <p:sp>
        <p:nvSpPr>
          <p:cNvPr id="5" name="Tittel 1">
            <a:extLst>
              <a:ext uri="{FF2B5EF4-FFF2-40B4-BE49-F238E27FC236}">
                <a16:creationId xmlns:a16="http://schemas.microsoft.com/office/drawing/2014/main" id="{12A2EF9E-EC22-473A-BEBB-9D889B8CD2E4}"/>
              </a:ext>
            </a:extLst>
          </p:cNvPr>
          <p:cNvSpPr>
            <a:spLocks noGrp="1"/>
          </p:cNvSpPr>
          <p:nvPr>
            <p:ph type="title"/>
          </p:nvPr>
        </p:nvSpPr>
        <p:spPr>
          <a:xfrm>
            <a:off x="742950" y="333375"/>
            <a:ext cx="10725150" cy="911225"/>
          </a:xfrm>
        </p:spPr>
        <p:txBody>
          <a:bodyPr vert="horz"/>
          <a:lstStyle/>
          <a:p>
            <a:r>
              <a:rPr lang="nb-NO" sz="1200" dirty="0">
                <a:solidFill>
                  <a:schemeClr val="tx1">
                    <a:lumMod val="50000"/>
                    <a:lumOff val="50000"/>
                  </a:schemeClr>
                </a:solidFill>
              </a:rPr>
              <a:t>ÅRSAK FOR Å KJØPE FLERE BØKER i 2021:</a:t>
            </a:r>
            <a:br>
              <a:rPr lang="nb-NO" sz="1200" dirty="0">
                <a:solidFill>
                  <a:schemeClr val="tx1">
                    <a:lumMod val="50000"/>
                    <a:lumOff val="50000"/>
                  </a:schemeClr>
                </a:solidFill>
              </a:rPr>
            </a:br>
            <a:r>
              <a:rPr lang="nb-NO" dirty="0">
                <a:solidFill>
                  <a:schemeClr val="tx1"/>
                </a:solidFill>
              </a:rPr>
              <a:t>17 pre-definerte årsaker for å kjøpe flere bøker </a:t>
            </a:r>
            <a:endParaRPr lang="nb-NO" sz="1600" dirty="0"/>
          </a:p>
        </p:txBody>
      </p:sp>
    </p:spTree>
    <p:extLst>
      <p:ext uri="{BB962C8B-B14F-4D97-AF65-F5344CB8AC3E}">
        <p14:creationId xmlns:p14="http://schemas.microsoft.com/office/powerpoint/2010/main" val="2706719863"/>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0" name="Plassholder for innhold 2">
            <a:extLst>
              <a:ext uri="{FF2B5EF4-FFF2-40B4-BE49-F238E27FC236}">
                <a16:creationId xmlns:a16="http://schemas.microsoft.com/office/drawing/2014/main" id="{3BA2DED7-3F41-4E9C-A882-02108B400425}"/>
              </a:ext>
            </a:extLst>
          </p:cNvPr>
          <p:cNvGrpSpPr/>
          <p:nvPr/>
        </p:nvGrpSpPr>
        <p:grpSpPr>
          <a:xfrm>
            <a:off x="218754" y="1416049"/>
            <a:ext cx="11124188" cy="5108575"/>
            <a:chOff x="742951" y="1454150"/>
            <a:chExt cx="10759016" cy="5108575"/>
          </a:xfrm>
        </p:grpSpPr>
        <p:sp>
          <p:nvSpPr>
            <p:cNvPr id="169" name="rc3">
              <a:extLst>
                <a:ext uri="{FF2B5EF4-FFF2-40B4-BE49-F238E27FC236}">
                  <a16:creationId xmlns:a16="http://schemas.microsoft.com/office/drawing/2014/main" id="{74A0D95C-C655-40F6-986A-555DD514CF6D}"/>
                </a:ext>
              </a:extLst>
            </p:cNvPr>
            <p:cNvSpPr/>
            <p:nvPr/>
          </p:nvSpPr>
          <p:spPr>
            <a:xfrm>
              <a:off x="742951" y="1454150"/>
              <a:ext cx="10759016" cy="5108575"/>
            </a:xfrm>
            <a:prstGeom prst="rect">
              <a:avLst/>
            </a:prstGeom>
            <a:solidFill>
              <a:srgbClr val="FFFFFF">
                <a:alpha val="100000"/>
              </a:srgbClr>
            </a:solidFill>
            <a:ln w="9525" cap="rnd">
              <a:solidFill>
                <a:srgbClr val="FFFFFF">
                  <a:alpha val="100000"/>
                </a:srgbClr>
              </a:solidFill>
              <a:prstDash val="solid"/>
              <a:round/>
            </a:ln>
          </p:spPr>
          <p:txBody>
            <a:bodyPr/>
            <a:lstStyle/>
            <a:p>
              <a:endParaRPr dirty="0"/>
            </a:p>
          </p:txBody>
        </p:sp>
        <p:sp>
          <p:nvSpPr>
            <p:cNvPr id="170" name="rc4">
              <a:extLst>
                <a:ext uri="{FF2B5EF4-FFF2-40B4-BE49-F238E27FC236}">
                  <a16:creationId xmlns:a16="http://schemas.microsoft.com/office/drawing/2014/main" id="{24ADD2A4-3B44-401A-9F93-A04645273A2F}"/>
                </a:ext>
              </a:extLst>
            </p:cNvPr>
            <p:cNvSpPr/>
            <p:nvPr/>
          </p:nvSpPr>
          <p:spPr>
            <a:xfrm>
              <a:off x="742951" y="1454150"/>
              <a:ext cx="10759016" cy="5108575"/>
            </a:xfrm>
            <a:prstGeom prst="rect">
              <a:avLst/>
            </a:prstGeom>
            <a:solidFill>
              <a:srgbClr val="FFFFFF">
                <a:alpha val="100000"/>
              </a:srgbClr>
            </a:solidFill>
            <a:ln w="13550" cap="rnd">
              <a:solidFill>
                <a:srgbClr val="FFFFFF">
                  <a:alpha val="100000"/>
                </a:srgbClr>
              </a:solidFill>
              <a:prstDash val="solid"/>
              <a:round/>
            </a:ln>
          </p:spPr>
          <p:txBody>
            <a:bodyPr/>
            <a:lstStyle/>
            <a:p>
              <a:endParaRPr dirty="0"/>
            </a:p>
          </p:txBody>
        </p:sp>
        <p:sp>
          <p:nvSpPr>
            <p:cNvPr id="172" name="rc5">
              <a:extLst>
                <a:ext uri="{FF2B5EF4-FFF2-40B4-BE49-F238E27FC236}">
                  <a16:creationId xmlns:a16="http://schemas.microsoft.com/office/drawing/2014/main" id="{8B60B6BC-550B-4035-8C88-5EE53FCB165B}"/>
                </a:ext>
              </a:extLst>
            </p:cNvPr>
            <p:cNvSpPr/>
            <p:nvPr/>
          </p:nvSpPr>
          <p:spPr>
            <a:xfrm>
              <a:off x="1294098" y="1523739"/>
              <a:ext cx="10138279" cy="4639052"/>
            </a:xfrm>
            <a:prstGeom prst="rect">
              <a:avLst/>
            </a:prstGeom>
            <a:solidFill>
              <a:srgbClr val="EBEBEB">
                <a:alpha val="100000"/>
              </a:srgbClr>
            </a:solidFill>
          </p:spPr>
          <p:txBody>
            <a:bodyPr/>
            <a:lstStyle/>
            <a:p>
              <a:endParaRPr dirty="0"/>
            </a:p>
          </p:txBody>
        </p:sp>
        <p:sp>
          <p:nvSpPr>
            <p:cNvPr id="173" name="pl6">
              <a:extLst>
                <a:ext uri="{FF2B5EF4-FFF2-40B4-BE49-F238E27FC236}">
                  <a16:creationId xmlns:a16="http://schemas.microsoft.com/office/drawing/2014/main" id="{5672AEE7-732C-4F79-A626-4FCA7CA8D4A9}"/>
                </a:ext>
              </a:extLst>
            </p:cNvPr>
            <p:cNvSpPr/>
            <p:nvPr/>
          </p:nvSpPr>
          <p:spPr>
            <a:xfrm>
              <a:off x="1294098" y="5462415"/>
              <a:ext cx="10138279" cy="0"/>
            </a:xfrm>
            <a:custGeom>
              <a:avLst/>
              <a:gdLst/>
              <a:ahLst/>
              <a:cxnLst/>
              <a:rect l="0" t="0" r="0" b="0"/>
              <a:pathLst>
                <a:path w="10138279">
                  <a:moveTo>
                    <a:pt x="0" y="0"/>
                  </a:moveTo>
                  <a:lnTo>
                    <a:pt x="10138279" y="0"/>
                  </a:lnTo>
                  <a:lnTo>
                    <a:pt x="10138279" y="0"/>
                  </a:lnTo>
                </a:path>
              </a:pathLst>
            </a:custGeom>
            <a:ln w="6775" cap="flat">
              <a:solidFill>
                <a:srgbClr val="FFFFFF">
                  <a:alpha val="100000"/>
                </a:srgbClr>
              </a:solidFill>
              <a:prstDash val="solid"/>
              <a:round/>
            </a:ln>
          </p:spPr>
          <p:txBody>
            <a:bodyPr/>
            <a:lstStyle/>
            <a:p>
              <a:endParaRPr dirty="0"/>
            </a:p>
          </p:txBody>
        </p:sp>
        <p:sp>
          <p:nvSpPr>
            <p:cNvPr id="174" name="pl7">
              <a:extLst>
                <a:ext uri="{FF2B5EF4-FFF2-40B4-BE49-F238E27FC236}">
                  <a16:creationId xmlns:a16="http://schemas.microsoft.com/office/drawing/2014/main" id="{03C6FA84-185A-45CF-890B-4916935971EE}"/>
                </a:ext>
              </a:extLst>
            </p:cNvPr>
            <p:cNvSpPr/>
            <p:nvPr/>
          </p:nvSpPr>
          <p:spPr>
            <a:xfrm>
              <a:off x="1294098" y="4416452"/>
              <a:ext cx="10138279" cy="0"/>
            </a:xfrm>
            <a:custGeom>
              <a:avLst/>
              <a:gdLst/>
              <a:ahLst/>
              <a:cxnLst/>
              <a:rect l="0" t="0" r="0" b="0"/>
              <a:pathLst>
                <a:path w="10138279">
                  <a:moveTo>
                    <a:pt x="0" y="0"/>
                  </a:moveTo>
                  <a:lnTo>
                    <a:pt x="10138279" y="0"/>
                  </a:lnTo>
                  <a:lnTo>
                    <a:pt x="10138279" y="0"/>
                  </a:lnTo>
                </a:path>
              </a:pathLst>
            </a:custGeom>
            <a:ln w="6775" cap="flat">
              <a:solidFill>
                <a:srgbClr val="FFFFFF">
                  <a:alpha val="100000"/>
                </a:srgbClr>
              </a:solidFill>
              <a:prstDash val="solid"/>
              <a:round/>
            </a:ln>
          </p:spPr>
          <p:txBody>
            <a:bodyPr/>
            <a:lstStyle/>
            <a:p>
              <a:endParaRPr dirty="0"/>
            </a:p>
          </p:txBody>
        </p:sp>
        <p:sp>
          <p:nvSpPr>
            <p:cNvPr id="175" name="pl8">
              <a:extLst>
                <a:ext uri="{FF2B5EF4-FFF2-40B4-BE49-F238E27FC236}">
                  <a16:creationId xmlns:a16="http://schemas.microsoft.com/office/drawing/2014/main" id="{D5DEFF74-6378-4BCA-BD31-2CBB044F9ADC}"/>
                </a:ext>
              </a:extLst>
            </p:cNvPr>
            <p:cNvSpPr/>
            <p:nvPr/>
          </p:nvSpPr>
          <p:spPr>
            <a:xfrm>
              <a:off x="1294098" y="3370490"/>
              <a:ext cx="10138279" cy="0"/>
            </a:xfrm>
            <a:custGeom>
              <a:avLst/>
              <a:gdLst/>
              <a:ahLst/>
              <a:cxnLst/>
              <a:rect l="0" t="0" r="0" b="0"/>
              <a:pathLst>
                <a:path w="10138279">
                  <a:moveTo>
                    <a:pt x="0" y="0"/>
                  </a:moveTo>
                  <a:lnTo>
                    <a:pt x="10138279" y="0"/>
                  </a:lnTo>
                  <a:lnTo>
                    <a:pt x="10138279" y="0"/>
                  </a:lnTo>
                </a:path>
              </a:pathLst>
            </a:custGeom>
            <a:ln w="6775" cap="flat">
              <a:solidFill>
                <a:srgbClr val="FFFFFF">
                  <a:alpha val="100000"/>
                </a:srgbClr>
              </a:solidFill>
              <a:prstDash val="solid"/>
              <a:round/>
            </a:ln>
          </p:spPr>
          <p:txBody>
            <a:bodyPr/>
            <a:lstStyle/>
            <a:p>
              <a:endParaRPr dirty="0"/>
            </a:p>
          </p:txBody>
        </p:sp>
        <p:sp>
          <p:nvSpPr>
            <p:cNvPr id="176" name="pl9">
              <a:extLst>
                <a:ext uri="{FF2B5EF4-FFF2-40B4-BE49-F238E27FC236}">
                  <a16:creationId xmlns:a16="http://schemas.microsoft.com/office/drawing/2014/main" id="{D9100AE5-EAA9-4E59-9228-3A5BE84B34D6}"/>
                </a:ext>
              </a:extLst>
            </p:cNvPr>
            <p:cNvSpPr/>
            <p:nvPr/>
          </p:nvSpPr>
          <p:spPr>
            <a:xfrm>
              <a:off x="1294098" y="2324527"/>
              <a:ext cx="10138279" cy="0"/>
            </a:xfrm>
            <a:custGeom>
              <a:avLst/>
              <a:gdLst/>
              <a:ahLst/>
              <a:cxnLst/>
              <a:rect l="0" t="0" r="0" b="0"/>
              <a:pathLst>
                <a:path w="10138279">
                  <a:moveTo>
                    <a:pt x="0" y="0"/>
                  </a:moveTo>
                  <a:lnTo>
                    <a:pt x="10138279" y="0"/>
                  </a:lnTo>
                  <a:lnTo>
                    <a:pt x="10138279" y="0"/>
                  </a:lnTo>
                </a:path>
              </a:pathLst>
            </a:custGeom>
            <a:ln w="6775" cap="flat">
              <a:solidFill>
                <a:srgbClr val="FFFFFF">
                  <a:alpha val="100000"/>
                </a:srgbClr>
              </a:solidFill>
              <a:prstDash val="solid"/>
              <a:round/>
            </a:ln>
          </p:spPr>
          <p:txBody>
            <a:bodyPr/>
            <a:lstStyle/>
            <a:p>
              <a:endParaRPr dirty="0"/>
            </a:p>
          </p:txBody>
        </p:sp>
        <p:sp>
          <p:nvSpPr>
            <p:cNvPr id="177" name="pl10">
              <a:extLst>
                <a:ext uri="{FF2B5EF4-FFF2-40B4-BE49-F238E27FC236}">
                  <a16:creationId xmlns:a16="http://schemas.microsoft.com/office/drawing/2014/main" id="{B254E253-D638-4242-9F01-CFF0CD5A13AA}"/>
                </a:ext>
              </a:extLst>
            </p:cNvPr>
            <p:cNvSpPr/>
            <p:nvPr/>
          </p:nvSpPr>
          <p:spPr>
            <a:xfrm>
              <a:off x="3485165" y="1523739"/>
              <a:ext cx="0" cy="4639052"/>
            </a:xfrm>
            <a:custGeom>
              <a:avLst/>
              <a:gdLst/>
              <a:ahLst/>
              <a:cxnLst/>
              <a:rect l="0" t="0" r="0" b="0"/>
              <a:pathLst>
                <a:path h="4639052">
                  <a:moveTo>
                    <a:pt x="0" y="4639052"/>
                  </a:moveTo>
                  <a:lnTo>
                    <a:pt x="0" y="0"/>
                  </a:lnTo>
                  <a:lnTo>
                    <a:pt x="0" y="0"/>
                  </a:lnTo>
                </a:path>
              </a:pathLst>
            </a:custGeom>
            <a:ln w="6775" cap="flat">
              <a:solidFill>
                <a:srgbClr val="FFFFFF">
                  <a:alpha val="100000"/>
                </a:srgbClr>
              </a:solidFill>
              <a:prstDash val="solid"/>
              <a:round/>
            </a:ln>
          </p:spPr>
          <p:txBody>
            <a:bodyPr/>
            <a:lstStyle/>
            <a:p>
              <a:endParaRPr dirty="0"/>
            </a:p>
          </p:txBody>
        </p:sp>
        <p:sp>
          <p:nvSpPr>
            <p:cNvPr id="178" name="pl11">
              <a:extLst>
                <a:ext uri="{FF2B5EF4-FFF2-40B4-BE49-F238E27FC236}">
                  <a16:creationId xmlns:a16="http://schemas.microsoft.com/office/drawing/2014/main" id="{DEDAC7FF-389A-477C-802E-A36ACDFDC93C}"/>
                </a:ext>
              </a:extLst>
            </p:cNvPr>
            <p:cNvSpPr/>
            <p:nvPr/>
          </p:nvSpPr>
          <p:spPr>
            <a:xfrm>
              <a:off x="5746912" y="1523739"/>
              <a:ext cx="0" cy="4639052"/>
            </a:xfrm>
            <a:custGeom>
              <a:avLst/>
              <a:gdLst/>
              <a:ahLst/>
              <a:cxnLst/>
              <a:rect l="0" t="0" r="0" b="0"/>
              <a:pathLst>
                <a:path h="4639052">
                  <a:moveTo>
                    <a:pt x="0" y="4639052"/>
                  </a:moveTo>
                  <a:lnTo>
                    <a:pt x="0" y="0"/>
                  </a:lnTo>
                  <a:lnTo>
                    <a:pt x="0" y="0"/>
                  </a:lnTo>
                </a:path>
              </a:pathLst>
            </a:custGeom>
            <a:ln w="6775" cap="flat">
              <a:solidFill>
                <a:srgbClr val="FFFFFF">
                  <a:alpha val="100000"/>
                </a:srgbClr>
              </a:solidFill>
              <a:prstDash val="solid"/>
              <a:round/>
            </a:ln>
          </p:spPr>
          <p:txBody>
            <a:bodyPr/>
            <a:lstStyle/>
            <a:p>
              <a:endParaRPr dirty="0"/>
            </a:p>
          </p:txBody>
        </p:sp>
        <p:sp>
          <p:nvSpPr>
            <p:cNvPr id="179" name="pl12">
              <a:extLst>
                <a:ext uri="{FF2B5EF4-FFF2-40B4-BE49-F238E27FC236}">
                  <a16:creationId xmlns:a16="http://schemas.microsoft.com/office/drawing/2014/main" id="{BA3E8EBE-BBA6-45F6-B8C1-62EA069E19D9}"/>
                </a:ext>
              </a:extLst>
            </p:cNvPr>
            <p:cNvSpPr/>
            <p:nvPr/>
          </p:nvSpPr>
          <p:spPr>
            <a:xfrm>
              <a:off x="8008659" y="1523739"/>
              <a:ext cx="0" cy="4639052"/>
            </a:xfrm>
            <a:custGeom>
              <a:avLst/>
              <a:gdLst/>
              <a:ahLst/>
              <a:cxnLst/>
              <a:rect l="0" t="0" r="0" b="0"/>
              <a:pathLst>
                <a:path h="4639052">
                  <a:moveTo>
                    <a:pt x="0" y="4639052"/>
                  </a:moveTo>
                  <a:lnTo>
                    <a:pt x="0" y="0"/>
                  </a:lnTo>
                  <a:lnTo>
                    <a:pt x="0" y="0"/>
                  </a:lnTo>
                </a:path>
              </a:pathLst>
            </a:custGeom>
            <a:ln w="6775" cap="flat">
              <a:solidFill>
                <a:srgbClr val="FFFFFF">
                  <a:alpha val="100000"/>
                </a:srgbClr>
              </a:solidFill>
              <a:prstDash val="solid"/>
              <a:round/>
            </a:ln>
          </p:spPr>
          <p:txBody>
            <a:bodyPr/>
            <a:lstStyle/>
            <a:p>
              <a:endParaRPr dirty="0"/>
            </a:p>
          </p:txBody>
        </p:sp>
        <p:sp>
          <p:nvSpPr>
            <p:cNvPr id="180" name="pl13">
              <a:extLst>
                <a:ext uri="{FF2B5EF4-FFF2-40B4-BE49-F238E27FC236}">
                  <a16:creationId xmlns:a16="http://schemas.microsoft.com/office/drawing/2014/main" id="{234B7B36-6FE2-4276-BBEF-972C98BF598C}"/>
                </a:ext>
              </a:extLst>
            </p:cNvPr>
            <p:cNvSpPr/>
            <p:nvPr/>
          </p:nvSpPr>
          <p:spPr>
            <a:xfrm>
              <a:off x="10270405" y="1523739"/>
              <a:ext cx="0" cy="4639052"/>
            </a:xfrm>
            <a:custGeom>
              <a:avLst/>
              <a:gdLst/>
              <a:ahLst/>
              <a:cxnLst/>
              <a:rect l="0" t="0" r="0" b="0"/>
              <a:pathLst>
                <a:path h="4639052">
                  <a:moveTo>
                    <a:pt x="0" y="4639052"/>
                  </a:moveTo>
                  <a:lnTo>
                    <a:pt x="0" y="0"/>
                  </a:lnTo>
                  <a:lnTo>
                    <a:pt x="0" y="0"/>
                  </a:lnTo>
                </a:path>
              </a:pathLst>
            </a:custGeom>
            <a:ln w="6775" cap="flat">
              <a:solidFill>
                <a:srgbClr val="FFFFFF">
                  <a:alpha val="100000"/>
                </a:srgbClr>
              </a:solidFill>
              <a:prstDash val="solid"/>
              <a:round/>
            </a:ln>
          </p:spPr>
          <p:txBody>
            <a:bodyPr/>
            <a:lstStyle/>
            <a:p>
              <a:endParaRPr dirty="0"/>
            </a:p>
          </p:txBody>
        </p:sp>
        <p:sp>
          <p:nvSpPr>
            <p:cNvPr id="181" name="pl14">
              <a:extLst>
                <a:ext uri="{FF2B5EF4-FFF2-40B4-BE49-F238E27FC236}">
                  <a16:creationId xmlns:a16="http://schemas.microsoft.com/office/drawing/2014/main" id="{B9CC4C28-DB59-4053-B3A2-84151632904C}"/>
                </a:ext>
              </a:extLst>
            </p:cNvPr>
            <p:cNvSpPr/>
            <p:nvPr/>
          </p:nvSpPr>
          <p:spPr>
            <a:xfrm>
              <a:off x="1294098" y="5985396"/>
              <a:ext cx="10138279" cy="0"/>
            </a:xfrm>
            <a:custGeom>
              <a:avLst/>
              <a:gdLst/>
              <a:ahLst/>
              <a:cxnLst/>
              <a:rect l="0" t="0" r="0" b="0"/>
              <a:pathLst>
                <a:path w="10138279">
                  <a:moveTo>
                    <a:pt x="0" y="0"/>
                  </a:moveTo>
                  <a:lnTo>
                    <a:pt x="10138279" y="0"/>
                  </a:lnTo>
                  <a:lnTo>
                    <a:pt x="10138279" y="0"/>
                  </a:lnTo>
                </a:path>
              </a:pathLst>
            </a:custGeom>
            <a:ln w="13550" cap="flat">
              <a:solidFill>
                <a:srgbClr val="FFFFFF">
                  <a:alpha val="100000"/>
                </a:srgbClr>
              </a:solidFill>
              <a:prstDash val="solid"/>
              <a:round/>
            </a:ln>
          </p:spPr>
          <p:txBody>
            <a:bodyPr/>
            <a:lstStyle/>
            <a:p>
              <a:endParaRPr dirty="0"/>
            </a:p>
          </p:txBody>
        </p:sp>
        <p:sp>
          <p:nvSpPr>
            <p:cNvPr id="182" name="pl15">
              <a:extLst>
                <a:ext uri="{FF2B5EF4-FFF2-40B4-BE49-F238E27FC236}">
                  <a16:creationId xmlns:a16="http://schemas.microsoft.com/office/drawing/2014/main" id="{3E4A3720-4AF6-4298-ACD4-35BA912EFE22}"/>
                </a:ext>
              </a:extLst>
            </p:cNvPr>
            <p:cNvSpPr/>
            <p:nvPr/>
          </p:nvSpPr>
          <p:spPr>
            <a:xfrm>
              <a:off x="1294098" y="4939433"/>
              <a:ext cx="10138279" cy="0"/>
            </a:xfrm>
            <a:custGeom>
              <a:avLst/>
              <a:gdLst/>
              <a:ahLst/>
              <a:cxnLst/>
              <a:rect l="0" t="0" r="0" b="0"/>
              <a:pathLst>
                <a:path w="10138279">
                  <a:moveTo>
                    <a:pt x="0" y="0"/>
                  </a:moveTo>
                  <a:lnTo>
                    <a:pt x="10138279" y="0"/>
                  </a:lnTo>
                  <a:lnTo>
                    <a:pt x="10138279" y="0"/>
                  </a:lnTo>
                </a:path>
              </a:pathLst>
            </a:custGeom>
            <a:ln w="13550" cap="flat">
              <a:solidFill>
                <a:srgbClr val="FFFFFF">
                  <a:alpha val="100000"/>
                </a:srgbClr>
              </a:solidFill>
              <a:prstDash val="solid"/>
              <a:round/>
            </a:ln>
          </p:spPr>
          <p:txBody>
            <a:bodyPr/>
            <a:lstStyle/>
            <a:p>
              <a:endParaRPr dirty="0"/>
            </a:p>
          </p:txBody>
        </p:sp>
        <p:sp>
          <p:nvSpPr>
            <p:cNvPr id="183" name="pl16">
              <a:extLst>
                <a:ext uri="{FF2B5EF4-FFF2-40B4-BE49-F238E27FC236}">
                  <a16:creationId xmlns:a16="http://schemas.microsoft.com/office/drawing/2014/main" id="{F308D8A9-C7A2-467B-B9C6-BFD3B759F714}"/>
                </a:ext>
              </a:extLst>
            </p:cNvPr>
            <p:cNvSpPr/>
            <p:nvPr/>
          </p:nvSpPr>
          <p:spPr>
            <a:xfrm>
              <a:off x="1294098" y="3893471"/>
              <a:ext cx="10138279" cy="0"/>
            </a:xfrm>
            <a:custGeom>
              <a:avLst/>
              <a:gdLst/>
              <a:ahLst/>
              <a:cxnLst/>
              <a:rect l="0" t="0" r="0" b="0"/>
              <a:pathLst>
                <a:path w="10138279">
                  <a:moveTo>
                    <a:pt x="0" y="0"/>
                  </a:moveTo>
                  <a:lnTo>
                    <a:pt x="10138279" y="0"/>
                  </a:lnTo>
                  <a:lnTo>
                    <a:pt x="10138279" y="0"/>
                  </a:lnTo>
                </a:path>
              </a:pathLst>
            </a:custGeom>
            <a:ln w="13550" cap="flat">
              <a:solidFill>
                <a:srgbClr val="FFFFFF">
                  <a:alpha val="100000"/>
                </a:srgbClr>
              </a:solidFill>
              <a:prstDash val="solid"/>
              <a:round/>
            </a:ln>
          </p:spPr>
          <p:txBody>
            <a:bodyPr/>
            <a:lstStyle/>
            <a:p>
              <a:endParaRPr dirty="0"/>
            </a:p>
          </p:txBody>
        </p:sp>
        <p:sp>
          <p:nvSpPr>
            <p:cNvPr id="184" name="pl17">
              <a:extLst>
                <a:ext uri="{FF2B5EF4-FFF2-40B4-BE49-F238E27FC236}">
                  <a16:creationId xmlns:a16="http://schemas.microsoft.com/office/drawing/2014/main" id="{E37F30A9-0C30-41AA-86E6-809441CC7424}"/>
                </a:ext>
              </a:extLst>
            </p:cNvPr>
            <p:cNvSpPr/>
            <p:nvPr/>
          </p:nvSpPr>
          <p:spPr>
            <a:xfrm>
              <a:off x="1294098" y="2847509"/>
              <a:ext cx="10138279" cy="0"/>
            </a:xfrm>
            <a:custGeom>
              <a:avLst/>
              <a:gdLst/>
              <a:ahLst/>
              <a:cxnLst/>
              <a:rect l="0" t="0" r="0" b="0"/>
              <a:pathLst>
                <a:path w="10138279">
                  <a:moveTo>
                    <a:pt x="0" y="0"/>
                  </a:moveTo>
                  <a:lnTo>
                    <a:pt x="10138279" y="0"/>
                  </a:lnTo>
                  <a:lnTo>
                    <a:pt x="10138279" y="0"/>
                  </a:lnTo>
                </a:path>
              </a:pathLst>
            </a:custGeom>
            <a:ln w="13550" cap="flat">
              <a:solidFill>
                <a:srgbClr val="FFFFFF">
                  <a:alpha val="100000"/>
                </a:srgbClr>
              </a:solidFill>
              <a:prstDash val="solid"/>
              <a:round/>
            </a:ln>
          </p:spPr>
          <p:txBody>
            <a:bodyPr/>
            <a:lstStyle/>
            <a:p>
              <a:endParaRPr dirty="0"/>
            </a:p>
          </p:txBody>
        </p:sp>
        <p:sp>
          <p:nvSpPr>
            <p:cNvPr id="185" name="pl18">
              <a:extLst>
                <a:ext uri="{FF2B5EF4-FFF2-40B4-BE49-F238E27FC236}">
                  <a16:creationId xmlns:a16="http://schemas.microsoft.com/office/drawing/2014/main" id="{87B0F2BE-1BFA-4FC7-B6D8-A7FEBFDC88FF}"/>
                </a:ext>
              </a:extLst>
            </p:cNvPr>
            <p:cNvSpPr/>
            <p:nvPr/>
          </p:nvSpPr>
          <p:spPr>
            <a:xfrm>
              <a:off x="1294098" y="1801546"/>
              <a:ext cx="10138279" cy="0"/>
            </a:xfrm>
            <a:custGeom>
              <a:avLst/>
              <a:gdLst/>
              <a:ahLst/>
              <a:cxnLst/>
              <a:rect l="0" t="0" r="0" b="0"/>
              <a:pathLst>
                <a:path w="10138279">
                  <a:moveTo>
                    <a:pt x="0" y="0"/>
                  </a:moveTo>
                  <a:lnTo>
                    <a:pt x="10138279" y="0"/>
                  </a:lnTo>
                  <a:lnTo>
                    <a:pt x="10138279" y="0"/>
                  </a:lnTo>
                </a:path>
              </a:pathLst>
            </a:custGeom>
            <a:ln w="13550" cap="flat">
              <a:solidFill>
                <a:srgbClr val="FFFFFF">
                  <a:alpha val="100000"/>
                </a:srgbClr>
              </a:solidFill>
              <a:prstDash val="solid"/>
              <a:round/>
            </a:ln>
          </p:spPr>
          <p:txBody>
            <a:bodyPr/>
            <a:lstStyle/>
            <a:p>
              <a:endParaRPr dirty="0"/>
            </a:p>
          </p:txBody>
        </p:sp>
        <p:sp>
          <p:nvSpPr>
            <p:cNvPr id="186" name="pl19">
              <a:extLst>
                <a:ext uri="{FF2B5EF4-FFF2-40B4-BE49-F238E27FC236}">
                  <a16:creationId xmlns:a16="http://schemas.microsoft.com/office/drawing/2014/main" id="{244F48E6-96C6-4DB3-B510-B7FB2AF4D5D4}"/>
                </a:ext>
              </a:extLst>
            </p:cNvPr>
            <p:cNvSpPr/>
            <p:nvPr/>
          </p:nvSpPr>
          <p:spPr>
            <a:xfrm>
              <a:off x="2354292" y="1523739"/>
              <a:ext cx="0" cy="4639052"/>
            </a:xfrm>
            <a:custGeom>
              <a:avLst/>
              <a:gdLst/>
              <a:ahLst/>
              <a:cxnLst/>
              <a:rect l="0" t="0" r="0" b="0"/>
              <a:pathLst>
                <a:path h="4639052">
                  <a:moveTo>
                    <a:pt x="0" y="4639052"/>
                  </a:moveTo>
                  <a:lnTo>
                    <a:pt x="0" y="0"/>
                  </a:lnTo>
                  <a:lnTo>
                    <a:pt x="0" y="0"/>
                  </a:lnTo>
                </a:path>
              </a:pathLst>
            </a:custGeom>
            <a:ln w="13550" cap="flat">
              <a:solidFill>
                <a:srgbClr val="FFFFFF">
                  <a:alpha val="100000"/>
                </a:srgbClr>
              </a:solidFill>
              <a:prstDash val="solid"/>
              <a:round/>
            </a:ln>
          </p:spPr>
          <p:txBody>
            <a:bodyPr/>
            <a:lstStyle/>
            <a:p>
              <a:endParaRPr dirty="0"/>
            </a:p>
          </p:txBody>
        </p:sp>
        <p:sp>
          <p:nvSpPr>
            <p:cNvPr id="187" name="pl20">
              <a:extLst>
                <a:ext uri="{FF2B5EF4-FFF2-40B4-BE49-F238E27FC236}">
                  <a16:creationId xmlns:a16="http://schemas.microsoft.com/office/drawing/2014/main" id="{14B1D23A-F8FA-4173-A0C2-597325049BB2}"/>
                </a:ext>
              </a:extLst>
            </p:cNvPr>
            <p:cNvSpPr/>
            <p:nvPr/>
          </p:nvSpPr>
          <p:spPr>
            <a:xfrm>
              <a:off x="4616039" y="1523739"/>
              <a:ext cx="0" cy="4639052"/>
            </a:xfrm>
            <a:custGeom>
              <a:avLst/>
              <a:gdLst/>
              <a:ahLst/>
              <a:cxnLst/>
              <a:rect l="0" t="0" r="0" b="0"/>
              <a:pathLst>
                <a:path h="4639052">
                  <a:moveTo>
                    <a:pt x="0" y="4639052"/>
                  </a:moveTo>
                  <a:lnTo>
                    <a:pt x="0" y="0"/>
                  </a:lnTo>
                  <a:lnTo>
                    <a:pt x="0" y="0"/>
                  </a:lnTo>
                </a:path>
              </a:pathLst>
            </a:custGeom>
            <a:ln w="13550" cap="flat">
              <a:solidFill>
                <a:srgbClr val="FFFFFF">
                  <a:alpha val="100000"/>
                </a:srgbClr>
              </a:solidFill>
              <a:prstDash val="solid"/>
              <a:round/>
            </a:ln>
          </p:spPr>
          <p:txBody>
            <a:bodyPr/>
            <a:lstStyle/>
            <a:p>
              <a:endParaRPr dirty="0"/>
            </a:p>
          </p:txBody>
        </p:sp>
        <p:sp>
          <p:nvSpPr>
            <p:cNvPr id="188" name="pl21">
              <a:extLst>
                <a:ext uri="{FF2B5EF4-FFF2-40B4-BE49-F238E27FC236}">
                  <a16:creationId xmlns:a16="http://schemas.microsoft.com/office/drawing/2014/main" id="{5D2320C1-6318-4047-8A09-DD9368488470}"/>
                </a:ext>
              </a:extLst>
            </p:cNvPr>
            <p:cNvSpPr/>
            <p:nvPr/>
          </p:nvSpPr>
          <p:spPr>
            <a:xfrm>
              <a:off x="6877785" y="1523739"/>
              <a:ext cx="0" cy="4639052"/>
            </a:xfrm>
            <a:custGeom>
              <a:avLst/>
              <a:gdLst/>
              <a:ahLst/>
              <a:cxnLst/>
              <a:rect l="0" t="0" r="0" b="0"/>
              <a:pathLst>
                <a:path h="4639052">
                  <a:moveTo>
                    <a:pt x="0" y="4639052"/>
                  </a:moveTo>
                  <a:lnTo>
                    <a:pt x="0" y="0"/>
                  </a:lnTo>
                  <a:lnTo>
                    <a:pt x="0" y="0"/>
                  </a:lnTo>
                </a:path>
              </a:pathLst>
            </a:custGeom>
            <a:ln w="13550" cap="flat">
              <a:solidFill>
                <a:srgbClr val="FFFFFF">
                  <a:alpha val="100000"/>
                </a:srgbClr>
              </a:solidFill>
              <a:prstDash val="solid"/>
              <a:round/>
            </a:ln>
          </p:spPr>
          <p:txBody>
            <a:bodyPr/>
            <a:lstStyle/>
            <a:p>
              <a:endParaRPr dirty="0"/>
            </a:p>
          </p:txBody>
        </p:sp>
        <p:sp>
          <p:nvSpPr>
            <p:cNvPr id="189" name="pl22">
              <a:extLst>
                <a:ext uri="{FF2B5EF4-FFF2-40B4-BE49-F238E27FC236}">
                  <a16:creationId xmlns:a16="http://schemas.microsoft.com/office/drawing/2014/main" id="{EEF51BEE-00E4-48AC-BB06-D5F442873001}"/>
                </a:ext>
              </a:extLst>
            </p:cNvPr>
            <p:cNvSpPr/>
            <p:nvPr/>
          </p:nvSpPr>
          <p:spPr>
            <a:xfrm>
              <a:off x="9139532" y="1523739"/>
              <a:ext cx="0" cy="4639052"/>
            </a:xfrm>
            <a:custGeom>
              <a:avLst/>
              <a:gdLst/>
              <a:ahLst/>
              <a:cxnLst/>
              <a:rect l="0" t="0" r="0" b="0"/>
              <a:pathLst>
                <a:path h="4639052">
                  <a:moveTo>
                    <a:pt x="0" y="4639052"/>
                  </a:moveTo>
                  <a:lnTo>
                    <a:pt x="0" y="0"/>
                  </a:lnTo>
                  <a:lnTo>
                    <a:pt x="0" y="0"/>
                  </a:lnTo>
                </a:path>
              </a:pathLst>
            </a:custGeom>
            <a:ln w="13550" cap="flat">
              <a:solidFill>
                <a:srgbClr val="FFFFFF">
                  <a:alpha val="100000"/>
                </a:srgbClr>
              </a:solidFill>
              <a:prstDash val="solid"/>
              <a:round/>
            </a:ln>
          </p:spPr>
          <p:txBody>
            <a:bodyPr/>
            <a:lstStyle/>
            <a:p>
              <a:endParaRPr dirty="0"/>
            </a:p>
          </p:txBody>
        </p:sp>
        <p:sp>
          <p:nvSpPr>
            <p:cNvPr id="190" name="pl23">
              <a:extLst>
                <a:ext uri="{FF2B5EF4-FFF2-40B4-BE49-F238E27FC236}">
                  <a16:creationId xmlns:a16="http://schemas.microsoft.com/office/drawing/2014/main" id="{C8CE9345-0769-451B-A3B8-4C9A62E898AE}"/>
                </a:ext>
              </a:extLst>
            </p:cNvPr>
            <p:cNvSpPr/>
            <p:nvPr/>
          </p:nvSpPr>
          <p:spPr>
            <a:xfrm>
              <a:off x="11401278" y="1523739"/>
              <a:ext cx="0" cy="4639052"/>
            </a:xfrm>
            <a:custGeom>
              <a:avLst/>
              <a:gdLst/>
              <a:ahLst/>
              <a:cxnLst/>
              <a:rect l="0" t="0" r="0" b="0"/>
              <a:pathLst>
                <a:path h="4639052">
                  <a:moveTo>
                    <a:pt x="0" y="4639052"/>
                  </a:moveTo>
                  <a:lnTo>
                    <a:pt x="0" y="0"/>
                  </a:lnTo>
                  <a:lnTo>
                    <a:pt x="0" y="0"/>
                  </a:lnTo>
                </a:path>
              </a:pathLst>
            </a:custGeom>
            <a:ln w="13550" cap="flat">
              <a:solidFill>
                <a:srgbClr val="FFFFFF">
                  <a:alpha val="100000"/>
                </a:srgbClr>
              </a:solidFill>
              <a:prstDash val="solid"/>
              <a:round/>
            </a:ln>
          </p:spPr>
          <p:txBody>
            <a:bodyPr/>
            <a:lstStyle/>
            <a:p>
              <a:endParaRPr dirty="0"/>
            </a:p>
          </p:txBody>
        </p:sp>
        <p:sp>
          <p:nvSpPr>
            <p:cNvPr id="191" name="tx24">
              <a:extLst>
                <a:ext uri="{FF2B5EF4-FFF2-40B4-BE49-F238E27FC236}">
                  <a16:creationId xmlns:a16="http://schemas.microsoft.com/office/drawing/2014/main" id="{8302B38A-6025-41B6-95D8-317BAE278375}"/>
                </a:ext>
              </a:extLst>
            </p:cNvPr>
            <p:cNvSpPr/>
            <p:nvPr/>
          </p:nvSpPr>
          <p:spPr>
            <a:xfrm>
              <a:off x="9984722" y="3695354"/>
              <a:ext cx="1355962"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Lett å finne passende (21%)</a:t>
              </a:r>
            </a:p>
          </p:txBody>
        </p:sp>
        <p:sp>
          <p:nvSpPr>
            <p:cNvPr id="192" name="tx25">
              <a:extLst>
                <a:ext uri="{FF2B5EF4-FFF2-40B4-BE49-F238E27FC236}">
                  <a16:creationId xmlns:a16="http://schemas.microsoft.com/office/drawing/2014/main" id="{2D34D893-1EEE-4A72-B48A-7E61868D10BA}"/>
                </a:ext>
              </a:extLst>
            </p:cNvPr>
            <p:cNvSpPr/>
            <p:nvPr/>
          </p:nvSpPr>
          <p:spPr>
            <a:xfrm>
              <a:off x="7144670" y="2774828"/>
              <a:ext cx="1253009"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Flere lyst til å kjøpe (45%)</a:t>
              </a:r>
            </a:p>
          </p:txBody>
        </p:sp>
        <p:sp>
          <p:nvSpPr>
            <p:cNvPr id="193" name="tx26">
              <a:extLst>
                <a:ext uri="{FF2B5EF4-FFF2-40B4-BE49-F238E27FC236}">
                  <a16:creationId xmlns:a16="http://schemas.microsoft.com/office/drawing/2014/main" id="{A4CAEB40-1A19-42AC-87EB-DEE8BF057939}"/>
                </a:ext>
              </a:extLst>
            </p:cNvPr>
            <p:cNvSpPr/>
            <p:nvPr/>
          </p:nvSpPr>
          <p:spPr>
            <a:xfrm>
              <a:off x="9481179" y="4933447"/>
              <a:ext cx="1239670"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b="1" dirty="0">
                  <a:latin typeface="Arial"/>
                  <a:cs typeface="Arial"/>
                </a:rPr>
                <a:t>Fant flere jeg "måtte kjøpe" (18%)</a:t>
              </a:r>
            </a:p>
          </p:txBody>
        </p:sp>
        <p:sp>
          <p:nvSpPr>
            <p:cNvPr id="194" name="tx27">
              <a:extLst>
                <a:ext uri="{FF2B5EF4-FFF2-40B4-BE49-F238E27FC236}">
                  <a16:creationId xmlns:a16="http://schemas.microsoft.com/office/drawing/2014/main" id="{158EEB3C-AF2B-4BF7-9CFB-DCC39CAEED0B}"/>
                </a:ext>
              </a:extLst>
            </p:cNvPr>
            <p:cNvSpPr/>
            <p:nvPr/>
          </p:nvSpPr>
          <p:spPr>
            <a:xfrm>
              <a:off x="6610864" y="2524529"/>
              <a:ext cx="891641"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Ny bokserie (12%)</a:t>
              </a:r>
            </a:p>
          </p:txBody>
        </p:sp>
        <p:sp>
          <p:nvSpPr>
            <p:cNvPr id="195" name="tx28">
              <a:extLst>
                <a:ext uri="{FF2B5EF4-FFF2-40B4-BE49-F238E27FC236}">
                  <a16:creationId xmlns:a16="http://schemas.microsoft.com/office/drawing/2014/main" id="{A9ED45B3-CB96-4AFE-B012-BF39AAF4BE00}"/>
                </a:ext>
              </a:extLst>
            </p:cNvPr>
            <p:cNvSpPr/>
            <p:nvPr/>
          </p:nvSpPr>
          <p:spPr>
            <a:xfrm>
              <a:off x="7737352" y="4563701"/>
              <a:ext cx="1126607"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b="1" dirty="0">
                  <a:latin typeface="Arial"/>
                  <a:cs typeface="Arial"/>
                </a:rPr>
                <a:t>Favorittforfatter(e) kom med ny bok (13%)</a:t>
              </a:r>
            </a:p>
          </p:txBody>
        </p:sp>
        <p:sp>
          <p:nvSpPr>
            <p:cNvPr id="196" name="tx29">
              <a:extLst>
                <a:ext uri="{FF2B5EF4-FFF2-40B4-BE49-F238E27FC236}">
                  <a16:creationId xmlns:a16="http://schemas.microsoft.com/office/drawing/2014/main" id="{EA1D5E02-67D0-4DE3-907A-A83F6DCBCC45}"/>
                </a:ext>
              </a:extLst>
            </p:cNvPr>
            <p:cNvSpPr/>
            <p:nvPr/>
          </p:nvSpPr>
          <p:spPr>
            <a:xfrm>
              <a:off x="7308978" y="1670292"/>
              <a:ext cx="1331507"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Rimeligere / bedre råd (9%)</a:t>
              </a:r>
            </a:p>
          </p:txBody>
        </p:sp>
        <p:sp>
          <p:nvSpPr>
            <p:cNvPr id="197" name="tx30">
              <a:extLst>
                <a:ext uri="{FF2B5EF4-FFF2-40B4-BE49-F238E27FC236}">
                  <a16:creationId xmlns:a16="http://schemas.microsoft.com/office/drawing/2014/main" id="{4FFC3BC2-9856-4ED5-9A13-DB5A929DFB1B}"/>
                </a:ext>
              </a:extLst>
            </p:cNvPr>
            <p:cNvSpPr/>
            <p:nvPr/>
          </p:nvSpPr>
          <p:spPr>
            <a:xfrm>
              <a:off x="9846000" y="5888334"/>
              <a:ext cx="1434090"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Enklere å kjøpe på nett (15%)</a:t>
              </a:r>
            </a:p>
          </p:txBody>
        </p:sp>
        <p:sp>
          <p:nvSpPr>
            <p:cNvPr id="198" name="tx31">
              <a:extLst>
                <a:ext uri="{FF2B5EF4-FFF2-40B4-BE49-F238E27FC236}">
                  <a16:creationId xmlns:a16="http://schemas.microsoft.com/office/drawing/2014/main" id="{59E2837C-73E6-4AA2-B751-1AE9A0CAFE11}"/>
                </a:ext>
              </a:extLst>
            </p:cNvPr>
            <p:cNvSpPr/>
            <p:nvPr/>
          </p:nvSpPr>
          <p:spPr>
            <a:xfrm>
              <a:off x="4428233" y="2875241"/>
              <a:ext cx="1144604"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Abo på strømming (6%)</a:t>
              </a:r>
            </a:p>
          </p:txBody>
        </p:sp>
        <p:sp>
          <p:nvSpPr>
            <p:cNvPr id="199" name="tx32">
              <a:extLst>
                <a:ext uri="{FF2B5EF4-FFF2-40B4-BE49-F238E27FC236}">
                  <a16:creationId xmlns:a16="http://schemas.microsoft.com/office/drawing/2014/main" id="{299D13DF-2618-42C6-B74B-6A4C5B11B7B1}"/>
                </a:ext>
              </a:extLst>
            </p:cNvPr>
            <p:cNvSpPr/>
            <p:nvPr/>
          </p:nvSpPr>
          <p:spPr>
            <a:xfrm>
              <a:off x="5738447" y="3240612"/>
              <a:ext cx="1193037"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Innmeldt i bokklubb (2%)</a:t>
              </a:r>
            </a:p>
          </p:txBody>
        </p:sp>
        <p:sp>
          <p:nvSpPr>
            <p:cNvPr id="200" name="tx33">
              <a:extLst>
                <a:ext uri="{FF2B5EF4-FFF2-40B4-BE49-F238E27FC236}">
                  <a16:creationId xmlns:a16="http://schemas.microsoft.com/office/drawing/2014/main" id="{1EDB5D14-5E2D-456A-A690-8F91C6E0FD7C}"/>
                </a:ext>
              </a:extLst>
            </p:cNvPr>
            <p:cNvSpPr/>
            <p:nvPr/>
          </p:nvSpPr>
          <p:spPr>
            <a:xfrm>
              <a:off x="8119987" y="2895217"/>
              <a:ext cx="976068"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Gode omtaler (14%)</a:t>
              </a:r>
            </a:p>
          </p:txBody>
        </p:sp>
        <p:sp>
          <p:nvSpPr>
            <p:cNvPr id="201" name="tx34">
              <a:extLst>
                <a:ext uri="{FF2B5EF4-FFF2-40B4-BE49-F238E27FC236}">
                  <a16:creationId xmlns:a16="http://schemas.microsoft.com/office/drawing/2014/main" id="{167250A3-7ACE-499B-A6D1-73632054F9B2}"/>
                </a:ext>
              </a:extLst>
            </p:cNvPr>
            <p:cNvSpPr/>
            <p:nvPr/>
          </p:nvSpPr>
          <p:spPr>
            <a:xfrm>
              <a:off x="7653441" y="5652858"/>
              <a:ext cx="831616"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b="1" dirty="0">
                  <a:latin typeface="Arial"/>
                  <a:cs typeface="Arial"/>
                </a:rPr>
                <a:t>Fikk flere anbefalt (17%)</a:t>
              </a:r>
            </a:p>
          </p:txBody>
        </p:sp>
        <p:sp>
          <p:nvSpPr>
            <p:cNvPr id="202" name="tx35">
              <a:extLst>
                <a:ext uri="{FF2B5EF4-FFF2-40B4-BE49-F238E27FC236}">
                  <a16:creationId xmlns:a16="http://schemas.microsoft.com/office/drawing/2014/main" id="{45044D05-F33F-43B3-9277-A226CB413DA9}"/>
                </a:ext>
              </a:extLst>
            </p:cNvPr>
            <p:cNvSpPr/>
            <p:nvPr/>
          </p:nvSpPr>
          <p:spPr>
            <a:xfrm>
              <a:off x="9217212" y="3233356"/>
              <a:ext cx="1307529"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Kampanjer/rabatert (21%)</a:t>
              </a:r>
            </a:p>
          </p:txBody>
        </p:sp>
        <p:sp>
          <p:nvSpPr>
            <p:cNvPr id="203" name="tx36">
              <a:extLst>
                <a:ext uri="{FF2B5EF4-FFF2-40B4-BE49-F238E27FC236}">
                  <a16:creationId xmlns:a16="http://schemas.microsoft.com/office/drawing/2014/main" id="{01DA432C-B2BA-4A4B-AB7F-45D9234A6D55}"/>
                </a:ext>
              </a:extLst>
            </p:cNvPr>
            <p:cNvSpPr/>
            <p:nvPr/>
          </p:nvSpPr>
          <p:spPr>
            <a:xfrm>
              <a:off x="6957639" y="2023112"/>
              <a:ext cx="1174722"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Større norsk utvalg (5%)</a:t>
              </a:r>
            </a:p>
          </p:txBody>
        </p:sp>
        <p:sp>
          <p:nvSpPr>
            <p:cNvPr id="204" name="tx37">
              <a:extLst>
                <a:ext uri="{FF2B5EF4-FFF2-40B4-BE49-F238E27FC236}">
                  <a16:creationId xmlns:a16="http://schemas.microsoft.com/office/drawing/2014/main" id="{76CF36D2-3550-4100-8EAD-BC78A7912BA3}"/>
                </a:ext>
              </a:extLst>
            </p:cNvPr>
            <p:cNvSpPr/>
            <p:nvPr/>
          </p:nvSpPr>
          <p:spPr>
            <a:xfrm>
              <a:off x="9051092" y="5396707"/>
              <a:ext cx="1433984"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Større utenlandsk utvalg (5%)</a:t>
              </a:r>
            </a:p>
          </p:txBody>
        </p:sp>
        <p:sp>
          <p:nvSpPr>
            <p:cNvPr id="205" name="tx38">
              <a:extLst>
                <a:ext uri="{FF2B5EF4-FFF2-40B4-BE49-F238E27FC236}">
                  <a16:creationId xmlns:a16="http://schemas.microsoft.com/office/drawing/2014/main" id="{D68C7560-C2D8-48FE-ADB5-20DE62DD1C05}"/>
                </a:ext>
              </a:extLst>
            </p:cNvPr>
            <p:cNvSpPr/>
            <p:nvPr/>
          </p:nvSpPr>
          <p:spPr>
            <a:xfrm>
              <a:off x="6048724" y="3054454"/>
              <a:ext cx="1030112"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Mer fra Amazon (4%)</a:t>
              </a:r>
            </a:p>
          </p:txBody>
        </p:sp>
        <p:sp>
          <p:nvSpPr>
            <p:cNvPr id="206" name="tx39">
              <a:extLst>
                <a:ext uri="{FF2B5EF4-FFF2-40B4-BE49-F238E27FC236}">
                  <a16:creationId xmlns:a16="http://schemas.microsoft.com/office/drawing/2014/main" id="{DAA1F674-ED94-45CD-A4B3-00C88CD0A540}"/>
                </a:ext>
              </a:extLst>
            </p:cNvPr>
            <p:cNvSpPr/>
            <p:nvPr/>
          </p:nvSpPr>
          <p:spPr>
            <a:xfrm>
              <a:off x="2164822" y="4797152"/>
              <a:ext cx="921760"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Til flere barn (14%)</a:t>
              </a:r>
            </a:p>
          </p:txBody>
        </p:sp>
        <p:sp>
          <p:nvSpPr>
            <p:cNvPr id="207" name="tx40">
              <a:extLst>
                <a:ext uri="{FF2B5EF4-FFF2-40B4-BE49-F238E27FC236}">
                  <a16:creationId xmlns:a16="http://schemas.microsoft.com/office/drawing/2014/main" id="{CBE0DAE6-E14A-447A-9CC1-0D27B8A45133}"/>
                </a:ext>
              </a:extLst>
            </p:cNvPr>
            <p:cNvSpPr/>
            <p:nvPr/>
          </p:nvSpPr>
          <p:spPr>
            <a:xfrm>
              <a:off x="1529454" y="4976161"/>
              <a:ext cx="1241205"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Ga bort flere i gave (23%)</a:t>
              </a:r>
            </a:p>
          </p:txBody>
        </p:sp>
        <p:sp>
          <p:nvSpPr>
            <p:cNvPr id="208" name="tx41">
              <a:extLst>
                <a:ext uri="{FF2B5EF4-FFF2-40B4-BE49-F238E27FC236}">
                  <a16:creationId xmlns:a16="http://schemas.microsoft.com/office/drawing/2014/main" id="{C2DAE81D-6375-4CBB-911F-0355030DE2E6}"/>
                </a:ext>
              </a:extLst>
            </p:cNvPr>
            <p:cNvSpPr/>
            <p:nvPr/>
          </p:nvSpPr>
          <p:spPr>
            <a:xfrm>
              <a:off x="976734" y="5943704"/>
              <a:ext cx="254734" cy="81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Arial"/>
                  <a:cs typeface="Arial"/>
                </a:rPr>
                <a:t>-0.50</a:t>
              </a:r>
            </a:p>
          </p:txBody>
        </p:sp>
        <p:sp>
          <p:nvSpPr>
            <p:cNvPr id="209" name="tx42">
              <a:extLst>
                <a:ext uri="{FF2B5EF4-FFF2-40B4-BE49-F238E27FC236}">
                  <a16:creationId xmlns:a16="http://schemas.microsoft.com/office/drawing/2014/main" id="{0BA01E50-0C83-48C5-B6EA-4D5D430ACA04}"/>
                </a:ext>
              </a:extLst>
            </p:cNvPr>
            <p:cNvSpPr/>
            <p:nvPr/>
          </p:nvSpPr>
          <p:spPr>
            <a:xfrm>
              <a:off x="976734" y="4897742"/>
              <a:ext cx="254734" cy="81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Arial"/>
                  <a:cs typeface="Arial"/>
                </a:rPr>
                <a:t>-0.25</a:t>
              </a:r>
            </a:p>
          </p:txBody>
        </p:sp>
        <p:sp>
          <p:nvSpPr>
            <p:cNvPr id="210" name="tx43">
              <a:extLst>
                <a:ext uri="{FF2B5EF4-FFF2-40B4-BE49-F238E27FC236}">
                  <a16:creationId xmlns:a16="http://schemas.microsoft.com/office/drawing/2014/main" id="{F49F757E-BE9B-43BA-A4EE-EB31D2800996}"/>
                </a:ext>
              </a:extLst>
            </p:cNvPr>
            <p:cNvSpPr/>
            <p:nvPr/>
          </p:nvSpPr>
          <p:spPr>
            <a:xfrm>
              <a:off x="1013951" y="3851779"/>
              <a:ext cx="217517" cy="81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Arial"/>
                  <a:cs typeface="Arial"/>
                </a:rPr>
                <a:t>0.00</a:t>
              </a:r>
            </a:p>
          </p:txBody>
        </p:sp>
        <p:sp>
          <p:nvSpPr>
            <p:cNvPr id="211" name="tx44">
              <a:extLst>
                <a:ext uri="{FF2B5EF4-FFF2-40B4-BE49-F238E27FC236}">
                  <a16:creationId xmlns:a16="http://schemas.microsoft.com/office/drawing/2014/main" id="{FE6DAD9A-FA7E-422A-9885-936FA8AEAF4D}"/>
                </a:ext>
              </a:extLst>
            </p:cNvPr>
            <p:cNvSpPr/>
            <p:nvPr/>
          </p:nvSpPr>
          <p:spPr>
            <a:xfrm>
              <a:off x="1013951" y="2805817"/>
              <a:ext cx="217517" cy="81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Arial"/>
                  <a:cs typeface="Arial"/>
                </a:rPr>
                <a:t>0.25</a:t>
              </a:r>
            </a:p>
          </p:txBody>
        </p:sp>
        <p:sp>
          <p:nvSpPr>
            <p:cNvPr id="212" name="tx45">
              <a:extLst>
                <a:ext uri="{FF2B5EF4-FFF2-40B4-BE49-F238E27FC236}">
                  <a16:creationId xmlns:a16="http://schemas.microsoft.com/office/drawing/2014/main" id="{1A05BC3A-090F-4D43-8AF5-E6BF7104A87D}"/>
                </a:ext>
              </a:extLst>
            </p:cNvPr>
            <p:cNvSpPr/>
            <p:nvPr/>
          </p:nvSpPr>
          <p:spPr>
            <a:xfrm>
              <a:off x="1013951" y="1759854"/>
              <a:ext cx="217517" cy="81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Arial"/>
                  <a:cs typeface="Arial"/>
                </a:rPr>
                <a:t>0.50</a:t>
              </a:r>
            </a:p>
          </p:txBody>
        </p:sp>
        <p:sp>
          <p:nvSpPr>
            <p:cNvPr id="213" name="pl46">
              <a:extLst>
                <a:ext uri="{FF2B5EF4-FFF2-40B4-BE49-F238E27FC236}">
                  <a16:creationId xmlns:a16="http://schemas.microsoft.com/office/drawing/2014/main" id="{28213585-D52C-42D8-B180-74F2A7051D77}"/>
                </a:ext>
              </a:extLst>
            </p:cNvPr>
            <p:cNvSpPr/>
            <p:nvPr/>
          </p:nvSpPr>
          <p:spPr>
            <a:xfrm>
              <a:off x="1259304" y="5985396"/>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dirty="0"/>
            </a:p>
          </p:txBody>
        </p:sp>
        <p:sp>
          <p:nvSpPr>
            <p:cNvPr id="214" name="pl47">
              <a:extLst>
                <a:ext uri="{FF2B5EF4-FFF2-40B4-BE49-F238E27FC236}">
                  <a16:creationId xmlns:a16="http://schemas.microsoft.com/office/drawing/2014/main" id="{0F507F00-54BF-4798-AC4D-7EAD424269EE}"/>
                </a:ext>
              </a:extLst>
            </p:cNvPr>
            <p:cNvSpPr/>
            <p:nvPr/>
          </p:nvSpPr>
          <p:spPr>
            <a:xfrm>
              <a:off x="1259304" y="4939433"/>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dirty="0"/>
            </a:p>
          </p:txBody>
        </p:sp>
        <p:sp>
          <p:nvSpPr>
            <p:cNvPr id="215" name="pl48">
              <a:extLst>
                <a:ext uri="{FF2B5EF4-FFF2-40B4-BE49-F238E27FC236}">
                  <a16:creationId xmlns:a16="http://schemas.microsoft.com/office/drawing/2014/main" id="{6895AE73-3EA4-4809-BBA1-EF56DF719ADB}"/>
                </a:ext>
              </a:extLst>
            </p:cNvPr>
            <p:cNvSpPr/>
            <p:nvPr/>
          </p:nvSpPr>
          <p:spPr>
            <a:xfrm>
              <a:off x="1259304" y="3893471"/>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dirty="0"/>
            </a:p>
          </p:txBody>
        </p:sp>
        <p:sp>
          <p:nvSpPr>
            <p:cNvPr id="216" name="pl49">
              <a:extLst>
                <a:ext uri="{FF2B5EF4-FFF2-40B4-BE49-F238E27FC236}">
                  <a16:creationId xmlns:a16="http://schemas.microsoft.com/office/drawing/2014/main" id="{E482E1C2-A56D-472A-B85A-CA34B16CEC35}"/>
                </a:ext>
              </a:extLst>
            </p:cNvPr>
            <p:cNvSpPr/>
            <p:nvPr/>
          </p:nvSpPr>
          <p:spPr>
            <a:xfrm>
              <a:off x="1259304" y="2847509"/>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dirty="0"/>
            </a:p>
          </p:txBody>
        </p:sp>
        <p:sp>
          <p:nvSpPr>
            <p:cNvPr id="217" name="pl50">
              <a:extLst>
                <a:ext uri="{FF2B5EF4-FFF2-40B4-BE49-F238E27FC236}">
                  <a16:creationId xmlns:a16="http://schemas.microsoft.com/office/drawing/2014/main" id="{73250BFE-58A8-4B9E-9D32-8E3FF261C1E6}"/>
                </a:ext>
              </a:extLst>
            </p:cNvPr>
            <p:cNvSpPr/>
            <p:nvPr/>
          </p:nvSpPr>
          <p:spPr>
            <a:xfrm>
              <a:off x="1259304" y="1801546"/>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dirty="0"/>
            </a:p>
          </p:txBody>
        </p:sp>
        <p:sp>
          <p:nvSpPr>
            <p:cNvPr id="218" name="pl51">
              <a:extLst>
                <a:ext uri="{FF2B5EF4-FFF2-40B4-BE49-F238E27FC236}">
                  <a16:creationId xmlns:a16="http://schemas.microsoft.com/office/drawing/2014/main" id="{A61D41DD-851B-4B82-BF69-659FEDD93EFC}"/>
                </a:ext>
              </a:extLst>
            </p:cNvPr>
            <p:cNvSpPr/>
            <p:nvPr/>
          </p:nvSpPr>
          <p:spPr>
            <a:xfrm>
              <a:off x="2354292" y="6162791"/>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dirty="0"/>
            </a:p>
          </p:txBody>
        </p:sp>
        <p:sp>
          <p:nvSpPr>
            <p:cNvPr id="219" name="pl52">
              <a:extLst>
                <a:ext uri="{FF2B5EF4-FFF2-40B4-BE49-F238E27FC236}">
                  <a16:creationId xmlns:a16="http://schemas.microsoft.com/office/drawing/2014/main" id="{6D0AA3E8-CCD5-49B1-BE1C-49DF885B5077}"/>
                </a:ext>
              </a:extLst>
            </p:cNvPr>
            <p:cNvSpPr/>
            <p:nvPr/>
          </p:nvSpPr>
          <p:spPr>
            <a:xfrm>
              <a:off x="4616039" y="6162791"/>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dirty="0"/>
            </a:p>
          </p:txBody>
        </p:sp>
        <p:sp>
          <p:nvSpPr>
            <p:cNvPr id="220" name="pl53">
              <a:extLst>
                <a:ext uri="{FF2B5EF4-FFF2-40B4-BE49-F238E27FC236}">
                  <a16:creationId xmlns:a16="http://schemas.microsoft.com/office/drawing/2014/main" id="{746A7155-C705-45D3-BD47-D3FCE84D9E09}"/>
                </a:ext>
              </a:extLst>
            </p:cNvPr>
            <p:cNvSpPr/>
            <p:nvPr/>
          </p:nvSpPr>
          <p:spPr>
            <a:xfrm>
              <a:off x="6877785" y="6162791"/>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dirty="0"/>
            </a:p>
          </p:txBody>
        </p:sp>
        <p:sp>
          <p:nvSpPr>
            <p:cNvPr id="221" name="pl54">
              <a:extLst>
                <a:ext uri="{FF2B5EF4-FFF2-40B4-BE49-F238E27FC236}">
                  <a16:creationId xmlns:a16="http://schemas.microsoft.com/office/drawing/2014/main" id="{4D1212C8-2311-4591-AA67-4DE6ADD2BBA8}"/>
                </a:ext>
              </a:extLst>
            </p:cNvPr>
            <p:cNvSpPr/>
            <p:nvPr/>
          </p:nvSpPr>
          <p:spPr>
            <a:xfrm>
              <a:off x="9139532" y="6162791"/>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dirty="0"/>
            </a:p>
          </p:txBody>
        </p:sp>
        <p:sp>
          <p:nvSpPr>
            <p:cNvPr id="222" name="pl55">
              <a:extLst>
                <a:ext uri="{FF2B5EF4-FFF2-40B4-BE49-F238E27FC236}">
                  <a16:creationId xmlns:a16="http://schemas.microsoft.com/office/drawing/2014/main" id="{2AD3116D-4FD4-461E-8A9D-417823391B2C}"/>
                </a:ext>
              </a:extLst>
            </p:cNvPr>
            <p:cNvSpPr/>
            <p:nvPr/>
          </p:nvSpPr>
          <p:spPr>
            <a:xfrm>
              <a:off x="11401278" y="6162791"/>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dirty="0"/>
            </a:p>
          </p:txBody>
        </p:sp>
        <p:sp>
          <p:nvSpPr>
            <p:cNvPr id="223" name="tx56">
              <a:extLst>
                <a:ext uri="{FF2B5EF4-FFF2-40B4-BE49-F238E27FC236}">
                  <a16:creationId xmlns:a16="http://schemas.microsoft.com/office/drawing/2014/main" id="{33A32587-B66B-45B9-A62B-3AF710B07EEB}"/>
                </a:ext>
              </a:extLst>
            </p:cNvPr>
            <p:cNvSpPr/>
            <p:nvPr/>
          </p:nvSpPr>
          <p:spPr>
            <a:xfrm>
              <a:off x="2258003" y="6223730"/>
              <a:ext cx="192578" cy="81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Arial"/>
                  <a:cs typeface="Arial"/>
                </a:rPr>
                <a:t>-0.2</a:t>
              </a:r>
            </a:p>
          </p:txBody>
        </p:sp>
        <p:sp>
          <p:nvSpPr>
            <p:cNvPr id="224" name="tx57">
              <a:extLst>
                <a:ext uri="{FF2B5EF4-FFF2-40B4-BE49-F238E27FC236}">
                  <a16:creationId xmlns:a16="http://schemas.microsoft.com/office/drawing/2014/main" id="{A372ADAE-0DE6-4A9C-A6F4-5D3A7E0C9B30}"/>
                </a:ext>
              </a:extLst>
            </p:cNvPr>
            <p:cNvSpPr/>
            <p:nvPr/>
          </p:nvSpPr>
          <p:spPr>
            <a:xfrm>
              <a:off x="4538358" y="6223730"/>
              <a:ext cx="155361" cy="81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Arial"/>
                  <a:cs typeface="Arial"/>
                </a:rPr>
                <a:t>0.0</a:t>
              </a:r>
            </a:p>
          </p:txBody>
        </p:sp>
        <p:sp>
          <p:nvSpPr>
            <p:cNvPr id="225" name="tx58">
              <a:extLst>
                <a:ext uri="{FF2B5EF4-FFF2-40B4-BE49-F238E27FC236}">
                  <a16:creationId xmlns:a16="http://schemas.microsoft.com/office/drawing/2014/main" id="{F9C7B659-4F60-4510-B316-40F8A74AF56D}"/>
                </a:ext>
              </a:extLst>
            </p:cNvPr>
            <p:cNvSpPr/>
            <p:nvPr/>
          </p:nvSpPr>
          <p:spPr>
            <a:xfrm>
              <a:off x="6800104" y="6223730"/>
              <a:ext cx="155361" cy="81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Arial"/>
                  <a:cs typeface="Arial"/>
                </a:rPr>
                <a:t>0.2</a:t>
              </a:r>
            </a:p>
          </p:txBody>
        </p:sp>
        <p:sp>
          <p:nvSpPr>
            <p:cNvPr id="226" name="tx59">
              <a:extLst>
                <a:ext uri="{FF2B5EF4-FFF2-40B4-BE49-F238E27FC236}">
                  <a16:creationId xmlns:a16="http://schemas.microsoft.com/office/drawing/2014/main" id="{C49BDB03-605A-48CE-8CCB-A4037D24831D}"/>
                </a:ext>
              </a:extLst>
            </p:cNvPr>
            <p:cNvSpPr/>
            <p:nvPr/>
          </p:nvSpPr>
          <p:spPr>
            <a:xfrm>
              <a:off x="9061851" y="6223730"/>
              <a:ext cx="155361" cy="81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Arial"/>
                  <a:cs typeface="Arial"/>
                </a:rPr>
                <a:t>0.4</a:t>
              </a:r>
            </a:p>
          </p:txBody>
        </p:sp>
        <p:sp>
          <p:nvSpPr>
            <p:cNvPr id="227" name="tx60">
              <a:extLst>
                <a:ext uri="{FF2B5EF4-FFF2-40B4-BE49-F238E27FC236}">
                  <a16:creationId xmlns:a16="http://schemas.microsoft.com/office/drawing/2014/main" id="{238DF400-D26A-40D7-B32A-1E8EE5A23511}"/>
                </a:ext>
              </a:extLst>
            </p:cNvPr>
            <p:cNvSpPr/>
            <p:nvPr/>
          </p:nvSpPr>
          <p:spPr>
            <a:xfrm>
              <a:off x="11323598" y="6223730"/>
              <a:ext cx="155361" cy="81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Arial"/>
                  <a:cs typeface="Arial"/>
                </a:rPr>
                <a:t>0.6</a:t>
              </a:r>
            </a:p>
          </p:txBody>
        </p:sp>
        <p:sp>
          <p:nvSpPr>
            <p:cNvPr id="228" name="tx61">
              <a:extLst>
                <a:ext uri="{FF2B5EF4-FFF2-40B4-BE49-F238E27FC236}">
                  <a16:creationId xmlns:a16="http://schemas.microsoft.com/office/drawing/2014/main" id="{6D83A1B7-98A4-466B-8B38-70E53D114C7A}"/>
                </a:ext>
              </a:extLst>
            </p:cNvPr>
            <p:cNvSpPr/>
            <p:nvPr/>
          </p:nvSpPr>
          <p:spPr>
            <a:xfrm>
              <a:off x="6211839" y="6361689"/>
              <a:ext cx="302797" cy="102046"/>
            </a:xfrm>
            <a:prstGeom prst="rect">
              <a:avLst/>
            </a:prstGeom>
            <a:noFill/>
          </p:spPr>
          <p:txBody>
            <a:bodyPr wrap="none" lIns="0" tIns="0" rIns="0" bIns="0" anchor="ctr" anchorCtr="1"/>
            <a:lstStyle/>
            <a:p>
              <a:pPr marL="0" marR="0" indent="0" algn="l">
                <a:lnSpc>
                  <a:spcPts val="1100"/>
                </a:lnSpc>
                <a:spcBef>
                  <a:spcPts val="0"/>
                </a:spcBef>
                <a:spcAft>
                  <a:spcPts val="0"/>
                </a:spcAft>
              </a:pPr>
              <a:r>
                <a:rPr sz="1100" dirty="0">
                  <a:solidFill>
                    <a:srgbClr val="000000">
                      <a:alpha val="100000"/>
                    </a:srgbClr>
                  </a:solidFill>
                  <a:latin typeface="Arial"/>
                  <a:cs typeface="Arial"/>
                </a:rPr>
                <a:t>dim1</a:t>
              </a:r>
            </a:p>
          </p:txBody>
        </p:sp>
        <p:sp>
          <p:nvSpPr>
            <p:cNvPr id="229" name="tx62">
              <a:extLst>
                <a:ext uri="{FF2B5EF4-FFF2-40B4-BE49-F238E27FC236}">
                  <a16:creationId xmlns:a16="http://schemas.microsoft.com/office/drawing/2014/main" id="{6412FC0C-16E6-4016-B83F-FA7AB03C5566}"/>
                </a:ext>
              </a:extLst>
            </p:cNvPr>
            <p:cNvSpPr/>
            <p:nvPr/>
          </p:nvSpPr>
          <p:spPr>
            <a:xfrm rot="-5400000">
              <a:off x="710118" y="3792242"/>
              <a:ext cx="302797" cy="102046"/>
            </a:xfrm>
            <a:prstGeom prst="rect">
              <a:avLst/>
            </a:prstGeom>
            <a:noFill/>
          </p:spPr>
          <p:txBody>
            <a:bodyPr wrap="none" lIns="0" tIns="0" rIns="0" bIns="0" anchor="ctr" anchorCtr="1"/>
            <a:lstStyle/>
            <a:p>
              <a:pPr marL="0" marR="0" indent="0" algn="l">
                <a:lnSpc>
                  <a:spcPts val="1100"/>
                </a:lnSpc>
                <a:spcBef>
                  <a:spcPts val="0"/>
                </a:spcBef>
                <a:spcAft>
                  <a:spcPts val="0"/>
                </a:spcAft>
              </a:pPr>
              <a:r>
                <a:rPr sz="1100" dirty="0">
                  <a:solidFill>
                    <a:srgbClr val="000000">
                      <a:alpha val="100000"/>
                    </a:srgbClr>
                  </a:solidFill>
                  <a:latin typeface="Arial"/>
                  <a:cs typeface="Arial"/>
                </a:rPr>
                <a:t>dim2</a:t>
              </a:r>
            </a:p>
          </p:txBody>
        </p:sp>
      </p:grpSp>
      <p:sp>
        <p:nvSpPr>
          <p:cNvPr id="70" name="Tittel 69">
            <a:extLst>
              <a:ext uri="{FF2B5EF4-FFF2-40B4-BE49-F238E27FC236}">
                <a16:creationId xmlns:a16="http://schemas.microsoft.com/office/drawing/2014/main" id="{43963FD8-6900-A949-B3F9-E0D6FBD2E9A8}"/>
              </a:ext>
            </a:extLst>
          </p:cNvPr>
          <p:cNvSpPr>
            <a:spLocks noGrp="1"/>
          </p:cNvSpPr>
          <p:nvPr>
            <p:ph type="title"/>
          </p:nvPr>
        </p:nvSpPr>
        <p:spPr/>
        <p:txBody>
          <a:bodyPr/>
          <a:lstStyle/>
          <a:p>
            <a:r>
              <a:rPr lang="nb-NO" sz="1200" dirty="0">
                <a:solidFill>
                  <a:schemeClr val="tx1">
                    <a:lumMod val="50000"/>
                    <a:lumOff val="50000"/>
                  </a:schemeClr>
                </a:solidFill>
              </a:rPr>
              <a:t>ÅRSAK FOR Å KJØPE FLERE BØKER i 2021:</a:t>
            </a:r>
            <a:br>
              <a:rPr lang="nb-NO" sz="1200" dirty="0">
                <a:solidFill>
                  <a:schemeClr val="tx1">
                    <a:lumMod val="50000"/>
                    <a:lumOff val="50000"/>
                  </a:schemeClr>
                </a:solidFill>
              </a:rPr>
            </a:br>
            <a:r>
              <a:rPr lang="nb-NO" sz="2000" dirty="0">
                <a:solidFill>
                  <a:schemeClr val="tx1"/>
                </a:solidFill>
              </a:rPr>
              <a:t>Statistiske analyser reduserer 17 årsaker for redusert bokkjøp til 9 hovedårsaker</a:t>
            </a:r>
            <a:endParaRPr lang="nb-NO" sz="1600" dirty="0">
              <a:solidFill>
                <a:schemeClr val="tx1"/>
              </a:solidFill>
            </a:endParaRPr>
          </a:p>
        </p:txBody>
      </p:sp>
      <p:sp>
        <p:nvSpPr>
          <p:cNvPr id="89" name="tx42">
            <a:extLst>
              <a:ext uri="{FF2B5EF4-FFF2-40B4-BE49-F238E27FC236}">
                <a16:creationId xmlns:a16="http://schemas.microsoft.com/office/drawing/2014/main" id="{AC70B0B7-1D84-464F-B958-33BE344B3BAA}"/>
              </a:ext>
            </a:extLst>
          </p:cNvPr>
          <p:cNvSpPr/>
          <p:nvPr/>
        </p:nvSpPr>
        <p:spPr>
          <a:xfrm>
            <a:off x="2572100" y="5391083"/>
            <a:ext cx="1379870"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solidFill>
                  <a:srgbClr val="C00000"/>
                </a:solidFill>
                <a:latin typeface="Arial"/>
                <a:cs typeface="Arial"/>
              </a:rPr>
              <a:t>Annet nevnt (6%)</a:t>
            </a:r>
          </a:p>
        </p:txBody>
      </p:sp>
      <p:sp>
        <p:nvSpPr>
          <p:cNvPr id="230" name="TekstSylinder 229">
            <a:extLst>
              <a:ext uri="{FF2B5EF4-FFF2-40B4-BE49-F238E27FC236}">
                <a16:creationId xmlns:a16="http://schemas.microsoft.com/office/drawing/2014/main" id="{AB8A3185-A776-487D-9586-A0B5AB615DBF}"/>
              </a:ext>
            </a:extLst>
          </p:cNvPr>
          <p:cNvSpPr txBox="1"/>
          <p:nvPr/>
        </p:nvSpPr>
        <p:spPr>
          <a:xfrm>
            <a:off x="6857641" y="1716561"/>
            <a:ext cx="2677784" cy="276999"/>
          </a:xfrm>
          <a:prstGeom prst="rect">
            <a:avLst/>
          </a:prstGeom>
          <a:noFill/>
        </p:spPr>
        <p:txBody>
          <a:bodyPr wrap="none" rtlCol="0">
            <a:spAutoFit/>
          </a:bodyPr>
          <a:lstStyle/>
          <a:p>
            <a:r>
              <a:rPr lang="nb-NO" b="1" i="1" dirty="0">
                <a:solidFill>
                  <a:schemeClr val="accent2"/>
                </a:solidFill>
              </a:rPr>
              <a:t>HADDE MER PENGER TIL BØKER</a:t>
            </a:r>
          </a:p>
        </p:txBody>
      </p:sp>
      <p:sp>
        <p:nvSpPr>
          <p:cNvPr id="231" name="TekstSylinder 230">
            <a:extLst>
              <a:ext uri="{FF2B5EF4-FFF2-40B4-BE49-F238E27FC236}">
                <a16:creationId xmlns:a16="http://schemas.microsoft.com/office/drawing/2014/main" id="{32F757AC-CE68-43B8-A5F0-3471F0A3D7D8}"/>
              </a:ext>
            </a:extLst>
          </p:cNvPr>
          <p:cNvSpPr txBox="1"/>
          <p:nvPr/>
        </p:nvSpPr>
        <p:spPr>
          <a:xfrm>
            <a:off x="2952240" y="2502963"/>
            <a:ext cx="2421304" cy="276999"/>
          </a:xfrm>
          <a:prstGeom prst="rect">
            <a:avLst/>
          </a:prstGeom>
          <a:noFill/>
        </p:spPr>
        <p:txBody>
          <a:bodyPr wrap="none" rtlCol="0">
            <a:spAutoFit/>
          </a:bodyPr>
          <a:lstStyle/>
          <a:p>
            <a:r>
              <a:rPr lang="nb-NO" b="1" i="1" dirty="0">
                <a:solidFill>
                  <a:schemeClr val="accent2"/>
                </a:solidFill>
              </a:rPr>
              <a:t>TOK FLERE KANALER I BRUK</a:t>
            </a:r>
          </a:p>
        </p:txBody>
      </p:sp>
      <p:sp>
        <p:nvSpPr>
          <p:cNvPr id="232" name="TekstSylinder 231">
            <a:extLst>
              <a:ext uri="{FF2B5EF4-FFF2-40B4-BE49-F238E27FC236}">
                <a16:creationId xmlns:a16="http://schemas.microsoft.com/office/drawing/2014/main" id="{ACBC5204-AEDC-49D4-8ECA-E93D6B679608}"/>
              </a:ext>
            </a:extLst>
          </p:cNvPr>
          <p:cNvSpPr txBox="1"/>
          <p:nvPr/>
        </p:nvSpPr>
        <p:spPr>
          <a:xfrm>
            <a:off x="8900323" y="5515341"/>
            <a:ext cx="2548198" cy="276999"/>
          </a:xfrm>
          <a:prstGeom prst="rect">
            <a:avLst/>
          </a:prstGeom>
          <a:noFill/>
        </p:spPr>
        <p:txBody>
          <a:bodyPr wrap="none" rtlCol="0">
            <a:spAutoFit/>
          </a:bodyPr>
          <a:lstStyle/>
          <a:p>
            <a:r>
              <a:rPr lang="nb-NO" b="1" i="1" dirty="0">
                <a:solidFill>
                  <a:schemeClr val="accent2"/>
                </a:solidFill>
              </a:rPr>
              <a:t>OPPDAGET BOKKJØP PÅ NETT</a:t>
            </a:r>
          </a:p>
        </p:txBody>
      </p:sp>
      <p:sp>
        <p:nvSpPr>
          <p:cNvPr id="233" name="TekstSylinder 232">
            <a:extLst>
              <a:ext uri="{FF2B5EF4-FFF2-40B4-BE49-F238E27FC236}">
                <a16:creationId xmlns:a16="http://schemas.microsoft.com/office/drawing/2014/main" id="{1577FAA1-AE6B-4675-BA34-27FA971CA1D3}"/>
              </a:ext>
            </a:extLst>
          </p:cNvPr>
          <p:cNvSpPr txBox="1"/>
          <p:nvPr/>
        </p:nvSpPr>
        <p:spPr>
          <a:xfrm>
            <a:off x="923105" y="4464686"/>
            <a:ext cx="2204001" cy="276999"/>
          </a:xfrm>
          <a:prstGeom prst="rect">
            <a:avLst/>
          </a:prstGeom>
          <a:noFill/>
        </p:spPr>
        <p:txBody>
          <a:bodyPr wrap="none" rtlCol="0">
            <a:spAutoFit/>
          </a:bodyPr>
          <a:lstStyle/>
          <a:p>
            <a:r>
              <a:rPr lang="nb-NO" b="1" i="1" dirty="0">
                <a:solidFill>
                  <a:schemeClr val="accent2"/>
                </a:solidFill>
              </a:rPr>
              <a:t>KJØPTE FLERE TIL ANDRE</a:t>
            </a:r>
          </a:p>
        </p:txBody>
      </p:sp>
      <p:sp>
        <p:nvSpPr>
          <p:cNvPr id="234" name="TekstSylinder 233">
            <a:extLst>
              <a:ext uri="{FF2B5EF4-FFF2-40B4-BE49-F238E27FC236}">
                <a16:creationId xmlns:a16="http://schemas.microsoft.com/office/drawing/2014/main" id="{6FBA9E90-FFC7-440D-B869-80416FC765F3}"/>
              </a:ext>
            </a:extLst>
          </p:cNvPr>
          <p:cNvSpPr txBox="1"/>
          <p:nvPr/>
        </p:nvSpPr>
        <p:spPr>
          <a:xfrm>
            <a:off x="7912101" y="3331950"/>
            <a:ext cx="3276218" cy="276999"/>
          </a:xfrm>
          <a:prstGeom prst="rect">
            <a:avLst/>
          </a:prstGeom>
          <a:noFill/>
        </p:spPr>
        <p:txBody>
          <a:bodyPr wrap="none" rtlCol="0">
            <a:spAutoFit/>
          </a:bodyPr>
          <a:lstStyle/>
          <a:p>
            <a:r>
              <a:rPr lang="nb-NO" b="1" i="1" dirty="0">
                <a:solidFill>
                  <a:schemeClr val="accent2"/>
                </a:solidFill>
              </a:rPr>
              <a:t>FANT FLERE PASSENDE TILBUDSBØKER</a:t>
            </a:r>
          </a:p>
        </p:txBody>
      </p:sp>
      <p:sp>
        <p:nvSpPr>
          <p:cNvPr id="235" name="TekstSylinder 234">
            <a:extLst>
              <a:ext uri="{FF2B5EF4-FFF2-40B4-BE49-F238E27FC236}">
                <a16:creationId xmlns:a16="http://schemas.microsoft.com/office/drawing/2014/main" id="{CCAEBE8F-AD3E-4059-9A07-2F106FFEDF8D}"/>
              </a:ext>
            </a:extLst>
          </p:cNvPr>
          <p:cNvSpPr txBox="1"/>
          <p:nvPr/>
        </p:nvSpPr>
        <p:spPr>
          <a:xfrm>
            <a:off x="7104654" y="2484844"/>
            <a:ext cx="2648033" cy="276999"/>
          </a:xfrm>
          <a:prstGeom prst="rect">
            <a:avLst/>
          </a:prstGeom>
          <a:noFill/>
          <a:ln>
            <a:noFill/>
          </a:ln>
        </p:spPr>
        <p:txBody>
          <a:bodyPr wrap="none" rtlCol="0">
            <a:spAutoFit/>
          </a:bodyPr>
          <a:lstStyle/>
          <a:p>
            <a:r>
              <a:rPr lang="nb-NO" b="1" i="1" dirty="0">
                <a:solidFill>
                  <a:schemeClr val="accent2"/>
                </a:solidFill>
              </a:rPr>
              <a:t>FANT FLERE FRISTENDE BØKER</a:t>
            </a:r>
          </a:p>
        </p:txBody>
      </p:sp>
      <p:sp>
        <p:nvSpPr>
          <p:cNvPr id="6" name="Frihåndsform: figur 5">
            <a:extLst>
              <a:ext uri="{FF2B5EF4-FFF2-40B4-BE49-F238E27FC236}">
                <a16:creationId xmlns:a16="http://schemas.microsoft.com/office/drawing/2014/main" id="{26DCDA56-3BE2-425A-8B1D-4483443C407E}"/>
              </a:ext>
            </a:extLst>
          </p:cNvPr>
          <p:cNvSpPr/>
          <p:nvPr/>
        </p:nvSpPr>
        <p:spPr>
          <a:xfrm>
            <a:off x="793017" y="4314229"/>
            <a:ext cx="2386329" cy="880559"/>
          </a:xfrm>
          <a:custGeom>
            <a:avLst/>
            <a:gdLst>
              <a:gd name="connsiteX0" fmla="*/ 330933 w 2089767"/>
              <a:gd name="connsiteY0" fmla="*/ 86321 h 880559"/>
              <a:gd name="connsiteX1" fmla="*/ 1940658 w 2089767"/>
              <a:gd name="connsiteY1" fmla="*/ 67271 h 880559"/>
              <a:gd name="connsiteX2" fmla="*/ 1969233 w 2089767"/>
              <a:gd name="connsiteY2" fmla="*/ 581621 h 880559"/>
              <a:gd name="connsiteX3" fmla="*/ 1502508 w 2089767"/>
              <a:gd name="connsiteY3" fmla="*/ 838796 h 880559"/>
              <a:gd name="connsiteX4" fmla="*/ 92808 w 2089767"/>
              <a:gd name="connsiteY4" fmla="*/ 800696 h 880559"/>
              <a:gd name="connsiteX5" fmla="*/ 330933 w 2089767"/>
              <a:gd name="connsiteY5" fmla="*/ 86321 h 88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9767" h="880559">
                <a:moveTo>
                  <a:pt x="330933" y="86321"/>
                </a:moveTo>
                <a:cubicBezTo>
                  <a:pt x="638908" y="-35916"/>
                  <a:pt x="1667608" y="-15279"/>
                  <a:pt x="1940658" y="67271"/>
                </a:cubicBezTo>
                <a:cubicBezTo>
                  <a:pt x="2213708" y="149821"/>
                  <a:pt x="2042258" y="453034"/>
                  <a:pt x="1969233" y="581621"/>
                </a:cubicBezTo>
                <a:cubicBezTo>
                  <a:pt x="1896208" y="710208"/>
                  <a:pt x="1815246" y="802284"/>
                  <a:pt x="1502508" y="838796"/>
                </a:cubicBezTo>
                <a:cubicBezTo>
                  <a:pt x="1189771" y="875309"/>
                  <a:pt x="286483" y="926108"/>
                  <a:pt x="92808" y="800696"/>
                </a:cubicBezTo>
                <a:cubicBezTo>
                  <a:pt x="-100867" y="675284"/>
                  <a:pt x="22958" y="208558"/>
                  <a:pt x="330933" y="86321"/>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1" name="Frihåndsform: figur 10">
            <a:extLst>
              <a:ext uri="{FF2B5EF4-FFF2-40B4-BE49-F238E27FC236}">
                <a16:creationId xmlns:a16="http://schemas.microsoft.com/office/drawing/2014/main" id="{7AC9B8A2-2AF9-42A9-B5DF-CC8B255B82E9}"/>
              </a:ext>
            </a:extLst>
          </p:cNvPr>
          <p:cNvSpPr/>
          <p:nvPr/>
        </p:nvSpPr>
        <p:spPr>
          <a:xfrm>
            <a:off x="2994119" y="2393493"/>
            <a:ext cx="4009397" cy="967567"/>
          </a:xfrm>
          <a:custGeom>
            <a:avLst/>
            <a:gdLst>
              <a:gd name="connsiteX0" fmla="*/ 101506 w 4009397"/>
              <a:gd name="connsiteY0" fmla="*/ 73482 h 967567"/>
              <a:gd name="connsiteX1" fmla="*/ 2425606 w 4009397"/>
              <a:gd name="connsiteY1" fmla="*/ 63957 h 967567"/>
              <a:gd name="connsiteX2" fmla="*/ 3197131 w 4009397"/>
              <a:gd name="connsiteY2" fmla="*/ 435432 h 967567"/>
              <a:gd name="connsiteX3" fmla="*/ 3882931 w 4009397"/>
              <a:gd name="connsiteY3" fmla="*/ 597357 h 967567"/>
              <a:gd name="connsiteX4" fmla="*/ 3682906 w 4009397"/>
              <a:gd name="connsiteY4" fmla="*/ 959307 h 967567"/>
              <a:gd name="connsiteX5" fmla="*/ 749206 w 4009397"/>
              <a:gd name="connsiteY5" fmla="*/ 787857 h 967567"/>
              <a:gd name="connsiteX6" fmla="*/ 101506 w 4009397"/>
              <a:gd name="connsiteY6" fmla="*/ 73482 h 96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9397" h="967567">
                <a:moveTo>
                  <a:pt x="101506" y="73482"/>
                </a:moveTo>
                <a:cubicBezTo>
                  <a:pt x="380906" y="-47168"/>
                  <a:pt x="1909669" y="3632"/>
                  <a:pt x="2425606" y="63957"/>
                </a:cubicBezTo>
                <a:cubicBezTo>
                  <a:pt x="2941544" y="124282"/>
                  <a:pt x="2954244" y="346532"/>
                  <a:pt x="3197131" y="435432"/>
                </a:cubicBezTo>
                <a:cubicBezTo>
                  <a:pt x="3440018" y="524332"/>
                  <a:pt x="3801969" y="510045"/>
                  <a:pt x="3882931" y="597357"/>
                </a:cubicBezTo>
                <a:cubicBezTo>
                  <a:pt x="3963894" y="684670"/>
                  <a:pt x="4205193" y="927557"/>
                  <a:pt x="3682906" y="959307"/>
                </a:cubicBezTo>
                <a:cubicBezTo>
                  <a:pt x="3160619" y="991057"/>
                  <a:pt x="1352456" y="930732"/>
                  <a:pt x="749206" y="787857"/>
                </a:cubicBezTo>
                <a:cubicBezTo>
                  <a:pt x="145956" y="644982"/>
                  <a:pt x="-177894" y="194132"/>
                  <a:pt x="101506" y="7348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6" name="Frihåndsform: figur 15">
            <a:extLst>
              <a:ext uri="{FF2B5EF4-FFF2-40B4-BE49-F238E27FC236}">
                <a16:creationId xmlns:a16="http://schemas.microsoft.com/office/drawing/2014/main" id="{75D5AA11-28AC-40A5-BCA9-D6F2803DC18E}"/>
              </a:ext>
            </a:extLst>
          </p:cNvPr>
          <p:cNvSpPr/>
          <p:nvPr/>
        </p:nvSpPr>
        <p:spPr>
          <a:xfrm>
            <a:off x="7912101" y="2989703"/>
            <a:ext cx="3375625" cy="896603"/>
          </a:xfrm>
          <a:custGeom>
            <a:avLst/>
            <a:gdLst>
              <a:gd name="connsiteX0" fmla="*/ 3018233 w 3102059"/>
              <a:gd name="connsiteY0" fmla="*/ 467872 h 771091"/>
              <a:gd name="connsiteX1" fmla="*/ 3008708 w 3102059"/>
              <a:gd name="connsiteY1" fmla="*/ 725047 h 771091"/>
              <a:gd name="connsiteX2" fmla="*/ 2361008 w 3102059"/>
              <a:gd name="connsiteY2" fmla="*/ 753622 h 771091"/>
              <a:gd name="connsiteX3" fmla="*/ 141683 w 3102059"/>
              <a:gd name="connsiteY3" fmla="*/ 534547 h 771091"/>
              <a:gd name="connsiteX4" fmla="*/ 446483 w 3102059"/>
              <a:gd name="connsiteY4" fmla="*/ 67822 h 771091"/>
              <a:gd name="connsiteX5" fmla="*/ 2256233 w 3102059"/>
              <a:gd name="connsiteY5" fmla="*/ 48772 h 771091"/>
              <a:gd name="connsiteX6" fmla="*/ 3018233 w 3102059"/>
              <a:gd name="connsiteY6" fmla="*/ 467872 h 77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059" h="771091">
                <a:moveTo>
                  <a:pt x="3018233" y="467872"/>
                </a:moveTo>
                <a:cubicBezTo>
                  <a:pt x="3143645" y="580584"/>
                  <a:pt x="3118245" y="677422"/>
                  <a:pt x="3008708" y="725047"/>
                </a:cubicBezTo>
                <a:cubicBezTo>
                  <a:pt x="2899171" y="772672"/>
                  <a:pt x="2838845" y="785372"/>
                  <a:pt x="2361008" y="753622"/>
                </a:cubicBezTo>
                <a:cubicBezTo>
                  <a:pt x="1883171" y="721872"/>
                  <a:pt x="460770" y="648847"/>
                  <a:pt x="141683" y="534547"/>
                </a:cubicBezTo>
                <a:cubicBezTo>
                  <a:pt x="-177404" y="420247"/>
                  <a:pt x="94058" y="148784"/>
                  <a:pt x="446483" y="67822"/>
                </a:cubicBezTo>
                <a:cubicBezTo>
                  <a:pt x="798908" y="-13141"/>
                  <a:pt x="1826020" y="-24253"/>
                  <a:pt x="2256233" y="48772"/>
                </a:cubicBezTo>
                <a:cubicBezTo>
                  <a:pt x="2686445" y="121797"/>
                  <a:pt x="2892821" y="355160"/>
                  <a:pt x="3018233" y="46787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7" name="Frihåndsform: figur 16">
            <a:extLst>
              <a:ext uri="{FF2B5EF4-FFF2-40B4-BE49-F238E27FC236}">
                <a16:creationId xmlns:a16="http://schemas.microsoft.com/office/drawing/2014/main" id="{24806122-BB8D-414D-8DB0-B0F2FD01B975}"/>
              </a:ext>
            </a:extLst>
          </p:cNvPr>
          <p:cNvSpPr/>
          <p:nvPr/>
        </p:nvSpPr>
        <p:spPr>
          <a:xfrm>
            <a:off x="8513781" y="4732863"/>
            <a:ext cx="2757209" cy="348819"/>
          </a:xfrm>
          <a:custGeom>
            <a:avLst/>
            <a:gdLst>
              <a:gd name="connsiteX0" fmla="*/ 192377 w 2269931"/>
              <a:gd name="connsiteY0" fmla="*/ 58212 h 348819"/>
              <a:gd name="connsiteX1" fmla="*/ 1925927 w 2269931"/>
              <a:gd name="connsiteY1" fmla="*/ 20112 h 348819"/>
              <a:gd name="connsiteX2" fmla="*/ 2125952 w 2269931"/>
              <a:gd name="connsiteY2" fmla="*/ 315387 h 348819"/>
              <a:gd name="connsiteX3" fmla="*/ 259052 w 2269931"/>
              <a:gd name="connsiteY3" fmla="*/ 315387 h 348819"/>
              <a:gd name="connsiteX4" fmla="*/ 192377 w 2269931"/>
              <a:gd name="connsiteY4" fmla="*/ 58212 h 348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931" h="348819">
                <a:moveTo>
                  <a:pt x="192377" y="58212"/>
                </a:moveTo>
                <a:cubicBezTo>
                  <a:pt x="470189" y="9000"/>
                  <a:pt x="1603665" y="-22751"/>
                  <a:pt x="1925927" y="20112"/>
                </a:cubicBezTo>
                <a:cubicBezTo>
                  <a:pt x="2248190" y="62975"/>
                  <a:pt x="2403764" y="266175"/>
                  <a:pt x="2125952" y="315387"/>
                </a:cubicBezTo>
                <a:cubicBezTo>
                  <a:pt x="1848140" y="364599"/>
                  <a:pt x="579727" y="355074"/>
                  <a:pt x="259052" y="315387"/>
                </a:cubicBezTo>
                <a:cubicBezTo>
                  <a:pt x="-61623" y="275700"/>
                  <a:pt x="-85435" y="107424"/>
                  <a:pt x="192377" y="5821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8" name="Frihåndsform: figur 17">
            <a:extLst>
              <a:ext uri="{FF2B5EF4-FFF2-40B4-BE49-F238E27FC236}">
                <a16:creationId xmlns:a16="http://schemas.microsoft.com/office/drawing/2014/main" id="{AF335F17-857A-4186-8C54-BF01FF7C4A29}"/>
              </a:ext>
            </a:extLst>
          </p:cNvPr>
          <p:cNvSpPr/>
          <p:nvPr/>
        </p:nvSpPr>
        <p:spPr>
          <a:xfrm>
            <a:off x="8615397" y="5194888"/>
            <a:ext cx="2623439" cy="938565"/>
          </a:xfrm>
          <a:custGeom>
            <a:avLst/>
            <a:gdLst>
              <a:gd name="connsiteX0" fmla="*/ 41423 w 2879180"/>
              <a:gd name="connsiteY0" fmla="*/ 62912 h 938565"/>
              <a:gd name="connsiteX1" fmla="*/ 1813073 w 2879180"/>
              <a:gd name="connsiteY1" fmla="*/ 81962 h 938565"/>
              <a:gd name="connsiteX2" fmla="*/ 2717948 w 2879180"/>
              <a:gd name="connsiteY2" fmla="*/ 377237 h 938565"/>
              <a:gd name="connsiteX3" fmla="*/ 2679848 w 2879180"/>
              <a:gd name="connsiteY3" fmla="*/ 882062 h 938565"/>
              <a:gd name="connsiteX4" fmla="*/ 736748 w 2879180"/>
              <a:gd name="connsiteY4" fmla="*/ 834437 h 938565"/>
              <a:gd name="connsiteX5" fmla="*/ 41423 w 2879180"/>
              <a:gd name="connsiteY5" fmla="*/ 62912 h 93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9180" h="938565">
                <a:moveTo>
                  <a:pt x="41423" y="62912"/>
                </a:moveTo>
                <a:cubicBezTo>
                  <a:pt x="220810" y="-62500"/>
                  <a:pt x="1366986" y="29575"/>
                  <a:pt x="1813073" y="81962"/>
                </a:cubicBezTo>
                <a:cubicBezTo>
                  <a:pt x="2259160" y="134349"/>
                  <a:pt x="2573486" y="243887"/>
                  <a:pt x="2717948" y="377237"/>
                </a:cubicBezTo>
                <a:cubicBezTo>
                  <a:pt x="2862410" y="510587"/>
                  <a:pt x="3010048" y="805862"/>
                  <a:pt x="2679848" y="882062"/>
                </a:cubicBezTo>
                <a:cubicBezTo>
                  <a:pt x="2349648" y="958262"/>
                  <a:pt x="1176485" y="970962"/>
                  <a:pt x="736748" y="834437"/>
                </a:cubicBezTo>
                <a:cubicBezTo>
                  <a:pt x="297011" y="697912"/>
                  <a:pt x="-137964" y="188324"/>
                  <a:pt x="41423" y="6291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 name="Frihåndsform: figur 2">
            <a:extLst>
              <a:ext uri="{FF2B5EF4-FFF2-40B4-BE49-F238E27FC236}">
                <a16:creationId xmlns:a16="http://schemas.microsoft.com/office/drawing/2014/main" id="{029CE3FA-2C37-4397-A068-466CB174FA6E}"/>
              </a:ext>
            </a:extLst>
          </p:cNvPr>
          <p:cNvSpPr/>
          <p:nvPr/>
        </p:nvSpPr>
        <p:spPr>
          <a:xfrm>
            <a:off x="6293110" y="1490311"/>
            <a:ext cx="3430001" cy="726169"/>
          </a:xfrm>
          <a:custGeom>
            <a:avLst/>
            <a:gdLst>
              <a:gd name="connsiteX0" fmla="*/ 534410 w 3430001"/>
              <a:gd name="connsiteY0" fmla="*/ 54009 h 726169"/>
              <a:gd name="connsiteX1" fmla="*/ 2901690 w 3430001"/>
              <a:gd name="connsiteY1" fmla="*/ 64169 h 726169"/>
              <a:gd name="connsiteX2" fmla="*/ 3338570 w 3430001"/>
              <a:gd name="connsiteY2" fmla="*/ 399449 h 726169"/>
              <a:gd name="connsiteX3" fmla="*/ 1580890 w 3430001"/>
              <a:gd name="connsiteY3" fmla="*/ 704249 h 726169"/>
              <a:gd name="connsiteX4" fmla="*/ 67050 w 3430001"/>
              <a:gd name="connsiteY4" fmla="*/ 633129 h 726169"/>
              <a:gd name="connsiteX5" fmla="*/ 534410 w 3430001"/>
              <a:gd name="connsiteY5" fmla="*/ 54009 h 72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0001" h="726169">
                <a:moveTo>
                  <a:pt x="534410" y="54009"/>
                </a:moveTo>
                <a:cubicBezTo>
                  <a:pt x="1006850" y="-40818"/>
                  <a:pt x="2434330" y="6596"/>
                  <a:pt x="2901690" y="64169"/>
                </a:cubicBezTo>
                <a:cubicBezTo>
                  <a:pt x="3369050" y="121742"/>
                  <a:pt x="3558703" y="292769"/>
                  <a:pt x="3338570" y="399449"/>
                </a:cubicBezTo>
                <a:cubicBezTo>
                  <a:pt x="3118437" y="506129"/>
                  <a:pt x="2126143" y="665302"/>
                  <a:pt x="1580890" y="704249"/>
                </a:cubicBezTo>
                <a:cubicBezTo>
                  <a:pt x="1035637" y="743196"/>
                  <a:pt x="241463" y="736422"/>
                  <a:pt x="67050" y="633129"/>
                </a:cubicBezTo>
                <a:cubicBezTo>
                  <a:pt x="-107363" y="529836"/>
                  <a:pt x="61970" y="148836"/>
                  <a:pt x="534410" y="54009"/>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 name="Frihåndsform: figur 7">
            <a:extLst>
              <a:ext uri="{FF2B5EF4-FFF2-40B4-BE49-F238E27FC236}">
                <a16:creationId xmlns:a16="http://schemas.microsoft.com/office/drawing/2014/main" id="{60D2B30F-D695-46A8-9F83-32437B4965C7}"/>
              </a:ext>
            </a:extLst>
          </p:cNvPr>
          <p:cNvSpPr/>
          <p:nvPr/>
        </p:nvSpPr>
        <p:spPr>
          <a:xfrm>
            <a:off x="5865585" y="2351673"/>
            <a:ext cx="3893182" cy="668626"/>
          </a:xfrm>
          <a:custGeom>
            <a:avLst/>
            <a:gdLst>
              <a:gd name="connsiteX0" fmla="*/ 149135 w 3893182"/>
              <a:gd name="connsiteY0" fmla="*/ 25767 h 668626"/>
              <a:gd name="connsiteX1" fmla="*/ 779055 w 3893182"/>
              <a:gd name="connsiteY1" fmla="*/ 452487 h 668626"/>
              <a:gd name="connsiteX2" fmla="*/ 1845855 w 3893182"/>
              <a:gd name="connsiteY2" fmla="*/ 645527 h 668626"/>
              <a:gd name="connsiteX3" fmla="*/ 3278415 w 3893182"/>
              <a:gd name="connsiteY3" fmla="*/ 604887 h 668626"/>
              <a:gd name="connsiteX4" fmla="*/ 3694975 w 3893182"/>
              <a:gd name="connsiteY4" fmla="*/ 107047 h 668626"/>
              <a:gd name="connsiteX5" fmla="*/ 149135 w 3893182"/>
              <a:gd name="connsiteY5" fmla="*/ 25767 h 66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3182" h="668626">
                <a:moveTo>
                  <a:pt x="149135" y="25767"/>
                </a:moveTo>
                <a:cubicBezTo>
                  <a:pt x="-336852" y="83340"/>
                  <a:pt x="496268" y="349194"/>
                  <a:pt x="779055" y="452487"/>
                </a:cubicBezTo>
                <a:cubicBezTo>
                  <a:pt x="1061842" y="555780"/>
                  <a:pt x="1429295" y="620127"/>
                  <a:pt x="1845855" y="645527"/>
                </a:cubicBezTo>
                <a:cubicBezTo>
                  <a:pt x="2262415" y="670927"/>
                  <a:pt x="2970228" y="694634"/>
                  <a:pt x="3278415" y="604887"/>
                </a:cubicBezTo>
                <a:cubicBezTo>
                  <a:pt x="3586602" y="515140"/>
                  <a:pt x="4213135" y="201874"/>
                  <a:pt x="3694975" y="107047"/>
                </a:cubicBezTo>
                <a:cubicBezTo>
                  <a:pt x="3176815" y="12220"/>
                  <a:pt x="635122" y="-31806"/>
                  <a:pt x="149135" y="25767"/>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6" name="Frihåndsform: figur 85">
            <a:extLst>
              <a:ext uri="{FF2B5EF4-FFF2-40B4-BE49-F238E27FC236}">
                <a16:creationId xmlns:a16="http://schemas.microsoft.com/office/drawing/2014/main" id="{6A33B45D-FCF2-44CF-8C2A-F6CCB11A0A4F}"/>
              </a:ext>
            </a:extLst>
          </p:cNvPr>
          <p:cNvSpPr/>
          <p:nvPr/>
        </p:nvSpPr>
        <p:spPr>
          <a:xfrm>
            <a:off x="6316905" y="4366476"/>
            <a:ext cx="3307487" cy="348819"/>
          </a:xfrm>
          <a:custGeom>
            <a:avLst/>
            <a:gdLst>
              <a:gd name="connsiteX0" fmla="*/ 192377 w 2269931"/>
              <a:gd name="connsiteY0" fmla="*/ 58212 h 348819"/>
              <a:gd name="connsiteX1" fmla="*/ 1925927 w 2269931"/>
              <a:gd name="connsiteY1" fmla="*/ 20112 h 348819"/>
              <a:gd name="connsiteX2" fmla="*/ 2125952 w 2269931"/>
              <a:gd name="connsiteY2" fmla="*/ 315387 h 348819"/>
              <a:gd name="connsiteX3" fmla="*/ 259052 w 2269931"/>
              <a:gd name="connsiteY3" fmla="*/ 315387 h 348819"/>
              <a:gd name="connsiteX4" fmla="*/ 192377 w 2269931"/>
              <a:gd name="connsiteY4" fmla="*/ 58212 h 348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931" h="348819">
                <a:moveTo>
                  <a:pt x="192377" y="58212"/>
                </a:moveTo>
                <a:cubicBezTo>
                  <a:pt x="470189" y="9000"/>
                  <a:pt x="1603665" y="-22751"/>
                  <a:pt x="1925927" y="20112"/>
                </a:cubicBezTo>
                <a:cubicBezTo>
                  <a:pt x="2248190" y="62975"/>
                  <a:pt x="2403764" y="266175"/>
                  <a:pt x="2125952" y="315387"/>
                </a:cubicBezTo>
                <a:cubicBezTo>
                  <a:pt x="1848140" y="364599"/>
                  <a:pt x="579727" y="355074"/>
                  <a:pt x="259052" y="315387"/>
                </a:cubicBezTo>
                <a:cubicBezTo>
                  <a:pt x="-61623" y="275700"/>
                  <a:pt x="-85435" y="107424"/>
                  <a:pt x="192377" y="5821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7" name="Frihåndsform: figur 86">
            <a:extLst>
              <a:ext uri="{FF2B5EF4-FFF2-40B4-BE49-F238E27FC236}">
                <a16:creationId xmlns:a16="http://schemas.microsoft.com/office/drawing/2014/main" id="{D115F17F-9D71-45DD-83C1-D8C4BD282EA9}"/>
              </a:ext>
            </a:extLst>
          </p:cNvPr>
          <p:cNvSpPr/>
          <p:nvPr/>
        </p:nvSpPr>
        <p:spPr>
          <a:xfrm>
            <a:off x="6769685" y="5443521"/>
            <a:ext cx="1952084" cy="348819"/>
          </a:xfrm>
          <a:custGeom>
            <a:avLst/>
            <a:gdLst>
              <a:gd name="connsiteX0" fmla="*/ 192377 w 2269931"/>
              <a:gd name="connsiteY0" fmla="*/ 58212 h 348819"/>
              <a:gd name="connsiteX1" fmla="*/ 1925927 w 2269931"/>
              <a:gd name="connsiteY1" fmla="*/ 20112 h 348819"/>
              <a:gd name="connsiteX2" fmla="*/ 2125952 w 2269931"/>
              <a:gd name="connsiteY2" fmla="*/ 315387 h 348819"/>
              <a:gd name="connsiteX3" fmla="*/ 259052 w 2269931"/>
              <a:gd name="connsiteY3" fmla="*/ 315387 h 348819"/>
              <a:gd name="connsiteX4" fmla="*/ 192377 w 2269931"/>
              <a:gd name="connsiteY4" fmla="*/ 58212 h 348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931" h="348819">
                <a:moveTo>
                  <a:pt x="192377" y="58212"/>
                </a:moveTo>
                <a:cubicBezTo>
                  <a:pt x="470189" y="9000"/>
                  <a:pt x="1603665" y="-22751"/>
                  <a:pt x="1925927" y="20112"/>
                </a:cubicBezTo>
                <a:cubicBezTo>
                  <a:pt x="2248190" y="62975"/>
                  <a:pt x="2403764" y="266175"/>
                  <a:pt x="2125952" y="315387"/>
                </a:cubicBezTo>
                <a:cubicBezTo>
                  <a:pt x="1848140" y="364599"/>
                  <a:pt x="579727" y="355074"/>
                  <a:pt x="259052" y="315387"/>
                </a:cubicBezTo>
                <a:cubicBezTo>
                  <a:pt x="-61623" y="275700"/>
                  <a:pt x="-85435" y="107424"/>
                  <a:pt x="192377" y="5821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1" name="TekstSylinder 80">
            <a:extLst>
              <a:ext uri="{FF2B5EF4-FFF2-40B4-BE49-F238E27FC236}">
                <a16:creationId xmlns:a16="http://schemas.microsoft.com/office/drawing/2014/main" id="{CE3F7319-B24F-FC70-8CF4-1E59FD03CC4B}"/>
              </a:ext>
            </a:extLst>
          </p:cNvPr>
          <p:cNvSpPr txBox="1"/>
          <p:nvPr/>
        </p:nvSpPr>
        <p:spPr>
          <a:xfrm>
            <a:off x="-15469" y="6599496"/>
            <a:ext cx="9189033" cy="230832"/>
          </a:xfrm>
          <a:prstGeom prst="rect">
            <a:avLst/>
          </a:prstGeom>
          <a:noFill/>
        </p:spPr>
        <p:txBody>
          <a:bodyPr wrap="square">
            <a:spAutoFit/>
          </a:bodyPr>
          <a:lstStyle/>
          <a:p>
            <a:r>
              <a:rPr lang="nb-NO" sz="900" dirty="0"/>
              <a:t>Spørsmålet er stilt til bokkjøperne som svarer at de kjøpte flere bøker siste året (n=274)</a:t>
            </a:r>
          </a:p>
        </p:txBody>
      </p:sp>
    </p:spTree>
    <p:extLst>
      <p:ext uri="{BB962C8B-B14F-4D97-AF65-F5344CB8AC3E}">
        <p14:creationId xmlns:p14="http://schemas.microsoft.com/office/powerpoint/2010/main" val="20521480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5C02BF-3AC6-4011-875A-18714C67C6C2}"/>
              </a:ext>
            </a:extLst>
          </p:cNvPr>
          <p:cNvSpPr>
            <a:spLocks noGrp="1"/>
          </p:cNvSpPr>
          <p:nvPr>
            <p:ph type="title"/>
          </p:nvPr>
        </p:nvSpPr>
        <p:spPr/>
        <p:txBody>
          <a:bodyPr/>
          <a:lstStyle/>
          <a:p>
            <a:r>
              <a:rPr lang="nb-NO" sz="1200" dirty="0">
                <a:solidFill>
                  <a:schemeClr val="tx1">
                    <a:lumMod val="50000"/>
                    <a:lumOff val="50000"/>
                  </a:schemeClr>
                </a:solidFill>
              </a:rPr>
              <a:t>ÅRSAK (BLANT BOKKJØPERNE) FOR Å KJØPE FLERE BØKER i 2021:</a:t>
            </a:r>
            <a:br>
              <a:rPr lang="nb-NO" sz="1200" dirty="0">
                <a:solidFill>
                  <a:schemeClr val="tx1">
                    <a:lumMod val="50000"/>
                    <a:lumOff val="50000"/>
                  </a:schemeClr>
                </a:solidFill>
              </a:rPr>
            </a:br>
            <a:r>
              <a:rPr lang="nb-NO" dirty="0">
                <a:solidFill>
                  <a:schemeClr val="tx1"/>
                </a:solidFill>
              </a:rPr>
              <a:t>Hovedårsak til opplevelse av økt kjøp i 2021: </a:t>
            </a:r>
            <a:br>
              <a:rPr lang="nb-NO" dirty="0">
                <a:solidFill>
                  <a:schemeClr val="tx1"/>
                </a:solidFill>
              </a:rPr>
            </a:br>
            <a:r>
              <a:rPr lang="nb-NO" dirty="0">
                <a:solidFill>
                  <a:schemeClr val="tx1"/>
                </a:solidFill>
              </a:rPr>
              <a:t>Flere fristende bøker, mer på tilbud og kjøpte til flere</a:t>
            </a:r>
            <a:endParaRPr lang="nb-NO" sz="1600" dirty="0">
              <a:solidFill>
                <a:schemeClr val="tx1">
                  <a:lumMod val="50000"/>
                  <a:lumOff val="50000"/>
                </a:schemeClr>
              </a:solidFill>
            </a:endParaRPr>
          </a:p>
        </p:txBody>
      </p:sp>
      <p:graphicFrame>
        <p:nvGraphicFramePr>
          <p:cNvPr id="5" name="Diagram 4">
            <a:extLst>
              <a:ext uri="{FF2B5EF4-FFF2-40B4-BE49-F238E27FC236}">
                <a16:creationId xmlns:a16="http://schemas.microsoft.com/office/drawing/2014/main" id="{9DB93496-6C76-43AF-A0C3-E57D30EB5575}"/>
              </a:ext>
            </a:extLst>
          </p:cNvPr>
          <p:cNvGraphicFramePr/>
          <p:nvPr>
            <p:extLst>
              <p:ext uri="{D42A27DB-BD31-4B8C-83A1-F6EECF244321}">
                <p14:modId xmlns:p14="http://schemas.microsoft.com/office/powerpoint/2010/main" val="4109572341"/>
              </p:ext>
            </p:extLst>
          </p:nvPr>
        </p:nvGraphicFramePr>
        <p:xfrm>
          <a:off x="742951" y="1484784"/>
          <a:ext cx="10725149" cy="5039839"/>
        </p:xfrm>
        <a:graphic>
          <a:graphicData uri="http://schemas.openxmlformats.org/drawingml/2006/chart">
            <c:chart xmlns:c="http://schemas.openxmlformats.org/drawingml/2006/chart" xmlns:r="http://schemas.openxmlformats.org/officeDocument/2006/relationships" r:id="rId3"/>
          </a:graphicData>
        </a:graphic>
      </p:graphicFrame>
      <p:sp>
        <p:nvSpPr>
          <p:cNvPr id="7" name="TekstSylinder 6">
            <a:extLst>
              <a:ext uri="{FF2B5EF4-FFF2-40B4-BE49-F238E27FC236}">
                <a16:creationId xmlns:a16="http://schemas.microsoft.com/office/drawing/2014/main" id="{D7AD4A03-5E8F-429E-9CD6-FE496B004B01}"/>
              </a:ext>
            </a:extLst>
          </p:cNvPr>
          <p:cNvSpPr txBox="1"/>
          <p:nvPr/>
        </p:nvSpPr>
        <p:spPr>
          <a:xfrm>
            <a:off x="723900" y="1484784"/>
            <a:ext cx="10725149" cy="430887"/>
          </a:xfrm>
          <a:prstGeom prst="rect">
            <a:avLst/>
          </a:prstGeom>
          <a:noFill/>
        </p:spPr>
        <p:txBody>
          <a:bodyPr wrap="square">
            <a:spAutoFit/>
          </a:bodyPr>
          <a:lstStyle/>
          <a:p>
            <a:r>
              <a:rPr lang="nb-NO" b="1" dirty="0"/>
              <a:t>Sett kryss ved alle relevante årsaker (for deg) for at du kjøpte flere bøker i 2021 enn tidligere år:</a:t>
            </a:r>
          </a:p>
          <a:p>
            <a:r>
              <a:rPr lang="nb-NO" sz="1000" dirty="0"/>
              <a:t>Spørsmålet er stilt til bokkjøperne som svarer at de kjøpte flere bøker siste året (n=274)</a:t>
            </a:r>
          </a:p>
        </p:txBody>
      </p:sp>
      <p:grpSp>
        <p:nvGrpSpPr>
          <p:cNvPr id="3" name="Gruppe 2">
            <a:extLst>
              <a:ext uri="{FF2B5EF4-FFF2-40B4-BE49-F238E27FC236}">
                <a16:creationId xmlns:a16="http://schemas.microsoft.com/office/drawing/2014/main" id="{787E2055-DED0-5A4A-B959-5EE3272AC58E}"/>
              </a:ext>
            </a:extLst>
          </p:cNvPr>
          <p:cNvGrpSpPr/>
          <p:nvPr/>
        </p:nvGrpSpPr>
        <p:grpSpPr>
          <a:xfrm>
            <a:off x="7843838" y="3471048"/>
            <a:ext cx="2716658" cy="2550240"/>
            <a:chOff x="7680176" y="3212976"/>
            <a:chExt cx="2716658" cy="2550240"/>
          </a:xfrm>
        </p:grpSpPr>
        <p:pic>
          <p:nvPicPr>
            <p:cNvPr id="6" name="Bilde 5">
              <a:extLst>
                <a:ext uri="{FF2B5EF4-FFF2-40B4-BE49-F238E27FC236}">
                  <a16:creationId xmlns:a16="http://schemas.microsoft.com/office/drawing/2014/main" id="{B4D249E1-3256-2848-BA6E-F6B3B5E659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176" y="3212976"/>
              <a:ext cx="2716658" cy="2550240"/>
            </a:xfrm>
            <a:prstGeom prst="rect">
              <a:avLst/>
            </a:prstGeom>
          </p:spPr>
        </p:pic>
        <p:sp>
          <p:nvSpPr>
            <p:cNvPr id="8" name="Ellipse 7">
              <a:extLst>
                <a:ext uri="{FF2B5EF4-FFF2-40B4-BE49-F238E27FC236}">
                  <a16:creationId xmlns:a16="http://schemas.microsoft.com/office/drawing/2014/main" id="{9B3CF3F1-8304-ED4D-8645-12F293DEE499}"/>
                </a:ext>
              </a:extLst>
            </p:cNvPr>
            <p:cNvSpPr/>
            <p:nvPr/>
          </p:nvSpPr>
          <p:spPr>
            <a:xfrm>
              <a:off x="8832304" y="3356992"/>
              <a:ext cx="1008112" cy="10801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4" name="TekstSylinder 3">
            <a:extLst>
              <a:ext uri="{FF2B5EF4-FFF2-40B4-BE49-F238E27FC236}">
                <a16:creationId xmlns:a16="http://schemas.microsoft.com/office/drawing/2014/main" id="{27D7CE07-73BE-3E48-9901-3C4803477161}"/>
              </a:ext>
            </a:extLst>
          </p:cNvPr>
          <p:cNvSpPr txBox="1"/>
          <p:nvPr/>
        </p:nvSpPr>
        <p:spPr>
          <a:xfrm>
            <a:off x="0" y="6553196"/>
            <a:ext cx="4144083" cy="338554"/>
          </a:xfrm>
          <a:prstGeom prst="rect">
            <a:avLst/>
          </a:prstGeom>
          <a:noFill/>
        </p:spPr>
        <p:txBody>
          <a:bodyPr wrap="none" rtlCol="0">
            <a:spAutoFit/>
          </a:bodyPr>
          <a:lstStyle/>
          <a:p>
            <a:r>
              <a:rPr lang="nb-NO" sz="900" dirty="0"/>
              <a:t>Spørsmålet er stilt til de som svarer at de kjøpte flere bøker siste året (n=274)</a:t>
            </a:r>
          </a:p>
          <a:p>
            <a:r>
              <a:rPr lang="nb-NO" sz="700" i="1" dirty="0"/>
              <a:t>GRUPPERTE EGENSKAPER MED KORRELASJONSANALYSER</a:t>
            </a:r>
          </a:p>
        </p:txBody>
      </p:sp>
    </p:spTree>
    <p:extLst>
      <p:ext uri="{BB962C8B-B14F-4D97-AF65-F5344CB8AC3E}">
        <p14:creationId xmlns:p14="http://schemas.microsoft.com/office/powerpoint/2010/main" val="3213487155"/>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5C02BF-3AC6-4011-875A-18714C67C6C2}"/>
              </a:ext>
            </a:extLst>
          </p:cNvPr>
          <p:cNvSpPr>
            <a:spLocks noGrp="1"/>
          </p:cNvSpPr>
          <p:nvPr>
            <p:ph type="title"/>
          </p:nvPr>
        </p:nvSpPr>
        <p:spPr/>
        <p:txBody>
          <a:bodyPr/>
          <a:lstStyle/>
          <a:p>
            <a:r>
              <a:rPr lang="nb-NO" sz="1200" dirty="0">
                <a:solidFill>
                  <a:schemeClr val="tx1">
                    <a:lumMod val="50000"/>
                    <a:lumOff val="50000"/>
                  </a:schemeClr>
                </a:solidFill>
              </a:rPr>
              <a:t>ÅRSAK FOR Å KJØPE FLERE BØKER i 2021:</a:t>
            </a:r>
            <a:br>
              <a:rPr lang="nb-NO" sz="1200" dirty="0">
                <a:solidFill>
                  <a:schemeClr val="tx1">
                    <a:lumMod val="50000"/>
                    <a:lumOff val="50000"/>
                  </a:schemeClr>
                </a:solidFill>
              </a:rPr>
            </a:br>
            <a:r>
              <a:rPr lang="nb-NO" dirty="0">
                <a:solidFill>
                  <a:schemeClr val="tx1"/>
                </a:solidFill>
              </a:rPr>
              <a:t>70+ kjøpte oftere flere bøker på grunn av flere passende tilbudsbøker</a:t>
            </a:r>
            <a:br>
              <a:rPr lang="nb-NO" dirty="0">
                <a:solidFill>
                  <a:schemeClr val="tx1"/>
                </a:solidFill>
              </a:rPr>
            </a:br>
            <a:r>
              <a:rPr lang="nb-NO" sz="1200" dirty="0">
                <a:solidFill>
                  <a:schemeClr val="tx1"/>
                </a:solidFill>
              </a:rPr>
              <a:t>25-39 oppgir oftere at de oppdaget bokkjøp på nett</a:t>
            </a:r>
            <a:endParaRPr lang="nb-NO" sz="1200" dirty="0">
              <a:solidFill>
                <a:schemeClr val="tx1">
                  <a:lumMod val="50000"/>
                  <a:lumOff val="50000"/>
                </a:schemeClr>
              </a:solidFill>
            </a:endParaRPr>
          </a:p>
        </p:txBody>
      </p:sp>
      <p:sp>
        <p:nvSpPr>
          <p:cNvPr id="7" name="TekstSylinder 6">
            <a:extLst>
              <a:ext uri="{FF2B5EF4-FFF2-40B4-BE49-F238E27FC236}">
                <a16:creationId xmlns:a16="http://schemas.microsoft.com/office/drawing/2014/main" id="{D7AD4A03-5E8F-429E-9CD6-FE496B004B01}"/>
              </a:ext>
            </a:extLst>
          </p:cNvPr>
          <p:cNvSpPr txBox="1"/>
          <p:nvPr/>
        </p:nvSpPr>
        <p:spPr>
          <a:xfrm>
            <a:off x="707480" y="1626284"/>
            <a:ext cx="10725149" cy="600164"/>
          </a:xfrm>
          <a:prstGeom prst="rect">
            <a:avLst/>
          </a:prstGeom>
          <a:noFill/>
        </p:spPr>
        <p:txBody>
          <a:bodyPr wrap="square">
            <a:spAutoFit/>
          </a:bodyPr>
          <a:lstStyle/>
          <a:p>
            <a:r>
              <a:rPr lang="nb-NO" b="1" dirty="0"/>
              <a:t>Sett kryss ved alle relevante årsaker (for deg) for at du kjøpte flere bøker i 2021 enn tidligere år</a:t>
            </a:r>
          </a:p>
          <a:p>
            <a:r>
              <a:rPr lang="nb-NO" sz="1000" dirty="0"/>
              <a:t>Spørsmålet er stilt til bokkjøperne som svarer at de kjøpte flere bøker siste året</a:t>
            </a:r>
          </a:p>
          <a:p>
            <a:r>
              <a:rPr lang="nb-NO" sz="1000" i="1" dirty="0"/>
              <a:t>GRUPPERTE EGENSKAPER MED KORRELASJONSANALYSER</a:t>
            </a:r>
          </a:p>
        </p:txBody>
      </p:sp>
      <p:graphicFrame>
        <p:nvGraphicFramePr>
          <p:cNvPr id="3" name="Tabell 2">
            <a:extLst>
              <a:ext uri="{FF2B5EF4-FFF2-40B4-BE49-F238E27FC236}">
                <a16:creationId xmlns:a16="http://schemas.microsoft.com/office/drawing/2014/main" id="{7E4D220F-464D-4CAD-84BC-C5B67B45C0A7}"/>
              </a:ext>
            </a:extLst>
          </p:cNvPr>
          <p:cNvGraphicFramePr>
            <a:graphicFrameLocks noGrp="1"/>
          </p:cNvGraphicFramePr>
          <p:nvPr>
            <p:extLst>
              <p:ext uri="{D42A27DB-BD31-4B8C-83A1-F6EECF244321}">
                <p14:modId xmlns:p14="http://schemas.microsoft.com/office/powerpoint/2010/main" val="364512167"/>
              </p:ext>
            </p:extLst>
          </p:nvPr>
        </p:nvGraphicFramePr>
        <p:xfrm>
          <a:off x="759371" y="2211398"/>
          <a:ext cx="9939578" cy="3296300"/>
        </p:xfrm>
        <a:graphic>
          <a:graphicData uri="http://schemas.openxmlformats.org/drawingml/2006/table">
            <a:tbl>
              <a:tblPr>
                <a:effectLst>
                  <a:outerShdw blurRad="63500" sx="102000" sy="102000" algn="ctr" rotWithShape="0">
                    <a:prstClr val="black">
                      <a:alpha val="40000"/>
                    </a:prstClr>
                  </a:outerShdw>
                </a:effectLst>
              </a:tblPr>
              <a:tblGrid>
                <a:gridCol w="2096522">
                  <a:extLst>
                    <a:ext uri="{9D8B030D-6E8A-4147-A177-3AD203B41FA5}">
                      <a16:colId xmlns:a16="http://schemas.microsoft.com/office/drawing/2014/main" val="1553260272"/>
                    </a:ext>
                  </a:extLst>
                </a:gridCol>
                <a:gridCol w="603312">
                  <a:extLst>
                    <a:ext uri="{9D8B030D-6E8A-4147-A177-3AD203B41FA5}">
                      <a16:colId xmlns:a16="http://schemas.microsoft.com/office/drawing/2014/main" val="292622959"/>
                    </a:ext>
                  </a:extLst>
                </a:gridCol>
                <a:gridCol w="603312">
                  <a:extLst>
                    <a:ext uri="{9D8B030D-6E8A-4147-A177-3AD203B41FA5}">
                      <a16:colId xmlns:a16="http://schemas.microsoft.com/office/drawing/2014/main" val="92654166"/>
                    </a:ext>
                  </a:extLst>
                </a:gridCol>
                <a:gridCol w="603312">
                  <a:extLst>
                    <a:ext uri="{9D8B030D-6E8A-4147-A177-3AD203B41FA5}">
                      <a16:colId xmlns:a16="http://schemas.microsoft.com/office/drawing/2014/main" val="2301341575"/>
                    </a:ext>
                  </a:extLst>
                </a:gridCol>
                <a:gridCol w="603312">
                  <a:extLst>
                    <a:ext uri="{9D8B030D-6E8A-4147-A177-3AD203B41FA5}">
                      <a16:colId xmlns:a16="http://schemas.microsoft.com/office/drawing/2014/main" val="1359018075"/>
                    </a:ext>
                  </a:extLst>
                </a:gridCol>
                <a:gridCol w="603312">
                  <a:extLst>
                    <a:ext uri="{9D8B030D-6E8A-4147-A177-3AD203B41FA5}">
                      <a16:colId xmlns:a16="http://schemas.microsoft.com/office/drawing/2014/main" val="1238451070"/>
                    </a:ext>
                  </a:extLst>
                </a:gridCol>
                <a:gridCol w="603312">
                  <a:extLst>
                    <a:ext uri="{9D8B030D-6E8A-4147-A177-3AD203B41FA5}">
                      <a16:colId xmlns:a16="http://schemas.microsoft.com/office/drawing/2014/main" val="2023362595"/>
                    </a:ext>
                  </a:extLst>
                </a:gridCol>
                <a:gridCol w="603312">
                  <a:extLst>
                    <a:ext uri="{9D8B030D-6E8A-4147-A177-3AD203B41FA5}">
                      <a16:colId xmlns:a16="http://schemas.microsoft.com/office/drawing/2014/main" val="2501068195"/>
                    </a:ext>
                  </a:extLst>
                </a:gridCol>
                <a:gridCol w="603312">
                  <a:extLst>
                    <a:ext uri="{9D8B030D-6E8A-4147-A177-3AD203B41FA5}">
                      <a16:colId xmlns:a16="http://schemas.microsoft.com/office/drawing/2014/main" val="3467433397"/>
                    </a:ext>
                  </a:extLst>
                </a:gridCol>
                <a:gridCol w="603312">
                  <a:extLst>
                    <a:ext uri="{9D8B030D-6E8A-4147-A177-3AD203B41FA5}">
                      <a16:colId xmlns:a16="http://schemas.microsoft.com/office/drawing/2014/main" val="1740381359"/>
                    </a:ext>
                  </a:extLst>
                </a:gridCol>
                <a:gridCol w="603312">
                  <a:extLst>
                    <a:ext uri="{9D8B030D-6E8A-4147-A177-3AD203B41FA5}">
                      <a16:colId xmlns:a16="http://schemas.microsoft.com/office/drawing/2014/main" val="229428277"/>
                    </a:ext>
                  </a:extLst>
                </a:gridCol>
                <a:gridCol w="603312">
                  <a:extLst>
                    <a:ext uri="{9D8B030D-6E8A-4147-A177-3AD203B41FA5}">
                      <a16:colId xmlns:a16="http://schemas.microsoft.com/office/drawing/2014/main" val="803146640"/>
                    </a:ext>
                  </a:extLst>
                </a:gridCol>
                <a:gridCol w="603312">
                  <a:extLst>
                    <a:ext uri="{9D8B030D-6E8A-4147-A177-3AD203B41FA5}">
                      <a16:colId xmlns:a16="http://schemas.microsoft.com/office/drawing/2014/main" val="3919637884"/>
                    </a:ext>
                  </a:extLst>
                </a:gridCol>
                <a:gridCol w="603312">
                  <a:extLst>
                    <a:ext uri="{9D8B030D-6E8A-4147-A177-3AD203B41FA5}">
                      <a16:colId xmlns:a16="http://schemas.microsoft.com/office/drawing/2014/main" val="2151766216"/>
                    </a:ext>
                  </a:extLst>
                </a:gridCol>
              </a:tblGrid>
              <a:tr h="294578">
                <a:tc>
                  <a:txBody>
                    <a:bodyPr/>
                    <a:lstStyle/>
                    <a:p>
                      <a:pPr algn="l" fontAlgn="ctr"/>
                      <a:r>
                        <a:rPr lang="nb-NO" sz="1100" b="1" i="0" u="none" strike="noStrike" dirty="0">
                          <a:effectLst/>
                          <a:latin typeface="Calibri" panose="020F0502020204030204" pitchFamily="34" charset="0"/>
                        </a:rPr>
                        <a:t> </a:t>
                      </a:r>
                    </a:p>
                  </a:txBody>
                  <a:tcPr marL="88934"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Total</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Mann</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Kvinne</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16-19</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20-24</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25-29</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30-39</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40-49</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50-59</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60-69</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70+</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Har barn</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Ikke barn</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63736472"/>
                  </a:ext>
                </a:extLst>
              </a:tr>
              <a:tr h="137470">
                <a:tc>
                  <a:txBody>
                    <a:bodyPr/>
                    <a:lstStyle/>
                    <a:p>
                      <a:pPr algn="l" fontAlgn="ctr"/>
                      <a:r>
                        <a:rPr lang="nb-NO" sz="1100" b="0" i="1" u="none" strike="noStrike" dirty="0">
                          <a:effectLst/>
                          <a:latin typeface="Calibri" panose="020F0502020204030204" pitchFamily="34" charset="0"/>
                        </a:rPr>
                        <a:t>Antall intervju</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1" u="none" strike="noStrike" dirty="0">
                          <a:effectLst/>
                          <a:latin typeface="Calibri" panose="020F0502020204030204" pitchFamily="34" charset="0"/>
                        </a:rPr>
                        <a:t>274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1" u="none" strike="noStrike" dirty="0">
                          <a:effectLst/>
                          <a:latin typeface="Calibri" panose="020F0502020204030204" pitchFamily="34" charset="0"/>
                        </a:rPr>
                        <a:t>131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1" u="none" strike="noStrike" dirty="0">
                          <a:effectLst/>
                          <a:latin typeface="Calibri" panose="020F0502020204030204" pitchFamily="34" charset="0"/>
                        </a:rPr>
                        <a:t>143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1" u="none" strike="noStrike" dirty="0">
                          <a:effectLst/>
                          <a:latin typeface="Calibri" panose="020F0502020204030204" pitchFamily="34" charset="0"/>
                        </a:rPr>
                        <a:t>32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1" u="none" strike="noStrike" dirty="0">
                          <a:effectLst/>
                          <a:latin typeface="Calibri" panose="020F0502020204030204" pitchFamily="34" charset="0"/>
                        </a:rPr>
                        <a:t>40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1" u="none" strike="noStrike" dirty="0">
                          <a:effectLst/>
                          <a:latin typeface="Calibri" panose="020F0502020204030204" pitchFamily="34" charset="0"/>
                        </a:rPr>
                        <a:t>44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1" u="none" strike="noStrike" dirty="0">
                          <a:effectLst/>
                          <a:latin typeface="Calibri" panose="020F0502020204030204" pitchFamily="34" charset="0"/>
                        </a:rPr>
                        <a:t>54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1" u="none" strike="noStrike" dirty="0">
                          <a:effectLst/>
                          <a:latin typeface="Calibri" panose="020F0502020204030204" pitchFamily="34" charset="0"/>
                        </a:rPr>
                        <a:t>29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1" u="none" strike="noStrike" dirty="0">
                          <a:effectLst/>
                          <a:latin typeface="Calibri" panose="020F0502020204030204" pitchFamily="34" charset="0"/>
                        </a:rPr>
                        <a:t>34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1" u="none" strike="noStrike" dirty="0">
                          <a:effectLst/>
                          <a:latin typeface="Calibri" panose="020F0502020204030204" pitchFamily="34" charset="0"/>
                        </a:rPr>
                        <a:t>22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1" u="none" strike="noStrike" dirty="0">
                          <a:effectLst/>
                          <a:latin typeface="Calibri" panose="020F0502020204030204" pitchFamily="34" charset="0"/>
                        </a:rPr>
                        <a:t>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1" u="none" strike="noStrike" dirty="0">
                          <a:effectLst/>
                          <a:latin typeface="Calibri" panose="020F0502020204030204" pitchFamily="34" charset="0"/>
                        </a:rPr>
                        <a:t>88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1" u="none" strike="noStrike" dirty="0">
                          <a:effectLst/>
                          <a:latin typeface="Calibri" panose="020F0502020204030204" pitchFamily="34" charset="0"/>
                        </a:rPr>
                        <a:t>186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52447850"/>
                  </a:ext>
                </a:extLst>
              </a:tr>
              <a:tr h="137470">
                <a:tc>
                  <a:txBody>
                    <a:bodyPr/>
                    <a:lstStyle/>
                    <a:p>
                      <a:pPr algn="l" fontAlgn="ctr"/>
                      <a:r>
                        <a:rPr lang="nb-NO" sz="1100" b="0" i="0" u="none" strike="noStrike" dirty="0">
                          <a:effectLst/>
                          <a:latin typeface="Calibri" panose="020F0502020204030204" pitchFamily="34" charset="0"/>
                        </a:rPr>
                        <a:t>Fant flere jeg ‘måtte’ kjøpe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72036962"/>
                  </a:ext>
                </a:extLst>
              </a:tr>
              <a:tr h="294578">
                <a:tc>
                  <a:txBody>
                    <a:bodyPr/>
                    <a:lstStyle/>
                    <a:p>
                      <a:pPr algn="l" fontAlgn="ctr"/>
                      <a:r>
                        <a:rPr lang="nb-NO" sz="1100" b="0" i="0" u="none" strike="noStrike" dirty="0">
                          <a:effectLst/>
                          <a:latin typeface="Calibri" panose="020F0502020204030204" pitchFamily="34" charset="0"/>
                        </a:rPr>
                        <a:t>Favorittforfatter med ny bok</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13 %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C00000"/>
                          </a:solidFill>
                          <a:effectLst/>
                          <a:latin typeface="Calibri" panose="020F0502020204030204" pitchFamily="34" charset="0"/>
                        </a:rPr>
                        <a:t>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00B050"/>
                          </a:solidFill>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00B050"/>
                          </a:solidFill>
                          <a:effectLst/>
                          <a:latin typeface="Calibri" panose="020F0502020204030204" pitchFamily="34" charset="0"/>
                        </a:rPr>
                        <a:t>26 %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92953447"/>
                  </a:ext>
                </a:extLst>
              </a:tr>
              <a:tr h="294578">
                <a:tc>
                  <a:txBody>
                    <a:bodyPr/>
                    <a:lstStyle/>
                    <a:p>
                      <a:pPr algn="l" fontAlgn="ctr"/>
                      <a:r>
                        <a:rPr lang="nb-NO" sz="1100" b="0" i="0" u="none" strike="noStrike" dirty="0">
                          <a:effectLst/>
                          <a:latin typeface="Calibri" panose="020F0502020204030204" pitchFamily="34" charset="0"/>
                        </a:rPr>
                        <a:t>Flere fristende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56 %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50 %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62 %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56 %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59 %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48 %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56 %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50 %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63 %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73 %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47 %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48 %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60 %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00181854"/>
                  </a:ext>
                </a:extLst>
              </a:tr>
              <a:tr h="294578">
                <a:tc>
                  <a:txBody>
                    <a:bodyPr/>
                    <a:lstStyle/>
                    <a:p>
                      <a:pPr algn="l" fontAlgn="ctr"/>
                      <a:r>
                        <a:rPr lang="nb-NO" sz="1100" b="0" i="0" u="none" strike="noStrike" dirty="0">
                          <a:effectLst/>
                          <a:latin typeface="Calibri" panose="020F0502020204030204" pitchFamily="34" charset="0"/>
                        </a:rPr>
                        <a:t>Fikk flere anbefalt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08479122"/>
                  </a:ext>
                </a:extLst>
              </a:tr>
              <a:tr h="294578">
                <a:tc>
                  <a:txBody>
                    <a:bodyPr/>
                    <a:lstStyle/>
                    <a:p>
                      <a:pPr algn="l" fontAlgn="ctr"/>
                      <a:r>
                        <a:rPr lang="nb-NO" sz="1100" b="0" i="0" u="none" strike="noStrike" dirty="0">
                          <a:effectLst/>
                          <a:latin typeface="Calibri" panose="020F0502020204030204" pitchFamily="34" charset="0"/>
                        </a:rPr>
                        <a:t>Fant flere passende tilbudsbøker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33 %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00B050"/>
                          </a:solidFill>
                          <a:effectLst/>
                          <a:latin typeface="Calibri" panose="020F0502020204030204" pitchFamily="34" charset="0"/>
                        </a:rPr>
                        <a:t>53 %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22681444"/>
                  </a:ext>
                </a:extLst>
              </a:tr>
              <a:tr h="294578">
                <a:tc>
                  <a:txBody>
                    <a:bodyPr/>
                    <a:lstStyle/>
                    <a:p>
                      <a:pPr algn="l" fontAlgn="ctr"/>
                      <a:r>
                        <a:rPr lang="nb-NO" sz="1100" b="0" i="0" u="none" strike="noStrike" dirty="0">
                          <a:effectLst/>
                          <a:latin typeface="Calibri" panose="020F0502020204030204" pitchFamily="34" charset="0"/>
                        </a:rPr>
                        <a:t>Hadde mer penger til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10 %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14152332"/>
                  </a:ext>
                </a:extLst>
              </a:tr>
              <a:tr h="294578">
                <a:tc>
                  <a:txBody>
                    <a:bodyPr/>
                    <a:lstStyle/>
                    <a:p>
                      <a:pPr algn="l" fontAlgn="ctr"/>
                      <a:r>
                        <a:rPr lang="nb-NO" sz="1100" b="0" i="0" u="none" strike="noStrike" dirty="0">
                          <a:effectLst/>
                          <a:latin typeface="Calibri" panose="020F0502020204030204" pitchFamily="34" charset="0"/>
                        </a:rPr>
                        <a:t>Oppdaget bokkjøp på nett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00B050"/>
                          </a:solidFill>
                          <a:effectLst/>
                          <a:latin typeface="Calibri" panose="020F0502020204030204" pitchFamily="34" charset="0"/>
                        </a:rPr>
                        <a:t>34 %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C00000"/>
                          </a:solidFill>
                          <a:effectLst/>
                          <a:latin typeface="Calibri" panose="020F0502020204030204" pitchFamily="34" charset="0"/>
                        </a:rPr>
                        <a:t>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11200524"/>
                  </a:ext>
                </a:extLst>
              </a:tr>
              <a:tr h="294578">
                <a:tc>
                  <a:txBody>
                    <a:bodyPr/>
                    <a:lstStyle/>
                    <a:p>
                      <a:pPr algn="l" fontAlgn="ctr"/>
                      <a:r>
                        <a:rPr lang="nb-NO" sz="1100" b="0" i="0" u="none" strike="noStrike" dirty="0">
                          <a:effectLst/>
                          <a:latin typeface="Calibri" panose="020F0502020204030204" pitchFamily="34" charset="0"/>
                        </a:rPr>
                        <a:t>Tok flere kanaler i bruk</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11 %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95499035"/>
                  </a:ext>
                </a:extLst>
              </a:tr>
              <a:tr h="294578">
                <a:tc>
                  <a:txBody>
                    <a:bodyPr/>
                    <a:lstStyle/>
                    <a:p>
                      <a:pPr algn="l" fontAlgn="ctr"/>
                      <a:r>
                        <a:rPr lang="nb-NO" sz="1100" b="0" i="0" u="none" strike="noStrike" dirty="0">
                          <a:effectLst/>
                          <a:latin typeface="Calibri" panose="020F0502020204030204" pitchFamily="34" charset="0"/>
                        </a:rPr>
                        <a:t>Kjøpte flere til andre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32 %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C00000"/>
                          </a:solidFill>
                          <a:effectLst/>
                          <a:latin typeface="Calibri" panose="020F0502020204030204" pitchFamily="34" charset="0"/>
                        </a:rPr>
                        <a:t>12 %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46 %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42 %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00B050"/>
                          </a:solidFill>
                          <a:effectLst/>
                          <a:latin typeface="Calibri" panose="020F0502020204030204" pitchFamily="34" charset="0"/>
                        </a:rPr>
                        <a:t>46 %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C00000"/>
                          </a:solidFill>
                          <a:effectLst/>
                          <a:latin typeface="Calibri" panose="020F0502020204030204" pitchFamily="34" charset="0"/>
                        </a:rPr>
                        <a:t>26 %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60935336"/>
                  </a:ext>
                </a:extLst>
              </a:tr>
              <a:tr h="294578">
                <a:tc>
                  <a:txBody>
                    <a:bodyPr/>
                    <a:lstStyle/>
                    <a:p>
                      <a:pPr algn="l" fontAlgn="ctr"/>
                      <a:r>
                        <a:rPr lang="nb-NO" sz="1100" b="0" i="0" u="none" strike="noStrike" dirty="0">
                          <a:effectLst/>
                          <a:latin typeface="Calibri" panose="020F0502020204030204" pitchFamily="34" charset="0"/>
                        </a:rPr>
                        <a:t>Annet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C00000"/>
                          </a:solidFill>
                          <a:effectLst/>
                          <a:latin typeface="Calibri" panose="020F0502020204030204" pitchFamily="34" charset="0"/>
                        </a:rPr>
                        <a:t>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00B050"/>
                          </a:solidFill>
                          <a:effectLst/>
                          <a:latin typeface="Calibri" panose="020F0502020204030204" pitchFamily="34" charset="0"/>
                        </a:rPr>
                        <a:t>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48723051"/>
                  </a:ext>
                </a:extLst>
              </a:tr>
            </a:tbl>
          </a:graphicData>
        </a:graphic>
      </p:graphicFrame>
      <p:sp>
        <p:nvSpPr>
          <p:cNvPr id="6" name="TekstSylinder 5">
            <a:extLst>
              <a:ext uri="{FF2B5EF4-FFF2-40B4-BE49-F238E27FC236}">
                <a16:creationId xmlns:a16="http://schemas.microsoft.com/office/drawing/2014/main" id="{91483493-BBA0-453F-A54F-B5D7B0C5F1F7}"/>
              </a:ext>
            </a:extLst>
          </p:cNvPr>
          <p:cNvSpPr txBox="1"/>
          <p:nvPr/>
        </p:nvSpPr>
        <p:spPr>
          <a:xfrm>
            <a:off x="795908" y="5502424"/>
            <a:ext cx="5948164" cy="230832"/>
          </a:xfrm>
          <a:prstGeom prst="rect">
            <a:avLst/>
          </a:prstGeom>
          <a:noFill/>
        </p:spPr>
        <p:txBody>
          <a:bodyPr wrap="square" rtlCol="0">
            <a:spAutoFit/>
          </a:bodyPr>
          <a:lstStyle/>
          <a:p>
            <a:r>
              <a:rPr lang="nb-NO" sz="900" i="1" dirty="0"/>
              <a:t>Signifikante forskjeller er markert med grønne tall for høyere og røde for lavere</a:t>
            </a:r>
          </a:p>
        </p:txBody>
      </p:sp>
      <p:sp>
        <p:nvSpPr>
          <p:cNvPr id="4" name="Ellipse 3">
            <a:extLst>
              <a:ext uri="{FF2B5EF4-FFF2-40B4-BE49-F238E27FC236}">
                <a16:creationId xmlns:a16="http://schemas.microsoft.com/office/drawing/2014/main" id="{7176862B-EC32-4DDD-A10C-E566B366D614}"/>
              </a:ext>
            </a:extLst>
          </p:cNvPr>
          <p:cNvSpPr/>
          <p:nvPr/>
        </p:nvSpPr>
        <p:spPr>
          <a:xfrm>
            <a:off x="8832304" y="3715532"/>
            <a:ext cx="648072" cy="2880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9" name="Ellipse 8">
            <a:extLst>
              <a:ext uri="{FF2B5EF4-FFF2-40B4-BE49-F238E27FC236}">
                <a16:creationId xmlns:a16="http://schemas.microsoft.com/office/drawing/2014/main" id="{0391F91E-2FA6-49D7-A44F-24E0292EB677}"/>
              </a:ext>
            </a:extLst>
          </p:cNvPr>
          <p:cNvSpPr/>
          <p:nvPr/>
        </p:nvSpPr>
        <p:spPr>
          <a:xfrm>
            <a:off x="5879976" y="4365104"/>
            <a:ext cx="648072" cy="2880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2966857838"/>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1" name="Tabell 10">
            <a:extLst>
              <a:ext uri="{FF2B5EF4-FFF2-40B4-BE49-F238E27FC236}">
                <a16:creationId xmlns:a16="http://schemas.microsoft.com/office/drawing/2014/main" id="{4AE88327-0768-4DA1-94D3-F4D1BD6B6717}"/>
              </a:ext>
            </a:extLst>
          </p:cNvPr>
          <p:cNvGraphicFramePr>
            <a:graphicFrameLocks noGrp="1"/>
          </p:cNvGraphicFramePr>
          <p:nvPr>
            <p:extLst>
              <p:ext uri="{D42A27DB-BD31-4B8C-83A1-F6EECF244321}">
                <p14:modId xmlns:p14="http://schemas.microsoft.com/office/powerpoint/2010/main" val="2222888885"/>
              </p:ext>
            </p:extLst>
          </p:nvPr>
        </p:nvGraphicFramePr>
        <p:xfrm>
          <a:off x="796191" y="2187576"/>
          <a:ext cx="10045718" cy="3593864"/>
        </p:xfrm>
        <a:graphic>
          <a:graphicData uri="http://schemas.openxmlformats.org/drawingml/2006/table">
            <a:tbl>
              <a:tblPr>
                <a:effectLst>
                  <a:outerShdw blurRad="63500" sx="102000" sy="102000" algn="ctr" rotWithShape="0">
                    <a:prstClr val="black">
                      <a:alpha val="40000"/>
                    </a:prstClr>
                  </a:outerShdw>
                </a:effectLst>
              </a:tblPr>
              <a:tblGrid>
                <a:gridCol w="2233718">
                  <a:extLst>
                    <a:ext uri="{9D8B030D-6E8A-4147-A177-3AD203B41FA5}">
                      <a16:colId xmlns:a16="http://schemas.microsoft.com/office/drawing/2014/main" val="3581836247"/>
                    </a:ext>
                  </a:extLst>
                </a:gridCol>
                <a:gridCol w="1116000">
                  <a:extLst>
                    <a:ext uri="{9D8B030D-6E8A-4147-A177-3AD203B41FA5}">
                      <a16:colId xmlns:a16="http://schemas.microsoft.com/office/drawing/2014/main" val="2284709073"/>
                    </a:ext>
                  </a:extLst>
                </a:gridCol>
                <a:gridCol w="1116000">
                  <a:extLst>
                    <a:ext uri="{9D8B030D-6E8A-4147-A177-3AD203B41FA5}">
                      <a16:colId xmlns:a16="http://schemas.microsoft.com/office/drawing/2014/main" val="680341457"/>
                    </a:ext>
                  </a:extLst>
                </a:gridCol>
                <a:gridCol w="1116000">
                  <a:extLst>
                    <a:ext uri="{9D8B030D-6E8A-4147-A177-3AD203B41FA5}">
                      <a16:colId xmlns:a16="http://schemas.microsoft.com/office/drawing/2014/main" val="4161946069"/>
                    </a:ext>
                  </a:extLst>
                </a:gridCol>
                <a:gridCol w="1116000">
                  <a:extLst>
                    <a:ext uri="{9D8B030D-6E8A-4147-A177-3AD203B41FA5}">
                      <a16:colId xmlns:a16="http://schemas.microsoft.com/office/drawing/2014/main" val="1425471894"/>
                    </a:ext>
                  </a:extLst>
                </a:gridCol>
                <a:gridCol w="1116000">
                  <a:extLst>
                    <a:ext uri="{9D8B030D-6E8A-4147-A177-3AD203B41FA5}">
                      <a16:colId xmlns:a16="http://schemas.microsoft.com/office/drawing/2014/main" val="496832011"/>
                    </a:ext>
                  </a:extLst>
                </a:gridCol>
                <a:gridCol w="1116000">
                  <a:extLst>
                    <a:ext uri="{9D8B030D-6E8A-4147-A177-3AD203B41FA5}">
                      <a16:colId xmlns:a16="http://schemas.microsoft.com/office/drawing/2014/main" val="3378484395"/>
                    </a:ext>
                  </a:extLst>
                </a:gridCol>
                <a:gridCol w="1116000">
                  <a:extLst>
                    <a:ext uri="{9D8B030D-6E8A-4147-A177-3AD203B41FA5}">
                      <a16:colId xmlns:a16="http://schemas.microsoft.com/office/drawing/2014/main" val="2844640961"/>
                    </a:ext>
                  </a:extLst>
                </a:gridCol>
              </a:tblGrid>
              <a:tr h="461745">
                <a:tc>
                  <a:txBody>
                    <a:bodyPr/>
                    <a:lstStyle/>
                    <a:p>
                      <a:pPr algn="l" fontAlgn="ctr"/>
                      <a:r>
                        <a:rPr lang="nb-NO" sz="1100" b="0" i="0" u="none" strike="noStrike" dirty="0">
                          <a:effectLst/>
                          <a:latin typeface="Calibri" panose="020F0502020204030204" pitchFamily="34" charset="0"/>
                        </a:rPr>
                        <a:t> </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Total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De </a:t>
                      </a:r>
                    </a:p>
                    <a:p>
                      <a:pPr algn="ctr" fontAlgn="ctr"/>
                      <a:r>
                        <a:rPr lang="nb-NO" sz="1100" b="1" i="0" u="none" strike="noStrike" dirty="0">
                          <a:effectLst/>
                          <a:latin typeface="Calibri" panose="020F0502020204030204" pitchFamily="34" charset="0"/>
                        </a:rPr>
                        <a:t>moderne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Mobil-</a:t>
                      </a:r>
                    </a:p>
                    <a:p>
                      <a:pPr algn="ctr" fontAlgn="ctr"/>
                      <a:r>
                        <a:rPr lang="nb-NO" sz="1100" b="1" i="0" u="none" strike="noStrike" dirty="0">
                          <a:effectLst/>
                          <a:latin typeface="Calibri" panose="020F0502020204030204" pitchFamily="34" charset="0"/>
                        </a:rPr>
                        <a:t>tidstyvene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De </a:t>
                      </a:r>
                    </a:p>
                    <a:p>
                      <a:pPr algn="ctr" fontAlgn="ctr"/>
                      <a:r>
                        <a:rPr lang="nb-NO" sz="1100" b="1" i="0" u="none" strike="noStrike" dirty="0">
                          <a:effectLst/>
                          <a:latin typeface="Calibri" panose="020F0502020204030204" pitchFamily="34" charset="0"/>
                        </a:rPr>
                        <a:t>tilbudsbevisste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De bokinteresserte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Opplever </a:t>
                      </a:r>
                    </a:p>
                    <a:p>
                      <a:pPr algn="ctr" fontAlgn="ctr"/>
                      <a:r>
                        <a:rPr lang="nb-NO" sz="1100" b="1" i="0" u="none" strike="noStrike" dirty="0">
                          <a:effectLst/>
                          <a:latin typeface="Calibri" panose="020F0502020204030204" pitchFamily="34" charset="0"/>
                        </a:rPr>
                        <a:t>barrierer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De barneorienterte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30586617"/>
                  </a:ext>
                </a:extLst>
              </a:tr>
              <a:tr h="239041">
                <a:tc>
                  <a:txBody>
                    <a:bodyPr/>
                    <a:lstStyle/>
                    <a:p>
                      <a:pPr algn="l" fontAlgn="ctr"/>
                      <a:r>
                        <a:rPr lang="nb-NO" sz="1100" b="0" i="1" u="none" strike="noStrike" dirty="0">
                          <a:effectLst/>
                          <a:latin typeface="Calibri" panose="020F0502020204030204" pitchFamily="34" charset="0"/>
                        </a:rPr>
                        <a:t>Antall intervju</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274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101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52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35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44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23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8198707"/>
                  </a:ext>
                </a:extLst>
              </a:tr>
              <a:tr h="239041">
                <a:tc>
                  <a:txBody>
                    <a:bodyPr/>
                    <a:lstStyle/>
                    <a:p>
                      <a:pPr algn="l" fontAlgn="ctr"/>
                      <a:r>
                        <a:rPr lang="nb-NO" sz="1100" b="0" i="0" u="none" strike="noStrike" dirty="0">
                          <a:effectLst/>
                          <a:latin typeface="Calibri" panose="020F0502020204030204" pitchFamily="34" charset="0"/>
                        </a:rPr>
                        <a:t>Flere fristende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56 %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56 %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55 %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65 %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53 %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67 %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28032302"/>
                  </a:ext>
                </a:extLst>
              </a:tr>
              <a:tr h="294893">
                <a:tc>
                  <a:txBody>
                    <a:bodyPr/>
                    <a:lstStyle/>
                    <a:p>
                      <a:pPr algn="l" fontAlgn="ctr"/>
                      <a:r>
                        <a:rPr lang="nb-NO" sz="1100" b="0" i="0" u="none" strike="noStrike" dirty="0">
                          <a:effectLst/>
                          <a:latin typeface="Calibri" panose="020F0502020204030204" pitchFamily="34" charset="0"/>
                        </a:rPr>
                        <a:t>Fant flere passende tilbudsbøker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45 %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41 %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47158570"/>
                  </a:ext>
                </a:extLst>
              </a:tr>
              <a:tr h="294893">
                <a:tc>
                  <a:txBody>
                    <a:bodyPr/>
                    <a:lstStyle/>
                    <a:p>
                      <a:pPr algn="l" fontAlgn="ctr"/>
                      <a:r>
                        <a:rPr lang="nb-NO" sz="1100" b="0" i="0" u="none" strike="noStrike" dirty="0">
                          <a:effectLst/>
                          <a:latin typeface="Calibri" panose="020F0502020204030204" pitchFamily="34" charset="0"/>
                        </a:rPr>
                        <a:t>Kjøpte flere til andre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44 %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52 %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93129169"/>
                  </a:ext>
                </a:extLst>
              </a:tr>
              <a:tr h="294893">
                <a:tc>
                  <a:txBody>
                    <a:bodyPr/>
                    <a:lstStyle/>
                    <a:p>
                      <a:pPr algn="l" fontAlgn="ctr"/>
                      <a:r>
                        <a:rPr lang="nb-NO" sz="1100" b="0" i="0" u="none" strike="noStrike" dirty="0">
                          <a:effectLst/>
                          <a:latin typeface="Calibri" panose="020F0502020204030204" pitchFamily="34" charset="0"/>
                        </a:rPr>
                        <a:t>Fant flere jeg ‘måtte’ kjøpe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00B050"/>
                          </a:solidFill>
                          <a:effectLst/>
                          <a:latin typeface="Calibri" panose="020F0502020204030204" pitchFamily="34" charset="0"/>
                        </a:rPr>
                        <a:t>30 %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C00000"/>
                          </a:solidFill>
                          <a:effectLst/>
                          <a:latin typeface="Calibri" panose="020F0502020204030204" pitchFamily="34" charset="0"/>
                        </a:rPr>
                        <a:t>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46058432"/>
                  </a:ext>
                </a:extLst>
              </a:tr>
              <a:tr h="294893">
                <a:tc>
                  <a:txBody>
                    <a:bodyPr/>
                    <a:lstStyle/>
                    <a:p>
                      <a:pPr algn="l" fontAlgn="ctr"/>
                      <a:r>
                        <a:rPr lang="nb-NO" sz="1100" b="0" i="0" u="none" strike="noStrike" dirty="0">
                          <a:effectLst/>
                          <a:latin typeface="Calibri" panose="020F0502020204030204" pitchFamily="34" charset="0"/>
                        </a:rPr>
                        <a:t>Fikk flere anbefalt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99450684"/>
                  </a:ext>
                </a:extLst>
              </a:tr>
              <a:tr h="294893">
                <a:tc>
                  <a:txBody>
                    <a:bodyPr/>
                    <a:lstStyle/>
                    <a:p>
                      <a:pPr algn="l" fontAlgn="ctr"/>
                      <a:r>
                        <a:rPr lang="nb-NO" sz="1100" b="0" i="0" u="none" strike="noStrike" dirty="0">
                          <a:effectLst/>
                          <a:latin typeface="Calibri" panose="020F0502020204030204" pitchFamily="34" charset="0"/>
                        </a:rPr>
                        <a:t>Oppdaget bokkjøp på nett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00B050"/>
                          </a:solidFill>
                          <a:effectLst/>
                          <a:latin typeface="Calibri" panose="020F0502020204030204" pitchFamily="34" charset="0"/>
                        </a:rPr>
                        <a:t>24 %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57948670"/>
                  </a:ext>
                </a:extLst>
              </a:tr>
              <a:tr h="294893">
                <a:tc>
                  <a:txBody>
                    <a:bodyPr/>
                    <a:lstStyle/>
                    <a:p>
                      <a:pPr algn="l" fontAlgn="ctr"/>
                      <a:r>
                        <a:rPr lang="nb-NO" sz="1100" b="0" i="0" u="none" strike="noStrike" dirty="0">
                          <a:effectLst/>
                          <a:latin typeface="Calibri" panose="020F0502020204030204" pitchFamily="34" charset="0"/>
                        </a:rPr>
                        <a:t>Favorittforfatter med ny bok</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41203553"/>
                  </a:ext>
                </a:extLst>
              </a:tr>
              <a:tr h="294893">
                <a:tc>
                  <a:txBody>
                    <a:bodyPr/>
                    <a:lstStyle/>
                    <a:p>
                      <a:pPr algn="l" fontAlgn="ctr"/>
                      <a:r>
                        <a:rPr lang="nb-NO" sz="1100" b="0" i="0" u="none" strike="noStrike" dirty="0">
                          <a:effectLst/>
                          <a:latin typeface="Calibri" panose="020F0502020204030204" pitchFamily="34" charset="0"/>
                        </a:rPr>
                        <a:t>Tok flere kanaler i bruk</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00B050"/>
                          </a:solidFill>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28352186"/>
                  </a:ext>
                </a:extLst>
              </a:tr>
              <a:tr h="294893">
                <a:tc>
                  <a:txBody>
                    <a:bodyPr/>
                    <a:lstStyle/>
                    <a:p>
                      <a:pPr algn="l" fontAlgn="ctr"/>
                      <a:r>
                        <a:rPr lang="nb-NO" sz="1100" b="0" i="0" u="none" strike="noStrike" dirty="0">
                          <a:effectLst/>
                          <a:latin typeface="Calibri" panose="020F0502020204030204" pitchFamily="34" charset="0"/>
                        </a:rPr>
                        <a:t>Hadde mer penger til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22948754"/>
                  </a:ext>
                </a:extLst>
              </a:tr>
              <a:tr h="294893">
                <a:tc>
                  <a:txBody>
                    <a:bodyPr/>
                    <a:lstStyle/>
                    <a:p>
                      <a:pPr algn="l" fontAlgn="ctr"/>
                      <a:r>
                        <a:rPr lang="nb-NO" sz="1100" b="0" i="0" u="none" strike="noStrike" dirty="0">
                          <a:effectLst/>
                          <a:latin typeface="Calibri" panose="020F0502020204030204" pitchFamily="34" charset="0"/>
                        </a:rPr>
                        <a:t>Andre årsaker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74282750"/>
                  </a:ext>
                </a:extLst>
              </a:tr>
            </a:tbl>
          </a:graphicData>
        </a:graphic>
      </p:graphicFrame>
      <p:sp>
        <p:nvSpPr>
          <p:cNvPr id="12" name="Ellipse 11">
            <a:extLst>
              <a:ext uri="{FF2B5EF4-FFF2-40B4-BE49-F238E27FC236}">
                <a16:creationId xmlns:a16="http://schemas.microsoft.com/office/drawing/2014/main" id="{5E409F4B-9A52-439A-9CBD-231B981F11F4}"/>
              </a:ext>
            </a:extLst>
          </p:cNvPr>
          <p:cNvSpPr/>
          <p:nvPr/>
        </p:nvSpPr>
        <p:spPr>
          <a:xfrm>
            <a:off x="5459010" y="3693210"/>
            <a:ext cx="720080" cy="3198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5" name="TekstSylinder 14">
            <a:extLst>
              <a:ext uri="{FF2B5EF4-FFF2-40B4-BE49-F238E27FC236}">
                <a16:creationId xmlns:a16="http://schemas.microsoft.com/office/drawing/2014/main" id="{4E15344C-2B76-4819-8C22-40BB2E457B2B}"/>
              </a:ext>
            </a:extLst>
          </p:cNvPr>
          <p:cNvSpPr txBox="1"/>
          <p:nvPr/>
        </p:nvSpPr>
        <p:spPr>
          <a:xfrm>
            <a:off x="715170" y="5790456"/>
            <a:ext cx="5948164" cy="230832"/>
          </a:xfrm>
          <a:prstGeom prst="rect">
            <a:avLst/>
          </a:prstGeom>
          <a:noFill/>
        </p:spPr>
        <p:txBody>
          <a:bodyPr wrap="square" rtlCol="0">
            <a:spAutoFit/>
          </a:bodyPr>
          <a:lstStyle/>
          <a:p>
            <a:r>
              <a:rPr lang="nb-NO" sz="900" i="1" dirty="0"/>
              <a:t>Signifikante forskjeller er markert med grønne tall for høyere og røde for lavere</a:t>
            </a:r>
          </a:p>
        </p:txBody>
      </p:sp>
      <p:sp>
        <p:nvSpPr>
          <p:cNvPr id="8" name="Tittel 1">
            <a:extLst>
              <a:ext uri="{FF2B5EF4-FFF2-40B4-BE49-F238E27FC236}">
                <a16:creationId xmlns:a16="http://schemas.microsoft.com/office/drawing/2014/main" id="{F602F96A-CD46-4C26-9B01-35D5516E05C4}"/>
              </a:ext>
            </a:extLst>
          </p:cNvPr>
          <p:cNvSpPr>
            <a:spLocks noGrp="1"/>
          </p:cNvSpPr>
          <p:nvPr>
            <p:ph type="title"/>
          </p:nvPr>
        </p:nvSpPr>
        <p:spPr>
          <a:xfrm>
            <a:off x="742950" y="333375"/>
            <a:ext cx="10725150" cy="1008063"/>
          </a:xfrm>
        </p:spPr>
        <p:txBody>
          <a:bodyPr/>
          <a:lstStyle/>
          <a:p>
            <a:r>
              <a:rPr lang="nb-NO" sz="1200" dirty="0">
                <a:solidFill>
                  <a:schemeClr val="tx1">
                    <a:lumMod val="50000"/>
                    <a:lumOff val="50000"/>
                  </a:schemeClr>
                </a:solidFill>
              </a:rPr>
              <a:t>ÅRSAK FOR Å KJØPE FLERE BØKER:</a:t>
            </a:r>
            <a:br>
              <a:rPr lang="nb-NO" sz="1200" dirty="0">
                <a:solidFill>
                  <a:schemeClr val="tx1">
                    <a:lumMod val="50000"/>
                    <a:lumOff val="50000"/>
                  </a:schemeClr>
                </a:solidFill>
              </a:rPr>
            </a:br>
            <a:r>
              <a:rPr lang="nb-NO" dirty="0">
                <a:solidFill>
                  <a:schemeClr val="tx1"/>
                </a:solidFill>
              </a:rPr>
              <a:t>Oppdaget bokkjøp på nett og tok flere kanaler i bruk er oftere årsak hos de moderne</a:t>
            </a:r>
            <a:br>
              <a:rPr lang="nb-NO" dirty="0">
                <a:solidFill>
                  <a:schemeClr val="tx1"/>
                </a:solidFill>
              </a:rPr>
            </a:br>
            <a:r>
              <a:rPr lang="nb-NO" sz="1200" dirty="0">
                <a:solidFill>
                  <a:schemeClr val="tx1"/>
                </a:solidFill>
              </a:rPr>
              <a:t>Mobiltidstyvene oppgir oftere at de fant flere bøker de «måtte» kjøpe</a:t>
            </a:r>
            <a:endParaRPr lang="nb-NO" sz="1200" dirty="0">
              <a:solidFill>
                <a:schemeClr val="tx1">
                  <a:lumMod val="50000"/>
                  <a:lumOff val="50000"/>
                </a:schemeClr>
              </a:solidFill>
            </a:endParaRPr>
          </a:p>
        </p:txBody>
      </p:sp>
      <p:sp>
        <p:nvSpPr>
          <p:cNvPr id="17" name="Ellipse 16">
            <a:extLst>
              <a:ext uri="{FF2B5EF4-FFF2-40B4-BE49-F238E27FC236}">
                <a16:creationId xmlns:a16="http://schemas.microsoft.com/office/drawing/2014/main" id="{E92F808C-12C8-4BBC-A685-BAFB7934CE43}"/>
              </a:ext>
            </a:extLst>
          </p:cNvPr>
          <p:cNvSpPr/>
          <p:nvPr/>
        </p:nvSpPr>
        <p:spPr>
          <a:xfrm>
            <a:off x="4367808" y="4269274"/>
            <a:ext cx="720080" cy="3198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8" name="Ellipse 17">
            <a:extLst>
              <a:ext uri="{FF2B5EF4-FFF2-40B4-BE49-F238E27FC236}">
                <a16:creationId xmlns:a16="http://schemas.microsoft.com/office/drawing/2014/main" id="{9655E347-E465-4F70-93E0-320495BDBB96}"/>
              </a:ext>
            </a:extLst>
          </p:cNvPr>
          <p:cNvSpPr/>
          <p:nvPr/>
        </p:nvSpPr>
        <p:spPr>
          <a:xfrm>
            <a:off x="4367808" y="4888630"/>
            <a:ext cx="720080" cy="3198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9" name="TekstSylinder 8">
            <a:extLst>
              <a:ext uri="{FF2B5EF4-FFF2-40B4-BE49-F238E27FC236}">
                <a16:creationId xmlns:a16="http://schemas.microsoft.com/office/drawing/2014/main" id="{D4956C13-CECD-62C4-E4F1-7C27326E98A0}"/>
              </a:ext>
            </a:extLst>
          </p:cNvPr>
          <p:cNvSpPr txBox="1"/>
          <p:nvPr/>
        </p:nvSpPr>
        <p:spPr>
          <a:xfrm>
            <a:off x="707480" y="1626284"/>
            <a:ext cx="10725149" cy="600164"/>
          </a:xfrm>
          <a:prstGeom prst="rect">
            <a:avLst/>
          </a:prstGeom>
          <a:noFill/>
        </p:spPr>
        <p:txBody>
          <a:bodyPr wrap="square">
            <a:spAutoFit/>
          </a:bodyPr>
          <a:lstStyle/>
          <a:p>
            <a:r>
              <a:rPr lang="nb-NO" b="1" dirty="0"/>
              <a:t>Sett kryss ved alle relevante årsaker (for deg) for at du kjøpte flere bøker i 2021 enn tidligere år</a:t>
            </a:r>
          </a:p>
          <a:p>
            <a:r>
              <a:rPr lang="nb-NO" sz="1000" dirty="0"/>
              <a:t>Spørsmålet er stilt til bokkjøperne som svarer at de kjøpte flere bøker siste året</a:t>
            </a:r>
          </a:p>
          <a:p>
            <a:r>
              <a:rPr lang="nb-NO" sz="1000" i="1" dirty="0"/>
              <a:t>GRUPPERTE EGENSKAPER MED KORRELASJONSANALYSER</a:t>
            </a:r>
          </a:p>
        </p:txBody>
      </p:sp>
    </p:spTree>
    <p:extLst>
      <p:ext uri="{BB962C8B-B14F-4D97-AF65-F5344CB8AC3E}">
        <p14:creationId xmlns:p14="http://schemas.microsoft.com/office/powerpoint/2010/main" val="4073094841"/>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5C02BF-3AC6-4011-875A-18714C67C6C2}"/>
              </a:ext>
            </a:extLst>
          </p:cNvPr>
          <p:cNvSpPr>
            <a:spLocks noGrp="1"/>
          </p:cNvSpPr>
          <p:nvPr>
            <p:ph type="title"/>
          </p:nvPr>
        </p:nvSpPr>
        <p:spPr/>
        <p:txBody>
          <a:bodyPr/>
          <a:lstStyle/>
          <a:p>
            <a:r>
              <a:rPr lang="nb-NO" sz="1200" dirty="0">
                <a:solidFill>
                  <a:schemeClr val="tx1">
                    <a:lumMod val="50000"/>
                    <a:lumOff val="50000"/>
                  </a:schemeClr>
                </a:solidFill>
              </a:rPr>
              <a:t>ÅRSAK (BLANT BOKKJØPERNE) FOR Å KJØPE FÆRRE BØKER I 2021:</a:t>
            </a:r>
            <a:br>
              <a:rPr lang="nb-NO" sz="1200" dirty="0">
                <a:solidFill>
                  <a:schemeClr val="tx1">
                    <a:lumMod val="50000"/>
                    <a:lumOff val="50000"/>
                  </a:schemeClr>
                </a:solidFill>
              </a:rPr>
            </a:br>
            <a:r>
              <a:rPr lang="nb-NO" dirty="0">
                <a:solidFill>
                  <a:schemeClr val="tx1"/>
                </a:solidFill>
              </a:rPr>
              <a:t>Viktigste årsaker for å kjøpe færre bøker i 2021: </a:t>
            </a:r>
            <a:br>
              <a:rPr lang="nb-NO" dirty="0">
                <a:solidFill>
                  <a:schemeClr val="tx1"/>
                </a:solidFill>
              </a:rPr>
            </a:br>
            <a:r>
              <a:rPr lang="nb-NO" sz="1600" dirty="0">
                <a:solidFill>
                  <a:schemeClr val="tx1"/>
                </a:solidFill>
              </a:rPr>
              <a:t>Bruker tid på andre ting, mindre i butikk enn tidligere, færre bøker som ga lyst til å kjøpe</a:t>
            </a:r>
            <a:endParaRPr lang="nb-NO" sz="1600" dirty="0">
              <a:solidFill>
                <a:schemeClr val="tx1">
                  <a:lumMod val="50000"/>
                  <a:lumOff val="50000"/>
                </a:schemeClr>
              </a:solidFill>
            </a:endParaRPr>
          </a:p>
        </p:txBody>
      </p:sp>
      <p:graphicFrame>
        <p:nvGraphicFramePr>
          <p:cNvPr id="10" name="Diagram 9">
            <a:extLst>
              <a:ext uri="{FF2B5EF4-FFF2-40B4-BE49-F238E27FC236}">
                <a16:creationId xmlns:a16="http://schemas.microsoft.com/office/drawing/2014/main" id="{3D7FC935-452A-41F7-8D96-8590E2BBA0CD}"/>
              </a:ext>
            </a:extLst>
          </p:cNvPr>
          <p:cNvGraphicFramePr/>
          <p:nvPr/>
        </p:nvGraphicFramePr>
        <p:xfrm>
          <a:off x="742951" y="1484784"/>
          <a:ext cx="10725149" cy="503983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kstSylinder 10">
            <a:extLst>
              <a:ext uri="{FF2B5EF4-FFF2-40B4-BE49-F238E27FC236}">
                <a16:creationId xmlns:a16="http://schemas.microsoft.com/office/drawing/2014/main" id="{2B412F1A-8D26-4536-84ED-00AF4AD64378}"/>
              </a:ext>
            </a:extLst>
          </p:cNvPr>
          <p:cNvSpPr txBox="1"/>
          <p:nvPr/>
        </p:nvSpPr>
        <p:spPr>
          <a:xfrm>
            <a:off x="723900" y="1484784"/>
            <a:ext cx="10725149" cy="430887"/>
          </a:xfrm>
          <a:prstGeom prst="rect">
            <a:avLst/>
          </a:prstGeom>
          <a:noFill/>
        </p:spPr>
        <p:txBody>
          <a:bodyPr wrap="square">
            <a:spAutoFit/>
          </a:bodyPr>
          <a:lstStyle/>
          <a:p>
            <a:r>
              <a:rPr lang="nb-NO" b="1" dirty="0"/>
              <a:t>Sett kryss ved alle relevante årsaker (for deg) for at du kjøpte færre bøker i 2021 enn tidligere år:</a:t>
            </a:r>
          </a:p>
          <a:p>
            <a:r>
              <a:rPr lang="nb-NO" sz="1000" dirty="0"/>
              <a:t>Spørsmålet er stilt til bokkjøperne som svarer at de kjøpte færre bøker siste året (n=336)</a:t>
            </a:r>
          </a:p>
        </p:txBody>
      </p:sp>
      <p:graphicFrame>
        <p:nvGraphicFramePr>
          <p:cNvPr id="12" name="Tabell 11">
            <a:extLst>
              <a:ext uri="{FF2B5EF4-FFF2-40B4-BE49-F238E27FC236}">
                <a16:creationId xmlns:a16="http://schemas.microsoft.com/office/drawing/2014/main" id="{E0B428F0-40F3-4CAD-A70A-04E3D9E857AA}"/>
              </a:ext>
            </a:extLst>
          </p:cNvPr>
          <p:cNvGraphicFramePr>
            <a:graphicFrameLocks noGrp="1"/>
          </p:cNvGraphicFramePr>
          <p:nvPr/>
        </p:nvGraphicFramePr>
        <p:xfrm>
          <a:off x="10295756" y="1844824"/>
          <a:ext cx="972000" cy="4536512"/>
        </p:xfrm>
        <a:graphic>
          <a:graphicData uri="http://schemas.openxmlformats.org/drawingml/2006/table">
            <a:tbl>
              <a:tblPr/>
              <a:tblGrid>
                <a:gridCol w="972000">
                  <a:extLst>
                    <a:ext uri="{9D8B030D-6E8A-4147-A177-3AD203B41FA5}">
                      <a16:colId xmlns:a16="http://schemas.microsoft.com/office/drawing/2014/main" val="2749303383"/>
                    </a:ext>
                  </a:extLst>
                </a:gridCol>
              </a:tblGrid>
              <a:tr h="257047">
                <a:tc>
                  <a:txBody>
                    <a:bodyPr/>
                    <a:lstStyle/>
                    <a:p>
                      <a:pPr algn="ctr" fontAlgn="b"/>
                      <a:r>
                        <a:rPr lang="nb-NO" sz="1000" b="0" i="0" u="none" strike="noStrike" dirty="0">
                          <a:effectLst/>
                          <a:latin typeface="Arial" panose="020B0604020202020204" pitchFamily="34" charset="0"/>
                          <a:cs typeface="Arial" panose="020B0604020202020204" pitchFamily="34" charset="0"/>
                        </a:rPr>
                        <a:t>Topp-3</a:t>
                      </a:r>
                    </a:p>
                  </a:txBody>
                  <a:tcPr marL="7620" marR="7620" marT="7620" marB="0" anchor="ctr">
                    <a:lnL>
                      <a:noFill/>
                    </a:lnL>
                    <a:lnR>
                      <a:noFill/>
                    </a:lnR>
                    <a:lnT>
                      <a:noFill/>
                    </a:lnT>
                    <a:lnB>
                      <a:noFill/>
                    </a:lnB>
                  </a:tcPr>
                </a:tc>
                <a:extLst>
                  <a:ext uri="{0D108BD9-81ED-4DB2-BD59-A6C34878D82A}">
                    <a16:rowId xmlns:a16="http://schemas.microsoft.com/office/drawing/2014/main" val="4008939583"/>
                  </a:ext>
                </a:extLst>
              </a:tr>
              <a:tr h="225235">
                <a:tc>
                  <a:txBody>
                    <a:bodyPr/>
                    <a:lstStyle/>
                    <a:p>
                      <a:pPr algn="ctr" fontAlgn="ctr"/>
                      <a:r>
                        <a:rPr lang="nb-NO" sz="1000" b="0" i="0" u="none" strike="noStrike" dirty="0">
                          <a:effectLst/>
                          <a:latin typeface="Arial" panose="020B0604020202020204" pitchFamily="34" charset="0"/>
                          <a:cs typeface="Arial" panose="020B0604020202020204" pitchFamily="34" charset="0"/>
                        </a:rPr>
                        <a:t>41 %</a:t>
                      </a:r>
                    </a:p>
                  </a:txBody>
                  <a:tcPr marL="7620" marR="7620" marT="7620" marB="0" anchor="ctr">
                    <a:lnL>
                      <a:noFill/>
                    </a:lnL>
                    <a:lnR>
                      <a:noFill/>
                    </a:lnR>
                    <a:lnT>
                      <a:noFill/>
                    </a:lnT>
                    <a:lnB>
                      <a:noFill/>
                    </a:lnB>
                  </a:tcPr>
                </a:tc>
                <a:extLst>
                  <a:ext uri="{0D108BD9-81ED-4DB2-BD59-A6C34878D82A}">
                    <a16:rowId xmlns:a16="http://schemas.microsoft.com/office/drawing/2014/main" val="1446303141"/>
                  </a:ext>
                </a:extLst>
              </a:tr>
              <a:tr h="225235">
                <a:tc>
                  <a:txBody>
                    <a:bodyPr/>
                    <a:lstStyle/>
                    <a:p>
                      <a:pPr algn="ctr" fontAlgn="ctr"/>
                      <a:r>
                        <a:rPr lang="nb-NO" sz="1000" b="0" i="0" u="none" strike="noStrike" dirty="0">
                          <a:effectLst/>
                          <a:latin typeface="Arial" panose="020B0604020202020204" pitchFamily="34" charset="0"/>
                          <a:cs typeface="Arial" panose="020B0604020202020204" pitchFamily="34" charset="0"/>
                        </a:rPr>
                        <a:t>22 %</a:t>
                      </a:r>
                    </a:p>
                  </a:txBody>
                  <a:tcPr marL="7620" marR="7620" marT="7620" marB="0" anchor="ctr">
                    <a:lnL>
                      <a:noFill/>
                    </a:lnL>
                    <a:lnR>
                      <a:noFill/>
                    </a:lnR>
                    <a:lnT>
                      <a:noFill/>
                    </a:lnT>
                    <a:lnB>
                      <a:noFill/>
                    </a:lnB>
                  </a:tcPr>
                </a:tc>
                <a:extLst>
                  <a:ext uri="{0D108BD9-81ED-4DB2-BD59-A6C34878D82A}">
                    <a16:rowId xmlns:a16="http://schemas.microsoft.com/office/drawing/2014/main" val="692970166"/>
                  </a:ext>
                </a:extLst>
              </a:tr>
              <a:tr h="225235">
                <a:tc>
                  <a:txBody>
                    <a:bodyPr/>
                    <a:lstStyle/>
                    <a:p>
                      <a:pPr algn="ctr" fontAlgn="ctr"/>
                      <a:r>
                        <a:rPr lang="nb-NO" sz="1000" b="0" i="0" u="none" strike="noStrike" dirty="0">
                          <a:effectLst/>
                          <a:latin typeface="Arial" panose="020B0604020202020204" pitchFamily="34" charset="0"/>
                          <a:cs typeface="Arial" panose="020B0604020202020204" pitchFamily="34" charset="0"/>
                        </a:rPr>
                        <a:t>19 %</a:t>
                      </a:r>
                    </a:p>
                  </a:txBody>
                  <a:tcPr marL="7620" marR="7620" marT="7620" marB="0" anchor="ctr">
                    <a:lnL>
                      <a:noFill/>
                    </a:lnL>
                    <a:lnR>
                      <a:noFill/>
                    </a:lnR>
                    <a:lnT>
                      <a:noFill/>
                    </a:lnT>
                    <a:lnB>
                      <a:noFill/>
                    </a:lnB>
                  </a:tcPr>
                </a:tc>
                <a:extLst>
                  <a:ext uri="{0D108BD9-81ED-4DB2-BD59-A6C34878D82A}">
                    <a16:rowId xmlns:a16="http://schemas.microsoft.com/office/drawing/2014/main" val="2434599446"/>
                  </a:ext>
                </a:extLst>
              </a:tr>
              <a:tr h="225235">
                <a:tc>
                  <a:txBody>
                    <a:bodyPr/>
                    <a:lstStyle/>
                    <a:p>
                      <a:pPr algn="ctr" fontAlgn="ctr"/>
                      <a:r>
                        <a:rPr lang="nb-NO" sz="1000" b="0" i="0" u="none" strike="noStrike" dirty="0">
                          <a:effectLst/>
                          <a:latin typeface="Arial" panose="020B0604020202020204" pitchFamily="34" charset="0"/>
                          <a:cs typeface="Arial" panose="020B0604020202020204" pitchFamily="34" charset="0"/>
                        </a:rPr>
                        <a:t>14 %</a:t>
                      </a:r>
                    </a:p>
                  </a:txBody>
                  <a:tcPr marL="7620" marR="7620" marT="7620" marB="0" anchor="ctr">
                    <a:lnL>
                      <a:noFill/>
                    </a:lnL>
                    <a:lnR>
                      <a:noFill/>
                    </a:lnR>
                    <a:lnT>
                      <a:noFill/>
                    </a:lnT>
                    <a:lnB>
                      <a:noFill/>
                    </a:lnB>
                  </a:tcPr>
                </a:tc>
                <a:extLst>
                  <a:ext uri="{0D108BD9-81ED-4DB2-BD59-A6C34878D82A}">
                    <a16:rowId xmlns:a16="http://schemas.microsoft.com/office/drawing/2014/main" val="1893778263"/>
                  </a:ext>
                </a:extLst>
              </a:tr>
              <a:tr h="225235">
                <a:tc>
                  <a:txBody>
                    <a:bodyPr/>
                    <a:lstStyle/>
                    <a:p>
                      <a:pPr algn="ctr" fontAlgn="ctr"/>
                      <a:r>
                        <a:rPr lang="nb-NO" sz="1000" b="0" i="0" u="none" strike="noStrike" dirty="0">
                          <a:effectLst/>
                          <a:latin typeface="Arial" panose="020B0604020202020204" pitchFamily="34" charset="0"/>
                          <a:cs typeface="Arial" panose="020B0604020202020204" pitchFamily="34" charset="0"/>
                        </a:rPr>
                        <a:t>10 %</a:t>
                      </a:r>
                    </a:p>
                  </a:txBody>
                  <a:tcPr marL="7620" marR="7620" marT="7620" marB="0" anchor="ctr">
                    <a:lnL>
                      <a:noFill/>
                    </a:lnL>
                    <a:lnR>
                      <a:noFill/>
                    </a:lnR>
                    <a:lnT>
                      <a:noFill/>
                    </a:lnT>
                    <a:lnB>
                      <a:noFill/>
                    </a:lnB>
                  </a:tcPr>
                </a:tc>
                <a:extLst>
                  <a:ext uri="{0D108BD9-81ED-4DB2-BD59-A6C34878D82A}">
                    <a16:rowId xmlns:a16="http://schemas.microsoft.com/office/drawing/2014/main" val="1903639100"/>
                  </a:ext>
                </a:extLst>
              </a:tr>
              <a:tr h="225235">
                <a:tc>
                  <a:txBody>
                    <a:bodyPr/>
                    <a:lstStyle/>
                    <a:p>
                      <a:pPr algn="ctr" fontAlgn="ctr"/>
                      <a:r>
                        <a:rPr lang="nb-NO" sz="1000" b="0" i="0" u="none" strike="noStrike" dirty="0">
                          <a:effectLst/>
                          <a:latin typeface="Arial" panose="020B0604020202020204" pitchFamily="34" charset="0"/>
                          <a:cs typeface="Arial" panose="020B0604020202020204" pitchFamily="34" charset="0"/>
                        </a:rPr>
                        <a:t>11 %</a:t>
                      </a:r>
                    </a:p>
                  </a:txBody>
                  <a:tcPr marL="7620" marR="7620" marT="7620" marB="0" anchor="ctr">
                    <a:lnL>
                      <a:noFill/>
                    </a:lnL>
                    <a:lnR>
                      <a:noFill/>
                    </a:lnR>
                    <a:lnT>
                      <a:noFill/>
                    </a:lnT>
                    <a:lnB>
                      <a:noFill/>
                    </a:lnB>
                  </a:tcPr>
                </a:tc>
                <a:extLst>
                  <a:ext uri="{0D108BD9-81ED-4DB2-BD59-A6C34878D82A}">
                    <a16:rowId xmlns:a16="http://schemas.microsoft.com/office/drawing/2014/main" val="3964979905"/>
                  </a:ext>
                </a:extLst>
              </a:tr>
              <a:tr h="225235">
                <a:tc>
                  <a:txBody>
                    <a:bodyPr/>
                    <a:lstStyle/>
                    <a:p>
                      <a:pPr algn="ctr" fontAlgn="ctr"/>
                      <a:r>
                        <a:rPr lang="nb-NO" sz="1000" b="0" i="0" u="none" strike="noStrike" dirty="0">
                          <a:effectLst/>
                          <a:latin typeface="Arial" panose="020B0604020202020204" pitchFamily="34" charset="0"/>
                          <a:cs typeface="Arial" panose="020B0604020202020204" pitchFamily="34" charset="0"/>
                        </a:rPr>
                        <a:t>7 %</a:t>
                      </a:r>
                    </a:p>
                  </a:txBody>
                  <a:tcPr marL="7620" marR="7620" marT="7620" marB="0" anchor="ctr">
                    <a:lnL>
                      <a:noFill/>
                    </a:lnL>
                    <a:lnR>
                      <a:noFill/>
                    </a:lnR>
                    <a:lnT>
                      <a:noFill/>
                    </a:lnT>
                    <a:lnB>
                      <a:noFill/>
                    </a:lnB>
                  </a:tcPr>
                </a:tc>
                <a:extLst>
                  <a:ext uri="{0D108BD9-81ED-4DB2-BD59-A6C34878D82A}">
                    <a16:rowId xmlns:a16="http://schemas.microsoft.com/office/drawing/2014/main" val="136723063"/>
                  </a:ext>
                </a:extLst>
              </a:tr>
              <a:tr h="225235">
                <a:tc>
                  <a:txBody>
                    <a:bodyPr/>
                    <a:lstStyle/>
                    <a:p>
                      <a:pPr algn="ctr" fontAlgn="ctr"/>
                      <a:r>
                        <a:rPr lang="nb-NO" sz="1000" b="0" i="0" u="none" strike="noStrike" dirty="0">
                          <a:effectLst/>
                          <a:latin typeface="Arial" panose="020B0604020202020204" pitchFamily="34" charset="0"/>
                          <a:cs typeface="Arial" panose="020B0604020202020204" pitchFamily="34" charset="0"/>
                        </a:rPr>
                        <a:t>8 %</a:t>
                      </a:r>
                    </a:p>
                  </a:txBody>
                  <a:tcPr marL="7620" marR="7620" marT="7620" marB="0" anchor="ctr">
                    <a:lnL>
                      <a:noFill/>
                    </a:lnL>
                    <a:lnR>
                      <a:noFill/>
                    </a:lnR>
                    <a:lnT>
                      <a:noFill/>
                    </a:lnT>
                    <a:lnB>
                      <a:noFill/>
                    </a:lnB>
                  </a:tcPr>
                </a:tc>
                <a:extLst>
                  <a:ext uri="{0D108BD9-81ED-4DB2-BD59-A6C34878D82A}">
                    <a16:rowId xmlns:a16="http://schemas.microsoft.com/office/drawing/2014/main" val="3762286884"/>
                  </a:ext>
                </a:extLst>
              </a:tr>
              <a:tr h="225235">
                <a:tc>
                  <a:txBody>
                    <a:bodyPr/>
                    <a:lstStyle/>
                    <a:p>
                      <a:pPr algn="ctr" fontAlgn="ctr"/>
                      <a:r>
                        <a:rPr lang="nb-NO" sz="1000" b="0" i="0" u="none" strike="noStrike" dirty="0">
                          <a:effectLst/>
                          <a:latin typeface="Arial" panose="020B0604020202020204" pitchFamily="34" charset="0"/>
                          <a:cs typeface="Arial" panose="020B0604020202020204" pitchFamily="34" charset="0"/>
                        </a:rPr>
                        <a:t>5 %</a:t>
                      </a:r>
                    </a:p>
                  </a:txBody>
                  <a:tcPr marL="7620" marR="7620" marT="7620" marB="0" anchor="ctr">
                    <a:lnL>
                      <a:noFill/>
                    </a:lnL>
                    <a:lnR>
                      <a:noFill/>
                    </a:lnR>
                    <a:lnT>
                      <a:noFill/>
                    </a:lnT>
                    <a:lnB>
                      <a:noFill/>
                    </a:lnB>
                  </a:tcPr>
                </a:tc>
                <a:extLst>
                  <a:ext uri="{0D108BD9-81ED-4DB2-BD59-A6C34878D82A}">
                    <a16:rowId xmlns:a16="http://schemas.microsoft.com/office/drawing/2014/main" val="3850335284"/>
                  </a:ext>
                </a:extLst>
              </a:tr>
              <a:tr h="225235">
                <a:tc>
                  <a:txBody>
                    <a:bodyPr/>
                    <a:lstStyle/>
                    <a:p>
                      <a:pPr algn="ctr" fontAlgn="ctr"/>
                      <a:r>
                        <a:rPr lang="nb-NO" sz="1000" b="0" i="0" u="none" strike="noStrike" dirty="0">
                          <a:effectLst/>
                          <a:latin typeface="Arial" panose="020B0604020202020204" pitchFamily="34" charset="0"/>
                          <a:cs typeface="Arial" panose="020B0604020202020204" pitchFamily="34" charset="0"/>
                        </a:rPr>
                        <a:t>4 %</a:t>
                      </a:r>
                    </a:p>
                  </a:txBody>
                  <a:tcPr marL="7620" marR="7620" marT="7620" marB="0" anchor="ctr">
                    <a:lnL>
                      <a:noFill/>
                    </a:lnL>
                    <a:lnR>
                      <a:noFill/>
                    </a:lnR>
                    <a:lnT>
                      <a:noFill/>
                    </a:lnT>
                    <a:lnB>
                      <a:noFill/>
                    </a:lnB>
                  </a:tcPr>
                </a:tc>
                <a:extLst>
                  <a:ext uri="{0D108BD9-81ED-4DB2-BD59-A6C34878D82A}">
                    <a16:rowId xmlns:a16="http://schemas.microsoft.com/office/drawing/2014/main" val="2991265110"/>
                  </a:ext>
                </a:extLst>
              </a:tr>
              <a:tr h="225235">
                <a:tc>
                  <a:txBody>
                    <a:bodyPr/>
                    <a:lstStyle/>
                    <a:p>
                      <a:pPr algn="ctr" fontAlgn="ctr"/>
                      <a:r>
                        <a:rPr lang="nb-NO" sz="1000" b="0" i="0" u="none" strike="noStrike" dirty="0">
                          <a:effectLst/>
                          <a:latin typeface="Arial" panose="020B0604020202020204" pitchFamily="34" charset="0"/>
                          <a:cs typeface="Arial" panose="020B0604020202020204" pitchFamily="34" charset="0"/>
                        </a:rPr>
                        <a:t>3 %</a:t>
                      </a:r>
                    </a:p>
                  </a:txBody>
                  <a:tcPr marL="7620" marR="7620" marT="7620" marB="0" anchor="ctr">
                    <a:lnL>
                      <a:noFill/>
                    </a:lnL>
                    <a:lnR>
                      <a:noFill/>
                    </a:lnR>
                    <a:lnT>
                      <a:noFill/>
                    </a:lnT>
                    <a:lnB>
                      <a:noFill/>
                    </a:lnB>
                  </a:tcPr>
                </a:tc>
                <a:extLst>
                  <a:ext uri="{0D108BD9-81ED-4DB2-BD59-A6C34878D82A}">
                    <a16:rowId xmlns:a16="http://schemas.microsoft.com/office/drawing/2014/main" val="1774409710"/>
                  </a:ext>
                </a:extLst>
              </a:tr>
              <a:tr h="225235">
                <a:tc>
                  <a:txBody>
                    <a:bodyPr/>
                    <a:lstStyle/>
                    <a:p>
                      <a:pPr algn="ctr" fontAlgn="ctr"/>
                      <a:r>
                        <a:rPr lang="nb-NO" sz="1000" b="0" i="0" u="none" strike="noStrike" dirty="0">
                          <a:effectLst/>
                          <a:latin typeface="Arial" panose="020B0604020202020204" pitchFamily="34" charset="0"/>
                          <a:cs typeface="Arial" panose="020B0604020202020204" pitchFamily="34" charset="0"/>
                        </a:rPr>
                        <a:t>3 %</a:t>
                      </a:r>
                    </a:p>
                  </a:txBody>
                  <a:tcPr marL="7620" marR="7620" marT="7620" marB="0" anchor="ctr">
                    <a:lnL>
                      <a:noFill/>
                    </a:lnL>
                    <a:lnR>
                      <a:noFill/>
                    </a:lnR>
                    <a:lnT>
                      <a:noFill/>
                    </a:lnT>
                    <a:lnB>
                      <a:noFill/>
                    </a:lnB>
                  </a:tcPr>
                </a:tc>
                <a:extLst>
                  <a:ext uri="{0D108BD9-81ED-4DB2-BD59-A6C34878D82A}">
                    <a16:rowId xmlns:a16="http://schemas.microsoft.com/office/drawing/2014/main" val="671992060"/>
                  </a:ext>
                </a:extLst>
              </a:tr>
              <a:tr h="225235">
                <a:tc>
                  <a:txBody>
                    <a:bodyPr/>
                    <a:lstStyle/>
                    <a:p>
                      <a:pPr algn="ctr" fontAlgn="ctr"/>
                      <a:r>
                        <a:rPr lang="nb-NO" sz="1000" b="0" i="0" u="none" strike="noStrike" dirty="0">
                          <a:effectLst/>
                          <a:latin typeface="Arial" panose="020B0604020202020204" pitchFamily="34" charset="0"/>
                          <a:cs typeface="Arial" panose="020B0604020202020204" pitchFamily="34" charset="0"/>
                        </a:rPr>
                        <a:t>2 %</a:t>
                      </a:r>
                    </a:p>
                  </a:txBody>
                  <a:tcPr marL="7620" marR="7620" marT="7620" marB="0" anchor="ctr">
                    <a:lnL>
                      <a:noFill/>
                    </a:lnL>
                    <a:lnR>
                      <a:noFill/>
                    </a:lnR>
                    <a:lnT>
                      <a:noFill/>
                    </a:lnT>
                    <a:lnB>
                      <a:noFill/>
                    </a:lnB>
                  </a:tcPr>
                </a:tc>
                <a:extLst>
                  <a:ext uri="{0D108BD9-81ED-4DB2-BD59-A6C34878D82A}">
                    <a16:rowId xmlns:a16="http://schemas.microsoft.com/office/drawing/2014/main" val="3423701769"/>
                  </a:ext>
                </a:extLst>
              </a:tr>
              <a:tr h="225235">
                <a:tc>
                  <a:txBody>
                    <a:bodyPr/>
                    <a:lstStyle/>
                    <a:p>
                      <a:pPr algn="ctr" fontAlgn="ctr"/>
                      <a:r>
                        <a:rPr lang="nb-NO" sz="1000" b="0" i="0" u="none" strike="noStrike" dirty="0">
                          <a:effectLst/>
                          <a:latin typeface="Arial" panose="020B0604020202020204" pitchFamily="34" charset="0"/>
                          <a:cs typeface="Arial" panose="020B0604020202020204" pitchFamily="34" charset="0"/>
                        </a:rPr>
                        <a:t>2 %</a:t>
                      </a:r>
                    </a:p>
                  </a:txBody>
                  <a:tcPr marL="7620" marR="7620" marT="7620" marB="0" anchor="ctr">
                    <a:lnL>
                      <a:noFill/>
                    </a:lnL>
                    <a:lnR>
                      <a:noFill/>
                    </a:lnR>
                    <a:lnT>
                      <a:noFill/>
                    </a:lnT>
                    <a:lnB>
                      <a:noFill/>
                    </a:lnB>
                  </a:tcPr>
                </a:tc>
                <a:extLst>
                  <a:ext uri="{0D108BD9-81ED-4DB2-BD59-A6C34878D82A}">
                    <a16:rowId xmlns:a16="http://schemas.microsoft.com/office/drawing/2014/main" val="1779782124"/>
                  </a:ext>
                </a:extLst>
              </a:tr>
              <a:tr h="225235">
                <a:tc>
                  <a:txBody>
                    <a:bodyPr/>
                    <a:lstStyle/>
                    <a:p>
                      <a:pPr algn="ctr" fontAlgn="ctr"/>
                      <a:r>
                        <a:rPr lang="nb-NO" sz="1000" b="0" i="0" u="none" strike="noStrike" dirty="0">
                          <a:effectLst/>
                          <a:latin typeface="Arial" panose="020B0604020202020204" pitchFamily="34" charset="0"/>
                          <a:cs typeface="Arial" panose="020B0604020202020204" pitchFamily="34" charset="0"/>
                        </a:rPr>
                        <a:t>2 %</a:t>
                      </a:r>
                    </a:p>
                  </a:txBody>
                  <a:tcPr marL="7620" marR="7620" marT="7620" marB="0" anchor="ctr">
                    <a:lnL>
                      <a:noFill/>
                    </a:lnL>
                    <a:lnR>
                      <a:noFill/>
                    </a:lnR>
                    <a:lnT>
                      <a:noFill/>
                    </a:lnT>
                    <a:lnB>
                      <a:noFill/>
                    </a:lnB>
                  </a:tcPr>
                </a:tc>
                <a:extLst>
                  <a:ext uri="{0D108BD9-81ED-4DB2-BD59-A6C34878D82A}">
                    <a16:rowId xmlns:a16="http://schemas.microsoft.com/office/drawing/2014/main" val="3623556133"/>
                  </a:ext>
                </a:extLst>
              </a:tr>
              <a:tr h="225235">
                <a:tc>
                  <a:txBody>
                    <a:bodyPr/>
                    <a:lstStyle/>
                    <a:p>
                      <a:pPr algn="ctr" fontAlgn="ctr"/>
                      <a:r>
                        <a:rPr lang="nb-NO" sz="1000" b="0" i="0" u="none" strike="noStrike" dirty="0">
                          <a:effectLst/>
                          <a:latin typeface="Arial" panose="020B0604020202020204" pitchFamily="34" charset="0"/>
                          <a:cs typeface="Arial" panose="020B0604020202020204" pitchFamily="34" charset="0"/>
                        </a:rPr>
                        <a:t>2 %</a:t>
                      </a:r>
                    </a:p>
                  </a:txBody>
                  <a:tcPr marL="7620" marR="7620" marT="7620" marB="0" anchor="ctr">
                    <a:lnL>
                      <a:noFill/>
                    </a:lnL>
                    <a:lnR>
                      <a:noFill/>
                    </a:lnR>
                    <a:lnT>
                      <a:noFill/>
                    </a:lnT>
                    <a:lnB>
                      <a:noFill/>
                    </a:lnB>
                  </a:tcPr>
                </a:tc>
                <a:extLst>
                  <a:ext uri="{0D108BD9-81ED-4DB2-BD59-A6C34878D82A}">
                    <a16:rowId xmlns:a16="http://schemas.microsoft.com/office/drawing/2014/main" val="44218548"/>
                  </a:ext>
                </a:extLst>
              </a:tr>
              <a:tr h="225235">
                <a:tc>
                  <a:txBody>
                    <a:bodyPr/>
                    <a:lstStyle/>
                    <a:p>
                      <a:pPr algn="ctr" fontAlgn="ctr"/>
                      <a:r>
                        <a:rPr lang="nb-NO" sz="1000" b="0" i="0" u="none" strike="noStrike" dirty="0">
                          <a:effectLst/>
                          <a:latin typeface="Arial" panose="020B0604020202020204" pitchFamily="34" charset="0"/>
                          <a:cs typeface="Arial" panose="020B0604020202020204" pitchFamily="34" charset="0"/>
                        </a:rPr>
                        <a:t>1 %</a:t>
                      </a:r>
                    </a:p>
                  </a:txBody>
                  <a:tcPr marL="7620" marR="7620" marT="7620" marB="0" anchor="ctr">
                    <a:lnL>
                      <a:noFill/>
                    </a:lnL>
                    <a:lnR>
                      <a:noFill/>
                    </a:lnR>
                    <a:lnT>
                      <a:noFill/>
                    </a:lnT>
                    <a:lnB>
                      <a:noFill/>
                    </a:lnB>
                  </a:tcPr>
                </a:tc>
                <a:extLst>
                  <a:ext uri="{0D108BD9-81ED-4DB2-BD59-A6C34878D82A}">
                    <a16:rowId xmlns:a16="http://schemas.microsoft.com/office/drawing/2014/main" val="156538520"/>
                  </a:ext>
                </a:extLst>
              </a:tr>
              <a:tr h="225235">
                <a:tc>
                  <a:txBody>
                    <a:bodyPr/>
                    <a:lstStyle/>
                    <a:p>
                      <a:pPr algn="ctr" fontAlgn="ctr"/>
                      <a:r>
                        <a:rPr lang="nb-NO" sz="1000" b="0" i="0" u="none" strike="noStrike" dirty="0">
                          <a:effectLst/>
                          <a:latin typeface="Arial" panose="020B0604020202020204" pitchFamily="34" charset="0"/>
                          <a:cs typeface="Arial" panose="020B0604020202020204" pitchFamily="34" charset="0"/>
                        </a:rPr>
                        <a:t>1 %</a:t>
                      </a:r>
                    </a:p>
                  </a:txBody>
                  <a:tcPr marL="7620" marR="7620" marT="7620" marB="0" anchor="ctr">
                    <a:lnL>
                      <a:noFill/>
                    </a:lnL>
                    <a:lnR>
                      <a:noFill/>
                    </a:lnR>
                    <a:lnT>
                      <a:noFill/>
                    </a:lnT>
                    <a:lnB>
                      <a:noFill/>
                    </a:lnB>
                  </a:tcPr>
                </a:tc>
                <a:extLst>
                  <a:ext uri="{0D108BD9-81ED-4DB2-BD59-A6C34878D82A}">
                    <a16:rowId xmlns:a16="http://schemas.microsoft.com/office/drawing/2014/main" val="3363460296"/>
                  </a:ext>
                </a:extLst>
              </a:tr>
              <a:tr h="225235">
                <a:tc>
                  <a:txBody>
                    <a:bodyPr/>
                    <a:lstStyle/>
                    <a:p>
                      <a:pPr algn="ctr" fontAlgn="ctr"/>
                      <a:r>
                        <a:rPr lang="nb-NO" sz="1000" b="0" i="0" u="none" strike="noStrike" dirty="0">
                          <a:effectLst/>
                          <a:latin typeface="Arial" panose="020B0604020202020204" pitchFamily="34" charset="0"/>
                          <a:cs typeface="Arial" panose="020B0604020202020204" pitchFamily="34" charset="0"/>
                        </a:rPr>
                        <a:t>1 %</a:t>
                      </a:r>
                    </a:p>
                  </a:txBody>
                  <a:tcPr marL="7620" marR="7620" marT="7620" marB="0" anchor="ctr">
                    <a:lnL>
                      <a:noFill/>
                    </a:lnL>
                    <a:lnR>
                      <a:noFill/>
                    </a:lnR>
                    <a:lnT>
                      <a:noFill/>
                    </a:lnT>
                    <a:lnB>
                      <a:noFill/>
                    </a:lnB>
                  </a:tcPr>
                </a:tc>
                <a:extLst>
                  <a:ext uri="{0D108BD9-81ED-4DB2-BD59-A6C34878D82A}">
                    <a16:rowId xmlns:a16="http://schemas.microsoft.com/office/drawing/2014/main" val="3131523577"/>
                  </a:ext>
                </a:extLst>
              </a:tr>
            </a:tbl>
          </a:graphicData>
        </a:graphic>
      </p:graphicFrame>
      <p:grpSp>
        <p:nvGrpSpPr>
          <p:cNvPr id="6" name="Gruppe 5">
            <a:extLst>
              <a:ext uri="{FF2B5EF4-FFF2-40B4-BE49-F238E27FC236}">
                <a16:creationId xmlns:a16="http://schemas.microsoft.com/office/drawing/2014/main" id="{41764248-7570-7F49-91EA-D1ACF40CC5D0}"/>
              </a:ext>
            </a:extLst>
          </p:cNvPr>
          <p:cNvGrpSpPr/>
          <p:nvPr/>
        </p:nvGrpSpPr>
        <p:grpSpPr>
          <a:xfrm>
            <a:off x="7680176" y="3212976"/>
            <a:ext cx="2716658" cy="2550240"/>
            <a:chOff x="7680176" y="3212976"/>
            <a:chExt cx="2716658" cy="2550240"/>
          </a:xfrm>
        </p:grpSpPr>
        <p:pic>
          <p:nvPicPr>
            <p:cNvPr id="7" name="Bilde 6">
              <a:extLst>
                <a:ext uri="{FF2B5EF4-FFF2-40B4-BE49-F238E27FC236}">
                  <a16:creationId xmlns:a16="http://schemas.microsoft.com/office/drawing/2014/main" id="{9106627F-5451-3D40-8C34-83B2B87A92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176" y="3212976"/>
              <a:ext cx="2716658" cy="2550240"/>
            </a:xfrm>
            <a:prstGeom prst="rect">
              <a:avLst/>
            </a:prstGeom>
          </p:spPr>
        </p:pic>
        <p:sp>
          <p:nvSpPr>
            <p:cNvPr id="8" name="Ellipse 7">
              <a:extLst>
                <a:ext uri="{FF2B5EF4-FFF2-40B4-BE49-F238E27FC236}">
                  <a16:creationId xmlns:a16="http://schemas.microsoft.com/office/drawing/2014/main" id="{0FF8780C-3D94-7E4F-8E6D-CAACFB42B272}"/>
                </a:ext>
              </a:extLst>
            </p:cNvPr>
            <p:cNvSpPr/>
            <p:nvPr/>
          </p:nvSpPr>
          <p:spPr>
            <a:xfrm>
              <a:off x="8017528" y="3372841"/>
              <a:ext cx="1008112" cy="10801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Tree>
    <p:extLst>
      <p:ext uri="{BB962C8B-B14F-4D97-AF65-F5344CB8AC3E}">
        <p14:creationId xmlns:p14="http://schemas.microsoft.com/office/powerpoint/2010/main" val="712018321"/>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ell 3">
            <a:extLst>
              <a:ext uri="{FF2B5EF4-FFF2-40B4-BE49-F238E27FC236}">
                <a16:creationId xmlns:a16="http://schemas.microsoft.com/office/drawing/2014/main" id="{2EFC2B82-20DB-49DC-B68E-2D0D99ADBEBF}"/>
              </a:ext>
            </a:extLst>
          </p:cNvPr>
          <p:cNvGraphicFramePr>
            <a:graphicFrameLocks noGrp="1"/>
          </p:cNvGraphicFramePr>
          <p:nvPr/>
        </p:nvGraphicFramePr>
        <p:xfrm>
          <a:off x="742951" y="1412774"/>
          <a:ext cx="10301256" cy="4608505"/>
        </p:xfrm>
        <a:graphic>
          <a:graphicData uri="http://schemas.openxmlformats.org/drawingml/2006/table">
            <a:tbl>
              <a:tblPr>
                <a:effectLst>
                  <a:outerShdw blurRad="63500" sx="102000" sy="102000" algn="ctr" rotWithShape="0">
                    <a:prstClr val="black">
                      <a:alpha val="40000"/>
                    </a:prstClr>
                  </a:outerShdw>
                </a:effectLst>
              </a:tblPr>
              <a:tblGrid>
                <a:gridCol w="437256">
                  <a:extLst>
                    <a:ext uri="{9D8B030D-6E8A-4147-A177-3AD203B41FA5}">
                      <a16:colId xmlns:a16="http://schemas.microsoft.com/office/drawing/2014/main" val="696132330"/>
                    </a:ext>
                  </a:extLst>
                </a:gridCol>
                <a:gridCol w="4752000">
                  <a:extLst>
                    <a:ext uri="{9D8B030D-6E8A-4147-A177-3AD203B41FA5}">
                      <a16:colId xmlns:a16="http://schemas.microsoft.com/office/drawing/2014/main" val="2731838420"/>
                    </a:ext>
                  </a:extLst>
                </a:gridCol>
                <a:gridCol w="2556000">
                  <a:extLst>
                    <a:ext uri="{9D8B030D-6E8A-4147-A177-3AD203B41FA5}">
                      <a16:colId xmlns:a16="http://schemas.microsoft.com/office/drawing/2014/main" val="710934514"/>
                    </a:ext>
                  </a:extLst>
                </a:gridCol>
                <a:gridCol w="2556000">
                  <a:extLst>
                    <a:ext uri="{9D8B030D-6E8A-4147-A177-3AD203B41FA5}">
                      <a16:colId xmlns:a16="http://schemas.microsoft.com/office/drawing/2014/main" val="1400004231"/>
                    </a:ext>
                  </a:extLst>
                </a:gridCol>
              </a:tblGrid>
              <a:tr h="229081">
                <a:tc>
                  <a:txBody>
                    <a:bodyPr/>
                    <a:lstStyle/>
                    <a:p>
                      <a:pPr algn="ctr" fontAlgn="b"/>
                      <a:r>
                        <a:rPr lang="nb-NO" sz="1200" b="1" i="0" u="none" strike="noStrike" dirty="0">
                          <a:solidFill>
                            <a:srgbClr val="000000"/>
                          </a:solidFill>
                          <a:effectLst/>
                          <a:latin typeface="Arial" panose="020B0604020202020204" pitchFamily="34" charset="0"/>
                          <a:cs typeface="Arial" panose="020B0604020202020204" pitchFamily="34" charset="0"/>
                        </a:rPr>
                        <a:t>#</a:t>
                      </a:r>
                    </a:p>
                  </a:txBody>
                  <a:tcPr marL="6450" marR="6450" marT="64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nb-NO" sz="1200" b="1" i="0" u="none" strike="noStrike" dirty="0">
                          <a:solidFill>
                            <a:srgbClr val="000000"/>
                          </a:solidFill>
                          <a:effectLst/>
                          <a:latin typeface="Arial" panose="020B0604020202020204" pitchFamily="34" charset="0"/>
                          <a:cs typeface="Arial" panose="020B0604020202020204" pitchFamily="34" charset="0"/>
                        </a:rPr>
                        <a:t>ÅRSAK FOR Å KJØPE FÆRRE BØKER</a:t>
                      </a:r>
                    </a:p>
                  </a:txBody>
                  <a:tcPr marL="77403" marR="6450" marT="64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nb-NO" sz="1200" b="1" i="0" u="none" strike="noStrike" dirty="0">
                          <a:solidFill>
                            <a:srgbClr val="000000"/>
                          </a:solidFill>
                          <a:effectLst/>
                          <a:latin typeface="Arial" panose="020B0604020202020204" pitchFamily="34" charset="0"/>
                          <a:cs typeface="Arial" panose="020B0604020202020204" pitchFamily="34" charset="0"/>
                        </a:rPr>
                        <a:t>FORKORTET TEKST</a:t>
                      </a:r>
                    </a:p>
                  </a:txBody>
                  <a:tcPr marL="77403" marR="6450" marT="64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nb-NO" sz="1200" b="1" i="0" u="none" strike="noStrike" dirty="0">
                          <a:solidFill>
                            <a:srgbClr val="000000"/>
                          </a:solidFill>
                          <a:effectLst/>
                          <a:latin typeface="Arial" panose="020B0604020202020204" pitchFamily="34" charset="0"/>
                          <a:cs typeface="Arial" panose="020B0604020202020204" pitchFamily="34" charset="0"/>
                        </a:rPr>
                        <a:t>GRUPPERT (CLUSTRET)</a:t>
                      </a:r>
                    </a:p>
                  </a:txBody>
                  <a:tcPr marL="77403" marR="6450" marT="64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46957304"/>
                  </a:ext>
                </a:extLst>
              </a:tr>
              <a:tr h="230496">
                <a:tc>
                  <a:txBody>
                    <a:bodyPr/>
                    <a:lstStyle/>
                    <a:p>
                      <a:pPr algn="ctr" fontAlgn="b"/>
                      <a:r>
                        <a:rPr lang="nb-NO" sz="1200" b="0" i="0" u="none" strike="noStrike" dirty="0">
                          <a:solidFill>
                            <a:srgbClr val="000000"/>
                          </a:solidFill>
                          <a:effectLst/>
                          <a:latin typeface="Arial" panose="020B0604020202020204" pitchFamily="34" charset="0"/>
                          <a:cs typeface="Arial" panose="020B0604020202020204" pitchFamily="34"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Fant ikke bøker som passet </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Fant ikke passende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Fant ikke passende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95721837"/>
                  </a:ext>
                </a:extLst>
              </a:tr>
              <a:tr h="230496">
                <a:tc>
                  <a:txBody>
                    <a:bodyPr/>
                    <a:lstStyle/>
                    <a:p>
                      <a:pPr algn="ctr" fontAlgn="b"/>
                      <a:r>
                        <a:rPr lang="nb-NO" sz="1200" b="0" i="0" u="none" strike="noStrike" dirty="0">
                          <a:solidFill>
                            <a:srgbClr val="000000"/>
                          </a:solidFill>
                          <a:effectLst/>
                          <a:latin typeface="Arial" panose="020B0604020202020204" pitchFamily="34" charset="0"/>
                          <a:cs typeface="Arial" panose="020B0604020202020204" pitchFamily="34"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Færre bøker jeg hadde lyst til å kjøpe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Fant færre jeg hadde lyst til å kjøpe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Fant færre jeg hadde lyst til å kjøpe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36227119"/>
                  </a:ext>
                </a:extLst>
              </a:tr>
              <a:tr h="230496">
                <a:tc>
                  <a:txBody>
                    <a:bodyPr/>
                    <a:lstStyle/>
                    <a:p>
                      <a:pPr algn="ctr" fontAlgn="b"/>
                      <a:r>
                        <a:rPr lang="nb-NO" sz="1200" b="0" i="0" u="none" strike="noStrike" dirty="0">
                          <a:solidFill>
                            <a:srgbClr val="000000"/>
                          </a:solidFill>
                          <a:effectLst/>
                          <a:latin typeface="Arial" panose="020B0604020202020204" pitchFamily="34" charset="0"/>
                          <a:cs typeface="Arial" panose="020B0604020202020204" pitchFamily="34" charset="0"/>
                        </a:rPr>
                        <a:t>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Færre bøker jeg følte jeg ‘måtte’ kjøpe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Færre "måtte kjøpe"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nb-NO" sz="1200" b="0" i="0" u="none" strike="noStrike" dirty="0">
                          <a:effectLst/>
                          <a:latin typeface="Arial" panose="020B0604020202020204" pitchFamily="34" charset="0"/>
                        </a:rPr>
                        <a:t>Opplevde mindre utvalg</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10714959"/>
                  </a:ext>
                </a:extLst>
              </a:tr>
              <a:tr h="230496">
                <a:tc>
                  <a:txBody>
                    <a:bodyPr/>
                    <a:lstStyle/>
                    <a:p>
                      <a:pPr algn="ctr" fontAlgn="b"/>
                      <a:r>
                        <a:rPr lang="nb-NO" sz="1200" b="0" i="0" u="none" strike="noStrike" dirty="0">
                          <a:solidFill>
                            <a:srgbClr val="000000"/>
                          </a:solidFill>
                          <a:effectLst/>
                          <a:latin typeface="Arial" panose="020B0604020202020204" pitchFamily="34" charset="0"/>
                          <a:cs typeface="Arial" panose="020B0604020202020204" pitchFamily="34"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Avsluttet bokserien jeg leste tidligere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Avsluttet bokserie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nb-NO" sz="1200" b="0" i="0" u="none" strike="noStrike" dirty="0">
                          <a:effectLst/>
                          <a:latin typeface="Arial" panose="020B0604020202020204" pitchFamily="34" charset="0"/>
                        </a:rPr>
                        <a:t>Færre nye favorittforfattere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37413110"/>
                  </a:ext>
                </a:extLst>
              </a:tr>
              <a:tr h="230496">
                <a:tc>
                  <a:txBody>
                    <a:bodyPr/>
                    <a:lstStyle/>
                    <a:p>
                      <a:pPr algn="ctr" fontAlgn="b"/>
                      <a:r>
                        <a:rPr lang="nb-NO" sz="1200" b="0" i="0" u="none" strike="noStrike" dirty="0">
                          <a:solidFill>
                            <a:srgbClr val="000000"/>
                          </a:solidFill>
                          <a:effectLst/>
                          <a:latin typeface="Arial" panose="020B0604020202020204" pitchFamily="34" charset="0"/>
                          <a:cs typeface="Arial" panose="020B0604020202020204" pitchFamily="34" charset="0"/>
                        </a:rPr>
                        <a:t>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Færre av mine favorittforfattere kom med nye bøker </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Færre favoritter med nye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Færre nye favorittforfattere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84014237"/>
                  </a:ext>
                </a:extLst>
              </a:tr>
              <a:tr h="230496">
                <a:tc>
                  <a:txBody>
                    <a:bodyPr/>
                    <a:lstStyle/>
                    <a:p>
                      <a:pPr algn="ctr" fontAlgn="b"/>
                      <a:r>
                        <a:rPr lang="nb-NO" sz="1200" b="0" i="0" u="none" strike="noStrike" dirty="0">
                          <a:solidFill>
                            <a:srgbClr val="000000"/>
                          </a:solidFill>
                          <a:effectLst/>
                          <a:latin typeface="Arial" panose="020B0604020202020204" pitchFamily="34" charset="0"/>
                          <a:cs typeface="Arial" panose="020B0604020202020204" pitchFamily="34" charset="0"/>
                        </a:rPr>
                        <a:t>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Syns bøker har blitt dyrere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Synes bøker ble dyrere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Synes bøker ble dyrere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70943354"/>
                  </a:ext>
                </a:extLst>
              </a:tr>
              <a:tr h="230496">
                <a:tc>
                  <a:txBody>
                    <a:bodyPr/>
                    <a:lstStyle/>
                    <a:p>
                      <a:pPr algn="ctr" fontAlgn="b"/>
                      <a:r>
                        <a:rPr lang="nb-NO" sz="1200" b="0" i="0" u="none" strike="noStrike" dirty="0">
                          <a:solidFill>
                            <a:srgbClr val="000000"/>
                          </a:solidFill>
                          <a:effectLst/>
                          <a:latin typeface="Arial" panose="020B0604020202020204" pitchFamily="34" charset="0"/>
                          <a:cs typeface="Arial" panose="020B0604020202020204" pitchFamily="34" charset="0"/>
                        </a:rPr>
                        <a:t>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Vanskeligere / mer tungvint å anskaffe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Vanskeligere å skaffe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nb-NO" sz="1200" b="0" i="0" u="none" strike="noStrike" dirty="0">
                          <a:effectLst/>
                          <a:latin typeface="Arial" panose="020B0604020202020204" pitchFamily="34" charset="0"/>
                        </a:rPr>
                        <a:t>Opplevde redusert tilgang på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33261154"/>
                  </a:ext>
                </a:extLst>
              </a:tr>
              <a:tr h="230496">
                <a:tc>
                  <a:txBody>
                    <a:bodyPr/>
                    <a:lstStyle/>
                    <a:p>
                      <a:pPr algn="ctr" fontAlgn="b"/>
                      <a:r>
                        <a:rPr lang="nb-NO" sz="1200" b="0" i="0" u="none" strike="noStrike" dirty="0">
                          <a:solidFill>
                            <a:srgbClr val="000000"/>
                          </a:solidFill>
                          <a:effectLst/>
                          <a:latin typeface="Arial" panose="020B0604020202020204" pitchFamily="34" charset="0"/>
                          <a:cs typeface="Arial" panose="020B0604020202020204" pitchFamily="34" charset="0"/>
                        </a:rPr>
                        <a:t>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Sa opp abonnementet på strømmetjenesten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Sa opp abo på strømming</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Andre årsaker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31777471"/>
                  </a:ext>
                </a:extLst>
              </a:tr>
              <a:tr h="230496">
                <a:tc>
                  <a:txBody>
                    <a:bodyPr/>
                    <a:lstStyle/>
                    <a:p>
                      <a:pPr algn="ctr" fontAlgn="b"/>
                      <a:r>
                        <a:rPr lang="nb-NO" sz="1200" b="0" i="0" u="none" strike="noStrike" dirty="0">
                          <a:solidFill>
                            <a:srgbClr val="000000"/>
                          </a:solidFill>
                          <a:effectLst/>
                          <a:latin typeface="Arial" panose="020B0604020202020204" pitchFamily="34" charset="0"/>
                          <a:cs typeface="Arial" panose="020B0604020202020204" pitchFamily="34" charset="0"/>
                        </a:rPr>
                        <a:t>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Sa opp abonnementet i bokklubben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n-NO" sz="1200" b="0" i="0" u="none" strike="noStrike" dirty="0">
                          <a:effectLst/>
                          <a:latin typeface="Arial" panose="020B0604020202020204" pitchFamily="34" charset="0"/>
                        </a:rPr>
                        <a:t>Sa opp abo i bokklubb</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nb-NO" sz="1200" b="0" i="0" u="none" strike="noStrike" dirty="0">
                          <a:effectLst/>
                          <a:latin typeface="Arial" panose="020B0604020202020204" pitchFamily="34" charset="0"/>
                        </a:rPr>
                        <a:t>Opplevde redusert tilgang på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30607492"/>
                  </a:ext>
                </a:extLst>
              </a:tr>
              <a:tr h="230496">
                <a:tc>
                  <a:txBody>
                    <a:bodyPr/>
                    <a:lstStyle/>
                    <a:p>
                      <a:pPr algn="ctr" fontAlgn="b"/>
                      <a:r>
                        <a:rPr lang="nb-NO" sz="1200" b="0" i="0" u="none" strike="noStrike" dirty="0">
                          <a:solidFill>
                            <a:srgbClr val="000000"/>
                          </a:solidFill>
                          <a:effectLst/>
                          <a:latin typeface="Arial" panose="020B0604020202020204" pitchFamily="34" charset="0"/>
                          <a:cs typeface="Arial" panose="020B0604020202020204" pitchFamily="34" charset="0"/>
                        </a:rPr>
                        <a:t>10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Færre bøker med gode omtaler (eksperter, bokanmeldelser, media)</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Færre med god omtale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nb-NO" sz="1200" b="0" i="0" u="none" strike="noStrike" dirty="0">
                          <a:effectLst/>
                          <a:latin typeface="Arial" panose="020B0604020202020204" pitchFamily="34" charset="0"/>
                        </a:rPr>
                        <a:t>Færre nye favorittforfattere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52019221"/>
                  </a:ext>
                </a:extLst>
              </a:tr>
              <a:tr h="230496">
                <a:tc>
                  <a:txBody>
                    <a:bodyPr/>
                    <a:lstStyle/>
                    <a:p>
                      <a:pPr algn="ctr" fontAlgn="b"/>
                      <a:r>
                        <a:rPr lang="nb-NO" sz="1200" b="0" i="0" u="none" strike="noStrike" dirty="0">
                          <a:solidFill>
                            <a:srgbClr val="000000"/>
                          </a:solidFill>
                          <a:effectLst/>
                          <a:latin typeface="Arial" panose="020B0604020202020204" pitchFamily="34" charset="0"/>
                          <a:cs typeface="Arial" panose="020B0604020202020204" pitchFamily="34" charset="0"/>
                        </a:rPr>
                        <a:t>11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Færre bøker jeg fikk anbefalt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Færre anbefalt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Opplevde mindre utvalg</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77741952"/>
                  </a:ext>
                </a:extLst>
              </a:tr>
              <a:tr h="230496">
                <a:tc>
                  <a:txBody>
                    <a:bodyPr/>
                    <a:lstStyle/>
                    <a:p>
                      <a:pPr algn="ctr" fontAlgn="b"/>
                      <a:r>
                        <a:rPr lang="nb-NO" sz="1200" b="0" i="0" u="none" strike="noStrike" dirty="0">
                          <a:solidFill>
                            <a:srgbClr val="000000"/>
                          </a:solidFill>
                          <a:effectLst/>
                          <a:latin typeface="Arial" panose="020B0604020202020204" pitchFamily="34" charset="0"/>
                          <a:cs typeface="Arial" panose="020B0604020202020204" pitchFamily="34" charset="0"/>
                        </a:rPr>
                        <a:t>12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Færre bøker på kampanje/tilbud – til rabattert pris</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Færre kampanjer/rabatter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nb-NO" sz="1200" b="0" i="0" u="none" strike="noStrike" dirty="0">
                          <a:effectLst/>
                          <a:latin typeface="Arial" panose="020B0604020202020204" pitchFamily="34" charset="0"/>
                        </a:rPr>
                        <a:t>Andre årsaker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94407829"/>
                  </a:ext>
                </a:extLst>
              </a:tr>
              <a:tr h="230496">
                <a:tc>
                  <a:txBody>
                    <a:bodyPr/>
                    <a:lstStyle/>
                    <a:p>
                      <a:pPr algn="ctr" fontAlgn="b"/>
                      <a:r>
                        <a:rPr lang="nb-NO" sz="1200" b="0" i="0" u="none" strike="noStrike" dirty="0">
                          <a:solidFill>
                            <a:srgbClr val="000000"/>
                          </a:solidFill>
                          <a:effectLst/>
                          <a:latin typeface="Arial" panose="020B0604020202020204" pitchFamily="34" charset="0"/>
                          <a:cs typeface="Arial" panose="020B0604020202020204" pitchFamily="34" charset="0"/>
                        </a:rPr>
                        <a:t>13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Begrenset utvalg av norske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Begrenset norsk utvalg</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nb-NO" sz="1200" b="0" i="0" u="none" strike="noStrike" dirty="0">
                          <a:effectLst/>
                          <a:latin typeface="Arial" panose="020B0604020202020204" pitchFamily="34" charset="0"/>
                        </a:rPr>
                        <a:t>Opplevde mindre utvalg</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51351475"/>
                  </a:ext>
                </a:extLst>
              </a:tr>
              <a:tr h="230496">
                <a:tc>
                  <a:txBody>
                    <a:bodyPr/>
                    <a:lstStyle/>
                    <a:p>
                      <a:pPr algn="ctr" fontAlgn="b"/>
                      <a:r>
                        <a:rPr lang="nb-NO" sz="1200" b="0" i="0" u="none" strike="noStrike" dirty="0">
                          <a:solidFill>
                            <a:srgbClr val="000000"/>
                          </a:solidFill>
                          <a:effectLst/>
                          <a:latin typeface="Arial" panose="020B0604020202020204" pitchFamily="34" charset="0"/>
                          <a:cs typeface="Arial" panose="020B0604020202020204" pitchFamily="34" charset="0"/>
                        </a:rPr>
                        <a:t>14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Begrenset utvalg på utenlandske nettsteder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Begrenset utenlandsk utvalg</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Opplevde redusert tilgang på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95821974"/>
                  </a:ext>
                </a:extLst>
              </a:tr>
              <a:tr h="230496">
                <a:tc>
                  <a:txBody>
                    <a:bodyPr/>
                    <a:lstStyle/>
                    <a:p>
                      <a:pPr algn="ctr" fontAlgn="b"/>
                      <a:r>
                        <a:rPr lang="nb-NO" sz="1200" b="0" i="0" u="none" strike="noStrike" dirty="0">
                          <a:solidFill>
                            <a:srgbClr val="000000"/>
                          </a:solidFill>
                          <a:effectLst/>
                          <a:latin typeface="Arial" panose="020B0604020202020204" pitchFamily="34" charset="0"/>
                          <a:cs typeface="Arial" panose="020B0604020202020204" pitchFamily="34" charset="0"/>
                        </a:rPr>
                        <a:t>15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Kjøper mindre fra Amazon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Mindre fra Amazon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Opplevde mindre utvalg</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53934833"/>
                  </a:ext>
                </a:extLst>
              </a:tr>
              <a:tr h="230496">
                <a:tc>
                  <a:txBody>
                    <a:bodyPr/>
                    <a:lstStyle/>
                    <a:p>
                      <a:pPr algn="ctr" fontAlgn="b"/>
                      <a:r>
                        <a:rPr lang="nb-NO" sz="1200" b="0" i="0" u="none" strike="noStrike" dirty="0">
                          <a:solidFill>
                            <a:srgbClr val="000000"/>
                          </a:solidFill>
                          <a:effectLst/>
                          <a:latin typeface="Arial" panose="020B0604020202020204" pitchFamily="34" charset="0"/>
                          <a:cs typeface="Arial" panose="020B0604020202020204" pitchFamily="34" charset="0"/>
                        </a:rPr>
                        <a:t>16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Har hatt mindre behov for gaver pga. covid</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Færre gaver i pandemien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nb-NO" sz="1200" b="0" i="0" u="none" strike="noStrike" dirty="0">
                          <a:effectLst/>
                          <a:latin typeface="Arial" panose="020B0604020202020204" pitchFamily="34" charset="0"/>
                        </a:rPr>
                        <a:t>Færre gaver i pandemien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05644040"/>
                  </a:ext>
                </a:extLst>
              </a:tr>
              <a:tr h="230496">
                <a:tc>
                  <a:txBody>
                    <a:bodyPr/>
                    <a:lstStyle/>
                    <a:p>
                      <a:pPr algn="ctr" fontAlgn="b"/>
                      <a:r>
                        <a:rPr lang="nb-NO" sz="1200" b="0" i="0" u="none" strike="noStrike" dirty="0">
                          <a:solidFill>
                            <a:srgbClr val="000000"/>
                          </a:solidFill>
                          <a:effectLst/>
                          <a:latin typeface="Arial" panose="020B0604020202020204" pitchFamily="34" charset="0"/>
                          <a:cs typeface="Arial" panose="020B0604020202020204" pitchFamily="34" charset="0"/>
                        </a:rPr>
                        <a:t>17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Bruker tid på andre ting enn å lese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Bruker tid på annet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nb-NO" sz="1200" b="0" i="0" u="none" strike="noStrike" dirty="0">
                          <a:effectLst/>
                          <a:latin typeface="Arial" panose="020B0604020202020204" pitchFamily="34" charset="0"/>
                        </a:rPr>
                        <a:t>Bruker tid på annet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03704412"/>
                  </a:ext>
                </a:extLst>
              </a:tr>
              <a:tr h="230496">
                <a:tc>
                  <a:txBody>
                    <a:bodyPr/>
                    <a:lstStyle/>
                    <a:p>
                      <a:pPr algn="ctr" fontAlgn="b"/>
                      <a:r>
                        <a:rPr lang="nb-NO" sz="1200" b="0" i="0" u="none" strike="noStrike" dirty="0">
                          <a:solidFill>
                            <a:srgbClr val="000000"/>
                          </a:solidFill>
                          <a:effectLst/>
                          <a:latin typeface="Arial" panose="020B0604020202020204" pitchFamily="34" charset="0"/>
                          <a:cs typeface="Arial" panose="020B0604020202020204" pitchFamily="34" charset="0"/>
                        </a:rPr>
                        <a:t>18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Kjøper mindre bøker til barn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Mindre til barn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Opplevde redusert tilgang på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02844707"/>
                  </a:ext>
                </a:extLst>
              </a:tr>
              <a:tr h="230496">
                <a:tc>
                  <a:txBody>
                    <a:bodyPr/>
                    <a:lstStyle/>
                    <a:p>
                      <a:pPr algn="ctr" fontAlgn="b"/>
                      <a:r>
                        <a:rPr lang="nb-NO" sz="1200" b="0" i="0" u="none" strike="noStrike" dirty="0">
                          <a:solidFill>
                            <a:srgbClr val="000000"/>
                          </a:solidFill>
                          <a:effectLst/>
                          <a:latin typeface="Arial" panose="020B0604020202020204" pitchFamily="34" charset="0"/>
                          <a:cs typeface="Arial" panose="020B0604020202020204" pitchFamily="34" charset="0"/>
                        </a:rPr>
                        <a:t>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Har vært mindre i butikker enn tidligere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200" b="0" i="0" u="none" strike="noStrike" dirty="0">
                          <a:effectLst/>
                          <a:latin typeface="Arial" panose="020B0604020202020204" pitchFamily="34" charset="0"/>
                        </a:rPr>
                        <a:t>Var mindre i butikker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nb-NO" sz="1200" b="0" i="0" u="none" strike="noStrike" dirty="0">
                          <a:effectLst/>
                          <a:latin typeface="Arial" panose="020B0604020202020204" pitchFamily="34" charset="0"/>
                        </a:rPr>
                        <a:t>Var mindre i butikker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86966070"/>
                  </a:ext>
                </a:extLst>
              </a:tr>
            </a:tbl>
          </a:graphicData>
        </a:graphic>
      </p:graphicFrame>
      <p:sp>
        <p:nvSpPr>
          <p:cNvPr id="5" name="Tittel 1">
            <a:extLst>
              <a:ext uri="{FF2B5EF4-FFF2-40B4-BE49-F238E27FC236}">
                <a16:creationId xmlns:a16="http://schemas.microsoft.com/office/drawing/2014/main" id="{12A2EF9E-EC22-473A-BEBB-9D889B8CD2E4}"/>
              </a:ext>
            </a:extLst>
          </p:cNvPr>
          <p:cNvSpPr>
            <a:spLocks noGrp="1"/>
          </p:cNvSpPr>
          <p:nvPr>
            <p:ph type="title"/>
          </p:nvPr>
        </p:nvSpPr>
        <p:spPr>
          <a:xfrm>
            <a:off x="742950" y="333375"/>
            <a:ext cx="10725150" cy="911225"/>
          </a:xfrm>
        </p:spPr>
        <p:txBody>
          <a:bodyPr vert="horz"/>
          <a:lstStyle/>
          <a:p>
            <a:r>
              <a:rPr lang="nb-NO" sz="1200" dirty="0">
                <a:solidFill>
                  <a:schemeClr val="tx1">
                    <a:lumMod val="50000"/>
                    <a:lumOff val="50000"/>
                  </a:schemeClr>
                </a:solidFill>
              </a:rPr>
              <a:t>ÅRSAK FOR Å KJØPE FÆRRE BØKER I 2021:</a:t>
            </a:r>
            <a:br>
              <a:rPr lang="nb-NO" sz="1200" dirty="0">
                <a:solidFill>
                  <a:schemeClr val="tx1">
                    <a:lumMod val="50000"/>
                    <a:lumOff val="50000"/>
                  </a:schemeClr>
                </a:solidFill>
              </a:rPr>
            </a:br>
            <a:r>
              <a:rPr lang="nb-NO" dirty="0">
                <a:solidFill>
                  <a:schemeClr val="tx1"/>
                </a:solidFill>
              </a:rPr>
              <a:t>19 pre-definerte årsaker for å kjøpe færre bøker </a:t>
            </a:r>
            <a:endParaRPr lang="nb-NO" sz="1600" dirty="0"/>
          </a:p>
        </p:txBody>
      </p:sp>
    </p:spTree>
    <p:extLst>
      <p:ext uri="{BB962C8B-B14F-4D97-AF65-F5344CB8AC3E}">
        <p14:creationId xmlns:p14="http://schemas.microsoft.com/office/powerpoint/2010/main" val="344986727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ittel 1">
            <a:extLst>
              <a:ext uri="{FF2B5EF4-FFF2-40B4-BE49-F238E27FC236}">
                <a16:creationId xmlns:a16="http://schemas.microsoft.com/office/drawing/2014/main" id="{6805D443-048B-4621-8959-52FD7AE4ED06}"/>
              </a:ext>
            </a:extLst>
          </p:cNvPr>
          <p:cNvSpPr>
            <a:spLocks noGrp="1"/>
          </p:cNvSpPr>
          <p:nvPr>
            <p:ph type="title"/>
          </p:nvPr>
        </p:nvSpPr>
        <p:spPr>
          <a:xfrm>
            <a:off x="742950" y="333375"/>
            <a:ext cx="10725150" cy="911225"/>
          </a:xfrm>
        </p:spPr>
        <p:txBody>
          <a:bodyPr>
            <a:normAutofit/>
          </a:bodyPr>
          <a:lstStyle/>
          <a:p>
            <a:r>
              <a:rPr lang="nb-NO" sz="1200" dirty="0">
                <a:solidFill>
                  <a:prstClr val="white">
                    <a:lumMod val="50000"/>
                  </a:prstClr>
                </a:solidFill>
              </a:rPr>
              <a:t>OM ENDRINGER AV STRUKTUR PÅ UNDERSØKELSEN:</a:t>
            </a:r>
            <a:br>
              <a:rPr lang="nb-NO" sz="1200" dirty="0">
                <a:solidFill>
                  <a:prstClr val="white">
                    <a:lumMod val="50000"/>
                  </a:prstClr>
                </a:solidFill>
              </a:rPr>
            </a:br>
            <a:r>
              <a:rPr lang="nb-NO" dirty="0"/>
              <a:t>Strukturen på den nye leserundersøkelsen</a:t>
            </a:r>
            <a:br>
              <a:rPr lang="nb-NO" dirty="0"/>
            </a:br>
            <a:r>
              <a:rPr lang="nb-NO" sz="1600" dirty="0"/>
              <a:t>Fokus: Bokleseren - de som leser bøker</a:t>
            </a:r>
          </a:p>
        </p:txBody>
      </p:sp>
      <p:grpSp>
        <p:nvGrpSpPr>
          <p:cNvPr id="2" name="Gruppe 1">
            <a:extLst>
              <a:ext uri="{FF2B5EF4-FFF2-40B4-BE49-F238E27FC236}">
                <a16:creationId xmlns:a16="http://schemas.microsoft.com/office/drawing/2014/main" id="{5A6C0568-70C1-0F4E-86A3-ACF802199769}"/>
              </a:ext>
            </a:extLst>
          </p:cNvPr>
          <p:cNvGrpSpPr/>
          <p:nvPr/>
        </p:nvGrpSpPr>
        <p:grpSpPr>
          <a:xfrm>
            <a:off x="839416" y="1484784"/>
            <a:ext cx="5400600" cy="4392488"/>
            <a:chOff x="839416" y="1772816"/>
            <a:chExt cx="5400600" cy="4392488"/>
          </a:xfrm>
        </p:grpSpPr>
        <p:sp>
          <p:nvSpPr>
            <p:cNvPr id="3" name="Freeform 2">
              <a:extLst>
                <a:ext uri="{FF2B5EF4-FFF2-40B4-BE49-F238E27FC236}">
                  <a16:creationId xmlns:a16="http://schemas.microsoft.com/office/drawing/2014/main" id="{7B82E891-7FD7-4248-BB18-BFF808371937}"/>
                </a:ext>
              </a:extLst>
            </p:cNvPr>
            <p:cNvSpPr>
              <a:spLocks noChangeArrowheads="1"/>
            </p:cNvSpPr>
            <p:nvPr/>
          </p:nvSpPr>
          <p:spPr bwMode="auto">
            <a:xfrm>
              <a:off x="2034196" y="2060848"/>
              <a:ext cx="3845780" cy="859077"/>
            </a:xfrm>
            <a:prstGeom prst="roundRect">
              <a:avLst>
                <a:gd name="adj" fmla="val 50000"/>
              </a:avLst>
            </a:prstGeom>
            <a:solidFill>
              <a:schemeClr val="accent2">
                <a:lumMod val="75000"/>
              </a:schemeClr>
            </a:solidFill>
            <a:ln>
              <a:noFill/>
            </a:ln>
            <a:effectLst/>
          </p:spPr>
          <p:txBody>
            <a:bodyPr wrap="none" anchor="ctr"/>
            <a:lstStyle/>
            <a:p>
              <a:pPr algn="ctr"/>
              <a:r>
                <a:rPr lang="en-US" sz="1800" b="1" dirty="0">
                  <a:solidFill>
                    <a:schemeClr val="bg1"/>
                  </a:solidFill>
                  <a:latin typeface="Poppins" pitchFamily="2" charset="77"/>
                </a:rPr>
                <a:t>HVOR MANGE</a:t>
              </a:r>
            </a:p>
            <a:p>
              <a:pPr algn="ctr"/>
              <a:r>
                <a:rPr lang="en-US" sz="1400" dirty="0">
                  <a:solidFill>
                    <a:schemeClr val="bg1"/>
                  </a:solidFill>
                  <a:latin typeface="Poppins" pitchFamily="2" charset="77"/>
                </a:rPr>
                <a:t>(</a:t>
              </a:r>
              <a:r>
                <a:rPr lang="nb-NO" sz="1400" dirty="0">
                  <a:solidFill>
                    <a:schemeClr val="bg1"/>
                  </a:solidFill>
                  <a:latin typeface="Poppins" pitchFamily="2" charset="77"/>
                </a:rPr>
                <a:t>Totalt</a:t>
              </a:r>
              <a:r>
                <a:rPr lang="en-US" sz="1400" dirty="0">
                  <a:solidFill>
                    <a:schemeClr val="bg1"/>
                  </a:solidFill>
                  <a:latin typeface="Poppins" pitchFamily="2" charset="77"/>
                </a:rPr>
                <a:t>)</a:t>
              </a:r>
            </a:p>
          </p:txBody>
        </p:sp>
        <p:sp>
          <p:nvSpPr>
            <p:cNvPr id="18" name="Freeform 3">
              <a:extLst>
                <a:ext uri="{FF2B5EF4-FFF2-40B4-BE49-F238E27FC236}">
                  <a16:creationId xmlns:a16="http://schemas.microsoft.com/office/drawing/2014/main" id="{F5C20932-9B69-4C13-AC97-F4395F3D6C87}"/>
                </a:ext>
              </a:extLst>
            </p:cNvPr>
            <p:cNvSpPr>
              <a:spLocks noChangeArrowheads="1"/>
            </p:cNvSpPr>
            <p:nvPr/>
          </p:nvSpPr>
          <p:spPr bwMode="auto">
            <a:xfrm>
              <a:off x="2631669" y="3473237"/>
              <a:ext cx="2429919" cy="799666"/>
            </a:xfrm>
            <a:prstGeom prst="roundRect">
              <a:avLst>
                <a:gd name="adj" fmla="val 13305"/>
              </a:avLst>
            </a:prstGeom>
            <a:solidFill>
              <a:schemeClr val="accent2"/>
            </a:solidFill>
            <a:ln>
              <a:noFill/>
            </a:ln>
            <a:effectLst/>
          </p:spPr>
          <p:txBody>
            <a:bodyPr wrap="none" anchor="ctr"/>
            <a:lstStyle/>
            <a:p>
              <a:pPr algn="ctr"/>
              <a:r>
                <a:rPr lang="nb-NO" sz="1400" dirty="0">
                  <a:solidFill>
                    <a:schemeClr val="bg1"/>
                  </a:solidFill>
                </a:rPr>
                <a:t>SPRÅK</a:t>
              </a:r>
              <a:endParaRPr lang="nb-NO" dirty="0">
                <a:solidFill>
                  <a:schemeClr val="bg1"/>
                </a:solidFill>
              </a:endParaRPr>
            </a:p>
            <a:p>
              <a:pPr algn="ctr"/>
              <a:r>
                <a:rPr lang="nb-NO" dirty="0">
                  <a:solidFill>
                    <a:schemeClr val="bg1"/>
                  </a:solidFill>
                </a:rPr>
                <a:t>(Norsk, Engelsk, Annet språk)</a:t>
              </a:r>
            </a:p>
          </p:txBody>
        </p:sp>
        <p:sp>
          <p:nvSpPr>
            <p:cNvPr id="19" name="Freeform 317">
              <a:extLst>
                <a:ext uri="{FF2B5EF4-FFF2-40B4-BE49-F238E27FC236}">
                  <a16:creationId xmlns:a16="http://schemas.microsoft.com/office/drawing/2014/main" id="{3819CC6F-DAC1-44A5-A4C6-4D3A4180AA77}"/>
                </a:ext>
              </a:extLst>
            </p:cNvPr>
            <p:cNvSpPr>
              <a:spLocks noChangeArrowheads="1"/>
            </p:cNvSpPr>
            <p:nvPr/>
          </p:nvSpPr>
          <p:spPr bwMode="auto">
            <a:xfrm>
              <a:off x="2060842" y="4564417"/>
              <a:ext cx="1135004" cy="495671"/>
            </a:xfrm>
            <a:prstGeom prst="roundRect">
              <a:avLst>
                <a:gd name="adj" fmla="val 50000"/>
              </a:avLst>
            </a:prstGeom>
            <a:solidFill>
              <a:srgbClr val="318B71"/>
            </a:solidFill>
            <a:ln>
              <a:noFill/>
            </a:ln>
            <a:effectLst/>
          </p:spPr>
          <p:txBody>
            <a:bodyPr wrap="none" anchor="ctr"/>
            <a:lstStyle/>
            <a:p>
              <a:pPr algn="ctr"/>
              <a:r>
                <a:rPr lang="nb-NO" sz="1400" dirty="0">
                  <a:solidFill>
                    <a:schemeClr val="bg1"/>
                  </a:solidFill>
                  <a:latin typeface="Poppins" pitchFamily="2" charset="77"/>
                </a:rPr>
                <a:t>Papirbok	</a:t>
              </a:r>
            </a:p>
          </p:txBody>
        </p:sp>
        <p:sp>
          <p:nvSpPr>
            <p:cNvPr id="21" name="Freeform 317">
              <a:extLst>
                <a:ext uri="{FF2B5EF4-FFF2-40B4-BE49-F238E27FC236}">
                  <a16:creationId xmlns:a16="http://schemas.microsoft.com/office/drawing/2014/main" id="{947EFF3A-E72F-4079-831B-7EAD98EC2248}"/>
                </a:ext>
              </a:extLst>
            </p:cNvPr>
            <p:cNvSpPr>
              <a:spLocks noChangeArrowheads="1"/>
            </p:cNvSpPr>
            <p:nvPr/>
          </p:nvSpPr>
          <p:spPr bwMode="auto">
            <a:xfrm>
              <a:off x="3284978" y="4564416"/>
              <a:ext cx="1135004" cy="495671"/>
            </a:xfrm>
            <a:prstGeom prst="roundRect">
              <a:avLst>
                <a:gd name="adj" fmla="val 50000"/>
              </a:avLst>
            </a:prstGeom>
            <a:solidFill>
              <a:schemeClr val="accent4"/>
            </a:solidFill>
            <a:ln>
              <a:noFill/>
            </a:ln>
            <a:effectLst/>
          </p:spPr>
          <p:txBody>
            <a:bodyPr wrap="none" anchor="ctr"/>
            <a:lstStyle/>
            <a:p>
              <a:pPr algn="ctr"/>
              <a:r>
                <a:rPr lang="nb-NO" sz="1400" dirty="0">
                  <a:solidFill>
                    <a:schemeClr val="bg1"/>
                  </a:solidFill>
                  <a:latin typeface="Poppins" pitchFamily="2" charset="77"/>
                </a:rPr>
                <a:t>Lydbok</a:t>
              </a:r>
            </a:p>
          </p:txBody>
        </p:sp>
        <p:sp>
          <p:nvSpPr>
            <p:cNvPr id="22" name="Freeform 317">
              <a:extLst>
                <a:ext uri="{FF2B5EF4-FFF2-40B4-BE49-F238E27FC236}">
                  <a16:creationId xmlns:a16="http://schemas.microsoft.com/office/drawing/2014/main" id="{0AEA4E5F-57A2-4745-B495-7CCFEA9DB322}"/>
                </a:ext>
              </a:extLst>
            </p:cNvPr>
            <p:cNvSpPr>
              <a:spLocks noChangeArrowheads="1"/>
            </p:cNvSpPr>
            <p:nvPr/>
          </p:nvSpPr>
          <p:spPr bwMode="auto">
            <a:xfrm>
              <a:off x="4494086" y="4562561"/>
              <a:ext cx="1135004" cy="495671"/>
            </a:xfrm>
            <a:prstGeom prst="roundRect">
              <a:avLst>
                <a:gd name="adj" fmla="val 50000"/>
              </a:avLst>
            </a:prstGeom>
            <a:solidFill>
              <a:schemeClr val="accent4">
                <a:lumMod val="60000"/>
                <a:lumOff val="40000"/>
              </a:schemeClr>
            </a:solidFill>
            <a:ln>
              <a:noFill/>
            </a:ln>
            <a:effectLst/>
          </p:spPr>
          <p:txBody>
            <a:bodyPr wrap="none" anchor="ctr"/>
            <a:lstStyle/>
            <a:p>
              <a:pPr algn="ctr"/>
              <a:r>
                <a:rPr lang="nb-NO" sz="1400" dirty="0">
                  <a:solidFill>
                    <a:schemeClr val="bg1"/>
                  </a:solidFill>
                  <a:latin typeface="Poppins" pitchFamily="2" charset="77"/>
                </a:rPr>
                <a:t>E-bok</a:t>
              </a:r>
            </a:p>
          </p:txBody>
        </p:sp>
        <p:sp>
          <p:nvSpPr>
            <p:cNvPr id="23" name="Freeform 3">
              <a:extLst>
                <a:ext uri="{FF2B5EF4-FFF2-40B4-BE49-F238E27FC236}">
                  <a16:creationId xmlns:a16="http://schemas.microsoft.com/office/drawing/2014/main" id="{5FDBB764-2E5C-419A-BC56-DF3C9C023B5D}"/>
                </a:ext>
              </a:extLst>
            </p:cNvPr>
            <p:cNvSpPr>
              <a:spLocks noChangeArrowheads="1"/>
            </p:cNvSpPr>
            <p:nvPr/>
          </p:nvSpPr>
          <p:spPr bwMode="auto">
            <a:xfrm>
              <a:off x="2199622" y="5321254"/>
              <a:ext cx="792088" cy="495671"/>
            </a:xfrm>
            <a:prstGeom prst="roundRect">
              <a:avLst>
                <a:gd name="adj" fmla="val 13305"/>
              </a:avLst>
            </a:prstGeom>
            <a:solidFill>
              <a:srgbClr val="318B71"/>
            </a:solidFill>
            <a:ln>
              <a:noFill/>
            </a:ln>
            <a:effectLst/>
          </p:spPr>
          <p:txBody>
            <a:bodyPr wrap="none" anchor="ctr"/>
            <a:lstStyle/>
            <a:p>
              <a:pPr algn="ctr"/>
              <a:r>
                <a:rPr lang="nb-NO" sz="1400" dirty="0">
                  <a:solidFill>
                    <a:schemeClr val="bg1"/>
                  </a:solidFill>
                </a:rPr>
                <a:t>Kanal</a:t>
              </a:r>
              <a:endParaRPr lang="nb-NO" dirty="0">
                <a:solidFill>
                  <a:schemeClr val="bg1"/>
                </a:solidFill>
              </a:endParaRPr>
            </a:p>
          </p:txBody>
        </p:sp>
        <p:sp>
          <p:nvSpPr>
            <p:cNvPr id="24" name="Freeform 3">
              <a:extLst>
                <a:ext uri="{FF2B5EF4-FFF2-40B4-BE49-F238E27FC236}">
                  <a16:creationId xmlns:a16="http://schemas.microsoft.com/office/drawing/2014/main" id="{D4B43792-FD04-4895-A33C-3CB0246C4EF1}"/>
                </a:ext>
              </a:extLst>
            </p:cNvPr>
            <p:cNvSpPr>
              <a:spLocks noChangeArrowheads="1"/>
            </p:cNvSpPr>
            <p:nvPr/>
          </p:nvSpPr>
          <p:spPr bwMode="auto">
            <a:xfrm>
              <a:off x="3450584" y="5321254"/>
              <a:ext cx="792088" cy="495671"/>
            </a:xfrm>
            <a:prstGeom prst="roundRect">
              <a:avLst>
                <a:gd name="adj" fmla="val 13305"/>
              </a:avLst>
            </a:prstGeom>
            <a:solidFill>
              <a:schemeClr val="accent4"/>
            </a:solidFill>
            <a:ln>
              <a:noFill/>
            </a:ln>
            <a:effectLst/>
          </p:spPr>
          <p:txBody>
            <a:bodyPr wrap="none" anchor="ctr"/>
            <a:lstStyle/>
            <a:p>
              <a:pPr algn="ctr"/>
              <a:r>
                <a:rPr lang="nb-NO" sz="1400" dirty="0">
                  <a:solidFill>
                    <a:schemeClr val="bg1"/>
                  </a:solidFill>
                </a:rPr>
                <a:t>Kanal</a:t>
              </a:r>
              <a:endParaRPr lang="nb-NO" dirty="0">
                <a:solidFill>
                  <a:schemeClr val="bg1"/>
                </a:solidFill>
              </a:endParaRPr>
            </a:p>
          </p:txBody>
        </p:sp>
        <p:sp>
          <p:nvSpPr>
            <p:cNvPr id="25" name="Freeform 3">
              <a:extLst>
                <a:ext uri="{FF2B5EF4-FFF2-40B4-BE49-F238E27FC236}">
                  <a16:creationId xmlns:a16="http://schemas.microsoft.com/office/drawing/2014/main" id="{2CBD8EE0-E67C-4F39-8647-28A870013CB7}"/>
                </a:ext>
              </a:extLst>
            </p:cNvPr>
            <p:cNvSpPr>
              <a:spLocks noChangeArrowheads="1"/>
            </p:cNvSpPr>
            <p:nvPr/>
          </p:nvSpPr>
          <p:spPr bwMode="auto">
            <a:xfrm>
              <a:off x="4647893" y="5321253"/>
              <a:ext cx="792088" cy="495671"/>
            </a:xfrm>
            <a:prstGeom prst="roundRect">
              <a:avLst>
                <a:gd name="adj" fmla="val 13305"/>
              </a:avLst>
            </a:prstGeom>
            <a:solidFill>
              <a:schemeClr val="accent4">
                <a:lumMod val="60000"/>
                <a:lumOff val="40000"/>
              </a:schemeClr>
            </a:solidFill>
            <a:ln>
              <a:noFill/>
            </a:ln>
            <a:effectLst/>
          </p:spPr>
          <p:txBody>
            <a:bodyPr wrap="none" anchor="ctr"/>
            <a:lstStyle/>
            <a:p>
              <a:pPr algn="ctr"/>
              <a:r>
                <a:rPr lang="nb-NO" sz="1400" dirty="0">
                  <a:solidFill>
                    <a:schemeClr val="bg1"/>
                  </a:solidFill>
                </a:rPr>
                <a:t>Kanal</a:t>
              </a:r>
              <a:endParaRPr lang="nb-NO" dirty="0">
                <a:solidFill>
                  <a:schemeClr val="bg1"/>
                </a:solidFill>
              </a:endParaRPr>
            </a:p>
          </p:txBody>
        </p:sp>
        <p:sp>
          <p:nvSpPr>
            <p:cNvPr id="26" name="TekstSylinder 25">
              <a:extLst>
                <a:ext uri="{FF2B5EF4-FFF2-40B4-BE49-F238E27FC236}">
                  <a16:creationId xmlns:a16="http://schemas.microsoft.com/office/drawing/2014/main" id="{430FCB9C-8215-4CFC-905C-0CE0FE1A7E92}"/>
                </a:ext>
              </a:extLst>
            </p:cNvPr>
            <p:cNvSpPr txBox="1"/>
            <p:nvPr/>
          </p:nvSpPr>
          <p:spPr>
            <a:xfrm>
              <a:off x="1983597" y="2978750"/>
              <a:ext cx="3896379" cy="400110"/>
            </a:xfrm>
            <a:prstGeom prst="rect">
              <a:avLst/>
            </a:prstGeom>
            <a:noFill/>
          </p:spPr>
          <p:txBody>
            <a:bodyPr wrap="square">
              <a:spAutoFit/>
            </a:bodyPr>
            <a:lstStyle/>
            <a:p>
              <a:pPr algn="ctr"/>
              <a:r>
                <a:rPr lang="nb-NO" sz="1000" i="1" dirty="0"/>
                <a:t>FORDELING AV 100 POENG BASERT PÅ ANTALLET TOTALT</a:t>
              </a:r>
            </a:p>
            <a:p>
              <a:pPr algn="ctr"/>
              <a:r>
                <a:rPr lang="nb-NO" sz="1000" i="1" dirty="0"/>
                <a:t>REGNES OM TIL ANTALL BASERT PÅ FORDELING</a:t>
              </a:r>
              <a:endParaRPr lang="nb-NO" sz="1000" dirty="0"/>
            </a:p>
          </p:txBody>
        </p:sp>
        <p:sp>
          <p:nvSpPr>
            <p:cNvPr id="7" name="Rektangel 6">
              <a:extLst>
                <a:ext uri="{FF2B5EF4-FFF2-40B4-BE49-F238E27FC236}">
                  <a16:creationId xmlns:a16="http://schemas.microsoft.com/office/drawing/2014/main" id="{60327C8F-56A1-47CB-8946-E7FF4324E5A6}"/>
                </a:ext>
              </a:extLst>
            </p:cNvPr>
            <p:cNvSpPr/>
            <p:nvPr/>
          </p:nvSpPr>
          <p:spPr>
            <a:xfrm>
              <a:off x="839416" y="1772816"/>
              <a:ext cx="5400600" cy="43924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b-NO" b="1" dirty="0">
                  <a:solidFill>
                    <a:schemeClr val="tx1"/>
                  </a:solidFill>
                </a:rPr>
                <a:t>LESING</a:t>
              </a:r>
            </a:p>
          </p:txBody>
        </p:sp>
        <p:sp>
          <p:nvSpPr>
            <p:cNvPr id="8" name="TekstSylinder 7">
              <a:extLst>
                <a:ext uri="{FF2B5EF4-FFF2-40B4-BE49-F238E27FC236}">
                  <a16:creationId xmlns:a16="http://schemas.microsoft.com/office/drawing/2014/main" id="{99212558-2BDA-4F53-9C51-CA57D70C49F6}"/>
                </a:ext>
              </a:extLst>
            </p:cNvPr>
            <p:cNvSpPr txBox="1"/>
            <p:nvPr/>
          </p:nvSpPr>
          <p:spPr>
            <a:xfrm>
              <a:off x="861998" y="2348880"/>
              <a:ext cx="834740" cy="276999"/>
            </a:xfrm>
            <a:prstGeom prst="rect">
              <a:avLst/>
            </a:prstGeom>
            <a:noFill/>
          </p:spPr>
          <p:txBody>
            <a:bodyPr wrap="square" rtlCol="0">
              <a:spAutoFit/>
            </a:bodyPr>
            <a:lstStyle/>
            <a:p>
              <a:r>
                <a:rPr lang="nb-NO" dirty="0"/>
                <a:t>Nivå 1</a:t>
              </a:r>
            </a:p>
          </p:txBody>
        </p:sp>
        <p:sp>
          <p:nvSpPr>
            <p:cNvPr id="29" name="TekstSylinder 28">
              <a:extLst>
                <a:ext uri="{FF2B5EF4-FFF2-40B4-BE49-F238E27FC236}">
                  <a16:creationId xmlns:a16="http://schemas.microsoft.com/office/drawing/2014/main" id="{CF1EDB5B-4F77-4187-80C2-B43EC5B89A3A}"/>
                </a:ext>
              </a:extLst>
            </p:cNvPr>
            <p:cNvSpPr txBox="1"/>
            <p:nvPr/>
          </p:nvSpPr>
          <p:spPr>
            <a:xfrm>
              <a:off x="843392" y="3734570"/>
              <a:ext cx="834740" cy="276999"/>
            </a:xfrm>
            <a:prstGeom prst="rect">
              <a:avLst/>
            </a:prstGeom>
            <a:noFill/>
          </p:spPr>
          <p:txBody>
            <a:bodyPr wrap="square" rtlCol="0">
              <a:spAutoFit/>
            </a:bodyPr>
            <a:lstStyle/>
            <a:p>
              <a:r>
                <a:rPr lang="nb-NO" dirty="0"/>
                <a:t>Nivå 2</a:t>
              </a:r>
            </a:p>
          </p:txBody>
        </p:sp>
        <p:sp>
          <p:nvSpPr>
            <p:cNvPr id="30" name="TekstSylinder 29">
              <a:extLst>
                <a:ext uri="{FF2B5EF4-FFF2-40B4-BE49-F238E27FC236}">
                  <a16:creationId xmlns:a16="http://schemas.microsoft.com/office/drawing/2014/main" id="{59CFED02-CA33-4DAE-B688-734160452875}"/>
                </a:ext>
              </a:extLst>
            </p:cNvPr>
            <p:cNvSpPr txBox="1"/>
            <p:nvPr/>
          </p:nvSpPr>
          <p:spPr>
            <a:xfrm>
              <a:off x="861998" y="4587633"/>
              <a:ext cx="834740" cy="276999"/>
            </a:xfrm>
            <a:prstGeom prst="rect">
              <a:avLst/>
            </a:prstGeom>
            <a:noFill/>
          </p:spPr>
          <p:txBody>
            <a:bodyPr wrap="square" rtlCol="0">
              <a:spAutoFit/>
            </a:bodyPr>
            <a:lstStyle/>
            <a:p>
              <a:r>
                <a:rPr lang="nb-NO" dirty="0"/>
                <a:t>Nivå 3</a:t>
              </a:r>
            </a:p>
          </p:txBody>
        </p:sp>
        <p:sp>
          <p:nvSpPr>
            <p:cNvPr id="31" name="TekstSylinder 30">
              <a:extLst>
                <a:ext uri="{FF2B5EF4-FFF2-40B4-BE49-F238E27FC236}">
                  <a16:creationId xmlns:a16="http://schemas.microsoft.com/office/drawing/2014/main" id="{2387B145-C896-4ED4-B35F-44980DC8C341}"/>
                </a:ext>
              </a:extLst>
            </p:cNvPr>
            <p:cNvSpPr txBox="1"/>
            <p:nvPr/>
          </p:nvSpPr>
          <p:spPr>
            <a:xfrm>
              <a:off x="864637" y="5440696"/>
              <a:ext cx="834740" cy="276999"/>
            </a:xfrm>
            <a:prstGeom prst="rect">
              <a:avLst/>
            </a:prstGeom>
            <a:noFill/>
          </p:spPr>
          <p:txBody>
            <a:bodyPr wrap="square" rtlCol="0">
              <a:spAutoFit/>
            </a:bodyPr>
            <a:lstStyle/>
            <a:p>
              <a:r>
                <a:rPr lang="nb-NO" dirty="0"/>
                <a:t>Nivå 4</a:t>
              </a:r>
            </a:p>
          </p:txBody>
        </p:sp>
      </p:grpSp>
      <p:grpSp>
        <p:nvGrpSpPr>
          <p:cNvPr id="4" name="Gruppe 3">
            <a:extLst>
              <a:ext uri="{FF2B5EF4-FFF2-40B4-BE49-F238E27FC236}">
                <a16:creationId xmlns:a16="http://schemas.microsoft.com/office/drawing/2014/main" id="{EC1A3F0C-768B-5948-AB36-A63F8C798F3B}"/>
              </a:ext>
            </a:extLst>
          </p:cNvPr>
          <p:cNvGrpSpPr/>
          <p:nvPr/>
        </p:nvGrpSpPr>
        <p:grpSpPr>
          <a:xfrm>
            <a:off x="6380221" y="1484784"/>
            <a:ext cx="5400600" cy="4392488"/>
            <a:chOff x="6380221" y="1772816"/>
            <a:chExt cx="5400600" cy="4392488"/>
          </a:xfrm>
        </p:grpSpPr>
        <p:cxnSp>
          <p:nvCxnSpPr>
            <p:cNvPr id="10" name="Rett linje 9">
              <a:extLst>
                <a:ext uri="{FF2B5EF4-FFF2-40B4-BE49-F238E27FC236}">
                  <a16:creationId xmlns:a16="http://schemas.microsoft.com/office/drawing/2014/main" id="{140EF68F-EE1C-485E-8203-96653EA6EA2E}"/>
                </a:ext>
              </a:extLst>
            </p:cNvPr>
            <p:cNvCxnSpPr>
              <a:stCxn id="36" idx="2"/>
              <a:endCxn id="56" idx="0"/>
            </p:cNvCxnSpPr>
            <p:nvPr/>
          </p:nvCxnSpPr>
          <p:spPr>
            <a:xfrm>
              <a:off x="10602393" y="4110467"/>
              <a:ext cx="0" cy="108239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2" name="Freeform 2">
              <a:extLst>
                <a:ext uri="{FF2B5EF4-FFF2-40B4-BE49-F238E27FC236}">
                  <a16:creationId xmlns:a16="http://schemas.microsoft.com/office/drawing/2014/main" id="{C54EA3D9-31F1-4707-AD2A-EADBB5A7E702}"/>
                </a:ext>
              </a:extLst>
            </p:cNvPr>
            <p:cNvSpPr>
              <a:spLocks noChangeArrowheads="1"/>
            </p:cNvSpPr>
            <p:nvPr/>
          </p:nvSpPr>
          <p:spPr bwMode="auto">
            <a:xfrm>
              <a:off x="7575001" y="2060848"/>
              <a:ext cx="3845780" cy="859077"/>
            </a:xfrm>
            <a:prstGeom prst="roundRect">
              <a:avLst>
                <a:gd name="adj" fmla="val 50000"/>
              </a:avLst>
            </a:prstGeom>
            <a:solidFill>
              <a:schemeClr val="accent2">
                <a:lumMod val="75000"/>
              </a:schemeClr>
            </a:solidFill>
            <a:ln>
              <a:noFill/>
            </a:ln>
            <a:effectLst/>
          </p:spPr>
          <p:txBody>
            <a:bodyPr wrap="none" anchor="ctr"/>
            <a:lstStyle/>
            <a:p>
              <a:pPr algn="ctr"/>
              <a:r>
                <a:rPr lang="en-US" sz="1800" b="1" dirty="0">
                  <a:solidFill>
                    <a:schemeClr val="bg1"/>
                  </a:solidFill>
                  <a:latin typeface="Poppins" pitchFamily="2" charset="77"/>
                </a:rPr>
                <a:t>HVOR MANGE</a:t>
              </a:r>
            </a:p>
            <a:p>
              <a:pPr algn="ctr"/>
              <a:r>
                <a:rPr lang="nb-NO" sz="1400" dirty="0">
                  <a:solidFill>
                    <a:schemeClr val="bg1"/>
                  </a:solidFill>
                  <a:latin typeface="Poppins" pitchFamily="2" charset="77"/>
                </a:rPr>
                <a:t>(Totalt)</a:t>
              </a:r>
            </a:p>
          </p:txBody>
        </p:sp>
        <p:sp>
          <p:nvSpPr>
            <p:cNvPr id="34" name="Freeform 317">
              <a:extLst>
                <a:ext uri="{FF2B5EF4-FFF2-40B4-BE49-F238E27FC236}">
                  <a16:creationId xmlns:a16="http://schemas.microsoft.com/office/drawing/2014/main" id="{238FE12E-3575-4624-A83F-D64397CFC882}"/>
                </a:ext>
              </a:extLst>
            </p:cNvPr>
            <p:cNvSpPr>
              <a:spLocks noChangeArrowheads="1"/>
            </p:cNvSpPr>
            <p:nvPr/>
          </p:nvSpPr>
          <p:spPr bwMode="auto">
            <a:xfrm>
              <a:off x="7601647" y="3616652"/>
              <a:ext cx="1135004" cy="495671"/>
            </a:xfrm>
            <a:prstGeom prst="roundRect">
              <a:avLst>
                <a:gd name="adj" fmla="val 50000"/>
              </a:avLst>
            </a:prstGeom>
            <a:solidFill>
              <a:srgbClr val="318B71"/>
            </a:solidFill>
            <a:ln>
              <a:noFill/>
            </a:ln>
            <a:effectLst/>
          </p:spPr>
          <p:txBody>
            <a:bodyPr wrap="none" anchor="ctr"/>
            <a:lstStyle/>
            <a:p>
              <a:pPr algn="ctr"/>
              <a:r>
                <a:rPr lang="nb-NO" sz="1400" dirty="0">
                  <a:solidFill>
                    <a:schemeClr val="bg1"/>
                  </a:solidFill>
                  <a:latin typeface="Poppins" pitchFamily="2" charset="77"/>
                </a:rPr>
                <a:t>Papirbok</a:t>
              </a:r>
              <a:r>
                <a:rPr lang="en-US" sz="1400" dirty="0">
                  <a:solidFill>
                    <a:schemeClr val="bg1"/>
                  </a:solidFill>
                  <a:latin typeface="Poppins" pitchFamily="2" charset="77"/>
                </a:rPr>
                <a:t>	</a:t>
              </a:r>
            </a:p>
          </p:txBody>
        </p:sp>
        <p:sp>
          <p:nvSpPr>
            <p:cNvPr id="35" name="Freeform 317">
              <a:extLst>
                <a:ext uri="{FF2B5EF4-FFF2-40B4-BE49-F238E27FC236}">
                  <a16:creationId xmlns:a16="http://schemas.microsoft.com/office/drawing/2014/main" id="{FF83F553-2729-4FE7-AA4D-E22C21644DFF}"/>
                </a:ext>
              </a:extLst>
            </p:cNvPr>
            <p:cNvSpPr>
              <a:spLocks noChangeArrowheads="1"/>
            </p:cNvSpPr>
            <p:nvPr/>
          </p:nvSpPr>
          <p:spPr bwMode="auto">
            <a:xfrm>
              <a:off x="8825783" y="3616651"/>
              <a:ext cx="1135004" cy="495671"/>
            </a:xfrm>
            <a:prstGeom prst="roundRect">
              <a:avLst>
                <a:gd name="adj" fmla="val 50000"/>
              </a:avLst>
            </a:prstGeom>
            <a:solidFill>
              <a:schemeClr val="accent4"/>
            </a:solidFill>
            <a:ln>
              <a:noFill/>
            </a:ln>
            <a:effectLst/>
          </p:spPr>
          <p:txBody>
            <a:bodyPr wrap="none" anchor="ctr"/>
            <a:lstStyle/>
            <a:p>
              <a:pPr algn="ctr"/>
              <a:r>
                <a:rPr lang="nb-NO" sz="1400" dirty="0">
                  <a:solidFill>
                    <a:schemeClr val="bg1"/>
                  </a:solidFill>
                  <a:latin typeface="Poppins" pitchFamily="2" charset="77"/>
                </a:rPr>
                <a:t>Lydbok</a:t>
              </a:r>
            </a:p>
          </p:txBody>
        </p:sp>
        <p:sp>
          <p:nvSpPr>
            <p:cNvPr id="36" name="Freeform 317">
              <a:extLst>
                <a:ext uri="{FF2B5EF4-FFF2-40B4-BE49-F238E27FC236}">
                  <a16:creationId xmlns:a16="http://schemas.microsoft.com/office/drawing/2014/main" id="{D9902938-7ACD-43F8-8255-65C94B5B5563}"/>
                </a:ext>
              </a:extLst>
            </p:cNvPr>
            <p:cNvSpPr>
              <a:spLocks noChangeArrowheads="1"/>
            </p:cNvSpPr>
            <p:nvPr/>
          </p:nvSpPr>
          <p:spPr bwMode="auto">
            <a:xfrm>
              <a:off x="10034891" y="3614796"/>
              <a:ext cx="1135004" cy="495671"/>
            </a:xfrm>
            <a:prstGeom prst="roundRect">
              <a:avLst>
                <a:gd name="adj" fmla="val 50000"/>
              </a:avLst>
            </a:prstGeom>
            <a:solidFill>
              <a:schemeClr val="accent4">
                <a:lumMod val="60000"/>
                <a:lumOff val="40000"/>
              </a:schemeClr>
            </a:solidFill>
            <a:ln>
              <a:noFill/>
            </a:ln>
            <a:effectLst/>
          </p:spPr>
          <p:txBody>
            <a:bodyPr wrap="none" anchor="ctr"/>
            <a:lstStyle/>
            <a:p>
              <a:pPr algn="ctr"/>
              <a:r>
                <a:rPr lang="nb-NO" sz="1400" dirty="0">
                  <a:solidFill>
                    <a:schemeClr val="bg1"/>
                  </a:solidFill>
                  <a:latin typeface="Poppins" pitchFamily="2" charset="77"/>
                </a:rPr>
                <a:t>E-bok</a:t>
              </a:r>
            </a:p>
          </p:txBody>
        </p:sp>
        <p:sp>
          <p:nvSpPr>
            <p:cNvPr id="49" name="TekstSylinder 48">
              <a:extLst>
                <a:ext uri="{FF2B5EF4-FFF2-40B4-BE49-F238E27FC236}">
                  <a16:creationId xmlns:a16="http://schemas.microsoft.com/office/drawing/2014/main" id="{97869B68-0E07-4E15-81AB-933E7A89559B}"/>
                </a:ext>
              </a:extLst>
            </p:cNvPr>
            <p:cNvSpPr txBox="1"/>
            <p:nvPr/>
          </p:nvSpPr>
          <p:spPr>
            <a:xfrm>
              <a:off x="7524402" y="2978750"/>
              <a:ext cx="3896379" cy="400110"/>
            </a:xfrm>
            <a:prstGeom prst="rect">
              <a:avLst/>
            </a:prstGeom>
            <a:noFill/>
          </p:spPr>
          <p:txBody>
            <a:bodyPr wrap="square">
              <a:spAutoFit/>
            </a:bodyPr>
            <a:lstStyle/>
            <a:p>
              <a:pPr algn="ctr"/>
              <a:r>
                <a:rPr lang="nb-NO" sz="1000" i="1" dirty="0"/>
                <a:t>FORDELING AV 100 POENG BASERT PÅ ANTALLET TOTALT</a:t>
              </a:r>
            </a:p>
            <a:p>
              <a:pPr algn="ctr"/>
              <a:r>
                <a:rPr lang="nb-NO" sz="1000" i="1" dirty="0"/>
                <a:t>REGNES OM TIL ANTALL BASERT PÅ FORDELING</a:t>
              </a:r>
              <a:endParaRPr lang="nb-NO" sz="1000" dirty="0"/>
            </a:p>
          </p:txBody>
        </p:sp>
        <p:sp>
          <p:nvSpPr>
            <p:cNvPr id="50" name="Rektangel 49">
              <a:extLst>
                <a:ext uri="{FF2B5EF4-FFF2-40B4-BE49-F238E27FC236}">
                  <a16:creationId xmlns:a16="http://schemas.microsoft.com/office/drawing/2014/main" id="{7EE2BD4D-F314-4F76-9DB9-55E0E82602FF}"/>
                </a:ext>
              </a:extLst>
            </p:cNvPr>
            <p:cNvSpPr/>
            <p:nvPr/>
          </p:nvSpPr>
          <p:spPr>
            <a:xfrm>
              <a:off x="6380221" y="1772816"/>
              <a:ext cx="5400600" cy="43924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b-NO" b="1" dirty="0">
                  <a:solidFill>
                    <a:schemeClr val="tx1"/>
                  </a:solidFill>
                </a:rPr>
                <a:t>KJØP/LÅN</a:t>
              </a:r>
            </a:p>
          </p:txBody>
        </p:sp>
        <p:sp>
          <p:nvSpPr>
            <p:cNvPr id="51" name="TekstSylinder 50">
              <a:extLst>
                <a:ext uri="{FF2B5EF4-FFF2-40B4-BE49-F238E27FC236}">
                  <a16:creationId xmlns:a16="http://schemas.microsoft.com/office/drawing/2014/main" id="{023D4E7E-C3F4-42A9-A188-53CC100E88CF}"/>
                </a:ext>
              </a:extLst>
            </p:cNvPr>
            <p:cNvSpPr txBox="1"/>
            <p:nvPr/>
          </p:nvSpPr>
          <p:spPr>
            <a:xfrm>
              <a:off x="6402803" y="2348880"/>
              <a:ext cx="834740" cy="276999"/>
            </a:xfrm>
            <a:prstGeom prst="rect">
              <a:avLst/>
            </a:prstGeom>
            <a:noFill/>
          </p:spPr>
          <p:txBody>
            <a:bodyPr wrap="square" rtlCol="0">
              <a:spAutoFit/>
            </a:bodyPr>
            <a:lstStyle/>
            <a:p>
              <a:r>
                <a:rPr lang="nb-NO" dirty="0"/>
                <a:t>Nivå 1</a:t>
              </a:r>
            </a:p>
          </p:txBody>
        </p:sp>
        <p:sp>
          <p:nvSpPr>
            <p:cNvPr id="52" name="TekstSylinder 51">
              <a:extLst>
                <a:ext uri="{FF2B5EF4-FFF2-40B4-BE49-F238E27FC236}">
                  <a16:creationId xmlns:a16="http://schemas.microsoft.com/office/drawing/2014/main" id="{4C4CAE8D-CD37-43A5-9878-40662C6E1A5D}"/>
                </a:ext>
              </a:extLst>
            </p:cNvPr>
            <p:cNvSpPr txBox="1"/>
            <p:nvPr/>
          </p:nvSpPr>
          <p:spPr>
            <a:xfrm>
              <a:off x="6384197" y="3734570"/>
              <a:ext cx="834740" cy="276999"/>
            </a:xfrm>
            <a:prstGeom prst="rect">
              <a:avLst/>
            </a:prstGeom>
            <a:noFill/>
          </p:spPr>
          <p:txBody>
            <a:bodyPr wrap="square" rtlCol="0">
              <a:spAutoFit/>
            </a:bodyPr>
            <a:lstStyle/>
            <a:p>
              <a:r>
                <a:rPr lang="nb-NO" dirty="0"/>
                <a:t>Nivå 2</a:t>
              </a:r>
            </a:p>
          </p:txBody>
        </p:sp>
        <p:sp>
          <p:nvSpPr>
            <p:cNvPr id="53" name="TekstSylinder 52">
              <a:extLst>
                <a:ext uri="{FF2B5EF4-FFF2-40B4-BE49-F238E27FC236}">
                  <a16:creationId xmlns:a16="http://schemas.microsoft.com/office/drawing/2014/main" id="{1C2C6A43-5583-476D-92F6-23B11E6C710B}"/>
                </a:ext>
              </a:extLst>
            </p:cNvPr>
            <p:cNvSpPr txBox="1"/>
            <p:nvPr/>
          </p:nvSpPr>
          <p:spPr>
            <a:xfrm>
              <a:off x="6402803" y="4587633"/>
              <a:ext cx="834740" cy="276999"/>
            </a:xfrm>
            <a:prstGeom prst="rect">
              <a:avLst/>
            </a:prstGeom>
            <a:noFill/>
          </p:spPr>
          <p:txBody>
            <a:bodyPr wrap="square" rtlCol="0">
              <a:spAutoFit/>
            </a:bodyPr>
            <a:lstStyle/>
            <a:p>
              <a:r>
                <a:rPr lang="nb-NO" dirty="0"/>
                <a:t>Nivå 3</a:t>
              </a:r>
            </a:p>
          </p:txBody>
        </p:sp>
        <p:sp>
          <p:nvSpPr>
            <p:cNvPr id="54" name="TekstSylinder 53">
              <a:extLst>
                <a:ext uri="{FF2B5EF4-FFF2-40B4-BE49-F238E27FC236}">
                  <a16:creationId xmlns:a16="http://schemas.microsoft.com/office/drawing/2014/main" id="{3C0E84A3-106F-49FA-A838-88985859921A}"/>
                </a:ext>
              </a:extLst>
            </p:cNvPr>
            <p:cNvSpPr txBox="1"/>
            <p:nvPr/>
          </p:nvSpPr>
          <p:spPr>
            <a:xfrm>
              <a:off x="6405442" y="5440696"/>
              <a:ext cx="834740" cy="276999"/>
            </a:xfrm>
            <a:prstGeom prst="rect">
              <a:avLst/>
            </a:prstGeom>
            <a:noFill/>
          </p:spPr>
          <p:txBody>
            <a:bodyPr wrap="square" rtlCol="0">
              <a:spAutoFit/>
            </a:bodyPr>
            <a:lstStyle/>
            <a:p>
              <a:r>
                <a:rPr lang="nb-NO" dirty="0"/>
                <a:t>Nivå 4</a:t>
              </a:r>
            </a:p>
          </p:txBody>
        </p:sp>
        <p:sp>
          <p:nvSpPr>
            <p:cNvPr id="55" name="Freeform 3">
              <a:extLst>
                <a:ext uri="{FF2B5EF4-FFF2-40B4-BE49-F238E27FC236}">
                  <a16:creationId xmlns:a16="http://schemas.microsoft.com/office/drawing/2014/main" id="{EB225722-2BC5-4E94-A6E6-089F6FA803CD}"/>
                </a:ext>
              </a:extLst>
            </p:cNvPr>
            <p:cNvSpPr>
              <a:spLocks noChangeArrowheads="1"/>
            </p:cNvSpPr>
            <p:nvPr/>
          </p:nvSpPr>
          <p:spPr bwMode="auto">
            <a:xfrm>
              <a:off x="7601647" y="4392703"/>
              <a:ext cx="3568248" cy="495671"/>
            </a:xfrm>
            <a:prstGeom prst="roundRect">
              <a:avLst>
                <a:gd name="adj" fmla="val 13305"/>
              </a:avLst>
            </a:prstGeom>
            <a:solidFill>
              <a:schemeClr val="accent3">
                <a:lumMod val="50000"/>
              </a:schemeClr>
            </a:solidFill>
            <a:ln>
              <a:noFill/>
            </a:ln>
            <a:effectLst/>
          </p:spPr>
          <p:txBody>
            <a:bodyPr wrap="none" anchor="ctr"/>
            <a:lstStyle/>
            <a:p>
              <a:pPr algn="ctr"/>
              <a:r>
                <a:rPr lang="nb-NO" sz="1400" dirty="0">
                  <a:solidFill>
                    <a:schemeClr val="bg1"/>
                  </a:solidFill>
                </a:rPr>
                <a:t>Kanal</a:t>
              </a:r>
              <a:endParaRPr lang="nb-NO" dirty="0">
                <a:solidFill>
                  <a:schemeClr val="bg1"/>
                </a:solidFill>
              </a:endParaRPr>
            </a:p>
          </p:txBody>
        </p:sp>
        <p:sp>
          <p:nvSpPr>
            <p:cNvPr id="56" name="Freeform 3">
              <a:extLst>
                <a:ext uri="{FF2B5EF4-FFF2-40B4-BE49-F238E27FC236}">
                  <a16:creationId xmlns:a16="http://schemas.microsoft.com/office/drawing/2014/main" id="{29ED2A78-30B0-4F35-AA56-35B5A1928DC7}"/>
                </a:ext>
              </a:extLst>
            </p:cNvPr>
            <p:cNvSpPr>
              <a:spLocks noChangeArrowheads="1"/>
            </p:cNvSpPr>
            <p:nvPr/>
          </p:nvSpPr>
          <p:spPr bwMode="auto">
            <a:xfrm>
              <a:off x="10206349" y="5192860"/>
              <a:ext cx="792088" cy="495671"/>
            </a:xfrm>
            <a:prstGeom prst="roundRect">
              <a:avLst>
                <a:gd name="adj" fmla="val 13305"/>
              </a:avLst>
            </a:prstGeom>
            <a:solidFill>
              <a:schemeClr val="accent4">
                <a:lumMod val="60000"/>
                <a:lumOff val="40000"/>
              </a:schemeClr>
            </a:solidFill>
            <a:ln>
              <a:noFill/>
            </a:ln>
            <a:effectLst/>
          </p:spPr>
          <p:txBody>
            <a:bodyPr wrap="none" anchor="ctr"/>
            <a:lstStyle/>
            <a:p>
              <a:pPr algn="ctr"/>
              <a:r>
                <a:rPr lang="nb-NO" sz="1400" dirty="0">
                  <a:solidFill>
                    <a:schemeClr val="bg1"/>
                  </a:solidFill>
                </a:rPr>
                <a:t>Kanal</a:t>
              </a:r>
              <a:endParaRPr lang="nb-NO" dirty="0">
                <a:solidFill>
                  <a:schemeClr val="bg1"/>
                </a:solidFill>
              </a:endParaRPr>
            </a:p>
          </p:txBody>
        </p:sp>
      </p:grpSp>
    </p:spTree>
    <p:extLst>
      <p:ext uri="{BB962C8B-B14F-4D97-AF65-F5344CB8AC3E}">
        <p14:creationId xmlns:p14="http://schemas.microsoft.com/office/powerpoint/2010/main" val="603611097"/>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8" name="Plassholder for innhold 2">
            <a:extLst>
              <a:ext uri="{FF2B5EF4-FFF2-40B4-BE49-F238E27FC236}">
                <a16:creationId xmlns:a16="http://schemas.microsoft.com/office/drawing/2014/main" id="{11B12302-4D45-4956-ABF2-8A31FDDE04FF}"/>
              </a:ext>
            </a:extLst>
          </p:cNvPr>
          <p:cNvGrpSpPr/>
          <p:nvPr/>
        </p:nvGrpSpPr>
        <p:grpSpPr>
          <a:xfrm>
            <a:off x="191344" y="1416049"/>
            <a:ext cx="11251622" cy="5108575"/>
            <a:chOff x="742951" y="1454150"/>
            <a:chExt cx="10759016" cy="5108575"/>
          </a:xfrm>
        </p:grpSpPr>
        <p:sp>
          <p:nvSpPr>
            <p:cNvPr id="89" name="rc3">
              <a:extLst>
                <a:ext uri="{FF2B5EF4-FFF2-40B4-BE49-F238E27FC236}">
                  <a16:creationId xmlns:a16="http://schemas.microsoft.com/office/drawing/2014/main" id="{ABEC7E19-5782-4792-8396-909DF26D5E73}"/>
                </a:ext>
              </a:extLst>
            </p:cNvPr>
            <p:cNvSpPr/>
            <p:nvPr/>
          </p:nvSpPr>
          <p:spPr>
            <a:xfrm>
              <a:off x="742951" y="1454150"/>
              <a:ext cx="10759016" cy="5108575"/>
            </a:xfrm>
            <a:prstGeom prst="rect">
              <a:avLst/>
            </a:prstGeom>
            <a:solidFill>
              <a:srgbClr val="FFFFFF">
                <a:alpha val="100000"/>
              </a:srgbClr>
            </a:solidFill>
            <a:ln w="9525" cap="rnd">
              <a:solidFill>
                <a:srgbClr val="FFFFFF">
                  <a:alpha val="100000"/>
                </a:srgbClr>
              </a:solidFill>
              <a:prstDash val="solid"/>
              <a:round/>
            </a:ln>
          </p:spPr>
          <p:txBody>
            <a:bodyPr/>
            <a:lstStyle/>
            <a:p>
              <a:endParaRPr dirty="0"/>
            </a:p>
          </p:txBody>
        </p:sp>
        <p:sp>
          <p:nvSpPr>
            <p:cNvPr id="90" name="rc4">
              <a:extLst>
                <a:ext uri="{FF2B5EF4-FFF2-40B4-BE49-F238E27FC236}">
                  <a16:creationId xmlns:a16="http://schemas.microsoft.com/office/drawing/2014/main" id="{12920C58-B172-4C2D-BA95-D6F1B3438928}"/>
                </a:ext>
              </a:extLst>
            </p:cNvPr>
            <p:cNvSpPr/>
            <p:nvPr/>
          </p:nvSpPr>
          <p:spPr>
            <a:xfrm>
              <a:off x="742951" y="1454150"/>
              <a:ext cx="10759016" cy="5108575"/>
            </a:xfrm>
            <a:prstGeom prst="rect">
              <a:avLst/>
            </a:prstGeom>
            <a:solidFill>
              <a:srgbClr val="FFFFFF">
                <a:alpha val="100000"/>
              </a:srgbClr>
            </a:solidFill>
            <a:ln w="13550" cap="rnd">
              <a:solidFill>
                <a:srgbClr val="FFFFFF">
                  <a:alpha val="100000"/>
                </a:srgbClr>
              </a:solidFill>
              <a:prstDash val="solid"/>
              <a:round/>
            </a:ln>
          </p:spPr>
          <p:txBody>
            <a:bodyPr/>
            <a:lstStyle/>
            <a:p>
              <a:endParaRPr dirty="0"/>
            </a:p>
          </p:txBody>
        </p:sp>
        <p:sp>
          <p:nvSpPr>
            <p:cNvPr id="169" name="rc5">
              <a:extLst>
                <a:ext uri="{FF2B5EF4-FFF2-40B4-BE49-F238E27FC236}">
                  <a16:creationId xmlns:a16="http://schemas.microsoft.com/office/drawing/2014/main" id="{36B79AD6-4ABD-4003-99D7-0D6272F4040B}"/>
                </a:ext>
              </a:extLst>
            </p:cNvPr>
            <p:cNvSpPr/>
            <p:nvPr/>
          </p:nvSpPr>
          <p:spPr>
            <a:xfrm>
              <a:off x="1294098" y="1523739"/>
              <a:ext cx="10138279" cy="4639052"/>
            </a:xfrm>
            <a:prstGeom prst="rect">
              <a:avLst/>
            </a:prstGeom>
            <a:solidFill>
              <a:srgbClr val="EBEBEB">
                <a:alpha val="100000"/>
              </a:srgbClr>
            </a:solidFill>
          </p:spPr>
          <p:txBody>
            <a:bodyPr/>
            <a:lstStyle/>
            <a:p>
              <a:endParaRPr dirty="0"/>
            </a:p>
          </p:txBody>
        </p:sp>
        <p:sp>
          <p:nvSpPr>
            <p:cNvPr id="170" name="pl6">
              <a:extLst>
                <a:ext uri="{FF2B5EF4-FFF2-40B4-BE49-F238E27FC236}">
                  <a16:creationId xmlns:a16="http://schemas.microsoft.com/office/drawing/2014/main" id="{169A2014-EBD6-4942-BB55-664601014367}"/>
                </a:ext>
              </a:extLst>
            </p:cNvPr>
            <p:cNvSpPr/>
            <p:nvPr/>
          </p:nvSpPr>
          <p:spPr>
            <a:xfrm>
              <a:off x="1294098" y="5683841"/>
              <a:ext cx="10138279" cy="0"/>
            </a:xfrm>
            <a:custGeom>
              <a:avLst/>
              <a:gdLst/>
              <a:ahLst/>
              <a:cxnLst/>
              <a:rect l="0" t="0" r="0" b="0"/>
              <a:pathLst>
                <a:path w="10138279">
                  <a:moveTo>
                    <a:pt x="0" y="0"/>
                  </a:moveTo>
                  <a:lnTo>
                    <a:pt x="10138279" y="0"/>
                  </a:lnTo>
                  <a:lnTo>
                    <a:pt x="10138279" y="0"/>
                  </a:lnTo>
                </a:path>
              </a:pathLst>
            </a:custGeom>
            <a:ln w="6775" cap="flat">
              <a:solidFill>
                <a:srgbClr val="FFFFFF">
                  <a:alpha val="100000"/>
                </a:srgbClr>
              </a:solidFill>
              <a:prstDash val="solid"/>
              <a:round/>
            </a:ln>
          </p:spPr>
          <p:txBody>
            <a:bodyPr/>
            <a:lstStyle/>
            <a:p>
              <a:endParaRPr dirty="0"/>
            </a:p>
          </p:txBody>
        </p:sp>
        <p:sp>
          <p:nvSpPr>
            <p:cNvPr id="172" name="pl7">
              <a:extLst>
                <a:ext uri="{FF2B5EF4-FFF2-40B4-BE49-F238E27FC236}">
                  <a16:creationId xmlns:a16="http://schemas.microsoft.com/office/drawing/2014/main" id="{7D6B4C2B-8C08-4721-9CC9-DBE3360C76C1}"/>
                </a:ext>
              </a:extLst>
            </p:cNvPr>
            <p:cNvSpPr/>
            <p:nvPr/>
          </p:nvSpPr>
          <p:spPr>
            <a:xfrm>
              <a:off x="1294098" y="4683528"/>
              <a:ext cx="10138279" cy="0"/>
            </a:xfrm>
            <a:custGeom>
              <a:avLst/>
              <a:gdLst/>
              <a:ahLst/>
              <a:cxnLst/>
              <a:rect l="0" t="0" r="0" b="0"/>
              <a:pathLst>
                <a:path w="10138279">
                  <a:moveTo>
                    <a:pt x="0" y="0"/>
                  </a:moveTo>
                  <a:lnTo>
                    <a:pt x="10138279" y="0"/>
                  </a:lnTo>
                  <a:lnTo>
                    <a:pt x="10138279" y="0"/>
                  </a:lnTo>
                </a:path>
              </a:pathLst>
            </a:custGeom>
            <a:ln w="6775" cap="flat">
              <a:solidFill>
                <a:srgbClr val="FFFFFF">
                  <a:alpha val="100000"/>
                </a:srgbClr>
              </a:solidFill>
              <a:prstDash val="solid"/>
              <a:round/>
            </a:ln>
          </p:spPr>
          <p:txBody>
            <a:bodyPr/>
            <a:lstStyle/>
            <a:p>
              <a:endParaRPr dirty="0"/>
            </a:p>
          </p:txBody>
        </p:sp>
        <p:sp>
          <p:nvSpPr>
            <p:cNvPr id="173" name="pl8">
              <a:extLst>
                <a:ext uri="{FF2B5EF4-FFF2-40B4-BE49-F238E27FC236}">
                  <a16:creationId xmlns:a16="http://schemas.microsoft.com/office/drawing/2014/main" id="{2B51DA47-3EDA-4C94-9DD3-0B318AA9732A}"/>
                </a:ext>
              </a:extLst>
            </p:cNvPr>
            <p:cNvSpPr/>
            <p:nvPr/>
          </p:nvSpPr>
          <p:spPr>
            <a:xfrm>
              <a:off x="1294098" y="3683215"/>
              <a:ext cx="10138279" cy="0"/>
            </a:xfrm>
            <a:custGeom>
              <a:avLst/>
              <a:gdLst/>
              <a:ahLst/>
              <a:cxnLst/>
              <a:rect l="0" t="0" r="0" b="0"/>
              <a:pathLst>
                <a:path w="10138279">
                  <a:moveTo>
                    <a:pt x="0" y="0"/>
                  </a:moveTo>
                  <a:lnTo>
                    <a:pt x="10138279" y="0"/>
                  </a:lnTo>
                  <a:lnTo>
                    <a:pt x="10138279" y="0"/>
                  </a:lnTo>
                </a:path>
              </a:pathLst>
            </a:custGeom>
            <a:ln w="6775" cap="flat">
              <a:solidFill>
                <a:srgbClr val="FFFFFF">
                  <a:alpha val="100000"/>
                </a:srgbClr>
              </a:solidFill>
              <a:prstDash val="solid"/>
              <a:round/>
            </a:ln>
          </p:spPr>
          <p:txBody>
            <a:bodyPr/>
            <a:lstStyle/>
            <a:p>
              <a:endParaRPr dirty="0"/>
            </a:p>
          </p:txBody>
        </p:sp>
        <p:sp>
          <p:nvSpPr>
            <p:cNvPr id="174" name="pl9">
              <a:extLst>
                <a:ext uri="{FF2B5EF4-FFF2-40B4-BE49-F238E27FC236}">
                  <a16:creationId xmlns:a16="http://schemas.microsoft.com/office/drawing/2014/main" id="{8D2D42E4-C73E-4A1B-9C71-585F908A45D7}"/>
                </a:ext>
              </a:extLst>
            </p:cNvPr>
            <p:cNvSpPr/>
            <p:nvPr/>
          </p:nvSpPr>
          <p:spPr>
            <a:xfrm>
              <a:off x="1294098" y="2682901"/>
              <a:ext cx="10138279" cy="0"/>
            </a:xfrm>
            <a:custGeom>
              <a:avLst/>
              <a:gdLst/>
              <a:ahLst/>
              <a:cxnLst/>
              <a:rect l="0" t="0" r="0" b="0"/>
              <a:pathLst>
                <a:path w="10138279">
                  <a:moveTo>
                    <a:pt x="0" y="0"/>
                  </a:moveTo>
                  <a:lnTo>
                    <a:pt x="10138279" y="0"/>
                  </a:lnTo>
                  <a:lnTo>
                    <a:pt x="10138279" y="0"/>
                  </a:lnTo>
                </a:path>
              </a:pathLst>
            </a:custGeom>
            <a:ln w="6775" cap="flat">
              <a:solidFill>
                <a:srgbClr val="FFFFFF">
                  <a:alpha val="100000"/>
                </a:srgbClr>
              </a:solidFill>
              <a:prstDash val="solid"/>
              <a:round/>
            </a:ln>
          </p:spPr>
          <p:txBody>
            <a:bodyPr/>
            <a:lstStyle/>
            <a:p>
              <a:endParaRPr dirty="0"/>
            </a:p>
          </p:txBody>
        </p:sp>
        <p:sp>
          <p:nvSpPr>
            <p:cNvPr id="175" name="pl10">
              <a:extLst>
                <a:ext uri="{FF2B5EF4-FFF2-40B4-BE49-F238E27FC236}">
                  <a16:creationId xmlns:a16="http://schemas.microsoft.com/office/drawing/2014/main" id="{1A3FF17E-1208-4DDF-A7E0-6974FCFE5DD8}"/>
                </a:ext>
              </a:extLst>
            </p:cNvPr>
            <p:cNvSpPr/>
            <p:nvPr/>
          </p:nvSpPr>
          <p:spPr>
            <a:xfrm>
              <a:off x="1294098" y="1682588"/>
              <a:ext cx="10138279" cy="0"/>
            </a:xfrm>
            <a:custGeom>
              <a:avLst/>
              <a:gdLst/>
              <a:ahLst/>
              <a:cxnLst/>
              <a:rect l="0" t="0" r="0" b="0"/>
              <a:pathLst>
                <a:path w="10138279">
                  <a:moveTo>
                    <a:pt x="0" y="0"/>
                  </a:moveTo>
                  <a:lnTo>
                    <a:pt x="10138279" y="0"/>
                  </a:lnTo>
                  <a:lnTo>
                    <a:pt x="10138279" y="0"/>
                  </a:lnTo>
                </a:path>
              </a:pathLst>
            </a:custGeom>
            <a:ln w="6775" cap="flat">
              <a:solidFill>
                <a:srgbClr val="FFFFFF">
                  <a:alpha val="100000"/>
                </a:srgbClr>
              </a:solidFill>
              <a:prstDash val="solid"/>
              <a:round/>
            </a:ln>
          </p:spPr>
          <p:txBody>
            <a:bodyPr/>
            <a:lstStyle/>
            <a:p>
              <a:endParaRPr dirty="0"/>
            </a:p>
          </p:txBody>
        </p:sp>
        <p:sp>
          <p:nvSpPr>
            <p:cNvPr id="176" name="pl11">
              <a:extLst>
                <a:ext uri="{FF2B5EF4-FFF2-40B4-BE49-F238E27FC236}">
                  <a16:creationId xmlns:a16="http://schemas.microsoft.com/office/drawing/2014/main" id="{C57A6292-7E47-4F07-8BF8-AD5461A53C30}"/>
                </a:ext>
              </a:extLst>
            </p:cNvPr>
            <p:cNvSpPr/>
            <p:nvPr/>
          </p:nvSpPr>
          <p:spPr>
            <a:xfrm>
              <a:off x="2095445" y="1523739"/>
              <a:ext cx="0" cy="4639052"/>
            </a:xfrm>
            <a:custGeom>
              <a:avLst/>
              <a:gdLst/>
              <a:ahLst/>
              <a:cxnLst/>
              <a:rect l="0" t="0" r="0" b="0"/>
              <a:pathLst>
                <a:path h="4639052">
                  <a:moveTo>
                    <a:pt x="0" y="4639052"/>
                  </a:moveTo>
                  <a:lnTo>
                    <a:pt x="0" y="0"/>
                  </a:lnTo>
                  <a:lnTo>
                    <a:pt x="0" y="0"/>
                  </a:lnTo>
                </a:path>
              </a:pathLst>
            </a:custGeom>
            <a:ln w="6775" cap="flat">
              <a:solidFill>
                <a:srgbClr val="FFFFFF">
                  <a:alpha val="100000"/>
                </a:srgbClr>
              </a:solidFill>
              <a:prstDash val="solid"/>
              <a:round/>
            </a:ln>
          </p:spPr>
          <p:txBody>
            <a:bodyPr/>
            <a:lstStyle/>
            <a:p>
              <a:endParaRPr dirty="0"/>
            </a:p>
          </p:txBody>
        </p:sp>
        <p:sp>
          <p:nvSpPr>
            <p:cNvPr id="177" name="pl12">
              <a:extLst>
                <a:ext uri="{FF2B5EF4-FFF2-40B4-BE49-F238E27FC236}">
                  <a16:creationId xmlns:a16="http://schemas.microsoft.com/office/drawing/2014/main" id="{761D8E95-8CDD-4A0C-8B34-62E59FDB6D22}"/>
                </a:ext>
              </a:extLst>
            </p:cNvPr>
            <p:cNvSpPr/>
            <p:nvPr/>
          </p:nvSpPr>
          <p:spPr>
            <a:xfrm>
              <a:off x="4933073" y="1523739"/>
              <a:ext cx="0" cy="4639052"/>
            </a:xfrm>
            <a:custGeom>
              <a:avLst/>
              <a:gdLst/>
              <a:ahLst/>
              <a:cxnLst/>
              <a:rect l="0" t="0" r="0" b="0"/>
              <a:pathLst>
                <a:path h="4639052">
                  <a:moveTo>
                    <a:pt x="0" y="4639052"/>
                  </a:moveTo>
                  <a:lnTo>
                    <a:pt x="0" y="0"/>
                  </a:lnTo>
                  <a:lnTo>
                    <a:pt x="0" y="0"/>
                  </a:lnTo>
                </a:path>
              </a:pathLst>
            </a:custGeom>
            <a:ln w="6775" cap="flat">
              <a:solidFill>
                <a:srgbClr val="FFFFFF">
                  <a:alpha val="100000"/>
                </a:srgbClr>
              </a:solidFill>
              <a:prstDash val="solid"/>
              <a:round/>
            </a:ln>
          </p:spPr>
          <p:txBody>
            <a:bodyPr/>
            <a:lstStyle/>
            <a:p>
              <a:endParaRPr dirty="0"/>
            </a:p>
          </p:txBody>
        </p:sp>
        <p:sp>
          <p:nvSpPr>
            <p:cNvPr id="178" name="pl13">
              <a:extLst>
                <a:ext uri="{FF2B5EF4-FFF2-40B4-BE49-F238E27FC236}">
                  <a16:creationId xmlns:a16="http://schemas.microsoft.com/office/drawing/2014/main" id="{BA4C1B6D-6D4F-4394-903C-E75C0169958B}"/>
                </a:ext>
              </a:extLst>
            </p:cNvPr>
            <p:cNvSpPr/>
            <p:nvPr/>
          </p:nvSpPr>
          <p:spPr>
            <a:xfrm>
              <a:off x="7770702" y="1523739"/>
              <a:ext cx="0" cy="4639052"/>
            </a:xfrm>
            <a:custGeom>
              <a:avLst/>
              <a:gdLst/>
              <a:ahLst/>
              <a:cxnLst/>
              <a:rect l="0" t="0" r="0" b="0"/>
              <a:pathLst>
                <a:path h="4639052">
                  <a:moveTo>
                    <a:pt x="0" y="4639052"/>
                  </a:moveTo>
                  <a:lnTo>
                    <a:pt x="0" y="0"/>
                  </a:lnTo>
                  <a:lnTo>
                    <a:pt x="0" y="0"/>
                  </a:lnTo>
                </a:path>
              </a:pathLst>
            </a:custGeom>
            <a:ln w="6775" cap="flat">
              <a:solidFill>
                <a:srgbClr val="FFFFFF">
                  <a:alpha val="100000"/>
                </a:srgbClr>
              </a:solidFill>
              <a:prstDash val="solid"/>
              <a:round/>
            </a:ln>
          </p:spPr>
          <p:txBody>
            <a:bodyPr/>
            <a:lstStyle/>
            <a:p>
              <a:endParaRPr dirty="0"/>
            </a:p>
          </p:txBody>
        </p:sp>
        <p:sp>
          <p:nvSpPr>
            <p:cNvPr id="179" name="pl14">
              <a:extLst>
                <a:ext uri="{FF2B5EF4-FFF2-40B4-BE49-F238E27FC236}">
                  <a16:creationId xmlns:a16="http://schemas.microsoft.com/office/drawing/2014/main" id="{61502EBD-B940-4A65-AF7B-0AA04267AB3D}"/>
                </a:ext>
              </a:extLst>
            </p:cNvPr>
            <p:cNvSpPr/>
            <p:nvPr/>
          </p:nvSpPr>
          <p:spPr>
            <a:xfrm>
              <a:off x="10608330" y="1523739"/>
              <a:ext cx="0" cy="4639052"/>
            </a:xfrm>
            <a:custGeom>
              <a:avLst/>
              <a:gdLst/>
              <a:ahLst/>
              <a:cxnLst/>
              <a:rect l="0" t="0" r="0" b="0"/>
              <a:pathLst>
                <a:path h="4639052">
                  <a:moveTo>
                    <a:pt x="0" y="4639052"/>
                  </a:moveTo>
                  <a:lnTo>
                    <a:pt x="0" y="0"/>
                  </a:lnTo>
                  <a:lnTo>
                    <a:pt x="0" y="0"/>
                  </a:lnTo>
                </a:path>
              </a:pathLst>
            </a:custGeom>
            <a:ln w="6775" cap="flat">
              <a:solidFill>
                <a:srgbClr val="FFFFFF">
                  <a:alpha val="100000"/>
                </a:srgbClr>
              </a:solidFill>
              <a:prstDash val="solid"/>
              <a:round/>
            </a:ln>
          </p:spPr>
          <p:txBody>
            <a:bodyPr/>
            <a:lstStyle/>
            <a:p>
              <a:endParaRPr dirty="0"/>
            </a:p>
          </p:txBody>
        </p:sp>
        <p:sp>
          <p:nvSpPr>
            <p:cNvPr id="180" name="pl15">
              <a:extLst>
                <a:ext uri="{FF2B5EF4-FFF2-40B4-BE49-F238E27FC236}">
                  <a16:creationId xmlns:a16="http://schemas.microsoft.com/office/drawing/2014/main" id="{EA793D71-939B-4968-8137-E30A3FAAB03E}"/>
                </a:ext>
              </a:extLst>
            </p:cNvPr>
            <p:cNvSpPr/>
            <p:nvPr/>
          </p:nvSpPr>
          <p:spPr>
            <a:xfrm>
              <a:off x="1294098" y="5183684"/>
              <a:ext cx="10138279" cy="0"/>
            </a:xfrm>
            <a:custGeom>
              <a:avLst/>
              <a:gdLst/>
              <a:ahLst/>
              <a:cxnLst/>
              <a:rect l="0" t="0" r="0" b="0"/>
              <a:pathLst>
                <a:path w="10138279">
                  <a:moveTo>
                    <a:pt x="0" y="0"/>
                  </a:moveTo>
                  <a:lnTo>
                    <a:pt x="10138279" y="0"/>
                  </a:lnTo>
                  <a:lnTo>
                    <a:pt x="10138279" y="0"/>
                  </a:lnTo>
                </a:path>
              </a:pathLst>
            </a:custGeom>
            <a:ln w="13550" cap="flat">
              <a:solidFill>
                <a:srgbClr val="FFFFFF">
                  <a:alpha val="100000"/>
                </a:srgbClr>
              </a:solidFill>
              <a:prstDash val="solid"/>
              <a:round/>
            </a:ln>
          </p:spPr>
          <p:txBody>
            <a:bodyPr/>
            <a:lstStyle/>
            <a:p>
              <a:endParaRPr dirty="0"/>
            </a:p>
          </p:txBody>
        </p:sp>
        <p:sp>
          <p:nvSpPr>
            <p:cNvPr id="181" name="pl16">
              <a:extLst>
                <a:ext uri="{FF2B5EF4-FFF2-40B4-BE49-F238E27FC236}">
                  <a16:creationId xmlns:a16="http://schemas.microsoft.com/office/drawing/2014/main" id="{C76F5D6D-9CF0-4DC3-ADC9-D177597808C1}"/>
                </a:ext>
              </a:extLst>
            </p:cNvPr>
            <p:cNvSpPr/>
            <p:nvPr/>
          </p:nvSpPr>
          <p:spPr>
            <a:xfrm>
              <a:off x="1294098" y="4183371"/>
              <a:ext cx="10138279" cy="0"/>
            </a:xfrm>
            <a:custGeom>
              <a:avLst/>
              <a:gdLst/>
              <a:ahLst/>
              <a:cxnLst/>
              <a:rect l="0" t="0" r="0" b="0"/>
              <a:pathLst>
                <a:path w="10138279">
                  <a:moveTo>
                    <a:pt x="0" y="0"/>
                  </a:moveTo>
                  <a:lnTo>
                    <a:pt x="10138279" y="0"/>
                  </a:lnTo>
                  <a:lnTo>
                    <a:pt x="10138279" y="0"/>
                  </a:lnTo>
                </a:path>
              </a:pathLst>
            </a:custGeom>
            <a:ln w="13550" cap="flat">
              <a:solidFill>
                <a:srgbClr val="FFFFFF">
                  <a:alpha val="100000"/>
                </a:srgbClr>
              </a:solidFill>
              <a:prstDash val="solid"/>
              <a:round/>
            </a:ln>
          </p:spPr>
          <p:txBody>
            <a:bodyPr/>
            <a:lstStyle/>
            <a:p>
              <a:endParaRPr dirty="0"/>
            </a:p>
          </p:txBody>
        </p:sp>
        <p:sp>
          <p:nvSpPr>
            <p:cNvPr id="182" name="pl17">
              <a:extLst>
                <a:ext uri="{FF2B5EF4-FFF2-40B4-BE49-F238E27FC236}">
                  <a16:creationId xmlns:a16="http://schemas.microsoft.com/office/drawing/2014/main" id="{B0271597-CDEA-4C95-BA55-95D2C92655F0}"/>
                </a:ext>
              </a:extLst>
            </p:cNvPr>
            <p:cNvSpPr/>
            <p:nvPr/>
          </p:nvSpPr>
          <p:spPr>
            <a:xfrm>
              <a:off x="1294098" y="3183058"/>
              <a:ext cx="10138279" cy="0"/>
            </a:xfrm>
            <a:custGeom>
              <a:avLst/>
              <a:gdLst/>
              <a:ahLst/>
              <a:cxnLst/>
              <a:rect l="0" t="0" r="0" b="0"/>
              <a:pathLst>
                <a:path w="10138279">
                  <a:moveTo>
                    <a:pt x="0" y="0"/>
                  </a:moveTo>
                  <a:lnTo>
                    <a:pt x="10138279" y="0"/>
                  </a:lnTo>
                  <a:lnTo>
                    <a:pt x="10138279" y="0"/>
                  </a:lnTo>
                </a:path>
              </a:pathLst>
            </a:custGeom>
            <a:ln w="13550" cap="flat">
              <a:solidFill>
                <a:srgbClr val="FFFFFF">
                  <a:alpha val="100000"/>
                </a:srgbClr>
              </a:solidFill>
              <a:prstDash val="solid"/>
              <a:round/>
            </a:ln>
          </p:spPr>
          <p:txBody>
            <a:bodyPr/>
            <a:lstStyle/>
            <a:p>
              <a:endParaRPr dirty="0"/>
            </a:p>
          </p:txBody>
        </p:sp>
        <p:sp>
          <p:nvSpPr>
            <p:cNvPr id="183" name="pl18">
              <a:extLst>
                <a:ext uri="{FF2B5EF4-FFF2-40B4-BE49-F238E27FC236}">
                  <a16:creationId xmlns:a16="http://schemas.microsoft.com/office/drawing/2014/main" id="{4F6CD713-BFBD-4141-AD89-76FD922C965F}"/>
                </a:ext>
              </a:extLst>
            </p:cNvPr>
            <p:cNvSpPr/>
            <p:nvPr/>
          </p:nvSpPr>
          <p:spPr>
            <a:xfrm>
              <a:off x="1294098" y="2182745"/>
              <a:ext cx="10138279" cy="0"/>
            </a:xfrm>
            <a:custGeom>
              <a:avLst/>
              <a:gdLst/>
              <a:ahLst/>
              <a:cxnLst/>
              <a:rect l="0" t="0" r="0" b="0"/>
              <a:pathLst>
                <a:path w="10138279">
                  <a:moveTo>
                    <a:pt x="0" y="0"/>
                  </a:moveTo>
                  <a:lnTo>
                    <a:pt x="10138279" y="0"/>
                  </a:lnTo>
                  <a:lnTo>
                    <a:pt x="10138279" y="0"/>
                  </a:lnTo>
                </a:path>
              </a:pathLst>
            </a:custGeom>
            <a:ln w="13550" cap="flat">
              <a:solidFill>
                <a:srgbClr val="FFFFFF">
                  <a:alpha val="100000"/>
                </a:srgbClr>
              </a:solidFill>
              <a:prstDash val="solid"/>
              <a:round/>
            </a:ln>
          </p:spPr>
          <p:txBody>
            <a:bodyPr/>
            <a:lstStyle/>
            <a:p>
              <a:endParaRPr dirty="0"/>
            </a:p>
          </p:txBody>
        </p:sp>
        <p:sp>
          <p:nvSpPr>
            <p:cNvPr id="184" name="pl19">
              <a:extLst>
                <a:ext uri="{FF2B5EF4-FFF2-40B4-BE49-F238E27FC236}">
                  <a16:creationId xmlns:a16="http://schemas.microsoft.com/office/drawing/2014/main" id="{320BAD7A-9F60-4989-AA8F-89CE909ED1D8}"/>
                </a:ext>
              </a:extLst>
            </p:cNvPr>
            <p:cNvSpPr/>
            <p:nvPr/>
          </p:nvSpPr>
          <p:spPr>
            <a:xfrm>
              <a:off x="3514259" y="1523739"/>
              <a:ext cx="0" cy="4639052"/>
            </a:xfrm>
            <a:custGeom>
              <a:avLst/>
              <a:gdLst/>
              <a:ahLst/>
              <a:cxnLst/>
              <a:rect l="0" t="0" r="0" b="0"/>
              <a:pathLst>
                <a:path h="4639052">
                  <a:moveTo>
                    <a:pt x="0" y="4639052"/>
                  </a:moveTo>
                  <a:lnTo>
                    <a:pt x="0" y="0"/>
                  </a:lnTo>
                  <a:lnTo>
                    <a:pt x="0" y="0"/>
                  </a:lnTo>
                </a:path>
              </a:pathLst>
            </a:custGeom>
            <a:ln w="13550" cap="flat">
              <a:solidFill>
                <a:srgbClr val="FFFFFF">
                  <a:alpha val="100000"/>
                </a:srgbClr>
              </a:solidFill>
              <a:prstDash val="solid"/>
              <a:round/>
            </a:ln>
          </p:spPr>
          <p:txBody>
            <a:bodyPr/>
            <a:lstStyle/>
            <a:p>
              <a:endParaRPr dirty="0"/>
            </a:p>
          </p:txBody>
        </p:sp>
        <p:sp>
          <p:nvSpPr>
            <p:cNvPr id="185" name="pl20">
              <a:extLst>
                <a:ext uri="{FF2B5EF4-FFF2-40B4-BE49-F238E27FC236}">
                  <a16:creationId xmlns:a16="http://schemas.microsoft.com/office/drawing/2014/main" id="{8956A5F4-9C66-48F4-AA20-7C6E57B6F743}"/>
                </a:ext>
              </a:extLst>
            </p:cNvPr>
            <p:cNvSpPr/>
            <p:nvPr/>
          </p:nvSpPr>
          <p:spPr>
            <a:xfrm>
              <a:off x="6351887" y="1523739"/>
              <a:ext cx="0" cy="4639052"/>
            </a:xfrm>
            <a:custGeom>
              <a:avLst/>
              <a:gdLst/>
              <a:ahLst/>
              <a:cxnLst/>
              <a:rect l="0" t="0" r="0" b="0"/>
              <a:pathLst>
                <a:path h="4639052">
                  <a:moveTo>
                    <a:pt x="0" y="4639052"/>
                  </a:moveTo>
                  <a:lnTo>
                    <a:pt x="0" y="0"/>
                  </a:lnTo>
                  <a:lnTo>
                    <a:pt x="0" y="0"/>
                  </a:lnTo>
                </a:path>
              </a:pathLst>
            </a:custGeom>
            <a:ln w="13550" cap="flat">
              <a:solidFill>
                <a:srgbClr val="FFFFFF">
                  <a:alpha val="100000"/>
                </a:srgbClr>
              </a:solidFill>
              <a:prstDash val="solid"/>
              <a:round/>
            </a:ln>
          </p:spPr>
          <p:txBody>
            <a:bodyPr/>
            <a:lstStyle/>
            <a:p>
              <a:endParaRPr dirty="0"/>
            </a:p>
          </p:txBody>
        </p:sp>
        <p:sp>
          <p:nvSpPr>
            <p:cNvPr id="186" name="pl21">
              <a:extLst>
                <a:ext uri="{FF2B5EF4-FFF2-40B4-BE49-F238E27FC236}">
                  <a16:creationId xmlns:a16="http://schemas.microsoft.com/office/drawing/2014/main" id="{26538925-A9FD-4C4D-8172-6EAD0423DD4C}"/>
                </a:ext>
              </a:extLst>
            </p:cNvPr>
            <p:cNvSpPr/>
            <p:nvPr/>
          </p:nvSpPr>
          <p:spPr>
            <a:xfrm>
              <a:off x="9189516" y="1523739"/>
              <a:ext cx="0" cy="4639052"/>
            </a:xfrm>
            <a:custGeom>
              <a:avLst/>
              <a:gdLst/>
              <a:ahLst/>
              <a:cxnLst/>
              <a:rect l="0" t="0" r="0" b="0"/>
              <a:pathLst>
                <a:path h="4639052">
                  <a:moveTo>
                    <a:pt x="0" y="4639052"/>
                  </a:moveTo>
                  <a:lnTo>
                    <a:pt x="0" y="0"/>
                  </a:lnTo>
                  <a:lnTo>
                    <a:pt x="0" y="0"/>
                  </a:lnTo>
                </a:path>
              </a:pathLst>
            </a:custGeom>
            <a:ln w="13550" cap="flat">
              <a:solidFill>
                <a:srgbClr val="FFFFFF">
                  <a:alpha val="100000"/>
                </a:srgbClr>
              </a:solidFill>
              <a:prstDash val="solid"/>
              <a:round/>
            </a:ln>
          </p:spPr>
          <p:txBody>
            <a:bodyPr/>
            <a:lstStyle/>
            <a:p>
              <a:endParaRPr dirty="0"/>
            </a:p>
          </p:txBody>
        </p:sp>
        <p:sp>
          <p:nvSpPr>
            <p:cNvPr id="187" name="tx22">
              <a:extLst>
                <a:ext uri="{FF2B5EF4-FFF2-40B4-BE49-F238E27FC236}">
                  <a16:creationId xmlns:a16="http://schemas.microsoft.com/office/drawing/2014/main" id="{6D48A531-7327-4343-8F86-68E78797F626}"/>
                </a:ext>
              </a:extLst>
            </p:cNvPr>
            <p:cNvSpPr/>
            <p:nvPr/>
          </p:nvSpPr>
          <p:spPr>
            <a:xfrm>
              <a:off x="7246895" y="3370824"/>
              <a:ext cx="1548688"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b="1" dirty="0">
                  <a:latin typeface="Arial"/>
                  <a:cs typeface="Arial"/>
                </a:rPr>
                <a:t>Fant ikke passende bøker (12%)</a:t>
              </a:r>
            </a:p>
          </p:txBody>
        </p:sp>
        <p:sp>
          <p:nvSpPr>
            <p:cNvPr id="188" name="tx23">
              <a:extLst>
                <a:ext uri="{FF2B5EF4-FFF2-40B4-BE49-F238E27FC236}">
                  <a16:creationId xmlns:a16="http://schemas.microsoft.com/office/drawing/2014/main" id="{17ED6843-4EE3-4F1D-BD3C-5A31C31B0AA0}"/>
                </a:ext>
              </a:extLst>
            </p:cNvPr>
            <p:cNvSpPr/>
            <p:nvPr/>
          </p:nvSpPr>
          <p:spPr>
            <a:xfrm>
              <a:off x="9519249" y="5297855"/>
              <a:ext cx="1301124"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b="1" dirty="0">
                  <a:latin typeface="Arial"/>
                  <a:cs typeface="Arial"/>
                </a:rPr>
                <a:t>Fant færre jeg hadde lyst til å kjøpe (22%)</a:t>
              </a:r>
            </a:p>
          </p:txBody>
        </p:sp>
        <p:sp>
          <p:nvSpPr>
            <p:cNvPr id="189" name="tx24">
              <a:extLst>
                <a:ext uri="{FF2B5EF4-FFF2-40B4-BE49-F238E27FC236}">
                  <a16:creationId xmlns:a16="http://schemas.microsoft.com/office/drawing/2014/main" id="{FCE090C9-EC33-4A5C-958B-865D088548F2}"/>
                </a:ext>
              </a:extLst>
            </p:cNvPr>
            <p:cNvSpPr/>
            <p:nvPr/>
          </p:nvSpPr>
          <p:spPr>
            <a:xfrm>
              <a:off x="6525231" y="5054081"/>
              <a:ext cx="1287785"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Færre "måtte kjøpe" (14%)</a:t>
              </a:r>
            </a:p>
          </p:txBody>
        </p:sp>
        <p:sp>
          <p:nvSpPr>
            <p:cNvPr id="190" name="tx25">
              <a:extLst>
                <a:ext uri="{FF2B5EF4-FFF2-40B4-BE49-F238E27FC236}">
                  <a16:creationId xmlns:a16="http://schemas.microsoft.com/office/drawing/2014/main" id="{F023C077-AC54-449F-BD8F-01FDAB20147E}"/>
                </a:ext>
              </a:extLst>
            </p:cNvPr>
            <p:cNvSpPr/>
            <p:nvPr/>
          </p:nvSpPr>
          <p:spPr>
            <a:xfrm>
              <a:off x="5363272" y="2563948"/>
              <a:ext cx="1114591"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Avsluttet bokserie (3%)</a:t>
              </a:r>
            </a:p>
          </p:txBody>
        </p:sp>
        <p:sp>
          <p:nvSpPr>
            <p:cNvPr id="191" name="tx26">
              <a:extLst>
                <a:ext uri="{FF2B5EF4-FFF2-40B4-BE49-F238E27FC236}">
                  <a16:creationId xmlns:a16="http://schemas.microsoft.com/office/drawing/2014/main" id="{E16713D8-AB07-44E8-92DC-D6E58F7195B4}"/>
                </a:ext>
              </a:extLst>
            </p:cNvPr>
            <p:cNvSpPr/>
            <p:nvPr/>
          </p:nvSpPr>
          <p:spPr>
            <a:xfrm>
              <a:off x="9224089" y="1883735"/>
              <a:ext cx="1451822"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Færre favoritter med nye (8%)</a:t>
              </a:r>
            </a:p>
          </p:txBody>
        </p:sp>
        <p:sp>
          <p:nvSpPr>
            <p:cNvPr id="192" name="tx27">
              <a:extLst>
                <a:ext uri="{FF2B5EF4-FFF2-40B4-BE49-F238E27FC236}">
                  <a16:creationId xmlns:a16="http://schemas.microsoft.com/office/drawing/2014/main" id="{BE23CA10-4E6A-469A-A32E-848DEDD0EDE2}"/>
                </a:ext>
              </a:extLst>
            </p:cNvPr>
            <p:cNvSpPr/>
            <p:nvPr/>
          </p:nvSpPr>
          <p:spPr>
            <a:xfrm>
              <a:off x="3913763" y="5392833"/>
              <a:ext cx="608454"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b="1" dirty="0">
                  <a:latin typeface="Arial"/>
                  <a:cs typeface="Arial"/>
                </a:rPr>
                <a:t>Synes bøker ble dyrere (15%)</a:t>
              </a:r>
            </a:p>
          </p:txBody>
        </p:sp>
        <p:sp>
          <p:nvSpPr>
            <p:cNvPr id="193" name="tx28">
              <a:extLst>
                <a:ext uri="{FF2B5EF4-FFF2-40B4-BE49-F238E27FC236}">
                  <a16:creationId xmlns:a16="http://schemas.microsoft.com/office/drawing/2014/main" id="{8FBCFB38-6310-4348-A5B3-7A626E8A8383}"/>
                </a:ext>
              </a:extLst>
            </p:cNvPr>
            <p:cNvSpPr/>
            <p:nvPr/>
          </p:nvSpPr>
          <p:spPr>
            <a:xfrm>
              <a:off x="1674724" y="3370824"/>
              <a:ext cx="1295460"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Vanskeligere å skaffe (3%)</a:t>
              </a:r>
            </a:p>
          </p:txBody>
        </p:sp>
        <p:sp>
          <p:nvSpPr>
            <p:cNvPr id="194" name="tx29">
              <a:extLst>
                <a:ext uri="{FF2B5EF4-FFF2-40B4-BE49-F238E27FC236}">
                  <a16:creationId xmlns:a16="http://schemas.microsoft.com/office/drawing/2014/main" id="{DBCBC453-18C3-400A-9E56-B35CC54967A1}"/>
                </a:ext>
              </a:extLst>
            </p:cNvPr>
            <p:cNvSpPr/>
            <p:nvPr/>
          </p:nvSpPr>
          <p:spPr>
            <a:xfrm>
              <a:off x="3782660" y="4439159"/>
              <a:ext cx="1506289"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solidFill>
                    <a:srgbClr val="C00000"/>
                  </a:solidFill>
                  <a:latin typeface="Arial"/>
                  <a:cs typeface="Arial"/>
                </a:rPr>
                <a:t>Sa opp abo på strømming (2%)</a:t>
              </a:r>
            </a:p>
          </p:txBody>
        </p:sp>
        <p:sp>
          <p:nvSpPr>
            <p:cNvPr id="195" name="tx30">
              <a:extLst>
                <a:ext uri="{FF2B5EF4-FFF2-40B4-BE49-F238E27FC236}">
                  <a16:creationId xmlns:a16="http://schemas.microsoft.com/office/drawing/2014/main" id="{DF990F2A-5473-4FB5-B434-4857375D1DF5}"/>
                </a:ext>
              </a:extLst>
            </p:cNvPr>
            <p:cNvSpPr/>
            <p:nvPr/>
          </p:nvSpPr>
          <p:spPr>
            <a:xfrm>
              <a:off x="1468290" y="3145658"/>
              <a:ext cx="1331825"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Sa opp abo i bokklubb (5%)</a:t>
              </a:r>
            </a:p>
          </p:txBody>
        </p:sp>
        <p:sp>
          <p:nvSpPr>
            <p:cNvPr id="196" name="tx31">
              <a:extLst>
                <a:ext uri="{FF2B5EF4-FFF2-40B4-BE49-F238E27FC236}">
                  <a16:creationId xmlns:a16="http://schemas.microsoft.com/office/drawing/2014/main" id="{642B2B68-B7E1-4E00-BB0E-D99D213D499D}"/>
                </a:ext>
              </a:extLst>
            </p:cNvPr>
            <p:cNvSpPr/>
            <p:nvPr/>
          </p:nvSpPr>
          <p:spPr>
            <a:xfrm>
              <a:off x="4484255" y="1796037"/>
              <a:ext cx="1361573"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Færre med god omtale (1%)</a:t>
              </a:r>
            </a:p>
          </p:txBody>
        </p:sp>
        <p:sp>
          <p:nvSpPr>
            <p:cNvPr id="197" name="tx32">
              <a:extLst>
                <a:ext uri="{FF2B5EF4-FFF2-40B4-BE49-F238E27FC236}">
                  <a16:creationId xmlns:a16="http://schemas.microsoft.com/office/drawing/2014/main" id="{E087C104-5C78-4D56-8C0D-9516D7EA498D}"/>
                </a:ext>
              </a:extLst>
            </p:cNvPr>
            <p:cNvSpPr/>
            <p:nvPr/>
          </p:nvSpPr>
          <p:spPr>
            <a:xfrm>
              <a:off x="8749927" y="4700617"/>
              <a:ext cx="969981"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Færre anbefalt (4%)</a:t>
              </a:r>
            </a:p>
          </p:txBody>
        </p:sp>
        <p:sp>
          <p:nvSpPr>
            <p:cNvPr id="198" name="tx33">
              <a:extLst>
                <a:ext uri="{FF2B5EF4-FFF2-40B4-BE49-F238E27FC236}">
                  <a16:creationId xmlns:a16="http://schemas.microsoft.com/office/drawing/2014/main" id="{C8B89ABC-3523-45ED-A8EA-335E74C7871E}"/>
                </a:ext>
              </a:extLst>
            </p:cNvPr>
            <p:cNvSpPr/>
            <p:nvPr/>
          </p:nvSpPr>
          <p:spPr>
            <a:xfrm>
              <a:off x="7099389" y="3828344"/>
              <a:ext cx="1524233"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solidFill>
                    <a:srgbClr val="C00000"/>
                  </a:solidFill>
                  <a:latin typeface="Arial"/>
                  <a:cs typeface="Arial"/>
                </a:rPr>
                <a:t>Færre kampanjer/rabatter (3%)</a:t>
              </a:r>
            </a:p>
          </p:txBody>
        </p:sp>
        <p:sp>
          <p:nvSpPr>
            <p:cNvPr id="199" name="tx34">
              <a:extLst>
                <a:ext uri="{FF2B5EF4-FFF2-40B4-BE49-F238E27FC236}">
                  <a16:creationId xmlns:a16="http://schemas.microsoft.com/office/drawing/2014/main" id="{1F67C778-F003-42C2-8A4D-970CE564DF24}"/>
                </a:ext>
              </a:extLst>
            </p:cNvPr>
            <p:cNvSpPr/>
            <p:nvPr/>
          </p:nvSpPr>
          <p:spPr>
            <a:xfrm>
              <a:off x="6335730" y="4683932"/>
              <a:ext cx="1367766"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Begrenset norsk utvalg (2%)</a:t>
              </a:r>
            </a:p>
          </p:txBody>
        </p:sp>
        <p:sp>
          <p:nvSpPr>
            <p:cNvPr id="200" name="tx35">
              <a:extLst>
                <a:ext uri="{FF2B5EF4-FFF2-40B4-BE49-F238E27FC236}">
                  <a16:creationId xmlns:a16="http://schemas.microsoft.com/office/drawing/2014/main" id="{AC85499F-89CD-4613-A1B9-6D1430BBC326}"/>
                </a:ext>
              </a:extLst>
            </p:cNvPr>
            <p:cNvSpPr/>
            <p:nvPr/>
          </p:nvSpPr>
          <p:spPr>
            <a:xfrm>
              <a:off x="1872157" y="3992395"/>
              <a:ext cx="1627027"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Begrenset utenlandsk utvalg (1%)</a:t>
              </a:r>
            </a:p>
          </p:txBody>
        </p:sp>
        <p:sp>
          <p:nvSpPr>
            <p:cNvPr id="201" name="tx36">
              <a:extLst>
                <a:ext uri="{FF2B5EF4-FFF2-40B4-BE49-F238E27FC236}">
                  <a16:creationId xmlns:a16="http://schemas.microsoft.com/office/drawing/2014/main" id="{77DBC61B-2473-4A08-BA39-03B9093034E1}"/>
                </a:ext>
              </a:extLst>
            </p:cNvPr>
            <p:cNvSpPr/>
            <p:nvPr/>
          </p:nvSpPr>
          <p:spPr>
            <a:xfrm>
              <a:off x="7614633" y="4864668"/>
              <a:ext cx="1174775"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Mindre fra Amazon (4%)</a:t>
              </a:r>
            </a:p>
          </p:txBody>
        </p:sp>
        <p:sp>
          <p:nvSpPr>
            <p:cNvPr id="202" name="tx37">
              <a:extLst>
                <a:ext uri="{FF2B5EF4-FFF2-40B4-BE49-F238E27FC236}">
                  <a16:creationId xmlns:a16="http://schemas.microsoft.com/office/drawing/2014/main" id="{D82531D6-2BB3-461E-ADD3-5F5B226278BC}"/>
                </a:ext>
              </a:extLst>
            </p:cNvPr>
            <p:cNvSpPr/>
            <p:nvPr/>
          </p:nvSpPr>
          <p:spPr>
            <a:xfrm>
              <a:off x="3904295" y="5108744"/>
              <a:ext cx="1807843"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b="1" dirty="0">
                  <a:latin typeface="Arial"/>
                  <a:cs typeface="Arial"/>
                </a:rPr>
                <a:t>Færre gaver i pandemien (9%)</a:t>
              </a:r>
            </a:p>
          </p:txBody>
        </p:sp>
        <p:sp>
          <p:nvSpPr>
            <p:cNvPr id="203" name="tx38">
              <a:extLst>
                <a:ext uri="{FF2B5EF4-FFF2-40B4-BE49-F238E27FC236}">
                  <a16:creationId xmlns:a16="http://schemas.microsoft.com/office/drawing/2014/main" id="{56EABD84-4CA0-4FB8-A978-18783294A392}"/>
                </a:ext>
              </a:extLst>
            </p:cNvPr>
            <p:cNvSpPr/>
            <p:nvPr/>
          </p:nvSpPr>
          <p:spPr>
            <a:xfrm>
              <a:off x="4920918" y="4135064"/>
              <a:ext cx="1295566"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b="1" dirty="0">
                  <a:latin typeface="Arial"/>
                  <a:cs typeface="Arial"/>
                </a:rPr>
                <a:t>Bruker tid på annet (43%)</a:t>
              </a:r>
            </a:p>
          </p:txBody>
        </p:sp>
        <p:sp>
          <p:nvSpPr>
            <p:cNvPr id="204" name="tx39">
              <a:extLst>
                <a:ext uri="{FF2B5EF4-FFF2-40B4-BE49-F238E27FC236}">
                  <a16:creationId xmlns:a16="http://schemas.microsoft.com/office/drawing/2014/main" id="{2E419853-5C7E-41AE-9EB6-A4B6C7DC6A85}"/>
                </a:ext>
              </a:extLst>
            </p:cNvPr>
            <p:cNvSpPr/>
            <p:nvPr/>
          </p:nvSpPr>
          <p:spPr>
            <a:xfrm>
              <a:off x="2008440" y="4828657"/>
              <a:ext cx="945844"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Mindre til barn (9%)</a:t>
              </a:r>
            </a:p>
          </p:txBody>
        </p:sp>
        <p:sp>
          <p:nvSpPr>
            <p:cNvPr id="205" name="tx40">
              <a:extLst>
                <a:ext uri="{FF2B5EF4-FFF2-40B4-BE49-F238E27FC236}">
                  <a16:creationId xmlns:a16="http://schemas.microsoft.com/office/drawing/2014/main" id="{27DF1088-57DB-487C-9E07-ACA957D4B639}"/>
                </a:ext>
              </a:extLst>
            </p:cNvPr>
            <p:cNvSpPr/>
            <p:nvPr/>
          </p:nvSpPr>
          <p:spPr>
            <a:xfrm>
              <a:off x="4750371" y="5888989"/>
              <a:ext cx="1114538"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b="1" dirty="0">
                  <a:latin typeface="Arial"/>
                  <a:cs typeface="Arial"/>
                </a:rPr>
                <a:t>Var mindre i butikker (26%)</a:t>
              </a:r>
            </a:p>
          </p:txBody>
        </p:sp>
        <p:sp>
          <p:nvSpPr>
            <p:cNvPr id="206" name="tx41">
              <a:extLst>
                <a:ext uri="{FF2B5EF4-FFF2-40B4-BE49-F238E27FC236}">
                  <a16:creationId xmlns:a16="http://schemas.microsoft.com/office/drawing/2014/main" id="{6073F495-2EE3-4A9D-83A0-2A7C5F75C0CE}"/>
                </a:ext>
              </a:extLst>
            </p:cNvPr>
            <p:cNvSpPr/>
            <p:nvPr/>
          </p:nvSpPr>
          <p:spPr>
            <a:xfrm>
              <a:off x="976734" y="5141993"/>
              <a:ext cx="254734" cy="81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Arial"/>
                  <a:cs typeface="Arial"/>
                </a:rPr>
                <a:t>-0.25</a:t>
              </a:r>
            </a:p>
          </p:txBody>
        </p:sp>
        <p:sp>
          <p:nvSpPr>
            <p:cNvPr id="207" name="tx42">
              <a:extLst>
                <a:ext uri="{FF2B5EF4-FFF2-40B4-BE49-F238E27FC236}">
                  <a16:creationId xmlns:a16="http://schemas.microsoft.com/office/drawing/2014/main" id="{DFFF5EC8-7C15-4B06-B838-33E54AB82816}"/>
                </a:ext>
              </a:extLst>
            </p:cNvPr>
            <p:cNvSpPr/>
            <p:nvPr/>
          </p:nvSpPr>
          <p:spPr>
            <a:xfrm>
              <a:off x="1013951" y="4141680"/>
              <a:ext cx="217517" cy="81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Arial"/>
                  <a:cs typeface="Arial"/>
                </a:rPr>
                <a:t>0.00</a:t>
              </a:r>
            </a:p>
          </p:txBody>
        </p:sp>
        <p:sp>
          <p:nvSpPr>
            <p:cNvPr id="208" name="tx43">
              <a:extLst>
                <a:ext uri="{FF2B5EF4-FFF2-40B4-BE49-F238E27FC236}">
                  <a16:creationId xmlns:a16="http://schemas.microsoft.com/office/drawing/2014/main" id="{9C8F6399-CE41-42B0-BCC8-F1BE59F370FC}"/>
                </a:ext>
              </a:extLst>
            </p:cNvPr>
            <p:cNvSpPr/>
            <p:nvPr/>
          </p:nvSpPr>
          <p:spPr>
            <a:xfrm>
              <a:off x="1013951" y="3141366"/>
              <a:ext cx="217517" cy="81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Arial"/>
                  <a:cs typeface="Arial"/>
                </a:rPr>
                <a:t>0.25</a:t>
              </a:r>
            </a:p>
          </p:txBody>
        </p:sp>
        <p:sp>
          <p:nvSpPr>
            <p:cNvPr id="209" name="tx44">
              <a:extLst>
                <a:ext uri="{FF2B5EF4-FFF2-40B4-BE49-F238E27FC236}">
                  <a16:creationId xmlns:a16="http://schemas.microsoft.com/office/drawing/2014/main" id="{229FA330-6699-41F3-A435-1868B11337B6}"/>
                </a:ext>
              </a:extLst>
            </p:cNvPr>
            <p:cNvSpPr/>
            <p:nvPr/>
          </p:nvSpPr>
          <p:spPr>
            <a:xfrm>
              <a:off x="1013951" y="2141053"/>
              <a:ext cx="217517" cy="81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Arial"/>
                  <a:cs typeface="Arial"/>
                </a:rPr>
                <a:t>0.50</a:t>
              </a:r>
            </a:p>
          </p:txBody>
        </p:sp>
        <p:sp>
          <p:nvSpPr>
            <p:cNvPr id="210" name="pl45">
              <a:extLst>
                <a:ext uri="{FF2B5EF4-FFF2-40B4-BE49-F238E27FC236}">
                  <a16:creationId xmlns:a16="http://schemas.microsoft.com/office/drawing/2014/main" id="{317B0E34-07B7-4F8F-9B11-7A0F18FEEB6A}"/>
                </a:ext>
              </a:extLst>
            </p:cNvPr>
            <p:cNvSpPr/>
            <p:nvPr/>
          </p:nvSpPr>
          <p:spPr>
            <a:xfrm>
              <a:off x="1259304" y="5183684"/>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dirty="0"/>
            </a:p>
          </p:txBody>
        </p:sp>
        <p:sp>
          <p:nvSpPr>
            <p:cNvPr id="211" name="pl46">
              <a:extLst>
                <a:ext uri="{FF2B5EF4-FFF2-40B4-BE49-F238E27FC236}">
                  <a16:creationId xmlns:a16="http://schemas.microsoft.com/office/drawing/2014/main" id="{8D05E34A-CBE5-48E2-9484-55CC4B9294F4}"/>
                </a:ext>
              </a:extLst>
            </p:cNvPr>
            <p:cNvSpPr/>
            <p:nvPr/>
          </p:nvSpPr>
          <p:spPr>
            <a:xfrm>
              <a:off x="1259304" y="4183371"/>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dirty="0"/>
            </a:p>
          </p:txBody>
        </p:sp>
        <p:sp>
          <p:nvSpPr>
            <p:cNvPr id="212" name="pl47">
              <a:extLst>
                <a:ext uri="{FF2B5EF4-FFF2-40B4-BE49-F238E27FC236}">
                  <a16:creationId xmlns:a16="http://schemas.microsoft.com/office/drawing/2014/main" id="{AC3D1F47-A38E-402E-9568-E12EB7AFA064}"/>
                </a:ext>
              </a:extLst>
            </p:cNvPr>
            <p:cNvSpPr/>
            <p:nvPr/>
          </p:nvSpPr>
          <p:spPr>
            <a:xfrm>
              <a:off x="1259304" y="3183058"/>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dirty="0"/>
            </a:p>
          </p:txBody>
        </p:sp>
        <p:sp>
          <p:nvSpPr>
            <p:cNvPr id="213" name="pl48">
              <a:extLst>
                <a:ext uri="{FF2B5EF4-FFF2-40B4-BE49-F238E27FC236}">
                  <a16:creationId xmlns:a16="http://schemas.microsoft.com/office/drawing/2014/main" id="{D15A4649-64E7-4955-AE87-7AB347616068}"/>
                </a:ext>
              </a:extLst>
            </p:cNvPr>
            <p:cNvSpPr/>
            <p:nvPr/>
          </p:nvSpPr>
          <p:spPr>
            <a:xfrm>
              <a:off x="1259304" y="2182745"/>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dirty="0"/>
            </a:p>
          </p:txBody>
        </p:sp>
        <p:sp>
          <p:nvSpPr>
            <p:cNvPr id="214" name="pl49">
              <a:extLst>
                <a:ext uri="{FF2B5EF4-FFF2-40B4-BE49-F238E27FC236}">
                  <a16:creationId xmlns:a16="http://schemas.microsoft.com/office/drawing/2014/main" id="{36DE0FAD-53F8-4A18-A154-B9C126A23778}"/>
                </a:ext>
              </a:extLst>
            </p:cNvPr>
            <p:cNvSpPr/>
            <p:nvPr/>
          </p:nvSpPr>
          <p:spPr>
            <a:xfrm>
              <a:off x="3514259" y="6162791"/>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dirty="0"/>
            </a:p>
          </p:txBody>
        </p:sp>
        <p:sp>
          <p:nvSpPr>
            <p:cNvPr id="215" name="pl50">
              <a:extLst>
                <a:ext uri="{FF2B5EF4-FFF2-40B4-BE49-F238E27FC236}">
                  <a16:creationId xmlns:a16="http://schemas.microsoft.com/office/drawing/2014/main" id="{E4C38911-5F03-4535-8B0C-1942D90CE764}"/>
                </a:ext>
              </a:extLst>
            </p:cNvPr>
            <p:cNvSpPr/>
            <p:nvPr/>
          </p:nvSpPr>
          <p:spPr>
            <a:xfrm>
              <a:off x="6351887" y="6162791"/>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dirty="0"/>
            </a:p>
          </p:txBody>
        </p:sp>
        <p:sp>
          <p:nvSpPr>
            <p:cNvPr id="216" name="pl51">
              <a:extLst>
                <a:ext uri="{FF2B5EF4-FFF2-40B4-BE49-F238E27FC236}">
                  <a16:creationId xmlns:a16="http://schemas.microsoft.com/office/drawing/2014/main" id="{48C83ED7-B2F9-41AA-AF00-4A8B3292FEEC}"/>
                </a:ext>
              </a:extLst>
            </p:cNvPr>
            <p:cNvSpPr/>
            <p:nvPr/>
          </p:nvSpPr>
          <p:spPr>
            <a:xfrm>
              <a:off x="9189516" y="6162791"/>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dirty="0"/>
            </a:p>
          </p:txBody>
        </p:sp>
        <p:sp>
          <p:nvSpPr>
            <p:cNvPr id="217" name="tx52">
              <a:extLst>
                <a:ext uri="{FF2B5EF4-FFF2-40B4-BE49-F238E27FC236}">
                  <a16:creationId xmlns:a16="http://schemas.microsoft.com/office/drawing/2014/main" id="{57AD9FA9-084A-4616-9D30-A9396C1187EA}"/>
                </a:ext>
              </a:extLst>
            </p:cNvPr>
            <p:cNvSpPr/>
            <p:nvPr/>
          </p:nvSpPr>
          <p:spPr>
            <a:xfrm>
              <a:off x="3405500" y="6223730"/>
              <a:ext cx="217517" cy="81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Arial"/>
                  <a:cs typeface="Arial"/>
                </a:rPr>
                <a:t>0.00</a:t>
              </a:r>
            </a:p>
          </p:txBody>
        </p:sp>
        <p:sp>
          <p:nvSpPr>
            <p:cNvPr id="218" name="tx53">
              <a:extLst>
                <a:ext uri="{FF2B5EF4-FFF2-40B4-BE49-F238E27FC236}">
                  <a16:creationId xmlns:a16="http://schemas.microsoft.com/office/drawing/2014/main" id="{0B3C7110-68F3-4550-B180-6CA892870471}"/>
                </a:ext>
              </a:extLst>
            </p:cNvPr>
            <p:cNvSpPr/>
            <p:nvPr/>
          </p:nvSpPr>
          <p:spPr>
            <a:xfrm>
              <a:off x="6243129" y="6223730"/>
              <a:ext cx="217517" cy="81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Arial"/>
                  <a:cs typeface="Arial"/>
                </a:rPr>
                <a:t>0.25</a:t>
              </a:r>
            </a:p>
          </p:txBody>
        </p:sp>
        <p:sp>
          <p:nvSpPr>
            <p:cNvPr id="219" name="tx54">
              <a:extLst>
                <a:ext uri="{FF2B5EF4-FFF2-40B4-BE49-F238E27FC236}">
                  <a16:creationId xmlns:a16="http://schemas.microsoft.com/office/drawing/2014/main" id="{671C01D4-D53A-4A7F-A4AE-01C47523CCBB}"/>
                </a:ext>
              </a:extLst>
            </p:cNvPr>
            <p:cNvSpPr/>
            <p:nvPr/>
          </p:nvSpPr>
          <p:spPr>
            <a:xfrm>
              <a:off x="9080757" y="6223730"/>
              <a:ext cx="217517" cy="81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Arial"/>
                  <a:cs typeface="Arial"/>
                </a:rPr>
                <a:t>0.50</a:t>
              </a:r>
            </a:p>
          </p:txBody>
        </p:sp>
        <p:sp>
          <p:nvSpPr>
            <p:cNvPr id="220" name="tx55">
              <a:extLst>
                <a:ext uri="{FF2B5EF4-FFF2-40B4-BE49-F238E27FC236}">
                  <a16:creationId xmlns:a16="http://schemas.microsoft.com/office/drawing/2014/main" id="{746B5BBF-8995-4073-9AC1-1C7CF7665B83}"/>
                </a:ext>
              </a:extLst>
            </p:cNvPr>
            <p:cNvSpPr/>
            <p:nvPr/>
          </p:nvSpPr>
          <p:spPr>
            <a:xfrm>
              <a:off x="6211839" y="6361689"/>
              <a:ext cx="302797" cy="102046"/>
            </a:xfrm>
            <a:prstGeom prst="rect">
              <a:avLst/>
            </a:prstGeom>
            <a:noFill/>
          </p:spPr>
          <p:txBody>
            <a:bodyPr wrap="none" lIns="0" tIns="0" rIns="0" bIns="0" anchor="ctr" anchorCtr="1"/>
            <a:lstStyle/>
            <a:p>
              <a:pPr marL="0" marR="0" indent="0" algn="l">
                <a:lnSpc>
                  <a:spcPts val="1100"/>
                </a:lnSpc>
                <a:spcBef>
                  <a:spcPts val="0"/>
                </a:spcBef>
                <a:spcAft>
                  <a:spcPts val="0"/>
                </a:spcAft>
              </a:pPr>
              <a:r>
                <a:rPr sz="1100" dirty="0">
                  <a:solidFill>
                    <a:srgbClr val="000000">
                      <a:alpha val="100000"/>
                    </a:srgbClr>
                  </a:solidFill>
                  <a:latin typeface="Arial"/>
                  <a:cs typeface="Arial"/>
                </a:rPr>
                <a:t>dim1</a:t>
              </a:r>
            </a:p>
          </p:txBody>
        </p:sp>
        <p:sp>
          <p:nvSpPr>
            <p:cNvPr id="221" name="tx56">
              <a:extLst>
                <a:ext uri="{FF2B5EF4-FFF2-40B4-BE49-F238E27FC236}">
                  <a16:creationId xmlns:a16="http://schemas.microsoft.com/office/drawing/2014/main" id="{E470AD01-1764-4055-8D7A-74B1F8CEFA24}"/>
                </a:ext>
              </a:extLst>
            </p:cNvPr>
            <p:cNvSpPr/>
            <p:nvPr/>
          </p:nvSpPr>
          <p:spPr>
            <a:xfrm rot="-5400000">
              <a:off x="710118" y="3792242"/>
              <a:ext cx="302797" cy="102046"/>
            </a:xfrm>
            <a:prstGeom prst="rect">
              <a:avLst/>
            </a:prstGeom>
            <a:noFill/>
          </p:spPr>
          <p:txBody>
            <a:bodyPr wrap="none" lIns="0" tIns="0" rIns="0" bIns="0" anchor="ctr" anchorCtr="1"/>
            <a:lstStyle/>
            <a:p>
              <a:pPr marL="0" marR="0" indent="0" algn="l">
                <a:lnSpc>
                  <a:spcPts val="1100"/>
                </a:lnSpc>
                <a:spcBef>
                  <a:spcPts val="0"/>
                </a:spcBef>
                <a:spcAft>
                  <a:spcPts val="0"/>
                </a:spcAft>
              </a:pPr>
              <a:r>
                <a:rPr sz="1100" dirty="0">
                  <a:solidFill>
                    <a:srgbClr val="000000">
                      <a:alpha val="100000"/>
                    </a:srgbClr>
                  </a:solidFill>
                  <a:latin typeface="Arial"/>
                  <a:cs typeface="Arial"/>
                </a:rPr>
                <a:t>dim2</a:t>
              </a:r>
            </a:p>
          </p:txBody>
        </p:sp>
      </p:grpSp>
      <p:sp>
        <p:nvSpPr>
          <p:cNvPr id="70" name="Tittel 69">
            <a:extLst>
              <a:ext uri="{FF2B5EF4-FFF2-40B4-BE49-F238E27FC236}">
                <a16:creationId xmlns:a16="http://schemas.microsoft.com/office/drawing/2014/main" id="{43963FD8-6900-A949-B3F9-E0D6FBD2E9A8}"/>
              </a:ext>
            </a:extLst>
          </p:cNvPr>
          <p:cNvSpPr>
            <a:spLocks noGrp="1"/>
          </p:cNvSpPr>
          <p:nvPr>
            <p:ph type="title"/>
          </p:nvPr>
        </p:nvSpPr>
        <p:spPr/>
        <p:txBody>
          <a:bodyPr/>
          <a:lstStyle/>
          <a:p>
            <a:r>
              <a:rPr lang="nb-NO" sz="1200" dirty="0">
                <a:solidFill>
                  <a:schemeClr val="tx1">
                    <a:lumMod val="50000"/>
                    <a:lumOff val="50000"/>
                  </a:schemeClr>
                </a:solidFill>
              </a:rPr>
              <a:t>ÅRSAK FOR Å KJØPE FÆRRE BØKER I 2021:</a:t>
            </a:r>
            <a:br>
              <a:rPr lang="nb-NO" sz="1200" dirty="0">
                <a:solidFill>
                  <a:schemeClr val="tx1">
                    <a:lumMod val="50000"/>
                    <a:lumOff val="50000"/>
                  </a:schemeClr>
                </a:solidFill>
              </a:rPr>
            </a:br>
            <a:r>
              <a:rPr lang="nb-NO" sz="2000" dirty="0">
                <a:solidFill>
                  <a:schemeClr val="tx1"/>
                </a:solidFill>
              </a:rPr>
              <a:t>Med statistiske analyser er 19 </a:t>
            </a:r>
            <a:r>
              <a:rPr lang="nb-NO" dirty="0">
                <a:solidFill>
                  <a:schemeClr val="tx1"/>
                </a:solidFill>
              </a:rPr>
              <a:t>årsaker redusert </a:t>
            </a:r>
            <a:r>
              <a:rPr lang="nb-NO" sz="2000" dirty="0">
                <a:solidFill>
                  <a:schemeClr val="tx1"/>
                </a:solidFill>
              </a:rPr>
              <a:t>til 9 hovedårsaker til færre kjøp</a:t>
            </a:r>
            <a:endParaRPr lang="nb-NO" sz="1600" dirty="0">
              <a:solidFill>
                <a:schemeClr val="tx1"/>
              </a:solidFill>
            </a:endParaRPr>
          </a:p>
        </p:txBody>
      </p:sp>
      <p:sp>
        <p:nvSpPr>
          <p:cNvPr id="103" name="TekstSylinder 102">
            <a:extLst>
              <a:ext uri="{FF2B5EF4-FFF2-40B4-BE49-F238E27FC236}">
                <a16:creationId xmlns:a16="http://schemas.microsoft.com/office/drawing/2014/main" id="{FDA13382-C2A2-4351-B781-2035624260FA}"/>
              </a:ext>
            </a:extLst>
          </p:cNvPr>
          <p:cNvSpPr txBox="1"/>
          <p:nvPr/>
        </p:nvSpPr>
        <p:spPr>
          <a:xfrm>
            <a:off x="7029285" y="4041367"/>
            <a:ext cx="1983235" cy="276999"/>
          </a:xfrm>
          <a:prstGeom prst="rect">
            <a:avLst/>
          </a:prstGeom>
          <a:noFill/>
        </p:spPr>
        <p:txBody>
          <a:bodyPr wrap="none" rtlCol="0">
            <a:spAutoFit/>
          </a:bodyPr>
          <a:lstStyle/>
          <a:p>
            <a:r>
              <a:rPr lang="nb-NO" b="1" i="1" dirty="0">
                <a:solidFill>
                  <a:srgbClr val="C00000"/>
                </a:solidFill>
              </a:rPr>
              <a:t>ANDRE ÅRSAKER (28%)</a:t>
            </a:r>
          </a:p>
        </p:txBody>
      </p:sp>
      <p:sp>
        <p:nvSpPr>
          <p:cNvPr id="104" name="tx42">
            <a:extLst>
              <a:ext uri="{FF2B5EF4-FFF2-40B4-BE49-F238E27FC236}">
                <a16:creationId xmlns:a16="http://schemas.microsoft.com/office/drawing/2014/main" id="{5CA7C87F-6925-4F1D-88B1-C03A92E13726}"/>
              </a:ext>
            </a:extLst>
          </p:cNvPr>
          <p:cNvSpPr/>
          <p:nvPr/>
        </p:nvSpPr>
        <p:spPr>
          <a:xfrm>
            <a:off x="6709324" y="3967523"/>
            <a:ext cx="1379870"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solidFill>
                  <a:srgbClr val="C00000"/>
                </a:solidFill>
                <a:latin typeface="Arial"/>
                <a:cs typeface="Arial"/>
              </a:rPr>
              <a:t>Annet nevnt 25%)</a:t>
            </a:r>
          </a:p>
        </p:txBody>
      </p:sp>
      <p:sp>
        <p:nvSpPr>
          <p:cNvPr id="222" name="TekstSylinder 221">
            <a:extLst>
              <a:ext uri="{FF2B5EF4-FFF2-40B4-BE49-F238E27FC236}">
                <a16:creationId xmlns:a16="http://schemas.microsoft.com/office/drawing/2014/main" id="{E75EAA4B-2400-4ECA-BE7E-2AC133798EAE}"/>
              </a:ext>
            </a:extLst>
          </p:cNvPr>
          <p:cNvSpPr txBox="1"/>
          <p:nvPr/>
        </p:nvSpPr>
        <p:spPr>
          <a:xfrm>
            <a:off x="1165779" y="3468246"/>
            <a:ext cx="1951625" cy="461665"/>
          </a:xfrm>
          <a:prstGeom prst="rect">
            <a:avLst/>
          </a:prstGeom>
          <a:noFill/>
        </p:spPr>
        <p:txBody>
          <a:bodyPr wrap="none" rtlCol="0">
            <a:spAutoFit/>
          </a:bodyPr>
          <a:lstStyle/>
          <a:p>
            <a:pPr algn="ctr"/>
            <a:r>
              <a:rPr lang="nb-NO" b="1" i="1" dirty="0">
                <a:solidFill>
                  <a:schemeClr val="accent2"/>
                </a:solidFill>
              </a:rPr>
              <a:t>OPPLEVDE REDUSERT </a:t>
            </a:r>
          </a:p>
          <a:p>
            <a:pPr algn="ctr"/>
            <a:r>
              <a:rPr lang="nb-NO" b="1" i="1" dirty="0">
                <a:solidFill>
                  <a:schemeClr val="accent2"/>
                </a:solidFill>
              </a:rPr>
              <a:t>TILGANG PÅ BØKER</a:t>
            </a:r>
          </a:p>
        </p:txBody>
      </p:sp>
      <p:sp>
        <p:nvSpPr>
          <p:cNvPr id="224" name="TekstSylinder 223">
            <a:extLst>
              <a:ext uri="{FF2B5EF4-FFF2-40B4-BE49-F238E27FC236}">
                <a16:creationId xmlns:a16="http://schemas.microsoft.com/office/drawing/2014/main" id="{482E9B1C-A098-4D5A-B207-1F9EFBE403A3}"/>
              </a:ext>
            </a:extLst>
          </p:cNvPr>
          <p:cNvSpPr txBox="1"/>
          <p:nvPr/>
        </p:nvSpPr>
        <p:spPr>
          <a:xfrm>
            <a:off x="7086239" y="4355047"/>
            <a:ext cx="2337307" cy="276999"/>
          </a:xfrm>
          <a:prstGeom prst="rect">
            <a:avLst/>
          </a:prstGeom>
          <a:noFill/>
        </p:spPr>
        <p:txBody>
          <a:bodyPr wrap="none" rtlCol="0">
            <a:spAutoFit/>
          </a:bodyPr>
          <a:lstStyle/>
          <a:p>
            <a:r>
              <a:rPr lang="nb-NO" b="1" i="1" dirty="0">
                <a:solidFill>
                  <a:schemeClr val="accent2"/>
                </a:solidFill>
              </a:rPr>
              <a:t>OPPLEVDE MINDRE UTVALG</a:t>
            </a:r>
          </a:p>
        </p:txBody>
      </p:sp>
      <p:sp>
        <p:nvSpPr>
          <p:cNvPr id="9" name="Frihåndsform: figur 8">
            <a:extLst>
              <a:ext uri="{FF2B5EF4-FFF2-40B4-BE49-F238E27FC236}">
                <a16:creationId xmlns:a16="http://schemas.microsoft.com/office/drawing/2014/main" id="{51954925-1740-446D-83A7-B2CEDC4F4004}"/>
              </a:ext>
            </a:extLst>
          </p:cNvPr>
          <p:cNvSpPr/>
          <p:nvPr/>
        </p:nvSpPr>
        <p:spPr>
          <a:xfrm>
            <a:off x="3851666" y="5740067"/>
            <a:ext cx="2276879" cy="263638"/>
          </a:xfrm>
          <a:custGeom>
            <a:avLst/>
            <a:gdLst>
              <a:gd name="connsiteX0" fmla="*/ 225034 w 2276879"/>
              <a:gd name="connsiteY0" fmla="*/ 41609 h 310457"/>
              <a:gd name="connsiteX1" fmla="*/ 2034784 w 2276879"/>
              <a:gd name="connsiteY1" fmla="*/ 22559 h 310457"/>
              <a:gd name="connsiteX2" fmla="*/ 2063359 w 2276879"/>
              <a:gd name="connsiteY2" fmla="*/ 270209 h 310457"/>
              <a:gd name="connsiteX3" fmla="*/ 234559 w 2276879"/>
              <a:gd name="connsiteY3" fmla="*/ 289259 h 310457"/>
              <a:gd name="connsiteX4" fmla="*/ 225034 w 2276879"/>
              <a:gd name="connsiteY4" fmla="*/ 41609 h 310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6879" h="310457">
                <a:moveTo>
                  <a:pt x="225034" y="41609"/>
                </a:moveTo>
                <a:cubicBezTo>
                  <a:pt x="525071" y="-2841"/>
                  <a:pt x="1728397" y="-15541"/>
                  <a:pt x="2034784" y="22559"/>
                </a:cubicBezTo>
                <a:cubicBezTo>
                  <a:pt x="2341171" y="60659"/>
                  <a:pt x="2363396" y="225759"/>
                  <a:pt x="2063359" y="270209"/>
                </a:cubicBezTo>
                <a:cubicBezTo>
                  <a:pt x="1763322" y="314659"/>
                  <a:pt x="547297" y="324184"/>
                  <a:pt x="234559" y="289259"/>
                </a:cubicBezTo>
                <a:cubicBezTo>
                  <a:pt x="-78179" y="254334"/>
                  <a:pt x="-75003" y="86059"/>
                  <a:pt x="225034" y="41609"/>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26" name="Frihåndsform: figur 225">
            <a:extLst>
              <a:ext uri="{FF2B5EF4-FFF2-40B4-BE49-F238E27FC236}">
                <a16:creationId xmlns:a16="http://schemas.microsoft.com/office/drawing/2014/main" id="{0BF74E38-1D3B-4C8A-9AD7-3C2F9B735E73}"/>
              </a:ext>
            </a:extLst>
          </p:cNvPr>
          <p:cNvSpPr/>
          <p:nvPr/>
        </p:nvSpPr>
        <p:spPr>
          <a:xfrm>
            <a:off x="4002870" y="3959967"/>
            <a:ext cx="2340997" cy="311155"/>
          </a:xfrm>
          <a:custGeom>
            <a:avLst/>
            <a:gdLst>
              <a:gd name="connsiteX0" fmla="*/ 225034 w 2276879"/>
              <a:gd name="connsiteY0" fmla="*/ 41609 h 310457"/>
              <a:gd name="connsiteX1" fmla="*/ 2034784 w 2276879"/>
              <a:gd name="connsiteY1" fmla="*/ 22559 h 310457"/>
              <a:gd name="connsiteX2" fmla="*/ 2063359 w 2276879"/>
              <a:gd name="connsiteY2" fmla="*/ 270209 h 310457"/>
              <a:gd name="connsiteX3" fmla="*/ 234559 w 2276879"/>
              <a:gd name="connsiteY3" fmla="*/ 289259 h 310457"/>
              <a:gd name="connsiteX4" fmla="*/ 225034 w 2276879"/>
              <a:gd name="connsiteY4" fmla="*/ 41609 h 310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6879" h="310457">
                <a:moveTo>
                  <a:pt x="225034" y="41609"/>
                </a:moveTo>
                <a:cubicBezTo>
                  <a:pt x="525071" y="-2841"/>
                  <a:pt x="1728397" y="-15541"/>
                  <a:pt x="2034784" y="22559"/>
                </a:cubicBezTo>
                <a:cubicBezTo>
                  <a:pt x="2341171" y="60659"/>
                  <a:pt x="2363396" y="225759"/>
                  <a:pt x="2063359" y="270209"/>
                </a:cubicBezTo>
                <a:cubicBezTo>
                  <a:pt x="1763322" y="314659"/>
                  <a:pt x="547297" y="324184"/>
                  <a:pt x="234559" y="289259"/>
                </a:cubicBezTo>
                <a:cubicBezTo>
                  <a:pt x="-78179" y="254334"/>
                  <a:pt x="-75003" y="86059"/>
                  <a:pt x="225034" y="41609"/>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27" name="Frihåndsform: figur 226">
            <a:extLst>
              <a:ext uri="{FF2B5EF4-FFF2-40B4-BE49-F238E27FC236}">
                <a16:creationId xmlns:a16="http://schemas.microsoft.com/office/drawing/2014/main" id="{25D1C5BB-3EE7-49C2-AF5C-6DFF0837AAD2}"/>
              </a:ext>
            </a:extLst>
          </p:cNvPr>
          <p:cNvSpPr/>
          <p:nvPr/>
        </p:nvSpPr>
        <p:spPr>
          <a:xfrm>
            <a:off x="8316088" y="5117233"/>
            <a:ext cx="3346226" cy="319787"/>
          </a:xfrm>
          <a:custGeom>
            <a:avLst/>
            <a:gdLst>
              <a:gd name="connsiteX0" fmla="*/ 225034 w 2276879"/>
              <a:gd name="connsiteY0" fmla="*/ 41609 h 310457"/>
              <a:gd name="connsiteX1" fmla="*/ 2034784 w 2276879"/>
              <a:gd name="connsiteY1" fmla="*/ 22559 h 310457"/>
              <a:gd name="connsiteX2" fmla="*/ 2063359 w 2276879"/>
              <a:gd name="connsiteY2" fmla="*/ 270209 h 310457"/>
              <a:gd name="connsiteX3" fmla="*/ 234559 w 2276879"/>
              <a:gd name="connsiteY3" fmla="*/ 289259 h 310457"/>
              <a:gd name="connsiteX4" fmla="*/ 225034 w 2276879"/>
              <a:gd name="connsiteY4" fmla="*/ 41609 h 310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6879" h="310457">
                <a:moveTo>
                  <a:pt x="225034" y="41609"/>
                </a:moveTo>
                <a:cubicBezTo>
                  <a:pt x="525071" y="-2841"/>
                  <a:pt x="1728397" y="-15541"/>
                  <a:pt x="2034784" y="22559"/>
                </a:cubicBezTo>
                <a:cubicBezTo>
                  <a:pt x="2341171" y="60659"/>
                  <a:pt x="2363396" y="225759"/>
                  <a:pt x="2063359" y="270209"/>
                </a:cubicBezTo>
                <a:cubicBezTo>
                  <a:pt x="1763322" y="314659"/>
                  <a:pt x="547297" y="324184"/>
                  <a:pt x="234559" y="289259"/>
                </a:cubicBezTo>
                <a:cubicBezTo>
                  <a:pt x="-78179" y="254334"/>
                  <a:pt x="-75003" y="86059"/>
                  <a:pt x="225034" y="41609"/>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0" name="Frihåndsform: figur 9">
            <a:extLst>
              <a:ext uri="{FF2B5EF4-FFF2-40B4-BE49-F238E27FC236}">
                <a16:creationId xmlns:a16="http://schemas.microsoft.com/office/drawing/2014/main" id="{540B2E62-EAF6-4F40-96A3-FDEF58D13999}"/>
              </a:ext>
            </a:extLst>
          </p:cNvPr>
          <p:cNvSpPr/>
          <p:nvPr/>
        </p:nvSpPr>
        <p:spPr>
          <a:xfrm>
            <a:off x="5726097" y="4299717"/>
            <a:ext cx="4036443" cy="965855"/>
          </a:xfrm>
          <a:custGeom>
            <a:avLst/>
            <a:gdLst>
              <a:gd name="connsiteX0" fmla="*/ 2036832 w 4188897"/>
              <a:gd name="connsiteY0" fmla="*/ 34158 h 965855"/>
              <a:gd name="connsiteX1" fmla="*/ 3713232 w 4188897"/>
              <a:gd name="connsiteY1" fmla="*/ 34158 h 965855"/>
              <a:gd name="connsiteX2" fmla="*/ 4170432 w 4188897"/>
              <a:gd name="connsiteY2" fmla="*/ 386583 h 965855"/>
              <a:gd name="connsiteX3" fmla="*/ 3236982 w 4188897"/>
              <a:gd name="connsiteY3" fmla="*/ 672333 h 965855"/>
              <a:gd name="connsiteX4" fmla="*/ 1636782 w 4188897"/>
              <a:gd name="connsiteY4" fmla="*/ 958083 h 965855"/>
              <a:gd name="connsiteX5" fmla="*/ 360432 w 4188897"/>
              <a:gd name="connsiteY5" fmla="*/ 824733 h 965855"/>
              <a:gd name="connsiteX6" fmla="*/ 122307 w 4188897"/>
              <a:gd name="connsiteY6" fmla="*/ 215133 h 965855"/>
              <a:gd name="connsiteX7" fmla="*/ 2036832 w 4188897"/>
              <a:gd name="connsiteY7" fmla="*/ 34158 h 96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8897" h="965855">
                <a:moveTo>
                  <a:pt x="2036832" y="34158"/>
                </a:moveTo>
                <a:cubicBezTo>
                  <a:pt x="2635320" y="3995"/>
                  <a:pt x="3357632" y="-24580"/>
                  <a:pt x="3713232" y="34158"/>
                </a:cubicBezTo>
                <a:cubicBezTo>
                  <a:pt x="4068832" y="92896"/>
                  <a:pt x="4249807" y="280221"/>
                  <a:pt x="4170432" y="386583"/>
                </a:cubicBezTo>
                <a:cubicBezTo>
                  <a:pt x="4091057" y="492946"/>
                  <a:pt x="3659257" y="577083"/>
                  <a:pt x="3236982" y="672333"/>
                </a:cubicBezTo>
                <a:cubicBezTo>
                  <a:pt x="2814707" y="767583"/>
                  <a:pt x="2116207" y="932683"/>
                  <a:pt x="1636782" y="958083"/>
                </a:cubicBezTo>
                <a:cubicBezTo>
                  <a:pt x="1157357" y="983483"/>
                  <a:pt x="612844" y="948558"/>
                  <a:pt x="360432" y="824733"/>
                </a:cubicBezTo>
                <a:cubicBezTo>
                  <a:pt x="108020" y="700908"/>
                  <a:pt x="-163443" y="345308"/>
                  <a:pt x="122307" y="215133"/>
                </a:cubicBezTo>
                <a:cubicBezTo>
                  <a:pt x="408057" y="84958"/>
                  <a:pt x="1438344" y="64321"/>
                  <a:pt x="2036832" y="34158"/>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5" name="Frihåndsform: figur 14">
            <a:extLst>
              <a:ext uri="{FF2B5EF4-FFF2-40B4-BE49-F238E27FC236}">
                <a16:creationId xmlns:a16="http://schemas.microsoft.com/office/drawing/2014/main" id="{43573BA6-5FA7-4A5A-BBB8-8BC1241965B6}"/>
              </a:ext>
            </a:extLst>
          </p:cNvPr>
          <p:cNvSpPr/>
          <p:nvPr/>
        </p:nvSpPr>
        <p:spPr>
          <a:xfrm>
            <a:off x="787124" y="2873873"/>
            <a:ext cx="2546229" cy="2247316"/>
          </a:xfrm>
          <a:custGeom>
            <a:avLst/>
            <a:gdLst>
              <a:gd name="connsiteX0" fmla="*/ 132260 w 2723381"/>
              <a:gd name="connsiteY0" fmla="*/ 145552 h 2247316"/>
              <a:gd name="connsiteX1" fmla="*/ 179885 w 2723381"/>
              <a:gd name="connsiteY1" fmla="*/ 859927 h 2247316"/>
              <a:gd name="connsiteX2" fmla="*/ 713285 w 2723381"/>
              <a:gd name="connsiteY2" fmla="*/ 2050552 h 2247316"/>
              <a:gd name="connsiteX3" fmla="*/ 1751510 w 2723381"/>
              <a:gd name="connsiteY3" fmla="*/ 2126752 h 2247316"/>
              <a:gd name="connsiteX4" fmla="*/ 2723060 w 2723381"/>
              <a:gd name="connsiteY4" fmla="*/ 850402 h 2247316"/>
              <a:gd name="connsiteX5" fmla="*/ 1837235 w 2723381"/>
              <a:gd name="connsiteY5" fmla="*/ 59827 h 2247316"/>
              <a:gd name="connsiteX6" fmla="*/ 132260 w 2723381"/>
              <a:gd name="connsiteY6" fmla="*/ 145552 h 224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3381" h="2247316">
                <a:moveTo>
                  <a:pt x="132260" y="145552"/>
                </a:moveTo>
                <a:cubicBezTo>
                  <a:pt x="-143965" y="278902"/>
                  <a:pt x="83047" y="542427"/>
                  <a:pt x="179885" y="859927"/>
                </a:cubicBezTo>
                <a:cubicBezTo>
                  <a:pt x="276723" y="1177427"/>
                  <a:pt x="451347" y="1839414"/>
                  <a:pt x="713285" y="2050552"/>
                </a:cubicBezTo>
                <a:cubicBezTo>
                  <a:pt x="975223" y="2261690"/>
                  <a:pt x="1416548" y="2326777"/>
                  <a:pt x="1751510" y="2126752"/>
                </a:cubicBezTo>
                <a:cubicBezTo>
                  <a:pt x="2086472" y="1926727"/>
                  <a:pt x="2708773" y="1194889"/>
                  <a:pt x="2723060" y="850402"/>
                </a:cubicBezTo>
                <a:cubicBezTo>
                  <a:pt x="2737347" y="505915"/>
                  <a:pt x="2272210" y="177302"/>
                  <a:pt x="1837235" y="59827"/>
                </a:cubicBezTo>
                <a:cubicBezTo>
                  <a:pt x="1402260" y="-57648"/>
                  <a:pt x="408485" y="12202"/>
                  <a:pt x="132260" y="14555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9" name="TekstSylinder 78">
            <a:extLst>
              <a:ext uri="{FF2B5EF4-FFF2-40B4-BE49-F238E27FC236}">
                <a16:creationId xmlns:a16="http://schemas.microsoft.com/office/drawing/2014/main" id="{447C4186-51C2-2440-9A23-B95A129130EC}"/>
              </a:ext>
            </a:extLst>
          </p:cNvPr>
          <p:cNvSpPr txBox="1"/>
          <p:nvPr/>
        </p:nvSpPr>
        <p:spPr>
          <a:xfrm>
            <a:off x="5743607" y="1948400"/>
            <a:ext cx="2823530" cy="276999"/>
          </a:xfrm>
          <a:prstGeom prst="rect">
            <a:avLst/>
          </a:prstGeom>
          <a:noFill/>
        </p:spPr>
        <p:txBody>
          <a:bodyPr wrap="none" rtlCol="0">
            <a:spAutoFit/>
          </a:bodyPr>
          <a:lstStyle/>
          <a:p>
            <a:r>
              <a:rPr lang="nb-NO" b="1" i="1" dirty="0">
                <a:solidFill>
                  <a:schemeClr val="accent2"/>
                </a:solidFill>
              </a:rPr>
              <a:t>FÆRRE NYE FAVORITTFORFATTER</a:t>
            </a:r>
          </a:p>
        </p:txBody>
      </p:sp>
      <p:sp>
        <p:nvSpPr>
          <p:cNvPr id="8" name="Frihåndsform: figur 7">
            <a:extLst>
              <a:ext uri="{FF2B5EF4-FFF2-40B4-BE49-F238E27FC236}">
                <a16:creationId xmlns:a16="http://schemas.microsoft.com/office/drawing/2014/main" id="{BF49FBFF-AACD-45B5-9B6E-CA4ABA6719BA}"/>
              </a:ext>
            </a:extLst>
          </p:cNvPr>
          <p:cNvSpPr/>
          <p:nvPr/>
        </p:nvSpPr>
        <p:spPr>
          <a:xfrm>
            <a:off x="3443577" y="1533623"/>
            <a:ext cx="7462049" cy="1248591"/>
          </a:xfrm>
          <a:custGeom>
            <a:avLst/>
            <a:gdLst>
              <a:gd name="connsiteX0" fmla="*/ 376583 w 7462049"/>
              <a:gd name="connsiteY0" fmla="*/ 91977 h 1248591"/>
              <a:gd name="connsiteX1" fmla="*/ 7061863 w 7462049"/>
              <a:gd name="connsiteY1" fmla="*/ 122457 h 1248591"/>
              <a:gd name="connsiteX2" fmla="*/ 6228743 w 7462049"/>
              <a:gd name="connsiteY2" fmla="*/ 853977 h 1248591"/>
              <a:gd name="connsiteX3" fmla="*/ 2306983 w 7462049"/>
              <a:gd name="connsiteY3" fmla="*/ 1240057 h 1248591"/>
              <a:gd name="connsiteX4" fmla="*/ 996343 w 7462049"/>
              <a:gd name="connsiteY4" fmla="*/ 1036857 h 1248591"/>
              <a:gd name="connsiteX5" fmla="*/ 376583 w 7462049"/>
              <a:gd name="connsiteY5" fmla="*/ 91977 h 124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2049" h="1248591">
                <a:moveTo>
                  <a:pt x="376583" y="91977"/>
                </a:moveTo>
                <a:cubicBezTo>
                  <a:pt x="1387503" y="-60423"/>
                  <a:pt x="6086503" y="-4543"/>
                  <a:pt x="7061863" y="122457"/>
                </a:cubicBezTo>
                <a:cubicBezTo>
                  <a:pt x="8037223" y="249457"/>
                  <a:pt x="7021223" y="667710"/>
                  <a:pt x="6228743" y="853977"/>
                </a:cubicBezTo>
                <a:cubicBezTo>
                  <a:pt x="5436263" y="1040244"/>
                  <a:pt x="3179050" y="1209577"/>
                  <a:pt x="2306983" y="1240057"/>
                </a:cubicBezTo>
                <a:cubicBezTo>
                  <a:pt x="1434916" y="1270537"/>
                  <a:pt x="1318076" y="1223124"/>
                  <a:pt x="996343" y="1036857"/>
                </a:cubicBezTo>
                <a:cubicBezTo>
                  <a:pt x="674610" y="850590"/>
                  <a:pt x="-634337" y="244377"/>
                  <a:pt x="376583" y="91977"/>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2" name="Frihåndsform: figur 81">
            <a:extLst>
              <a:ext uri="{FF2B5EF4-FFF2-40B4-BE49-F238E27FC236}">
                <a16:creationId xmlns:a16="http://schemas.microsoft.com/office/drawing/2014/main" id="{884489D8-4C33-418D-80DE-EB4995CA944E}"/>
              </a:ext>
            </a:extLst>
          </p:cNvPr>
          <p:cNvSpPr/>
          <p:nvPr/>
        </p:nvSpPr>
        <p:spPr>
          <a:xfrm>
            <a:off x="6419966" y="3199428"/>
            <a:ext cx="2718409" cy="314682"/>
          </a:xfrm>
          <a:custGeom>
            <a:avLst/>
            <a:gdLst>
              <a:gd name="connsiteX0" fmla="*/ 225034 w 2276879"/>
              <a:gd name="connsiteY0" fmla="*/ 41609 h 310457"/>
              <a:gd name="connsiteX1" fmla="*/ 2034784 w 2276879"/>
              <a:gd name="connsiteY1" fmla="*/ 22559 h 310457"/>
              <a:gd name="connsiteX2" fmla="*/ 2063359 w 2276879"/>
              <a:gd name="connsiteY2" fmla="*/ 270209 h 310457"/>
              <a:gd name="connsiteX3" fmla="*/ 234559 w 2276879"/>
              <a:gd name="connsiteY3" fmla="*/ 289259 h 310457"/>
              <a:gd name="connsiteX4" fmla="*/ 225034 w 2276879"/>
              <a:gd name="connsiteY4" fmla="*/ 41609 h 310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6879" h="310457">
                <a:moveTo>
                  <a:pt x="225034" y="41609"/>
                </a:moveTo>
                <a:cubicBezTo>
                  <a:pt x="525071" y="-2841"/>
                  <a:pt x="1728397" y="-15541"/>
                  <a:pt x="2034784" y="22559"/>
                </a:cubicBezTo>
                <a:cubicBezTo>
                  <a:pt x="2341171" y="60659"/>
                  <a:pt x="2363396" y="225759"/>
                  <a:pt x="2063359" y="270209"/>
                </a:cubicBezTo>
                <a:cubicBezTo>
                  <a:pt x="1763322" y="314659"/>
                  <a:pt x="547297" y="324184"/>
                  <a:pt x="234559" y="289259"/>
                </a:cubicBezTo>
                <a:cubicBezTo>
                  <a:pt x="-78179" y="254334"/>
                  <a:pt x="-75003" y="86059"/>
                  <a:pt x="225034" y="41609"/>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3" name="Frihåndsform: figur 82">
            <a:extLst>
              <a:ext uri="{FF2B5EF4-FFF2-40B4-BE49-F238E27FC236}">
                <a16:creationId xmlns:a16="http://schemas.microsoft.com/office/drawing/2014/main" id="{9102C1CC-FF88-4FF7-86AA-6004ED43BA16}"/>
              </a:ext>
            </a:extLst>
          </p:cNvPr>
          <p:cNvSpPr/>
          <p:nvPr/>
        </p:nvSpPr>
        <p:spPr>
          <a:xfrm>
            <a:off x="3271071" y="4913937"/>
            <a:ext cx="2340997" cy="311155"/>
          </a:xfrm>
          <a:custGeom>
            <a:avLst/>
            <a:gdLst>
              <a:gd name="connsiteX0" fmla="*/ 225034 w 2276879"/>
              <a:gd name="connsiteY0" fmla="*/ 41609 h 310457"/>
              <a:gd name="connsiteX1" fmla="*/ 2034784 w 2276879"/>
              <a:gd name="connsiteY1" fmla="*/ 22559 h 310457"/>
              <a:gd name="connsiteX2" fmla="*/ 2063359 w 2276879"/>
              <a:gd name="connsiteY2" fmla="*/ 270209 h 310457"/>
              <a:gd name="connsiteX3" fmla="*/ 234559 w 2276879"/>
              <a:gd name="connsiteY3" fmla="*/ 289259 h 310457"/>
              <a:gd name="connsiteX4" fmla="*/ 225034 w 2276879"/>
              <a:gd name="connsiteY4" fmla="*/ 41609 h 310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6879" h="310457">
                <a:moveTo>
                  <a:pt x="225034" y="41609"/>
                </a:moveTo>
                <a:cubicBezTo>
                  <a:pt x="525071" y="-2841"/>
                  <a:pt x="1728397" y="-15541"/>
                  <a:pt x="2034784" y="22559"/>
                </a:cubicBezTo>
                <a:cubicBezTo>
                  <a:pt x="2341171" y="60659"/>
                  <a:pt x="2363396" y="225759"/>
                  <a:pt x="2063359" y="270209"/>
                </a:cubicBezTo>
                <a:cubicBezTo>
                  <a:pt x="1763322" y="314659"/>
                  <a:pt x="547297" y="324184"/>
                  <a:pt x="234559" y="289259"/>
                </a:cubicBezTo>
                <a:cubicBezTo>
                  <a:pt x="-78179" y="254334"/>
                  <a:pt x="-75003" y="86059"/>
                  <a:pt x="225034" y="41609"/>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4" name="Frihåndsform: figur 83">
            <a:extLst>
              <a:ext uri="{FF2B5EF4-FFF2-40B4-BE49-F238E27FC236}">
                <a16:creationId xmlns:a16="http://schemas.microsoft.com/office/drawing/2014/main" id="{BDB29F13-8563-4452-9C24-F0922A42992F}"/>
              </a:ext>
            </a:extLst>
          </p:cNvPr>
          <p:cNvSpPr/>
          <p:nvPr/>
        </p:nvSpPr>
        <p:spPr>
          <a:xfrm>
            <a:off x="2539533" y="5247319"/>
            <a:ext cx="2448663" cy="311154"/>
          </a:xfrm>
          <a:custGeom>
            <a:avLst/>
            <a:gdLst>
              <a:gd name="connsiteX0" fmla="*/ 225034 w 2276879"/>
              <a:gd name="connsiteY0" fmla="*/ 41609 h 310457"/>
              <a:gd name="connsiteX1" fmla="*/ 2034784 w 2276879"/>
              <a:gd name="connsiteY1" fmla="*/ 22559 h 310457"/>
              <a:gd name="connsiteX2" fmla="*/ 2063359 w 2276879"/>
              <a:gd name="connsiteY2" fmla="*/ 270209 h 310457"/>
              <a:gd name="connsiteX3" fmla="*/ 234559 w 2276879"/>
              <a:gd name="connsiteY3" fmla="*/ 289259 h 310457"/>
              <a:gd name="connsiteX4" fmla="*/ 225034 w 2276879"/>
              <a:gd name="connsiteY4" fmla="*/ 41609 h 310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6879" h="310457">
                <a:moveTo>
                  <a:pt x="225034" y="41609"/>
                </a:moveTo>
                <a:cubicBezTo>
                  <a:pt x="525071" y="-2841"/>
                  <a:pt x="1728397" y="-15541"/>
                  <a:pt x="2034784" y="22559"/>
                </a:cubicBezTo>
                <a:cubicBezTo>
                  <a:pt x="2341171" y="60659"/>
                  <a:pt x="2363396" y="225759"/>
                  <a:pt x="2063359" y="270209"/>
                </a:cubicBezTo>
                <a:cubicBezTo>
                  <a:pt x="1763322" y="314659"/>
                  <a:pt x="547297" y="324184"/>
                  <a:pt x="234559" y="289259"/>
                </a:cubicBezTo>
                <a:cubicBezTo>
                  <a:pt x="-78179" y="254334"/>
                  <a:pt x="-75003" y="86059"/>
                  <a:pt x="225034" y="41609"/>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3" name="TekstSylinder 72">
            <a:extLst>
              <a:ext uri="{FF2B5EF4-FFF2-40B4-BE49-F238E27FC236}">
                <a16:creationId xmlns:a16="http://schemas.microsoft.com/office/drawing/2014/main" id="{E7D7ABCF-D89F-19A9-DD48-3FB90DAA0B7E}"/>
              </a:ext>
            </a:extLst>
          </p:cNvPr>
          <p:cNvSpPr txBox="1"/>
          <p:nvPr/>
        </p:nvSpPr>
        <p:spPr>
          <a:xfrm>
            <a:off x="-40982" y="6598817"/>
            <a:ext cx="6125632" cy="246221"/>
          </a:xfrm>
          <a:prstGeom prst="rect">
            <a:avLst/>
          </a:prstGeom>
          <a:noFill/>
        </p:spPr>
        <p:txBody>
          <a:bodyPr wrap="square">
            <a:spAutoFit/>
          </a:bodyPr>
          <a:lstStyle/>
          <a:p>
            <a:r>
              <a:rPr lang="nb-NO" sz="1000" dirty="0"/>
              <a:t>Spørsmålet er stilt til bokkjøperne som svarer at de kjøpte færre bøker siste året (n=336)</a:t>
            </a:r>
          </a:p>
        </p:txBody>
      </p:sp>
    </p:spTree>
    <p:extLst>
      <p:ext uri="{BB962C8B-B14F-4D97-AF65-F5344CB8AC3E}">
        <p14:creationId xmlns:p14="http://schemas.microsoft.com/office/powerpoint/2010/main" val="24787535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5C02BF-3AC6-4011-875A-18714C67C6C2}"/>
              </a:ext>
            </a:extLst>
          </p:cNvPr>
          <p:cNvSpPr>
            <a:spLocks noGrp="1"/>
          </p:cNvSpPr>
          <p:nvPr>
            <p:ph type="title"/>
          </p:nvPr>
        </p:nvSpPr>
        <p:spPr/>
        <p:txBody>
          <a:bodyPr/>
          <a:lstStyle/>
          <a:p>
            <a:r>
              <a:rPr lang="nb-NO" sz="1200" dirty="0">
                <a:solidFill>
                  <a:schemeClr val="tx1">
                    <a:lumMod val="50000"/>
                    <a:lumOff val="50000"/>
                  </a:schemeClr>
                </a:solidFill>
              </a:rPr>
              <a:t>ÅRSAK (BLANT BOKKJØPERNE) FOR Å KJØPE FÆRRE BØKER I 2021:</a:t>
            </a:r>
            <a:br>
              <a:rPr lang="nb-NO" sz="1200" dirty="0">
                <a:solidFill>
                  <a:schemeClr val="tx1">
                    <a:lumMod val="50000"/>
                    <a:lumOff val="50000"/>
                  </a:schemeClr>
                </a:solidFill>
              </a:rPr>
            </a:br>
            <a:r>
              <a:rPr lang="nb-NO" dirty="0">
                <a:solidFill>
                  <a:schemeClr val="tx1"/>
                </a:solidFill>
              </a:rPr>
              <a:t>Hovedårsak til opplevelse av redusert kjøp i 2021: Annen tidsbruk og mindre i butikk</a:t>
            </a:r>
            <a:endParaRPr lang="nb-NO" sz="1600" dirty="0">
              <a:solidFill>
                <a:schemeClr val="tx1">
                  <a:lumMod val="50000"/>
                  <a:lumOff val="50000"/>
                </a:schemeClr>
              </a:solidFill>
            </a:endParaRPr>
          </a:p>
        </p:txBody>
      </p:sp>
      <p:graphicFrame>
        <p:nvGraphicFramePr>
          <p:cNvPr id="5" name="Diagram 4">
            <a:extLst>
              <a:ext uri="{FF2B5EF4-FFF2-40B4-BE49-F238E27FC236}">
                <a16:creationId xmlns:a16="http://schemas.microsoft.com/office/drawing/2014/main" id="{9DB93496-6C76-43AF-A0C3-E57D30EB5575}"/>
              </a:ext>
            </a:extLst>
          </p:cNvPr>
          <p:cNvGraphicFramePr/>
          <p:nvPr>
            <p:extLst>
              <p:ext uri="{D42A27DB-BD31-4B8C-83A1-F6EECF244321}">
                <p14:modId xmlns:p14="http://schemas.microsoft.com/office/powerpoint/2010/main" val="3991021634"/>
              </p:ext>
            </p:extLst>
          </p:nvPr>
        </p:nvGraphicFramePr>
        <p:xfrm>
          <a:off x="742951" y="1484784"/>
          <a:ext cx="10725149" cy="5039839"/>
        </p:xfrm>
        <a:graphic>
          <a:graphicData uri="http://schemas.openxmlformats.org/drawingml/2006/chart">
            <c:chart xmlns:c="http://schemas.openxmlformats.org/drawingml/2006/chart" xmlns:r="http://schemas.openxmlformats.org/officeDocument/2006/relationships" r:id="rId3"/>
          </a:graphicData>
        </a:graphic>
      </p:graphicFrame>
      <p:sp>
        <p:nvSpPr>
          <p:cNvPr id="7" name="TekstSylinder 6">
            <a:extLst>
              <a:ext uri="{FF2B5EF4-FFF2-40B4-BE49-F238E27FC236}">
                <a16:creationId xmlns:a16="http://schemas.microsoft.com/office/drawing/2014/main" id="{D7AD4A03-5E8F-429E-9CD6-FE496B004B01}"/>
              </a:ext>
            </a:extLst>
          </p:cNvPr>
          <p:cNvSpPr txBox="1"/>
          <p:nvPr/>
        </p:nvSpPr>
        <p:spPr>
          <a:xfrm>
            <a:off x="723900" y="1484784"/>
            <a:ext cx="10725149" cy="430887"/>
          </a:xfrm>
          <a:prstGeom prst="rect">
            <a:avLst/>
          </a:prstGeom>
          <a:noFill/>
        </p:spPr>
        <p:txBody>
          <a:bodyPr wrap="square">
            <a:spAutoFit/>
          </a:bodyPr>
          <a:lstStyle/>
          <a:p>
            <a:r>
              <a:rPr lang="nb-NO" b="1" dirty="0"/>
              <a:t>Sett kryss ved alle relevante årsaker (for deg) for at du kjøpte færre bøker i 2021 enn tidligere år:</a:t>
            </a:r>
          </a:p>
          <a:p>
            <a:r>
              <a:rPr lang="nb-NO" sz="1000" dirty="0"/>
              <a:t>Spørsmålet er stilt til bokkjøperne som svarer at de kjøpte færre bøker siste året (n=336)</a:t>
            </a:r>
          </a:p>
        </p:txBody>
      </p:sp>
      <p:grpSp>
        <p:nvGrpSpPr>
          <p:cNvPr id="9" name="Gruppe 8">
            <a:extLst>
              <a:ext uri="{FF2B5EF4-FFF2-40B4-BE49-F238E27FC236}">
                <a16:creationId xmlns:a16="http://schemas.microsoft.com/office/drawing/2014/main" id="{E78D9BC3-9A4E-DE42-B79B-36D11A4F2AE4}"/>
              </a:ext>
            </a:extLst>
          </p:cNvPr>
          <p:cNvGrpSpPr/>
          <p:nvPr/>
        </p:nvGrpSpPr>
        <p:grpSpPr>
          <a:xfrm>
            <a:off x="8730431" y="2678960"/>
            <a:ext cx="2716658" cy="2550240"/>
            <a:chOff x="8482087" y="3212976"/>
            <a:chExt cx="2716658" cy="2550240"/>
          </a:xfrm>
        </p:grpSpPr>
        <p:pic>
          <p:nvPicPr>
            <p:cNvPr id="6" name="Bilde 5">
              <a:extLst>
                <a:ext uri="{FF2B5EF4-FFF2-40B4-BE49-F238E27FC236}">
                  <a16:creationId xmlns:a16="http://schemas.microsoft.com/office/drawing/2014/main" id="{BA5DB398-1EE3-ED40-99C2-AD811D7A59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2087" y="3212976"/>
              <a:ext cx="2716658" cy="2550240"/>
            </a:xfrm>
            <a:prstGeom prst="rect">
              <a:avLst/>
            </a:prstGeom>
          </p:spPr>
        </p:pic>
        <p:sp>
          <p:nvSpPr>
            <p:cNvPr id="8" name="Ellipse 7">
              <a:extLst>
                <a:ext uri="{FF2B5EF4-FFF2-40B4-BE49-F238E27FC236}">
                  <a16:creationId xmlns:a16="http://schemas.microsoft.com/office/drawing/2014/main" id="{27C6975C-9F6E-DB46-8676-A9331970E4CD}"/>
                </a:ext>
              </a:extLst>
            </p:cNvPr>
            <p:cNvSpPr/>
            <p:nvPr/>
          </p:nvSpPr>
          <p:spPr>
            <a:xfrm>
              <a:off x="8832304" y="3356992"/>
              <a:ext cx="1008112" cy="10801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3" name="TekstSylinder 2">
            <a:extLst>
              <a:ext uri="{FF2B5EF4-FFF2-40B4-BE49-F238E27FC236}">
                <a16:creationId xmlns:a16="http://schemas.microsoft.com/office/drawing/2014/main" id="{99BBCA3E-DF5A-294A-94FE-1FBF33F06C0B}"/>
              </a:ext>
            </a:extLst>
          </p:cNvPr>
          <p:cNvSpPr txBox="1"/>
          <p:nvPr/>
        </p:nvSpPr>
        <p:spPr>
          <a:xfrm>
            <a:off x="0" y="6642556"/>
            <a:ext cx="3233578" cy="215444"/>
          </a:xfrm>
          <a:prstGeom prst="rect">
            <a:avLst/>
          </a:prstGeom>
          <a:noFill/>
        </p:spPr>
        <p:txBody>
          <a:bodyPr wrap="none" rtlCol="0">
            <a:spAutoFit/>
          </a:bodyPr>
          <a:lstStyle/>
          <a:p>
            <a:r>
              <a:rPr lang="nb-NO" sz="800" i="1" dirty="0"/>
              <a:t>GRUPPERTE EGENSKAPER MED KORRELASJONSANALYSER</a:t>
            </a:r>
          </a:p>
        </p:txBody>
      </p:sp>
      <p:pic>
        <p:nvPicPr>
          <p:cNvPr id="11" name="Bilde 10">
            <a:extLst>
              <a:ext uri="{FF2B5EF4-FFF2-40B4-BE49-F238E27FC236}">
                <a16:creationId xmlns:a16="http://schemas.microsoft.com/office/drawing/2014/main" id="{E6A55FD6-9E7E-7171-4872-D6976080214B}"/>
              </a:ext>
            </a:extLst>
          </p:cNvPr>
          <p:cNvPicPr>
            <a:picLocks noChangeAspect="1"/>
          </p:cNvPicPr>
          <p:nvPr/>
        </p:nvPicPr>
        <p:blipFill>
          <a:blip r:embed="rId5"/>
          <a:stretch>
            <a:fillRect/>
          </a:stretch>
        </p:blipFill>
        <p:spPr>
          <a:xfrm>
            <a:off x="8184232" y="5517710"/>
            <a:ext cx="3031059" cy="911226"/>
          </a:xfrm>
          <a:prstGeom prst="rect">
            <a:avLst/>
          </a:prstGeom>
        </p:spPr>
      </p:pic>
    </p:spTree>
    <p:extLst>
      <p:ext uri="{BB962C8B-B14F-4D97-AF65-F5344CB8AC3E}">
        <p14:creationId xmlns:p14="http://schemas.microsoft.com/office/powerpoint/2010/main" val="1760829864"/>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5C02BF-3AC6-4011-875A-18714C67C6C2}"/>
              </a:ext>
            </a:extLst>
          </p:cNvPr>
          <p:cNvSpPr>
            <a:spLocks noGrp="1"/>
          </p:cNvSpPr>
          <p:nvPr>
            <p:ph type="title"/>
          </p:nvPr>
        </p:nvSpPr>
        <p:spPr/>
        <p:txBody>
          <a:bodyPr/>
          <a:lstStyle/>
          <a:p>
            <a:r>
              <a:rPr lang="nb-NO" sz="1200" dirty="0">
                <a:solidFill>
                  <a:schemeClr val="tx1">
                    <a:lumMod val="50000"/>
                    <a:lumOff val="50000"/>
                  </a:schemeClr>
                </a:solidFill>
              </a:rPr>
              <a:t>ÅRSAK FOR Å KJØPE FÆRRE BØKER I 2021:</a:t>
            </a:r>
            <a:br>
              <a:rPr lang="nb-NO" sz="1200" dirty="0">
                <a:solidFill>
                  <a:schemeClr val="tx1">
                    <a:lumMod val="50000"/>
                    <a:lumOff val="50000"/>
                  </a:schemeClr>
                </a:solidFill>
              </a:rPr>
            </a:br>
            <a:r>
              <a:rPr lang="nb-NO" dirty="0">
                <a:solidFill>
                  <a:schemeClr val="tx1"/>
                </a:solidFill>
              </a:rPr>
              <a:t>Mindre utvalg opplevdes oftere som en kjøpsbarriere hos 25-29 år</a:t>
            </a:r>
            <a:endParaRPr lang="nb-NO" sz="1600" dirty="0">
              <a:solidFill>
                <a:schemeClr val="tx1">
                  <a:lumMod val="50000"/>
                  <a:lumOff val="50000"/>
                </a:schemeClr>
              </a:solidFill>
            </a:endParaRPr>
          </a:p>
        </p:txBody>
      </p:sp>
      <p:sp>
        <p:nvSpPr>
          <p:cNvPr id="7" name="TekstSylinder 6">
            <a:extLst>
              <a:ext uri="{FF2B5EF4-FFF2-40B4-BE49-F238E27FC236}">
                <a16:creationId xmlns:a16="http://schemas.microsoft.com/office/drawing/2014/main" id="{D7AD4A03-5E8F-429E-9CD6-FE496B004B01}"/>
              </a:ext>
            </a:extLst>
          </p:cNvPr>
          <p:cNvSpPr txBox="1"/>
          <p:nvPr/>
        </p:nvSpPr>
        <p:spPr>
          <a:xfrm>
            <a:off x="696516" y="1556792"/>
            <a:ext cx="10725149" cy="584775"/>
          </a:xfrm>
          <a:prstGeom prst="rect">
            <a:avLst/>
          </a:prstGeom>
          <a:noFill/>
        </p:spPr>
        <p:txBody>
          <a:bodyPr wrap="square">
            <a:spAutoFit/>
          </a:bodyPr>
          <a:lstStyle/>
          <a:p>
            <a:r>
              <a:rPr lang="nb-NO" b="1" dirty="0"/>
              <a:t>Sett kryss ved alle relevante årsaker (for deg) for at du kjøpte færre bøker i 2021 enn tidligere år:</a:t>
            </a:r>
          </a:p>
          <a:p>
            <a:r>
              <a:rPr lang="nb-NO" sz="1000" dirty="0"/>
              <a:t>Spørsmålet er stilt til bokkjøperne som svarer at de kjøpte færre bøker siste året (n=336)</a:t>
            </a:r>
          </a:p>
          <a:p>
            <a:r>
              <a:rPr lang="nb-NO" sz="1000" i="1" dirty="0">
                <a:solidFill>
                  <a:prstClr val="black"/>
                </a:solidFill>
              </a:rPr>
              <a:t>GRUPPERTE EGENSKAPER MED KORRELASJONSANALYSER</a:t>
            </a:r>
          </a:p>
        </p:txBody>
      </p:sp>
      <p:graphicFrame>
        <p:nvGraphicFramePr>
          <p:cNvPr id="3" name="Tabell 2">
            <a:extLst>
              <a:ext uri="{FF2B5EF4-FFF2-40B4-BE49-F238E27FC236}">
                <a16:creationId xmlns:a16="http://schemas.microsoft.com/office/drawing/2014/main" id="{47DD7384-FAF2-4175-BCBB-DCC34C9C6BF1}"/>
              </a:ext>
            </a:extLst>
          </p:cNvPr>
          <p:cNvGraphicFramePr>
            <a:graphicFrameLocks noGrp="1"/>
          </p:cNvGraphicFramePr>
          <p:nvPr>
            <p:extLst>
              <p:ext uri="{D42A27DB-BD31-4B8C-83A1-F6EECF244321}">
                <p14:modId xmlns:p14="http://schemas.microsoft.com/office/powerpoint/2010/main" val="2116908916"/>
              </p:ext>
            </p:extLst>
          </p:nvPr>
        </p:nvGraphicFramePr>
        <p:xfrm>
          <a:off x="772717" y="2141567"/>
          <a:ext cx="10249590" cy="3407482"/>
        </p:xfrm>
        <a:graphic>
          <a:graphicData uri="http://schemas.openxmlformats.org/drawingml/2006/table">
            <a:tbl>
              <a:tblPr>
                <a:effectLst>
                  <a:outerShdw blurRad="63500" sx="102000" sy="102000" algn="ctr" rotWithShape="0">
                    <a:prstClr val="black">
                      <a:alpha val="40000"/>
                    </a:prstClr>
                  </a:outerShdw>
                </a:effectLst>
              </a:tblPr>
              <a:tblGrid>
                <a:gridCol w="2106507">
                  <a:extLst>
                    <a:ext uri="{9D8B030D-6E8A-4147-A177-3AD203B41FA5}">
                      <a16:colId xmlns:a16="http://schemas.microsoft.com/office/drawing/2014/main" val="2857179055"/>
                    </a:ext>
                  </a:extLst>
                </a:gridCol>
                <a:gridCol w="626391">
                  <a:extLst>
                    <a:ext uri="{9D8B030D-6E8A-4147-A177-3AD203B41FA5}">
                      <a16:colId xmlns:a16="http://schemas.microsoft.com/office/drawing/2014/main" val="990334363"/>
                    </a:ext>
                  </a:extLst>
                </a:gridCol>
                <a:gridCol w="626391">
                  <a:extLst>
                    <a:ext uri="{9D8B030D-6E8A-4147-A177-3AD203B41FA5}">
                      <a16:colId xmlns:a16="http://schemas.microsoft.com/office/drawing/2014/main" val="4102474528"/>
                    </a:ext>
                  </a:extLst>
                </a:gridCol>
                <a:gridCol w="626391">
                  <a:extLst>
                    <a:ext uri="{9D8B030D-6E8A-4147-A177-3AD203B41FA5}">
                      <a16:colId xmlns:a16="http://schemas.microsoft.com/office/drawing/2014/main" val="603344533"/>
                    </a:ext>
                  </a:extLst>
                </a:gridCol>
                <a:gridCol w="626391">
                  <a:extLst>
                    <a:ext uri="{9D8B030D-6E8A-4147-A177-3AD203B41FA5}">
                      <a16:colId xmlns:a16="http://schemas.microsoft.com/office/drawing/2014/main" val="2426385363"/>
                    </a:ext>
                  </a:extLst>
                </a:gridCol>
                <a:gridCol w="626391">
                  <a:extLst>
                    <a:ext uri="{9D8B030D-6E8A-4147-A177-3AD203B41FA5}">
                      <a16:colId xmlns:a16="http://schemas.microsoft.com/office/drawing/2014/main" val="2501428808"/>
                    </a:ext>
                  </a:extLst>
                </a:gridCol>
                <a:gridCol w="626391">
                  <a:extLst>
                    <a:ext uri="{9D8B030D-6E8A-4147-A177-3AD203B41FA5}">
                      <a16:colId xmlns:a16="http://schemas.microsoft.com/office/drawing/2014/main" val="2035415695"/>
                    </a:ext>
                  </a:extLst>
                </a:gridCol>
                <a:gridCol w="626391">
                  <a:extLst>
                    <a:ext uri="{9D8B030D-6E8A-4147-A177-3AD203B41FA5}">
                      <a16:colId xmlns:a16="http://schemas.microsoft.com/office/drawing/2014/main" val="48132829"/>
                    </a:ext>
                  </a:extLst>
                </a:gridCol>
                <a:gridCol w="626391">
                  <a:extLst>
                    <a:ext uri="{9D8B030D-6E8A-4147-A177-3AD203B41FA5}">
                      <a16:colId xmlns:a16="http://schemas.microsoft.com/office/drawing/2014/main" val="3655555710"/>
                    </a:ext>
                  </a:extLst>
                </a:gridCol>
                <a:gridCol w="626391">
                  <a:extLst>
                    <a:ext uri="{9D8B030D-6E8A-4147-A177-3AD203B41FA5}">
                      <a16:colId xmlns:a16="http://schemas.microsoft.com/office/drawing/2014/main" val="2655793909"/>
                    </a:ext>
                  </a:extLst>
                </a:gridCol>
                <a:gridCol w="626391">
                  <a:extLst>
                    <a:ext uri="{9D8B030D-6E8A-4147-A177-3AD203B41FA5}">
                      <a16:colId xmlns:a16="http://schemas.microsoft.com/office/drawing/2014/main" val="3860570696"/>
                    </a:ext>
                  </a:extLst>
                </a:gridCol>
                <a:gridCol w="626391">
                  <a:extLst>
                    <a:ext uri="{9D8B030D-6E8A-4147-A177-3AD203B41FA5}">
                      <a16:colId xmlns:a16="http://schemas.microsoft.com/office/drawing/2014/main" val="2411252537"/>
                    </a:ext>
                  </a:extLst>
                </a:gridCol>
                <a:gridCol w="626391">
                  <a:extLst>
                    <a:ext uri="{9D8B030D-6E8A-4147-A177-3AD203B41FA5}">
                      <a16:colId xmlns:a16="http://schemas.microsoft.com/office/drawing/2014/main" val="1075302239"/>
                    </a:ext>
                  </a:extLst>
                </a:gridCol>
                <a:gridCol w="626391">
                  <a:extLst>
                    <a:ext uri="{9D8B030D-6E8A-4147-A177-3AD203B41FA5}">
                      <a16:colId xmlns:a16="http://schemas.microsoft.com/office/drawing/2014/main" val="241407552"/>
                    </a:ext>
                  </a:extLst>
                </a:gridCol>
              </a:tblGrid>
              <a:tr h="340552">
                <a:tc>
                  <a:txBody>
                    <a:bodyPr/>
                    <a:lstStyle/>
                    <a:p>
                      <a:pPr algn="l" fontAlgn="ctr"/>
                      <a:r>
                        <a:rPr lang="nb-NO" sz="1100" b="1" i="0" u="none" strike="noStrike" dirty="0">
                          <a:effectLst/>
                          <a:latin typeface="Calibri" panose="020F0502020204030204" pitchFamily="34" charset="0"/>
                        </a:rPr>
                        <a:t> </a:t>
                      </a:r>
                    </a:p>
                  </a:txBody>
                  <a:tcPr marL="88934"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Total</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Mann</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Kvinne</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16-19</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20-24</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25-29</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30-39</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40-49</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50-59</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60-69</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70+</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Har barn</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Ikke barn</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38590955"/>
                  </a:ext>
                </a:extLst>
              </a:tr>
              <a:tr h="186930">
                <a:tc>
                  <a:txBody>
                    <a:bodyPr/>
                    <a:lstStyle/>
                    <a:p>
                      <a:pPr algn="l" fontAlgn="ctr"/>
                      <a:r>
                        <a:rPr lang="nb-NO" sz="1100" b="0" i="1" u="none" strike="noStrike" dirty="0">
                          <a:effectLst/>
                          <a:latin typeface="Calibri" panose="020F0502020204030204" pitchFamily="34" charset="0"/>
                        </a:rPr>
                        <a:t>Antall intervju</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1" u="none" strike="noStrike" dirty="0">
                          <a:effectLst/>
                          <a:latin typeface="Calibri" panose="020F0502020204030204" pitchFamily="34" charset="0"/>
                        </a:rPr>
                        <a:t>336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1" u="none" strike="noStrike" dirty="0">
                          <a:effectLst/>
                          <a:latin typeface="Calibri" panose="020F0502020204030204" pitchFamily="34" charset="0"/>
                        </a:rPr>
                        <a:t>141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1" u="none" strike="noStrike" dirty="0">
                          <a:effectLst/>
                          <a:latin typeface="Calibri" panose="020F0502020204030204" pitchFamily="34" charset="0"/>
                        </a:rPr>
                        <a:t>195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1" u="none" strike="noStrike" dirty="0">
                          <a:effectLst/>
                          <a:latin typeface="Calibri" panose="020F0502020204030204" pitchFamily="34" charset="0"/>
                        </a:rPr>
                        <a:t>27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1" u="none" strike="noStrike" dirty="0">
                          <a:effectLst/>
                          <a:latin typeface="Calibri" panose="020F0502020204030204" pitchFamily="34" charset="0"/>
                        </a:rPr>
                        <a:t>29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1" u="none" strike="noStrike" dirty="0">
                          <a:effectLst/>
                          <a:latin typeface="Calibri" panose="020F0502020204030204" pitchFamily="34" charset="0"/>
                        </a:rPr>
                        <a:t>32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1" u="none" strike="noStrike" dirty="0">
                          <a:effectLst/>
                          <a:latin typeface="Calibri" panose="020F0502020204030204" pitchFamily="34" charset="0"/>
                        </a:rPr>
                        <a:t>51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1" u="none" strike="noStrike" dirty="0">
                          <a:effectLst/>
                          <a:latin typeface="Calibri" panose="020F0502020204030204" pitchFamily="34" charset="0"/>
                        </a:rPr>
                        <a:t>62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1" u="none" strike="noStrike" dirty="0">
                          <a:effectLst/>
                          <a:latin typeface="Calibri" panose="020F0502020204030204" pitchFamily="34" charset="0"/>
                        </a:rPr>
                        <a:t>71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1" u="none" strike="noStrike" dirty="0">
                          <a:effectLst/>
                          <a:latin typeface="Calibri" panose="020F0502020204030204" pitchFamily="34" charset="0"/>
                        </a:rPr>
                        <a:t>36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1" u="none" strike="noStrike" dirty="0">
                          <a:effectLst/>
                          <a:latin typeface="Calibri" panose="020F0502020204030204" pitchFamily="34" charset="0"/>
                        </a:rPr>
                        <a:t>28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1" u="none" strike="noStrike" dirty="0">
                          <a:effectLst/>
                          <a:latin typeface="Calibri" panose="020F0502020204030204" pitchFamily="34" charset="0"/>
                        </a:rPr>
                        <a:t>110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1" u="none" strike="noStrike" dirty="0">
                          <a:effectLst/>
                          <a:latin typeface="Calibri" panose="020F0502020204030204" pitchFamily="34" charset="0"/>
                        </a:rPr>
                        <a:t>226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00260925"/>
                  </a:ext>
                </a:extLst>
              </a:tr>
              <a:tr h="288000">
                <a:tc>
                  <a:txBody>
                    <a:bodyPr/>
                    <a:lstStyle/>
                    <a:p>
                      <a:pPr algn="l" fontAlgn="ctr"/>
                      <a:r>
                        <a:rPr lang="nb-NO" sz="1100" b="0" i="0" u="none" strike="noStrike" dirty="0">
                          <a:effectLst/>
                          <a:latin typeface="Calibri" panose="020F0502020204030204" pitchFamily="34" charset="0"/>
                        </a:rPr>
                        <a:t>Brukte tid på annet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43 %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41 %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45 %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47 %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50 %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41 %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41 %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55 %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45 %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41295999"/>
                  </a:ext>
                </a:extLst>
              </a:tr>
              <a:tr h="288000">
                <a:tc>
                  <a:txBody>
                    <a:bodyPr/>
                    <a:lstStyle/>
                    <a:p>
                      <a:pPr algn="l" fontAlgn="ctr"/>
                      <a:r>
                        <a:rPr lang="nb-NO" sz="1100" b="0" i="0" u="none" strike="noStrike" dirty="0">
                          <a:effectLst/>
                          <a:latin typeface="Calibri" panose="020F0502020204030204" pitchFamily="34" charset="0"/>
                        </a:rPr>
                        <a:t>Var mindre i butikker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26 %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C00000"/>
                          </a:solidFill>
                          <a:effectLst/>
                          <a:latin typeface="Calibri" panose="020F0502020204030204" pitchFamily="34" charset="0"/>
                        </a:rPr>
                        <a:t>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8706568"/>
                  </a:ext>
                </a:extLst>
              </a:tr>
              <a:tr h="288000">
                <a:tc>
                  <a:txBody>
                    <a:bodyPr/>
                    <a:lstStyle/>
                    <a:p>
                      <a:pPr algn="l" fontAlgn="ctr"/>
                      <a:r>
                        <a:rPr lang="nb-NO" sz="1100" b="0" i="0" u="none" strike="noStrike" dirty="0">
                          <a:effectLst/>
                          <a:latin typeface="Calibri" panose="020F0502020204030204" pitchFamily="34" charset="0"/>
                        </a:rPr>
                        <a:t>Fant færre jeg hadde lyst til å kjøpe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22 %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52967379"/>
                  </a:ext>
                </a:extLst>
              </a:tr>
              <a:tr h="288000">
                <a:tc>
                  <a:txBody>
                    <a:bodyPr/>
                    <a:lstStyle/>
                    <a:p>
                      <a:pPr algn="l" fontAlgn="ctr"/>
                      <a:r>
                        <a:rPr lang="nb-NO" sz="1100" b="0" i="0" u="none" strike="noStrike" dirty="0">
                          <a:effectLst/>
                          <a:latin typeface="Calibri" panose="020F0502020204030204" pitchFamily="34" charset="0"/>
                        </a:rPr>
                        <a:t>Opplevde mindre utvalg</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21 %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00B050"/>
                          </a:solidFill>
                          <a:effectLst/>
                          <a:latin typeface="Calibri" panose="020F0502020204030204" pitchFamily="34" charset="0"/>
                        </a:rPr>
                        <a:t>39 %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09579393"/>
                  </a:ext>
                </a:extLst>
              </a:tr>
              <a:tr h="288000">
                <a:tc>
                  <a:txBody>
                    <a:bodyPr/>
                    <a:lstStyle/>
                    <a:p>
                      <a:pPr algn="l" fontAlgn="ctr"/>
                      <a:r>
                        <a:rPr lang="nb-NO" sz="1100" b="0" i="0" u="none" strike="noStrike" dirty="0">
                          <a:effectLst/>
                          <a:latin typeface="Calibri" panose="020F0502020204030204" pitchFamily="34" charset="0"/>
                        </a:rPr>
                        <a:t>Opplevde redusert tilgang på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16 %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61145236"/>
                  </a:ext>
                </a:extLst>
              </a:tr>
              <a:tr h="288000">
                <a:tc>
                  <a:txBody>
                    <a:bodyPr/>
                    <a:lstStyle/>
                    <a:p>
                      <a:pPr algn="l" fontAlgn="ctr"/>
                      <a:r>
                        <a:rPr lang="nb-NO" sz="1100" b="0" i="0" u="none" strike="noStrike" dirty="0">
                          <a:effectLst/>
                          <a:latin typeface="Calibri" panose="020F0502020204030204" pitchFamily="34" charset="0"/>
                        </a:rPr>
                        <a:t>Synes bøker ble dyrere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15 %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27210056"/>
                  </a:ext>
                </a:extLst>
              </a:tr>
              <a:tr h="288000">
                <a:tc>
                  <a:txBody>
                    <a:bodyPr/>
                    <a:lstStyle/>
                    <a:p>
                      <a:pPr algn="l" fontAlgn="ctr"/>
                      <a:r>
                        <a:rPr lang="nb-NO" sz="1100" b="0" i="0" u="none" strike="noStrike" dirty="0">
                          <a:effectLst/>
                          <a:latin typeface="Calibri" panose="020F0502020204030204" pitchFamily="34" charset="0"/>
                        </a:rPr>
                        <a:t>Fant ikke passende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12 %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76674050"/>
                  </a:ext>
                </a:extLst>
              </a:tr>
              <a:tr h="288000">
                <a:tc>
                  <a:txBody>
                    <a:bodyPr/>
                    <a:lstStyle/>
                    <a:p>
                      <a:pPr algn="l" fontAlgn="ctr"/>
                      <a:r>
                        <a:rPr lang="nb-NO" sz="1100" b="0" i="0" u="none" strike="noStrike" dirty="0">
                          <a:effectLst/>
                          <a:latin typeface="Calibri" panose="020F0502020204030204" pitchFamily="34" charset="0"/>
                        </a:rPr>
                        <a:t>Færre nye fra favorittforfatter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10 %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23446420"/>
                  </a:ext>
                </a:extLst>
              </a:tr>
              <a:tr h="288000">
                <a:tc>
                  <a:txBody>
                    <a:bodyPr/>
                    <a:lstStyle/>
                    <a:p>
                      <a:pPr algn="l" fontAlgn="ctr"/>
                      <a:r>
                        <a:rPr lang="nb-NO" sz="1100" b="0" i="0" u="none" strike="noStrike" dirty="0">
                          <a:effectLst/>
                          <a:latin typeface="Calibri" panose="020F0502020204030204" pitchFamily="34" charset="0"/>
                        </a:rPr>
                        <a:t>Færre gaver i pandemien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00B050"/>
                          </a:solidFill>
                          <a:effectLst/>
                          <a:latin typeface="Calibri" panose="020F0502020204030204" pitchFamily="34" charset="0"/>
                        </a:rPr>
                        <a:t>19 %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50776801"/>
                  </a:ext>
                </a:extLst>
              </a:tr>
              <a:tr h="288000">
                <a:tc>
                  <a:txBody>
                    <a:bodyPr/>
                    <a:lstStyle/>
                    <a:p>
                      <a:pPr algn="l" fontAlgn="ctr"/>
                      <a:r>
                        <a:rPr lang="nb-NO" sz="1100" b="0" i="0" u="none" strike="noStrike" dirty="0">
                          <a:effectLst/>
                          <a:latin typeface="Calibri" panose="020F0502020204030204" pitchFamily="34" charset="0"/>
                        </a:rPr>
                        <a:t>Andre årsaker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28 %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C00000"/>
                          </a:solidFill>
                          <a:effectLst/>
                          <a:latin typeface="Calibri" panose="020F0502020204030204" pitchFamily="34" charset="0"/>
                        </a:rPr>
                        <a:t>21 %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00B050"/>
                          </a:solidFill>
                          <a:effectLst/>
                          <a:latin typeface="Calibri" panose="020F0502020204030204" pitchFamily="34" charset="0"/>
                        </a:rPr>
                        <a:t>33 %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00B050"/>
                          </a:solidFill>
                          <a:effectLst/>
                          <a:latin typeface="Calibri" panose="020F0502020204030204" pitchFamily="34" charset="0"/>
                        </a:rPr>
                        <a:t>47 %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C00000"/>
                          </a:solidFill>
                          <a:effectLst/>
                          <a:latin typeface="Calibri" panose="020F0502020204030204" pitchFamily="34" charset="0"/>
                        </a:rPr>
                        <a:t>15 %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00B050"/>
                          </a:solidFill>
                          <a:effectLst/>
                          <a:latin typeface="Calibri" panose="020F0502020204030204" pitchFamily="34" charset="0"/>
                        </a:rPr>
                        <a:t>33 %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96414100"/>
                  </a:ext>
                </a:extLst>
              </a:tr>
            </a:tbl>
          </a:graphicData>
        </a:graphic>
      </p:graphicFrame>
      <p:sp>
        <p:nvSpPr>
          <p:cNvPr id="6" name="TekstSylinder 5">
            <a:extLst>
              <a:ext uri="{FF2B5EF4-FFF2-40B4-BE49-F238E27FC236}">
                <a16:creationId xmlns:a16="http://schemas.microsoft.com/office/drawing/2014/main" id="{356FC831-99AE-4C35-8B56-325D30F9F01D}"/>
              </a:ext>
            </a:extLst>
          </p:cNvPr>
          <p:cNvSpPr txBox="1"/>
          <p:nvPr/>
        </p:nvSpPr>
        <p:spPr>
          <a:xfrm>
            <a:off x="767408" y="5534561"/>
            <a:ext cx="5948164" cy="230832"/>
          </a:xfrm>
          <a:prstGeom prst="rect">
            <a:avLst/>
          </a:prstGeom>
          <a:noFill/>
        </p:spPr>
        <p:txBody>
          <a:bodyPr wrap="square" rtlCol="0">
            <a:spAutoFit/>
          </a:bodyPr>
          <a:lstStyle/>
          <a:p>
            <a:r>
              <a:rPr lang="nb-NO" sz="900" i="1" dirty="0"/>
              <a:t>Signifikante forskjeller er markert med grønne tall for høyere og røde for lavere</a:t>
            </a:r>
          </a:p>
        </p:txBody>
      </p:sp>
      <p:sp>
        <p:nvSpPr>
          <p:cNvPr id="8" name="Ellipse 7">
            <a:extLst>
              <a:ext uri="{FF2B5EF4-FFF2-40B4-BE49-F238E27FC236}">
                <a16:creationId xmlns:a16="http://schemas.microsoft.com/office/drawing/2014/main" id="{C70466EF-94DF-4773-9FA4-0931FA2EC254}"/>
              </a:ext>
            </a:extLst>
          </p:cNvPr>
          <p:cNvSpPr/>
          <p:nvPr/>
        </p:nvSpPr>
        <p:spPr>
          <a:xfrm>
            <a:off x="6059091" y="3529008"/>
            <a:ext cx="648072" cy="2880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3894663627"/>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1" name="Tabell 10">
            <a:extLst>
              <a:ext uri="{FF2B5EF4-FFF2-40B4-BE49-F238E27FC236}">
                <a16:creationId xmlns:a16="http://schemas.microsoft.com/office/drawing/2014/main" id="{4AE88327-0768-4DA1-94D3-F4D1BD6B6717}"/>
              </a:ext>
            </a:extLst>
          </p:cNvPr>
          <p:cNvGraphicFramePr>
            <a:graphicFrameLocks noGrp="1"/>
          </p:cNvGraphicFramePr>
          <p:nvPr>
            <p:extLst>
              <p:ext uri="{D42A27DB-BD31-4B8C-83A1-F6EECF244321}">
                <p14:modId xmlns:p14="http://schemas.microsoft.com/office/powerpoint/2010/main" val="1943735061"/>
              </p:ext>
            </p:extLst>
          </p:nvPr>
        </p:nvGraphicFramePr>
        <p:xfrm>
          <a:off x="796191" y="2132856"/>
          <a:ext cx="10045718" cy="3593864"/>
        </p:xfrm>
        <a:graphic>
          <a:graphicData uri="http://schemas.openxmlformats.org/drawingml/2006/table">
            <a:tbl>
              <a:tblPr>
                <a:effectLst>
                  <a:outerShdw blurRad="63500" sx="102000" sy="102000" algn="ctr" rotWithShape="0">
                    <a:prstClr val="black">
                      <a:alpha val="40000"/>
                    </a:prstClr>
                  </a:outerShdw>
                </a:effectLst>
              </a:tblPr>
              <a:tblGrid>
                <a:gridCol w="2233718">
                  <a:extLst>
                    <a:ext uri="{9D8B030D-6E8A-4147-A177-3AD203B41FA5}">
                      <a16:colId xmlns:a16="http://schemas.microsoft.com/office/drawing/2014/main" val="3581836247"/>
                    </a:ext>
                  </a:extLst>
                </a:gridCol>
                <a:gridCol w="1116000">
                  <a:extLst>
                    <a:ext uri="{9D8B030D-6E8A-4147-A177-3AD203B41FA5}">
                      <a16:colId xmlns:a16="http://schemas.microsoft.com/office/drawing/2014/main" val="2284709073"/>
                    </a:ext>
                  </a:extLst>
                </a:gridCol>
                <a:gridCol w="1116000">
                  <a:extLst>
                    <a:ext uri="{9D8B030D-6E8A-4147-A177-3AD203B41FA5}">
                      <a16:colId xmlns:a16="http://schemas.microsoft.com/office/drawing/2014/main" val="680341457"/>
                    </a:ext>
                  </a:extLst>
                </a:gridCol>
                <a:gridCol w="1116000">
                  <a:extLst>
                    <a:ext uri="{9D8B030D-6E8A-4147-A177-3AD203B41FA5}">
                      <a16:colId xmlns:a16="http://schemas.microsoft.com/office/drawing/2014/main" val="4161946069"/>
                    </a:ext>
                  </a:extLst>
                </a:gridCol>
                <a:gridCol w="1116000">
                  <a:extLst>
                    <a:ext uri="{9D8B030D-6E8A-4147-A177-3AD203B41FA5}">
                      <a16:colId xmlns:a16="http://schemas.microsoft.com/office/drawing/2014/main" val="1425471894"/>
                    </a:ext>
                  </a:extLst>
                </a:gridCol>
                <a:gridCol w="1116000">
                  <a:extLst>
                    <a:ext uri="{9D8B030D-6E8A-4147-A177-3AD203B41FA5}">
                      <a16:colId xmlns:a16="http://schemas.microsoft.com/office/drawing/2014/main" val="496832011"/>
                    </a:ext>
                  </a:extLst>
                </a:gridCol>
                <a:gridCol w="1116000">
                  <a:extLst>
                    <a:ext uri="{9D8B030D-6E8A-4147-A177-3AD203B41FA5}">
                      <a16:colId xmlns:a16="http://schemas.microsoft.com/office/drawing/2014/main" val="3378484395"/>
                    </a:ext>
                  </a:extLst>
                </a:gridCol>
                <a:gridCol w="1116000">
                  <a:extLst>
                    <a:ext uri="{9D8B030D-6E8A-4147-A177-3AD203B41FA5}">
                      <a16:colId xmlns:a16="http://schemas.microsoft.com/office/drawing/2014/main" val="2844640961"/>
                    </a:ext>
                  </a:extLst>
                </a:gridCol>
              </a:tblGrid>
              <a:tr h="461745">
                <a:tc>
                  <a:txBody>
                    <a:bodyPr/>
                    <a:lstStyle/>
                    <a:p>
                      <a:pPr algn="l" fontAlgn="ctr"/>
                      <a:r>
                        <a:rPr lang="nb-NO" sz="1100" b="0" i="0" u="none" strike="noStrike" dirty="0">
                          <a:effectLst/>
                          <a:latin typeface="Calibri" panose="020F0502020204030204" pitchFamily="34" charset="0"/>
                        </a:rPr>
                        <a:t> </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Total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De </a:t>
                      </a:r>
                    </a:p>
                    <a:p>
                      <a:pPr algn="ctr" fontAlgn="ctr"/>
                      <a:r>
                        <a:rPr lang="nb-NO" sz="1100" b="1" i="0" u="none" strike="noStrike" dirty="0">
                          <a:effectLst/>
                          <a:latin typeface="Calibri" panose="020F0502020204030204" pitchFamily="34" charset="0"/>
                        </a:rPr>
                        <a:t>moderne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Mobil-</a:t>
                      </a:r>
                    </a:p>
                    <a:p>
                      <a:pPr algn="ctr" fontAlgn="ctr"/>
                      <a:r>
                        <a:rPr lang="nb-NO" sz="1100" b="1" i="0" u="none" strike="noStrike" dirty="0">
                          <a:effectLst/>
                          <a:latin typeface="Calibri" panose="020F0502020204030204" pitchFamily="34" charset="0"/>
                        </a:rPr>
                        <a:t>tidstyvene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De </a:t>
                      </a:r>
                    </a:p>
                    <a:p>
                      <a:pPr algn="ctr" fontAlgn="ctr"/>
                      <a:r>
                        <a:rPr lang="nb-NO" sz="1100" b="1" i="0" u="none" strike="noStrike" dirty="0">
                          <a:effectLst/>
                          <a:latin typeface="Calibri" panose="020F0502020204030204" pitchFamily="34" charset="0"/>
                        </a:rPr>
                        <a:t>tilbudsbevisste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De bokinteresserte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Opplever </a:t>
                      </a:r>
                    </a:p>
                    <a:p>
                      <a:pPr algn="ctr" fontAlgn="ctr"/>
                      <a:r>
                        <a:rPr lang="nb-NO" sz="1100" b="1" i="0" u="none" strike="noStrike" dirty="0">
                          <a:effectLst/>
                          <a:latin typeface="Calibri" panose="020F0502020204030204" pitchFamily="34" charset="0"/>
                        </a:rPr>
                        <a:t>barrierer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De barneorienterte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30586617"/>
                  </a:ext>
                </a:extLst>
              </a:tr>
              <a:tr h="239041">
                <a:tc>
                  <a:txBody>
                    <a:bodyPr/>
                    <a:lstStyle/>
                    <a:p>
                      <a:pPr algn="l" fontAlgn="ctr"/>
                      <a:r>
                        <a:rPr lang="nb-NO" sz="1100" b="0" i="1" u="none" strike="noStrike" dirty="0">
                          <a:effectLst/>
                          <a:latin typeface="Calibri" panose="020F0502020204030204" pitchFamily="34" charset="0"/>
                        </a:rPr>
                        <a:t>Antall intervju</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336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106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45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51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48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44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42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8198707"/>
                  </a:ext>
                </a:extLst>
              </a:tr>
              <a:tr h="239041">
                <a:tc>
                  <a:txBody>
                    <a:bodyPr/>
                    <a:lstStyle/>
                    <a:p>
                      <a:pPr algn="l" fontAlgn="ctr"/>
                      <a:r>
                        <a:rPr lang="nb-NO" sz="1100" b="0" i="0" u="none" strike="noStrike" dirty="0">
                          <a:effectLst/>
                          <a:latin typeface="Calibri" panose="020F0502020204030204" pitchFamily="34" charset="0"/>
                        </a:rPr>
                        <a:t>Brukte tid på annet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43 %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C00000"/>
                          </a:solidFill>
                          <a:effectLst/>
                          <a:latin typeface="Calibri" panose="020F0502020204030204" pitchFamily="34" charset="0"/>
                        </a:rPr>
                        <a:t>32 %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49 %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46 %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55 %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53 %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28032302"/>
                  </a:ext>
                </a:extLst>
              </a:tr>
              <a:tr h="294893">
                <a:tc>
                  <a:txBody>
                    <a:bodyPr/>
                    <a:lstStyle/>
                    <a:p>
                      <a:pPr algn="l" fontAlgn="ctr"/>
                      <a:r>
                        <a:rPr lang="nb-NO" sz="1100" b="0" i="0" u="none" strike="noStrike" dirty="0">
                          <a:effectLst/>
                          <a:latin typeface="Calibri" panose="020F0502020204030204" pitchFamily="34" charset="0"/>
                        </a:rPr>
                        <a:t>Var mindre i butikker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26 %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00B050"/>
                          </a:solidFill>
                          <a:effectLst/>
                          <a:latin typeface="Calibri" panose="020F0502020204030204" pitchFamily="34" charset="0"/>
                        </a:rPr>
                        <a:t>44 %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47158570"/>
                  </a:ext>
                </a:extLst>
              </a:tr>
              <a:tr h="294893">
                <a:tc>
                  <a:txBody>
                    <a:bodyPr/>
                    <a:lstStyle/>
                    <a:p>
                      <a:pPr algn="l" fontAlgn="ctr"/>
                      <a:r>
                        <a:rPr lang="nb-NO" sz="1100" b="0" i="0" u="none" strike="noStrike" dirty="0">
                          <a:effectLst/>
                          <a:latin typeface="Calibri" panose="020F0502020204030204" pitchFamily="34" charset="0"/>
                        </a:rPr>
                        <a:t>Fant færre jeg hadde lyst til å kjøpe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22 %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93129169"/>
                  </a:ext>
                </a:extLst>
              </a:tr>
              <a:tr h="294893">
                <a:tc>
                  <a:txBody>
                    <a:bodyPr/>
                    <a:lstStyle/>
                    <a:p>
                      <a:pPr algn="l" fontAlgn="ctr"/>
                      <a:r>
                        <a:rPr lang="nb-NO" sz="1100" b="0" i="0" u="none" strike="noStrike" dirty="0">
                          <a:effectLst/>
                          <a:latin typeface="Calibri" panose="020F0502020204030204" pitchFamily="34" charset="0"/>
                        </a:rPr>
                        <a:t>Opplevde mindre utvalg</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21 %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00B050"/>
                          </a:solidFill>
                          <a:effectLst/>
                          <a:latin typeface="Calibri" panose="020F0502020204030204" pitchFamily="34" charset="0"/>
                        </a:rPr>
                        <a:t>29 %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C00000"/>
                          </a:solidFill>
                          <a:effectLst/>
                          <a:latin typeface="Calibri" panose="020F0502020204030204" pitchFamily="34" charset="0"/>
                        </a:rPr>
                        <a:t>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46058432"/>
                  </a:ext>
                </a:extLst>
              </a:tr>
              <a:tr h="294893">
                <a:tc>
                  <a:txBody>
                    <a:bodyPr/>
                    <a:lstStyle/>
                    <a:p>
                      <a:pPr algn="l" fontAlgn="ctr"/>
                      <a:r>
                        <a:rPr lang="nb-NO" sz="1100" b="0" i="0" u="none" strike="noStrike" dirty="0">
                          <a:effectLst/>
                          <a:latin typeface="Calibri" panose="020F0502020204030204" pitchFamily="34" charset="0"/>
                        </a:rPr>
                        <a:t>Opplevde redusert tilgang på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16 %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99450684"/>
                  </a:ext>
                </a:extLst>
              </a:tr>
              <a:tr h="294893">
                <a:tc>
                  <a:txBody>
                    <a:bodyPr/>
                    <a:lstStyle/>
                    <a:p>
                      <a:pPr algn="l" fontAlgn="ctr"/>
                      <a:r>
                        <a:rPr lang="nb-NO" sz="1100" b="0" i="0" u="none" strike="noStrike" dirty="0">
                          <a:effectLst/>
                          <a:latin typeface="Calibri" panose="020F0502020204030204" pitchFamily="34" charset="0"/>
                        </a:rPr>
                        <a:t>Synes bøker ble dyrere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15 %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57948670"/>
                  </a:ext>
                </a:extLst>
              </a:tr>
              <a:tr h="294893">
                <a:tc>
                  <a:txBody>
                    <a:bodyPr/>
                    <a:lstStyle/>
                    <a:p>
                      <a:pPr algn="l" fontAlgn="ctr"/>
                      <a:r>
                        <a:rPr lang="nb-NO" sz="1100" b="0" i="0" u="none" strike="noStrike" dirty="0">
                          <a:effectLst/>
                          <a:latin typeface="Calibri" panose="020F0502020204030204" pitchFamily="34" charset="0"/>
                        </a:rPr>
                        <a:t>Fant ikke passende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12 %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41203553"/>
                  </a:ext>
                </a:extLst>
              </a:tr>
              <a:tr h="294893">
                <a:tc>
                  <a:txBody>
                    <a:bodyPr/>
                    <a:lstStyle/>
                    <a:p>
                      <a:pPr algn="l" fontAlgn="ctr"/>
                      <a:r>
                        <a:rPr lang="nb-NO" sz="1100" b="0" i="0" u="none" strike="noStrike" dirty="0">
                          <a:effectLst/>
                          <a:latin typeface="Calibri" panose="020F0502020204030204" pitchFamily="34" charset="0"/>
                        </a:rPr>
                        <a:t>Færre nye fra favorittforfatter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10 %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28352186"/>
                  </a:ext>
                </a:extLst>
              </a:tr>
              <a:tr h="294893">
                <a:tc>
                  <a:txBody>
                    <a:bodyPr/>
                    <a:lstStyle/>
                    <a:p>
                      <a:pPr algn="l" fontAlgn="ctr"/>
                      <a:r>
                        <a:rPr lang="nb-NO" sz="1100" b="0" i="0" u="none" strike="noStrike" dirty="0">
                          <a:effectLst/>
                          <a:latin typeface="Calibri" panose="020F0502020204030204" pitchFamily="34" charset="0"/>
                        </a:rPr>
                        <a:t>Færre gaver i pandemien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00B050"/>
                          </a:solidFill>
                          <a:effectLst/>
                          <a:latin typeface="Calibri" panose="020F0502020204030204" pitchFamily="34" charset="0"/>
                        </a:rPr>
                        <a:t>20 %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22948754"/>
                  </a:ext>
                </a:extLst>
              </a:tr>
              <a:tr h="294893">
                <a:tc>
                  <a:txBody>
                    <a:bodyPr/>
                    <a:lstStyle/>
                    <a:p>
                      <a:pPr algn="l" fontAlgn="ctr"/>
                      <a:r>
                        <a:rPr lang="nb-NO" sz="1100" b="0" i="0" u="none" strike="noStrike" dirty="0">
                          <a:effectLst/>
                          <a:latin typeface="Calibri" panose="020F0502020204030204" pitchFamily="34" charset="0"/>
                        </a:rPr>
                        <a:t>Andre årsaker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28 %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00B050"/>
                          </a:solidFill>
                          <a:effectLst/>
                          <a:latin typeface="Calibri" panose="020F0502020204030204" pitchFamily="34" charset="0"/>
                        </a:rPr>
                        <a:t>47 %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C00000"/>
                          </a:solidFill>
                          <a:effectLst/>
                          <a:latin typeface="Calibri" panose="020F0502020204030204" pitchFamily="34" charset="0"/>
                        </a:rPr>
                        <a:t>12 %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74282750"/>
                  </a:ext>
                </a:extLst>
              </a:tr>
            </a:tbl>
          </a:graphicData>
        </a:graphic>
      </p:graphicFrame>
      <p:sp>
        <p:nvSpPr>
          <p:cNvPr id="12" name="Ellipse 11">
            <a:extLst>
              <a:ext uri="{FF2B5EF4-FFF2-40B4-BE49-F238E27FC236}">
                <a16:creationId xmlns:a16="http://schemas.microsoft.com/office/drawing/2014/main" id="{5E409F4B-9A52-439A-9CBD-231B981F11F4}"/>
              </a:ext>
            </a:extLst>
          </p:cNvPr>
          <p:cNvSpPr/>
          <p:nvPr/>
        </p:nvSpPr>
        <p:spPr>
          <a:xfrm>
            <a:off x="4295800" y="3624988"/>
            <a:ext cx="720080" cy="3198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5" name="TekstSylinder 14">
            <a:extLst>
              <a:ext uri="{FF2B5EF4-FFF2-40B4-BE49-F238E27FC236}">
                <a16:creationId xmlns:a16="http://schemas.microsoft.com/office/drawing/2014/main" id="{4E15344C-2B76-4819-8C22-40BB2E457B2B}"/>
              </a:ext>
            </a:extLst>
          </p:cNvPr>
          <p:cNvSpPr txBox="1"/>
          <p:nvPr/>
        </p:nvSpPr>
        <p:spPr>
          <a:xfrm>
            <a:off x="715170" y="5735736"/>
            <a:ext cx="5948164" cy="230832"/>
          </a:xfrm>
          <a:prstGeom prst="rect">
            <a:avLst/>
          </a:prstGeom>
          <a:noFill/>
        </p:spPr>
        <p:txBody>
          <a:bodyPr wrap="square" rtlCol="0">
            <a:spAutoFit/>
          </a:bodyPr>
          <a:lstStyle/>
          <a:p>
            <a:r>
              <a:rPr lang="nb-NO" sz="900" i="1" dirty="0"/>
              <a:t>Signifikante forskjeller er markert med grønne tall for høyere og røde for lavere</a:t>
            </a:r>
          </a:p>
        </p:txBody>
      </p:sp>
      <p:sp>
        <p:nvSpPr>
          <p:cNvPr id="17" name="Ellipse 16">
            <a:extLst>
              <a:ext uri="{FF2B5EF4-FFF2-40B4-BE49-F238E27FC236}">
                <a16:creationId xmlns:a16="http://schemas.microsoft.com/office/drawing/2014/main" id="{E92F808C-12C8-4BBC-A685-BAFB7934CE43}"/>
              </a:ext>
            </a:extLst>
          </p:cNvPr>
          <p:cNvSpPr/>
          <p:nvPr/>
        </p:nvSpPr>
        <p:spPr>
          <a:xfrm>
            <a:off x="7680176" y="3059528"/>
            <a:ext cx="720080" cy="3198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8" name="Ellipse 17">
            <a:extLst>
              <a:ext uri="{FF2B5EF4-FFF2-40B4-BE49-F238E27FC236}">
                <a16:creationId xmlns:a16="http://schemas.microsoft.com/office/drawing/2014/main" id="{9655E347-E465-4F70-93E0-320495BDBB96}"/>
              </a:ext>
            </a:extLst>
          </p:cNvPr>
          <p:cNvSpPr/>
          <p:nvPr/>
        </p:nvSpPr>
        <p:spPr>
          <a:xfrm>
            <a:off x="9912424" y="5114655"/>
            <a:ext cx="720080" cy="3198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4" name="Tittel 1">
            <a:extLst>
              <a:ext uri="{FF2B5EF4-FFF2-40B4-BE49-F238E27FC236}">
                <a16:creationId xmlns:a16="http://schemas.microsoft.com/office/drawing/2014/main" id="{B57DD1C2-4081-4CC5-A31C-9E40C9954A08}"/>
              </a:ext>
            </a:extLst>
          </p:cNvPr>
          <p:cNvSpPr>
            <a:spLocks noGrp="1"/>
          </p:cNvSpPr>
          <p:nvPr>
            <p:ph type="title"/>
          </p:nvPr>
        </p:nvSpPr>
        <p:spPr>
          <a:xfrm>
            <a:off x="742950" y="333375"/>
            <a:ext cx="10725150" cy="911225"/>
          </a:xfrm>
        </p:spPr>
        <p:txBody>
          <a:bodyPr/>
          <a:lstStyle/>
          <a:p>
            <a:r>
              <a:rPr lang="nb-NO" sz="1200" dirty="0">
                <a:solidFill>
                  <a:schemeClr val="tx1">
                    <a:lumMod val="50000"/>
                    <a:lumOff val="50000"/>
                  </a:schemeClr>
                </a:solidFill>
              </a:rPr>
              <a:t>ÅRSAK FOR Å KJØPE FÆRRE BØKER I 2021:</a:t>
            </a:r>
            <a:br>
              <a:rPr lang="nb-NO" sz="1200" dirty="0">
                <a:solidFill>
                  <a:schemeClr val="tx1">
                    <a:lumMod val="50000"/>
                    <a:lumOff val="50000"/>
                  </a:schemeClr>
                </a:solidFill>
              </a:rPr>
            </a:br>
            <a:r>
              <a:rPr lang="nb-NO" dirty="0">
                <a:solidFill>
                  <a:schemeClr val="tx1"/>
                </a:solidFill>
              </a:rPr>
              <a:t>Mindre utvalg opplevdes oftere som en kjøpsbarriere hos de moderne</a:t>
            </a:r>
            <a:br>
              <a:rPr lang="nb-NO" dirty="0">
                <a:solidFill>
                  <a:schemeClr val="tx1"/>
                </a:solidFill>
              </a:rPr>
            </a:br>
            <a:r>
              <a:rPr lang="nb-NO" sz="1600" dirty="0">
                <a:solidFill>
                  <a:schemeClr val="tx1"/>
                </a:solidFill>
              </a:rPr>
              <a:t>De bokinteresserte var oftere mindre i butikker og de barneorienterte ga færre gaver</a:t>
            </a:r>
            <a:endParaRPr lang="nb-NO" sz="1600" dirty="0">
              <a:solidFill>
                <a:schemeClr val="tx1">
                  <a:lumMod val="50000"/>
                  <a:lumOff val="50000"/>
                </a:schemeClr>
              </a:solidFill>
            </a:endParaRPr>
          </a:p>
        </p:txBody>
      </p:sp>
      <p:sp>
        <p:nvSpPr>
          <p:cNvPr id="9" name="TekstSylinder 8">
            <a:extLst>
              <a:ext uri="{FF2B5EF4-FFF2-40B4-BE49-F238E27FC236}">
                <a16:creationId xmlns:a16="http://schemas.microsoft.com/office/drawing/2014/main" id="{98D959D5-AD3C-5849-C51E-9DFA0A7DF72F}"/>
              </a:ext>
            </a:extLst>
          </p:cNvPr>
          <p:cNvSpPr txBox="1"/>
          <p:nvPr/>
        </p:nvSpPr>
        <p:spPr>
          <a:xfrm>
            <a:off x="696516" y="1556792"/>
            <a:ext cx="10725149" cy="584775"/>
          </a:xfrm>
          <a:prstGeom prst="rect">
            <a:avLst/>
          </a:prstGeom>
          <a:noFill/>
        </p:spPr>
        <p:txBody>
          <a:bodyPr wrap="square">
            <a:spAutoFit/>
          </a:bodyPr>
          <a:lstStyle/>
          <a:p>
            <a:r>
              <a:rPr lang="nb-NO" b="1" dirty="0"/>
              <a:t>Sett kryss ved alle relevante årsaker (for deg) for at du kjøpte færre bøker i 2021 enn tidligere år:</a:t>
            </a:r>
          </a:p>
          <a:p>
            <a:r>
              <a:rPr lang="nb-NO" sz="1000" dirty="0"/>
              <a:t>Spørsmålet er stilt til bokkjøperne som svarer at de kjøpte færre bøker siste året (n=336)</a:t>
            </a:r>
          </a:p>
          <a:p>
            <a:r>
              <a:rPr lang="nb-NO" sz="1000" i="1" dirty="0">
                <a:solidFill>
                  <a:prstClr val="black"/>
                </a:solidFill>
              </a:rPr>
              <a:t>GRUPPERTE EGENSKAPER MED KORRELASJONSANALYSER</a:t>
            </a:r>
          </a:p>
        </p:txBody>
      </p:sp>
    </p:spTree>
    <p:extLst>
      <p:ext uri="{BB962C8B-B14F-4D97-AF65-F5344CB8AC3E}">
        <p14:creationId xmlns:p14="http://schemas.microsoft.com/office/powerpoint/2010/main" val="1861234019"/>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010261A-8B84-4305-8CF9-0B2A74F84A57}"/>
              </a:ext>
            </a:extLst>
          </p:cNvPr>
          <p:cNvSpPr/>
          <p:nvPr/>
        </p:nvSpPr>
        <p:spPr>
          <a:xfrm>
            <a:off x="742951" y="1052736"/>
            <a:ext cx="10850117" cy="25202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b-NO" sz="1000" b="1" dirty="0">
                <a:solidFill>
                  <a:schemeClr val="tx1"/>
                </a:solidFill>
              </a:rPr>
              <a:t>Uavhengig av om du kjøper noe. Hvor ofte besøker du (er innom)… </a:t>
            </a:r>
          </a:p>
          <a:p>
            <a:r>
              <a:rPr lang="nb-NO" sz="1000" b="1" dirty="0">
                <a:solidFill>
                  <a:schemeClr val="tx1"/>
                </a:solidFill>
              </a:rPr>
              <a:t>Spørsmålet er stilt til hele utvalget (n=2119)</a:t>
            </a:r>
          </a:p>
        </p:txBody>
      </p:sp>
      <p:sp>
        <p:nvSpPr>
          <p:cNvPr id="2" name="Tittel 1">
            <a:extLst>
              <a:ext uri="{FF2B5EF4-FFF2-40B4-BE49-F238E27FC236}">
                <a16:creationId xmlns:a16="http://schemas.microsoft.com/office/drawing/2014/main" id="{819CC961-CE1B-4E0F-A9F7-55D7D6F94D3C}"/>
              </a:ext>
            </a:extLst>
          </p:cNvPr>
          <p:cNvSpPr>
            <a:spLocks noGrp="1"/>
          </p:cNvSpPr>
          <p:nvPr>
            <p:ph type="title"/>
          </p:nvPr>
        </p:nvSpPr>
        <p:spPr>
          <a:xfrm>
            <a:off x="742951" y="165604"/>
            <a:ext cx="10725149" cy="1089897"/>
          </a:xfrm>
        </p:spPr>
        <p:txBody>
          <a:bodyPr/>
          <a:lstStyle/>
          <a:p>
            <a:r>
              <a:rPr lang="nb-NO" sz="1200" dirty="0">
                <a:solidFill>
                  <a:schemeClr val="tx1">
                    <a:lumMod val="50000"/>
                    <a:lumOff val="50000"/>
                  </a:schemeClr>
                </a:solidFill>
              </a:rPr>
              <a:t>BRUK AV BOKHANDEL:</a:t>
            </a:r>
            <a:br>
              <a:rPr lang="nb-NO" dirty="0"/>
            </a:br>
            <a:r>
              <a:rPr lang="nb-NO" dirty="0"/>
              <a:t>3 av 10 går innom bokhandelen hver måned - 2 av 10 besøker på nett</a:t>
            </a:r>
            <a:br>
              <a:rPr lang="nb-NO" dirty="0"/>
            </a:br>
            <a:r>
              <a:rPr lang="nb-NO" sz="1200" dirty="0"/>
              <a:t>Nesten 2 av 10 går på biblioteket hver måned – 1 av 10 besøker på nett</a:t>
            </a:r>
            <a:br>
              <a:rPr lang="nb-NO" sz="1200" dirty="0"/>
            </a:br>
            <a:endParaRPr lang="nb-NO" sz="1200" dirty="0"/>
          </a:p>
        </p:txBody>
      </p:sp>
      <p:graphicFrame>
        <p:nvGraphicFramePr>
          <p:cNvPr id="5" name="Diagram 4">
            <a:extLst>
              <a:ext uri="{FF2B5EF4-FFF2-40B4-BE49-F238E27FC236}">
                <a16:creationId xmlns:a16="http://schemas.microsoft.com/office/drawing/2014/main" id="{555BF4DC-5DE3-4761-9313-4B09D1E84BE8}"/>
              </a:ext>
            </a:extLst>
          </p:cNvPr>
          <p:cNvGraphicFramePr/>
          <p:nvPr>
            <p:extLst>
              <p:ext uri="{D42A27DB-BD31-4B8C-83A1-F6EECF244321}">
                <p14:modId xmlns:p14="http://schemas.microsoft.com/office/powerpoint/2010/main" val="2420073615"/>
              </p:ext>
            </p:extLst>
          </p:nvPr>
        </p:nvGraphicFramePr>
        <p:xfrm>
          <a:off x="776934" y="1386202"/>
          <a:ext cx="10816133" cy="21868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ell 8">
            <a:extLst>
              <a:ext uri="{FF2B5EF4-FFF2-40B4-BE49-F238E27FC236}">
                <a16:creationId xmlns:a16="http://schemas.microsoft.com/office/drawing/2014/main" id="{6B5B6C72-5C04-4891-ADC9-C4F0568FC052}"/>
              </a:ext>
            </a:extLst>
          </p:cNvPr>
          <p:cNvGraphicFramePr>
            <a:graphicFrameLocks noGrp="1"/>
          </p:cNvGraphicFramePr>
          <p:nvPr>
            <p:extLst>
              <p:ext uri="{D42A27DB-BD31-4B8C-83A1-F6EECF244321}">
                <p14:modId xmlns:p14="http://schemas.microsoft.com/office/powerpoint/2010/main" val="994961838"/>
              </p:ext>
            </p:extLst>
          </p:nvPr>
        </p:nvGraphicFramePr>
        <p:xfrm>
          <a:off x="11003126" y="1111484"/>
          <a:ext cx="565482" cy="2029484"/>
        </p:xfrm>
        <a:graphic>
          <a:graphicData uri="http://schemas.openxmlformats.org/drawingml/2006/table">
            <a:tbl>
              <a:tblPr/>
              <a:tblGrid>
                <a:gridCol w="565482">
                  <a:extLst>
                    <a:ext uri="{9D8B030D-6E8A-4147-A177-3AD203B41FA5}">
                      <a16:colId xmlns:a16="http://schemas.microsoft.com/office/drawing/2014/main" val="2452032288"/>
                    </a:ext>
                  </a:extLst>
                </a:gridCol>
              </a:tblGrid>
              <a:tr h="299160">
                <a:tc>
                  <a:txBody>
                    <a:bodyPr/>
                    <a:lstStyle/>
                    <a:p>
                      <a:pPr algn="ctr" fontAlgn="ctr"/>
                      <a:r>
                        <a:rPr lang="nb-NO" sz="1000" b="0" i="0" u="none" strike="noStrike" dirty="0">
                          <a:effectLst/>
                          <a:latin typeface="Arial" panose="020B0604020202020204" pitchFamily="34" charset="0"/>
                        </a:rPr>
                        <a:t>Snitt </a:t>
                      </a:r>
                      <a:r>
                        <a:rPr lang="nb-NO" sz="1000" b="0" i="0" u="sng" strike="noStrike" dirty="0">
                          <a:effectLst/>
                          <a:latin typeface="Arial" panose="020B0604020202020204" pitchFamily="34" charset="0"/>
                        </a:rPr>
                        <a:t>ganger</a:t>
                      </a:r>
                    </a:p>
                  </a:txBody>
                  <a:tcPr marL="7620" marR="7620" marT="7620" marB="0" anchor="ctr">
                    <a:lnL>
                      <a:noFill/>
                    </a:lnL>
                    <a:lnR>
                      <a:noFill/>
                    </a:lnR>
                    <a:lnT>
                      <a:noFill/>
                    </a:lnT>
                    <a:lnB>
                      <a:noFill/>
                    </a:lnB>
                  </a:tcPr>
                </a:tc>
                <a:extLst>
                  <a:ext uri="{0D108BD9-81ED-4DB2-BD59-A6C34878D82A}">
                    <a16:rowId xmlns:a16="http://schemas.microsoft.com/office/drawing/2014/main" val="4175172339"/>
                  </a:ext>
                </a:extLst>
              </a:tr>
              <a:tr h="429266">
                <a:tc>
                  <a:txBody>
                    <a:bodyPr/>
                    <a:lstStyle/>
                    <a:p>
                      <a:pPr algn="ctr" fontAlgn="ctr"/>
                      <a:r>
                        <a:rPr lang="nb-NO" sz="1000" b="0" i="0" u="none" strike="noStrike" dirty="0">
                          <a:effectLst/>
                          <a:latin typeface="Arial" panose="020B0604020202020204" pitchFamily="34" charset="0"/>
                        </a:rPr>
                        <a:t>5,1</a:t>
                      </a:r>
                    </a:p>
                  </a:txBody>
                  <a:tcPr marL="7620" marR="7620" marT="7620" marB="0" anchor="ctr">
                    <a:lnL>
                      <a:noFill/>
                    </a:lnL>
                    <a:lnR>
                      <a:noFill/>
                    </a:lnR>
                    <a:lnT>
                      <a:noFill/>
                    </a:lnT>
                    <a:lnB>
                      <a:noFill/>
                    </a:lnB>
                  </a:tcPr>
                </a:tc>
                <a:extLst>
                  <a:ext uri="{0D108BD9-81ED-4DB2-BD59-A6C34878D82A}">
                    <a16:rowId xmlns:a16="http://schemas.microsoft.com/office/drawing/2014/main" val="3257574254"/>
                  </a:ext>
                </a:extLst>
              </a:tr>
              <a:tr h="429266">
                <a:tc>
                  <a:txBody>
                    <a:bodyPr/>
                    <a:lstStyle/>
                    <a:p>
                      <a:pPr algn="ctr" fontAlgn="ctr"/>
                      <a:r>
                        <a:rPr lang="nb-NO" sz="1000" b="0" i="0" u="none" strike="noStrike" dirty="0">
                          <a:effectLst/>
                          <a:latin typeface="Arial" panose="020B0604020202020204" pitchFamily="34" charset="0"/>
                        </a:rPr>
                        <a:t>4,8</a:t>
                      </a:r>
                    </a:p>
                  </a:txBody>
                  <a:tcPr marL="7620" marR="7620" marT="7620" marB="0" anchor="ctr">
                    <a:lnL>
                      <a:noFill/>
                    </a:lnL>
                    <a:lnR>
                      <a:noFill/>
                    </a:lnR>
                    <a:lnT>
                      <a:noFill/>
                    </a:lnT>
                    <a:lnB>
                      <a:noFill/>
                    </a:lnB>
                  </a:tcPr>
                </a:tc>
                <a:extLst>
                  <a:ext uri="{0D108BD9-81ED-4DB2-BD59-A6C34878D82A}">
                    <a16:rowId xmlns:a16="http://schemas.microsoft.com/office/drawing/2014/main" val="555835600"/>
                  </a:ext>
                </a:extLst>
              </a:tr>
              <a:tr h="429266">
                <a:tc>
                  <a:txBody>
                    <a:bodyPr/>
                    <a:lstStyle/>
                    <a:p>
                      <a:pPr algn="ctr" fontAlgn="ctr"/>
                      <a:r>
                        <a:rPr lang="nb-NO" sz="1000" b="0" i="0" u="none" strike="noStrike" dirty="0">
                          <a:effectLst/>
                          <a:latin typeface="Arial" panose="020B0604020202020204" pitchFamily="34" charset="0"/>
                        </a:rPr>
                        <a:t>4,7</a:t>
                      </a:r>
                    </a:p>
                  </a:txBody>
                  <a:tcPr marL="7620" marR="7620" marT="7620" marB="0" anchor="ctr">
                    <a:lnL>
                      <a:noFill/>
                    </a:lnL>
                    <a:lnR>
                      <a:noFill/>
                    </a:lnR>
                    <a:lnT>
                      <a:noFill/>
                    </a:lnT>
                    <a:lnB>
                      <a:noFill/>
                    </a:lnB>
                  </a:tcPr>
                </a:tc>
                <a:extLst>
                  <a:ext uri="{0D108BD9-81ED-4DB2-BD59-A6C34878D82A}">
                    <a16:rowId xmlns:a16="http://schemas.microsoft.com/office/drawing/2014/main" val="236833672"/>
                  </a:ext>
                </a:extLst>
              </a:tr>
              <a:tr h="429266">
                <a:tc>
                  <a:txBody>
                    <a:bodyPr/>
                    <a:lstStyle/>
                    <a:p>
                      <a:pPr algn="ctr" fontAlgn="ctr"/>
                      <a:r>
                        <a:rPr lang="nb-NO" sz="1000" b="0" i="0" u="none" strike="noStrike" dirty="0">
                          <a:effectLst/>
                          <a:latin typeface="Arial" panose="020B0604020202020204" pitchFamily="34" charset="0"/>
                        </a:rPr>
                        <a:t>4,4</a:t>
                      </a:r>
                    </a:p>
                  </a:txBody>
                  <a:tcPr marL="7620" marR="7620" marT="7620" marB="0" anchor="ctr">
                    <a:lnL>
                      <a:noFill/>
                    </a:lnL>
                    <a:lnR>
                      <a:noFill/>
                    </a:lnR>
                    <a:lnT>
                      <a:noFill/>
                    </a:lnT>
                    <a:lnB>
                      <a:noFill/>
                    </a:lnB>
                  </a:tcPr>
                </a:tc>
                <a:extLst>
                  <a:ext uri="{0D108BD9-81ED-4DB2-BD59-A6C34878D82A}">
                    <a16:rowId xmlns:a16="http://schemas.microsoft.com/office/drawing/2014/main" val="3085406532"/>
                  </a:ext>
                </a:extLst>
              </a:tr>
            </a:tbl>
          </a:graphicData>
        </a:graphic>
      </p:graphicFrame>
      <p:sp>
        <p:nvSpPr>
          <p:cNvPr id="11" name="Rektangel 10">
            <a:extLst>
              <a:ext uri="{FF2B5EF4-FFF2-40B4-BE49-F238E27FC236}">
                <a16:creationId xmlns:a16="http://schemas.microsoft.com/office/drawing/2014/main" id="{4B2BD7C8-D7A0-48BB-971E-43976DF59676}"/>
              </a:ext>
            </a:extLst>
          </p:cNvPr>
          <p:cNvSpPr/>
          <p:nvPr/>
        </p:nvSpPr>
        <p:spPr>
          <a:xfrm>
            <a:off x="742951" y="4293095"/>
            <a:ext cx="5353050" cy="21602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b-NO" sz="1000" b="1" dirty="0">
                <a:solidFill>
                  <a:schemeClr val="tx1"/>
                </a:solidFill>
              </a:rPr>
              <a:t>Hva kjøpte du sist gang du besøkte en fysisk bokhandel? </a:t>
            </a:r>
            <a:endParaRPr lang="nb-NO" sz="1000" dirty="0">
              <a:solidFill>
                <a:schemeClr val="tx1"/>
              </a:solidFill>
            </a:endParaRPr>
          </a:p>
          <a:p>
            <a:r>
              <a:rPr lang="nb-NO" sz="1000" dirty="0">
                <a:solidFill>
                  <a:schemeClr val="tx1"/>
                </a:solidFill>
              </a:rPr>
              <a:t>Spørsmålet stilt til de i befolkningen som har besøkt en fysisk bokhandel siste året (n=1812)</a:t>
            </a:r>
          </a:p>
        </p:txBody>
      </p:sp>
      <p:graphicFrame>
        <p:nvGraphicFramePr>
          <p:cNvPr id="12" name="Diagram 11">
            <a:extLst>
              <a:ext uri="{FF2B5EF4-FFF2-40B4-BE49-F238E27FC236}">
                <a16:creationId xmlns:a16="http://schemas.microsoft.com/office/drawing/2014/main" id="{1850D590-E231-4475-80A9-2DF12233AA48}"/>
              </a:ext>
            </a:extLst>
          </p:cNvPr>
          <p:cNvGraphicFramePr/>
          <p:nvPr>
            <p:extLst>
              <p:ext uri="{D42A27DB-BD31-4B8C-83A1-F6EECF244321}">
                <p14:modId xmlns:p14="http://schemas.microsoft.com/office/powerpoint/2010/main" val="802970885"/>
              </p:ext>
            </p:extLst>
          </p:nvPr>
        </p:nvGraphicFramePr>
        <p:xfrm>
          <a:off x="776935" y="4805232"/>
          <a:ext cx="5175049" cy="1648104"/>
        </p:xfrm>
        <a:graphic>
          <a:graphicData uri="http://schemas.openxmlformats.org/drawingml/2006/chart">
            <c:chart xmlns:c="http://schemas.openxmlformats.org/drawingml/2006/chart" xmlns:r="http://schemas.openxmlformats.org/officeDocument/2006/relationships" r:id="rId3"/>
          </a:graphicData>
        </a:graphic>
      </p:graphicFrame>
      <p:sp>
        <p:nvSpPr>
          <p:cNvPr id="13" name="Rektangel 12">
            <a:extLst>
              <a:ext uri="{FF2B5EF4-FFF2-40B4-BE49-F238E27FC236}">
                <a16:creationId xmlns:a16="http://schemas.microsoft.com/office/drawing/2014/main" id="{67F8E7D9-F89E-4883-A839-9463EB2E53E0}"/>
              </a:ext>
            </a:extLst>
          </p:cNvPr>
          <p:cNvSpPr/>
          <p:nvPr/>
        </p:nvSpPr>
        <p:spPr>
          <a:xfrm>
            <a:off x="6240018" y="4293095"/>
            <a:ext cx="5353050" cy="21602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b-NO" sz="1000" b="1" dirty="0">
                <a:solidFill>
                  <a:schemeClr val="tx1"/>
                </a:solidFill>
              </a:rPr>
              <a:t>Siste gang du kjøpte en bok / bøker i en fysisk bokhandel. Var kjøpet:</a:t>
            </a:r>
          </a:p>
          <a:p>
            <a:r>
              <a:rPr lang="nb-NO" sz="1000" dirty="0">
                <a:solidFill>
                  <a:schemeClr val="tx1"/>
                </a:solidFill>
              </a:rPr>
              <a:t>Spørsmålet stilt til de i befolkningen som kjøpte bøker ved siste besøk (n=971)</a:t>
            </a:r>
          </a:p>
        </p:txBody>
      </p:sp>
      <p:graphicFrame>
        <p:nvGraphicFramePr>
          <p:cNvPr id="14" name="Diagram 13">
            <a:extLst>
              <a:ext uri="{FF2B5EF4-FFF2-40B4-BE49-F238E27FC236}">
                <a16:creationId xmlns:a16="http://schemas.microsoft.com/office/drawing/2014/main" id="{F6960124-1C18-4DCA-8AD2-1683BFBB81B0}"/>
              </a:ext>
            </a:extLst>
          </p:cNvPr>
          <p:cNvGraphicFramePr/>
          <p:nvPr>
            <p:extLst>
              <p:ext uri="{D42A27DB-BD31-4B8C-83A1-F6EECF244321}">
                <p14:modId xmlns:p14="http://schemas.microsoft.com/office/powerpoint/2010/main" val="406494644"/>
              </p:ext>
            </p:extLst>
          </p:nvPr>
        </p:nvGraphicFramePr>
        <p:xfrm>
          <a:off x="6274000" y="4794736"/>
          <a:ext cx="5175049" cy="1648104"/>
        </p:xfrm>
        <a:graphic>
          <a:graphicData uri="http://schemas.openxmlformats.org/drawingml/2006/chart">
            <c:chart xmlns:c="http://schemas.openxmlformats.org/drawingml/2006/chart" xmlns:r="http://schemas.openxmlformats.org/officeDocument/2006/relationships" r:id="rId4"/>
          </a:graphicData>
        </a:graphic>
      </p:graphicFrame>
      <p:sp>
        <p:nvSpPr>
          <p:cNvPr id="3" name="TekstSylinder 2">
            <a:extLst>
              <a:ext uri="{FF2B5EF4-FFF2-40B4-BE49-F238E27FC236}">
                <a16:creationId xmlns:a16="http://schemas.microsoft.com/office/drawing/2014/main" id="{C8E57032-A0A6-354D-B63E-F686190D8813}"/>
              </a:ext>
            </a:extLst>
          </p:cNvPr>
          <p:cNvSpPr txBox="1"/>
          <p:nvPr/>
        </p:nvSpPr>
        <p:spPr>
          <a:xfrm>
            <a:off x="6168009" y="3789040"/>
            <a:ext cx="5497067" cy="461665"/>
          </a:xfrm>
          <a:prstGeom prst="rect">
            <a:avLst/>
          </a:prstGeom>
          <a:noFill/>
          <a:ln>
            <a:solidFill>
              <a:schemeClr val="tx1"/>
            </a:solidFill>
          </a:ln>
        </p:spPr>
        <p:txBody>
          <a:bodyPr wrap="square" rtlCol="0">
            <a:spAutoFit/>
          </a:bodyPr>
          <a:lstStyle/>
          <a:p>
            <a:r>
              <a:rPr lang="nb-NO" b="1" dirty="0"/>
              <a:t>Ved siste besøk kjøpte over halvparten minst en bok</a:t>
            </a:r>
          </a:p>
          <a:p>
            <a:r>
              <a:rPr lang="nb-NO" b="1" dirty="0"/>
              <a:t>– og 8 av 10 planla kjøpet</a:t>
            </a:r>
          </a:p>
        </p:txBody>
      </p:sp>
      <p:sp>
        <p:nvSpPr>
          <p:cNvPr id="15" name="TekstSylinder 14">
            <a:extLst>
              <a:ext uri="{FF2B5EF4-FFF2-40B4-BE49-F238E27FC236}">
                <a16:creationId xmlns:a16="http://schemas.microsoft.com/office/drawing/2014/main" id="{094F6C17-E09B-1642-8899-34D89AEA2AA8}"/>
              </a:ext>
            </a:extLst>
          </p:cNvPr>
          <p:cNvSpPr txBox="1"/>
          <p:nvPr/>
        </p:nvSpPr>
        <p:spPr>
          <a:xfrm>
            <a:off x="704927" y="3789040"/>
            <a:ext cx="5391074" cy="461665"/>
          </a:xfrm>
          <a:prstGeom prst="rect">
            <a:avLst/>
          </a:prstGeom>
          <a:noFill/>
          <a:ln>
            <a:solidFill>
              <a:schemeClr val="tx1"/>
            </a:solidFill>
          </a:ln>
        </p:spPr>
        <p:txBody>
          <a:bodyPr wrap="square" rtlCol="0">
            <a:spAutoFit/>
          </a:bodyPr>
          <a:lstStyle/>
          <a:p>
            <a:r>
              <a:rPr lang="nb-NO" b="1" dirty="0"/>
              <a:t>Over halvparten handlet bøker da de var i bokhandelen </a:t>
            </a:r>
          </a:p>
          <a:p>
            <a:r>
              <a:rPr lang="nb-NO" b="1" dirty="0"/>
              <a:t>3 av 10 handlet andre ting enn bøker</a:t>
            </a:r>
          </a:p>
        </p:txBody>
      </p:sp>
    </p:spTree>
    <p:extLst>
      <p:ext uri="{BB962C8B-B14F-4D97-AF65-F5344CB8AC3E}">
        <p14:creationId xmlns:p14="http://schemas.microsoft.com/office/powerpoint/2010/main" val="3297806563"/>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a:extLst>
              <a:ext uri="{FF2B5EF4-FFF2-40B4-BE49-F238E27FC236}">
                <a16:creationId xmlns:a16="http://schemas.microsoft.com/office/drawing/2014/main" id="{5A1035AB-E262-4267-AD07-F154E9C57140}"/>
              </a:ext>
            </a:extLst>
          </p:cNvPr>
          <p:cNvGraphicFramePr/>
          <p:nvPr>
            <p:extLst>
              <p:ext uri="{D42A27DB-BD31-4B8C-83A1-F6EECF244321}">
                <p14:modId xmlns:p14="http://schemas.microsoft.com/office/powerpoint/2010/main" val="3812406746"/>
              </p:ext>
            </p:extLst>
          </p:nvPr>
        </p:nvGraphicFramePr>
        <p:xfrm>
          <a:off x="699978" y="1958032"/>
          <a:ext cx="6836717" cy="42798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Diagram 15">
            <a:extLst>
              <a:ext uri="{FF2B5EF4-FFF2-40B4-BE49-F238E27FC236}">
                <a16:creationId xmlns:a16="http://schemas.microsoft.com/office/drawing/2014/main" id="{F3DAFE0B-FB6F-4B69-AED5-EE900112A716}"/>
              </a:ext>
            </a:extLst>
          </p:cNvPr>
          <p:cNvGraphicFramePr/>
          <p:nvPr/>
        </p:nvGraphicFramePr>
        <p:xfrm>
          <a:off x="7562332" y="1953434"/>
          <a:ext cx="3956397" cy="4279833"/>
        </p:xfrm>
        <a:graphic>
          <a:graphicData uri="http://schemas.openxmlformats.org/drawingml/2006/chart">
            <c:chart xmlns:c="http://schemas.openxmlformats.org/drawingml/2006/chart" xmlns:r="http://schemas.openxmlformats.org/officeDocument/2006/relationships" r:id="rId4"/>
          </a:graphicData>
        </a:graphic>
      </p:graphicFrame>
      <p:sp>
        <p:nvSpPr>
          <p:cNvPr id="2" name="Tittel 1">
            <a:extLst>
              <a:ext uri="{FF2B5EF4-FFF2-40B4-BE49-F238E27FC236}">
                <a16:creationId xmlns:a16="http://schemas.microsoft.com/office/drawing/2014/main" id="{1F7ED716-1E52-43E8-9389-7211C58DA258}"/>
              </a:ext>
            </a:extLst>
          </p:cNvPr>
          <p:cNvSpPr>
            <a:spLocks noGrp="1"/>
          </p:cNvSpPr>
          <p:nvPr>
            <p:ph type="title"/>
          </p:nvPr>
        </p:nvSpPr>
        <p:spPr>
          <a:xfrm>
            <a:off x="551384" y="333376"/>
            <a:ext cx="11640616" cy="911225"/>
          </a:xfrm>
        </p:spPr>
        <p:txBody>
          <a:bodyPr/>
          <a:lstStyle/>
          <a:p>
            <a:r>
              <a:rPr lang="nb-NO" sz="1200" dirty="0">
                <a:solidFill>
                  <a:schemeClr val="tx1">
                    <a:lumMod val="50000"/>
                    <a:lumOff val="50000"/>
                  </a:schemeClr>
                </a:solidFill>
              </a:rPr>
              <a:t>PRISOPPFATNING BØKER BEFOLKNINGEN:</a:t>
            </a:r>
            <a:br>
              <a:rPr lang="nb-NO" dirty="0"/>
            </a:br>
            <a:r>
              <a:rPr lang="nb-NO" dirty="0"/>
              <a:t>I snitt oppgis </a:t>
            </a:r>
            <a:r>
              <a:rPr lang="nb-NO" dirty="0" err="1"/>
              <a:t>ca</a:t>
            </a:r>
            <a:r>
              <a:rPr lang="nb-NO" dirty="0"/>
              <a:t> 300 kr som akseptabel makspris for en ny bok</a:t>
            </a:r>
            <a:br>
              <a:rPr lang="nb-NO" dirty="0"/>
            </a:br>
            <a:r>
              <a:rPr lang="nb-NO" sz="1200" dirty="0"/>
              <a:t>...men stort spenn i opplevelsen av hva prisen for en ny bok bør være </a:t>
            </a:r>
            <a:br>
              <a:rPr lang="nb-NO" sz="1200" dirty="0"/>
            </a:br>
            <a:r>
              <a:rPr lang="nb-NO" sz="1200" dirty="0"/>
              <a:t>Akseptabel pris for en et år gammel bok og en bok på tilbud er (nesten) like. </a:t>
            </a:r>
            <a:r>
              <a:rPr lang="nb-NO" sz="1050" dirty="0"/>
              <a:t>Kan pocketbøker tåle høyere priser?</a:t>
            </a:r>
            <a:br>
              <a:rPr lang="nb-NO" sz="1050" dirty="0"/>
            </a:br>
            <a:endParaRPr lang="nb-NO" sz="1050" dirty="0"/>
          </a:p>
        </p:txBody>
      </p:sp>
      <p:sp>
        <p:nvSpPr>
          <p:cNvPr id="10" name="TekstSylinder 9">
            <a:extLst>
              <a:ext uri="{FF2B5EF4-FFF2-40B4-BE49-F238E27FC236}">
                <a16:creationId xmlns:a16="http://schemas.microsoft.com/office/drawing/2014/main" id="{6D4EAEBF-EDDD-4785-B704-C901CF1FF241}"/>
              </a:ext>
            </a:extLst>
          </p:cNvPr>
          <p:cNvSpPr txBox="1"/>
          <p:nvPr/>
        </p:nvSpPr>
        <p:spPr>
          <a:xfrm>
            <a:off x="678410" y="1941835"/>
            <a:ext cx="10772335" cy="569387"/>
          </a:xfrm>
          <a:prstGeom prst="rect">
            <a:avLst/>
          </a:prstGeom>
          <a:noFill/>
        </p:spPr>
        <p:txBody>
          <a:bodyPr wrap="square">
            <a:spAutoFit/>
          </a:bodyPr>
          <a:lstStyle/>
          <a:p>
            <a:r>
              <a:rPr lang="nb-NO" sz="1100" b="1" dirty="0">
                <a:latin typeface="Arial" panose="020B0604020202020204" pitchFamily="34" charset="0"/>
                <a:cs typeface="Arial" panose="020B0604020202020204" pitchFamily="34" charset="0"/>
              </a:rPr>
              <a:t>BØKER: </a:t>
            </a:r>
          </a:p>
          <a:p>
            <a:r>
              <a:rPr lang="nb-NO" sz="1000" b="1" dirty="0">
                <a:latin typeface="Arial" panose="020B0604020202020204" pitchFamily="34" charset="0"/>
                <a:cs typeface="Arial" panose="020B0604020202020204" pitchFamily="34" charset="0"/>
              </a:rPr>
              <a:t>Tenk deg at det er en forfatter du liker eller en bok du ønsker å lese. </a:t>
            </a:r>
          </a:p>
          <a:p>
            <a:r>
              <a:rPr lang="nb-NO" sz="1000" b="1" dirty="0">
                <a:latin typeface="Arial" panose="020B0604020202020204" pitchFamily="34" charset="0"/>
                <a:cs typeface="Arial" panose="020B0604020202020204" pitchFamily="34" charset="0"/>
              </a:rPr>
              <a:t>Hvilken maks pris synes du er OK å betale for [...]</a:t>
            </a:r>
          </a:p>
        </p:txBody>
      </p:sp>
      <p:sp>
        <p:nvSpPr>
          <p:cNvPr id="12" name="TekstSylinder 11">
            <a:extLst>
              <a:ext uri="{FF2B5EF4-FFF2-40B4-BE49-F238E27FC236}">
                <a16:creationId xmlns:a16="http://schemas.microsoft.com/office/drawing/2014/main" id="{2A87F9DA-6099-4B6D-9079-F298BE90EF18}"/>
              </a:ext>
            </a:extLst>
          </p:cNvPr>
          <p:cNvSpPr txBox="1"/>
          <p:nvPr/>
        </p:nvSpPr>
        <p:spPr>
          <a:xfrm>
            <a:off x="7562333" y="1953434"/>
            <a:ext cx="3924974" cy="892552"/>
          </a:xfrm>
          <a:prstGeom prst="rect">
            <a:avLst/>
          </a:prstGeom>
          <a:noFill/>
        </p:spPr>
        <p:txBody>
          <a:bodyPr wrap="square">
            <a:spAutoFit/>
          </a:bodyPr>
          <a:lstStyle/>
          <a:p>
            <a:r>
              <a:rPr lang="nb-NO" b="1" dirty="0">
                <a:effectLst/>
                <a:latin typeface="Arial" panose="020B0604020202020204" pitchFamily="34" charset="0"/>
                <a:ea typeface="Times New Roman" panose="02020603050405020304" pitchFamily="18" charset="0"/>
                <a:cs typeface="Arial" panose="020B0604020202020204" pitchFamily="34" charset="0"/>
              </a:rPr>
              <a:t>STRØMMETJENESTER: </a:t>
            </a:r>
          </a:p>
          <a:p>
            <a:r>
              <a:rPr lang="nb-NO" sz="1000" b="1" dirty="0">
                <a:effectLst/>
                <a:latin typeface="Arial" panose="020B0604020202020204" pitchFamily="34" charset="0"/>
                <a:ea typeface="Times New Roman" panose="02020603050405020304" pitchFamily="18" charset="0"/>
                <a:cs typeface="Arial" panose="020B0604020202020204" pitchFamily="34" charset="0"/>
              </a:rPr>
              <a:t>Tenk deg at du skal abonnere på en strømmetjeneste der du kan laste ned så mange bøker du vil fra et kartotek med flere tusen bøker. Hva er </a:t>
            </a:r>
            <a:r>
              <a:rPr lang="nb-NO" sz="1000" b="1" i="1" dirty="0">
                <a:effectLst/>
                <a:latin typeface="Arial" panose="020B0604020202020204" pitchFamily="34" charset="0"/>
                <a:ea typeface="Times New Roman" panose="02020603050405020304" pitchFamily="18" charset="0"/>
                <a:cs typeface="Arial" panose="020B0604020202020204" pitchFamily="34" charset="0"/>
              </a:rPr>
              <a:t>maks pris per måned</a:t>
            </a:r>
            <a:r>
              <a:rPr lang="nb-NO" sz="1000" b="1" dirty="0">
                <a:effectLst/>
                <a:latin typeface="Arial" panose="020B0604020202020204" pitchFamily="34" charset="0"/>
                <a:ea typeface="Times New Roman" panose="02020603050405020304" pitchFamily="18" charset="0"/>
                <a:cs typeface="Arial" panose="020B0604020202020204" pitchFamily="34" charset="0"/>
              </a:rPr>
              <a:t> du synes er OK å betale for et [...]</a:t>
            </a:r>
            <a:endParaRPr lang="nb-NO" sz="1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1" name="Bilde 30">
            <a:extLst>
              <a:ext uri="{FF2B5EF4-FFF2-40B4-BE49-F238E27FC236}">
                <a16:creationId xmlns:a16="http://schemas.microsoft.com/office/drawing/2014/main" id="{04213365-63FF-4AB0-8DFA-CFCE855177E6}"/>
              </a:ext>
            </a:extLst>
          </p:cNvPr>
          <p:cNvPicPr>
            <a:picLocks noChangeAspect="1"/>
          </p:cNvPicPr>
          <p:nvPr/>
        </p:nvPicPr>
        <p:blipFill>
          <a:blip r:embed="rId5"/>
          <a:stretch>
            <a:fillRect/>
          </a:stretch>
        </p:blipFill>
        <p:spPr>
          <a:xfrm>
            <a:off x="6451546" y="2013439"/>
            <a:ext cx="736535" cy="564677"/>
          </a:xfrm>
          <a:prstGeom prst="rect">
            <a:avLst/>
          </a:prstGeom>
        </p:spPr>
      </p:pic>
      <p:pic>
        <p:nvPicPr>
          <p:cNvPr id="32" name="Bilde 31">
            <a:extLst>
              <a:ext uri="{FF2B5EF4-FFF2-40B4-BE49-F238E27FC236}">
                <a16:creationId xmlns:a16="http://schemas.microsoft.com/office/drawing/2014/main" id="{5B3A28A9-6D3C-4D33-95EB-1D109886EBB0}"/>
              </a:ext>
            </a:extLst>
          </p:cNvPr>
          <p:cNvPicPr>
            <a:picLocks noChangeAspect="1"/>
          </p:cNvPicPr>
          <p:nvPr/>
        </p:nvPicPr>
        <p:blipFill>
          <a:blip r:embed="rId6"/>
          <a:stretch>
            <a:fillRect/>
          </a:stretch>
        </p:blipFill>
        <p:spPr>
          <a:xfrm>
            <a:off x="5328041" y="2059606"/>
            <a:ext cx="736536" cy="474656"/>
          </a:xfrm>
          <a:prstGeom prst="rect">
            <a:avLst/>
          </a:prstGeom>
        </p:spPr>
      </p:pic>
      <p:sp>
        <p:nvSpPr>
          <p:cNvPr id="3" name="TekstSylinder 2">
            <a:extLst>
              <a:ext uri="{FF2B5EF4-FFF2-40B4-BE49-F238E27FC236}">
                <a16:creationId xmlns:a16="http://schemas.microsoft.com/office/drawing/2014/main" id="{BCD850C8-6DAE-4AE0-A23F-1BAF6B1746E3}"/>
              </a:ext>
            </a:extLst>
          </p:cNvPr>
          <p:cNvSpPr txBox="1"/>
          <p:nvPr/>
        </p:nvSpPr>
        <p:spPr>
          <a:xfrm>
            <a:off x="-34534" y="6597352"/>
            <a:ext cx="10725149" cy="230832"/>
          </a:xfrm>
          <a:prstGeom prst="rect">
            <a:avLst/>
          </a:prstGeom>
          <a:noFill/>
        </p:spPr>
        <p:txBody>
          <a:bodyPr wrap="square" rtlCol="0">
            <a:spAutoFit/>
          </a:bodyPr>
          <a:lstStyle/>
          <a:p>
            <a:r>
              <a:rPr lang="nb-NO" sz="900" i="1" dirty="0"/>
              <a:t>Utvalget er delt slik at hver respondent svarte for kun 2 boktyper – ca. 700 respondenter har svart for hver</a:t>
            </a:r>
          </a:p>
        </p:txBody>
      </p:sp>
      <p:sp>
        <p:nvSpPr>
          <p:cNvPr id="7" name="TekstSylinder 6">
            <a:extLst>
              <a:ext uri="{FF2B5EF4-FFF2-40B4-BE49-F238E27FC236}">
                <a16:creationId xmlns:a16="http://schemas.microsoft.com/office/drawing/2014/main" id="{F6147FC0-F402-9A12-4EE7-000CC867EC51}"/>
              </a:ext>
            </a:extLst>
          </p:cNvPr>
          <p:cNvSpPr txBox="1"/>
          <p:nvPr/>
        </p:nvSpPr>
        <p:spPr>
          <a:xfrm>
            <a:off x="1055440" y="5477162"/>
            <a:ext cx="1080120" cy="400110"/>
          </a:xfrm>
          <a:prstGeom prst="rect">
            <a:avLst/>
          </a:prstGeom>
          <a:noFill/>
        </p:spPr>
        <p:txBody>
          <a:bodyPr wrap="square" rtlCol="0">
            <a:spAutoFit/>
          </a:bodyPr>
          <a:lstStyle/>
          <a:p>
            <a:pPr algn="ctr"/>
            <a:r>
              <a:rPr lang="nb-NO" sz="1000" dirty="0">
                <a:solidFill>
                  <a:schemeClr val="bg1"/>
                </a:solidFill>
              </a:rPr>
              <a:t>Median</a:t>
            </a:r>
          </a:p>
          <a:p>
            <a:pPr algn="ctr"/>
            <a:r>
              <a:rPr lang="nb-NO" sz="1000" dirty="0">
                <a:solidFill>
                  <a:schemeClr val="bg1"/>
                </a:solidFill>
              </a:rPr>
              <a:t>300</a:t>
            </a:r>
          </a:p>
        </p:txBody>
      </p:sp>
      <p:sp>
        <p:nvSpPr>
          <p:cNvPr id="17" name="TekstSylinder 16">
            <a:extLst>
              <a:ext uri="{FF2B5EF4-FFF2-40B4-BE49-F238E27FC236}">
                <a16:creationId xmlns:a16="http://schemas.microsoft.com/office/drawing/2014/main" id="{1BC194CF-38CC-4EDC-A355-66CAA3E9A8E2}"/>
              </a:ext>
            </a:extLst>
          </p:cNvPr>
          <p:cNvSpPr txBox="1"/>
          <p:nvPr/>
        </p:nvSpPr>
        <p:spPr>
          <a:xfrm>
            <a:off x="2711624" y="5477162"/>
            <a:ext cx="1080120" cy="400110"/>
          </a:xfrm>
          <a:prstGeom prst="rect">
            <a:avLst/>
          </a:prstGeom>
          <a:noFill/>
        </p:spPr>
        <p:txBody>
          <a:bodyPr wrap="square" rtlCol="0">
            <a:spAutoFit/>
          </a:bodyPr>
          <a:lstStyle/>
          <a:p>
            <a:pPr algn="ctr"/>
            <a:r>
              <a:rPr lang="nb-NO" sz="1000" dirty="0">
                <a:solidFill>
                  <a:schemeClr val="bg1"/>
                </a:solidFill>
              </a:rPr>
              <a:t>Median</a:t>
            </a:r>
          </a:p>
          <a:p>
            <a:pPr algn="ctr"/>
            <a:r>
              <a:rPr lang="nb-NO" sz="1000" dirty="0">
                <a:solidFill>
                  <a:schemeClr val="bg1"/>
                </a:solidFill>
              </a:rPr>
              <a:t>199</a:t>
            </a:r>
          </a:p>
        </p:txBody>
      </p:sp>
      <p:sp>
        <p:nvSpPr>
          <p:cNvPr id="18" name="TekstSylinder 17">
            <a:extLst>
              <a:ext uri="{FF2B5EF4-FFF2-40B4-BE49-F238E27FC236}">
                <a16:creationId xmlns:a16="http://schemas.microsoft.com/office/drawing/2014/main" id="{910E5FCF-0878-6AF0-4CFC-149CB56FA581}"/>
              </a:ext>
            </a:extLst>
          </p:cNvPr>
          <p:cNvSpPr txBox="1"/>
          <p:nvPr/>
        </p:nvSpPr>
        <p:spPr>
          <a:xfrm>
            <a:off x="4367808" y="5456851"/>
            <a:ext cx="1080120" cy="400110"/>
          </a:xfrm>
          <a:prstGeom prst="rect">
            <a:avLst/>
          </a:prstGeom>
          <a:noFill/>
        </p:spPr>
        <p:txBody>
          <a:bodyPr wrap="square" rtlCol="0">
            <a:spAutoFit/>
          </a:bodyPr>
          <a:lstStyle/>
          <a:p>
            <a:pPr algn="ctr"/>
            <a:r>
              <a:rPr lang="nb-NO" sz="1000" dirty="0">
                <a:solidFill>
                  <a:schemeClr val="bg1"/>
                </a:solidFill>
              </a:rPr>
              <a:t>Median</a:t>
            </a:r>
          </a:p>
          <a:p>
            <a:pPr algn="ctr"/>
            <a:r>
              <a:rPr lang="nb-NO" sz="1000" dirty="0">
                <a:solidFill>
                  <a:schemeClr val="bg1"/>
                </a:solidFill>
              </a:rPr>
              <a:t>200</a:t>
            </a:r>
          </a:p>
        </p:txBody>
      </p:sp>
      <p:sp>
        <p:nvSpPr>
          <p:cNvPr id="19" name="TekstSylinder 18">
            <a:extLst>
              <a:ext uri="{FF2B5EF4-FFF2-40B4-BE49-F238E27FC236}">
                <a16:creationId xmlns:a16="http://schemas.microsoft.com/office/drawing/2014/main" id="{B787A89D-523E-EED3-9831-AEC8ED6D89D0}"/>
              </a:ext>
            </a:extLst>
          </p:cNvPr>
          <p:cNvSpPr txBox="1"/>
          <p:nvPr/>
        </p:nvSpPr>
        <p:spPr>
          <a:xfrm>
            <a:off x="6096000" y="5456851"/>
            <a:ext cx="1080120" cy="400110"/>
          </a:xfrm>
          <a:prstGeom prst="rect">
            <a:avLst/>
          </a:prstGeom>
          <a:noFill/>
        </p:spPr>
        <p:txBody>
          <a:bodyPr wrap="square" rtlCol="0">
            <a:spAutoFit/>
          </a:bodyPr>
          <a:lstStyle/>
          <a:p>
            <a:pPr algn="ctr"/>
            <a:r>
              <a:rPr lang="nb-NO" sz="1000" dirty="0">
                <a:solidFill>
                  <a:schemeClr val="bg1"/>
                </a:solidFill>
              </a:rPr>
              <a:t>Median</a:t>
            </a:r>
          </a:p>
          <a:p>
            <a:pPr algn="ctr"/>
            <a:r>
              <a:rPr lang="nb-NO" sz="1000" dirty="0">
                <a:solidFill>
                  <a:schemeClr val="bg1"/>
                </a:solidFill>
              </a:rPr>
              <a:t>200</a:t>
            </a:r>
          </a:p>
        </p:txBody>
      </p:sp>
      <p:sp>
        <p:nvSpPr>
          <p:cNvPr id="20" name="TekstSylinder 19">
            <a:extLst>
              <a:ext uri="{FF2B5EF4-FFF2-40B4-BE49-F238E27FC236}">
                <a16:creationId xmlns:a16="http://schemas.microsoft.com/office/drawing/2014/main" id="{019B7D7B-98BB-9696-0469-CF53DFE6BA06}"/>
              </a:ext>
            </a:extLst>
          </p:cNvPr>
          <p:cNvSpPr txBox="1"/>
          <p:nvPr/>
        </p:nvSpPr>
        <p:spPr>
          <a:xfrm>
            <a:off x="7892157" y="5466961"/>
            <a:ext cx="1300187" cy="400110"/>
          </a:xfrm>
          <a:prstGeom prst="rect">
            <a:avLst/>
          </a:prstGeom>
          <a:noFill/>
        </p:spPr>
        <p:txBody>
          <a:bodyPr wrap="square" rtlCol="0">
            <a:spAutoFit/>
          </a:bodyPr>
          <a:lstStyle/>
          <a:p>
            <a:pPr algn="ctr"/>
            <a:r>
              <a:rPr lang="nb-NO" sz="1000" dirty="0">
                <a:solidFill>
                  <a:schemeClr val="bg1"/>
                </a:solidFill>
              </a:rPr>
              <a:t>Median</a:t>
            </a:r>
          </a:p>
          <a:p>
            <a:pPr algn="ctr"/>
            <a:r>
              <a:rPr lang="nb-NO" sz="1000" dirty="0">
                <a:solidFill>
                  <a:schemeClr val="bg1"/>
                </a:solidFill>
              </a:rPr>
              <a:t>100</a:t>
            </a:r>
          </a:p>
        </p:txBody>
      </p:sp>
      <p:sp>
        <p:nvSpPr>
          <p:cNvPr id="21" name="TekstSylinder 20">
            <a:extLst>
              <a:ext uri="{FF2B5EF4-FFF2-40B4-BE49-F238E27FC236}">
                <a16:creationId xmlns:a16="http://schemas.microsoft.com/office/drawing/2014/main" id="{C63B16E1-6F32-89E2-35FA-367DB59FE4CA}"/>
              </a:ext>
            </a:extLst>
          </p:cNvPr>
          <p:cNvSpPr txBox="1"/>
          <p:nvPr/>
        </p:nvSpPr>
        <p:spPr>
          <a:xfrm>
            <a:off x="9894389" y="5456851"/>
            <a:ext cx="1228179" cy="400110"/>
          </a:xfrm>
          <a:prstGeom prst="rect">
            <a:avLst/>
          </a:prstGeom>
          <a:noFill/>
        </p:spPr>
        <p:txBody>
          <a:bodyPr wrap="square" rtlCol="0">
            <a:spAutoFit/>
          </a:bodyPr>
          <a:lstStyle/>
          <a:p>
            <a:pPr algn="ctr"/>
            <a:r>
              <a:rPr lang="nb-NO" sz="1000" dirty="0">
                <a:solidFill>
                  <a:schemeClr val="bg1"/>
                </a:solidFill>
              </a:rPr>
              <a:t>Median</a:t>
            </a:r>
          </a:p>
          <a:p>
            <a:pPr algn="ctr"/>
            <a:r>
              <a:rPr lang="nb-NO" sz="1000" dirty="0">
                <a:solidFill>
                  <a:schemeClr val="bg1"/>
                </a:solidFill>
              </a:rPr>
              <a:t>80</a:t>
            </a:r>
          </a:p>
        </p:txBody>
      </p:sp>
    </p:spTree>
    <p:extLst>
      <p:ext uri="{BB962C8B-B14F-4D97-AF65-F5344CB8AC3E}">
        <p14:creationId xmlns:p14="http://schemas.microsoft.com/office/powerpoint/2010/main" val="972591814"/>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7ED716-1E52-43E8-9389-7211C58DA258}"/>
              </a:ext>
            </a:extLst>
          </p:cNvPr>
          <p:cNvSpPr>
            <a:spLocks noGrp="1"/>
          </p:cNvSpPr>
          <p:nvPr>
            <p:ph type="title"/>
          </p:nvPr>
        </p:nvSpPr>
        <p:spPr/>
        <p:txBody>
          <a:bodyPr/>
          <a:lstStyle/>
          <a:p>
            <a:r>
              <a:rPr lang="nb-NO" sz="1200" dirty="0">
                <a:solidFill>
                  <a:schemeClr val="tx1">
                    <a:lumMod val="50000"/>
                    <a:lumOff val="50000"/>
                  </a:schemeClr>
                </a:solidFill>
              </a:rPr>
              <a:t>PRISOPPFATNING - BEFOLKNINGEN:</a:t>
            </a:r>
            <a:br>
              <a:rPr lang="nb-NO" dirty="0"/>
            </a:br>
            <a:r>
              <a:rPr lang="nb-NO" dirty="0"/>
              <a:t>19% synes en ny bok kan koste over 400 kroner - 24% mener 300-349 er en OK pris </a:t>
            </a:r>
          </a:p>
        </p:txBody>
      </p:sp>
      <p:graphicFrame>
        <p:nvGraphicFramePr>
          <p:cNvPr id="4" name="Diagram 3">
            <a:extLst>
              <a:ext uri="{FF2B5EF4-FFF2-40B4-BE49-F238E27FC236}">
                <a16:creationId xmlns:a16="http://schemas.microsoft.com/office/drawing/2014/main" id="{0A518098-1B22-46BE-81FE-54DD05DE1AFF}"/>
              </a:ext>
            </a:extLst>
          </p:cNvPr>
          <p:cNvGraphicFramePr/>
          <p:nvPr>
            <p:extLst>
              <p:ext uri="{D42A27DB-BD31-4B8C-83A1-F6EECF244321}">
                <p14:modId xmlns:p14="http://schemas.microsoft.com/office/powerpoint/2010/main" val="1989557000"/>
              </p:ext>
            </p:extLst>
          </p:nvPr>
        </p:nvGraphicFramePr>
        <p:xfrm>
          <a:off x="742951" y="1988840"/>
          <a:ext cx="10816133" cy="230425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kstSylinder 9">
            <a:extLst>
              <a:ext uri="{FF2B5EF4-FFF2-40B4-BE49-F238E27FC236}">
                <a16:creationId xmlns:a16="http://schemas.microsoft.com/office/drawing/2014/main" id="{6D4EAEBF-EDDD-4785-B704-C901CF1FF241}"/>
              </a:ext>
            </a:extLst>
          </p:cNvPr>
          <p:cNvSpPr txBox="1"/>
          <p:nvPr/>
        </p:nvSpPr>
        <p:spPr>
          <a:xfrm>
            <a:off x="709832" y="1729432"/>
            <a:ext cx="10772335" cy="246221"/>
          </a:xfrm>
          <a:prstGeom prst="rect">
            <a:avLst/>
          </a:prstGeom>
          <a:noFill/>
        </p:spPr>
        <p:txBody>
          <a:bodyPr wrap="square">
            <a:spAutoFit/>
          </a:bodyPr>
          <a:lstStyle/>
          <a:p>
            <a:r>
              <a:rPr lang="nb-NO" sz="1000" b="1" dirty="0">
                <a:latin typeface="Arial" panose="020B0604020202020204" pitchFamily="34" charset="0"/>
                <a:cs typeface="Arial" panose="020B0604020202020204" pitchFamily="34" charset="0"/>
              </a:rPr>
              <a:t>Tenk deg at det er en forfatter du liker eller en bok du ønsker å lese. Hvilken maks pris synes du er OK å betale for [xx]:</a:t>
            </a:r>
          </a:p>
        </p:txBody>
      </p:sp>
      <p:graphicFrame>
        <p:nvGraphicFramePr>
          <p:cNvPr id="11" name="Diagram 10">
            <a:extLst>
              <a:ext uri="{FF2B5EF4-FFF2-40B4-BE49-F238E27FC236}">
                <a16:creationId xmlns:a16="http://schemas.microsoft.com/office/drawing/2014/main" id="{A684C113-80C7-44C5-B175-3BE453F03494}"/>
              </a:ext>
            </a:extLst>
          </p:cNvPr>
          <p:cNvGraphicFramePr/>
          <p:nvPr>
            <p:extLst>
              <p:ext uri="{D42A27DB-BD31-4B8C-83A1-F6EECF244321}">
                <p14:modId xmlns:p14="http://schemas.microsoft.com/office/powerpoint/2010/main" val="4069157925"/>
              </p:ext>
            </p:extLst>
          </p:nvPr>
        </p:nvGraphicFramePr>
        <p:xfrm>
          <a:off x="752475" y="4981238"/>
          <a:ext cx="10816133" cy="1400090"/>
        </p:xfrm>
        <a:graphic>
          <a:graphicData uri="http://schemas.openxmlformats.org/drawingml/2006/chart">
            <c:chart xmlns:c="http://schemas.openxmlformats.org/drawingml/2006/chart" xmlns:r="http://schemas.openxmlformats.org/officeDocument/2006/relationships" r:id="rId4"/>
          </a:graphicData>
        </a:graphic>
      </p:graphicFrame>
      <p:sp>
        <p:nvSpPr>
          <p:cNvPr id="12" name="TekstSylinder 11">
            <a:extLst>
              <a:ext uri="{FF2B5EF4-FFF2-40B4-BE49-F238E27FC236}">
                <a16:creationId xmlns:a16="http://schemas.microsoft.com/office/drawing/2014/main" id="{2A87F9DA-6099-4B6D-9079-F298BE90EF18}"/>
              </a:ext>
            </a:extLst>
          </p:cNvPr>
          <p:cNvSpPr txBox="1"/>
          <p:nvPr/>
        </p:nvSpPr>
        <p:spPr>
          <a:xfrm>
            <a:off x="623392" y="4581128"/>
            <a:ext cx="10772335" cy="400110"/>
          </a:xfrm>
          <a:prstGeom prst="rect">
            <a:avLst/>
          </a:prstGeom>
          <a:noFill/>
        </p:spPr>
        <p:txBody>
          <a:bodyPr wrap="square">
            <a:spAutoFit/>
          </a:bodyPr>
          <a:lstStyle/>
          <a:p>
            <a:r>
              <a:rPr lang="nb-NO" sz="1000" b="1" dirty="0">
                <a:effectLst/>
                <a:latin typeface="Arial" panose="020B0604020202020204" pitchFamily="34" charset="0"/>
                <a:ea typeface="Times New Roman" panose="02020603050405020304" pitchFamily="18" charset="0"/>
                <a:cs typeface="Arial" panose="020B0604020202020204" pitchFamily="34" charset="0"/>
              </a:rPr>
              <a:t>Tenk deg at du skal abonnere på en strømmetjeneste der du kan laste ned så mange bøker du vil fra et kartotek med flere tusen bøker. </a:t>
            </a:r>
            <a:endParaRPr lang="nb-NO" sz="1000" dirty="0">
              <a:effectLst/>
              <a:latin typeface="Arial" panose="020B0604020202020204" pitchFamily="34" charset="0"/>
              <a:ea typeface="Times New Roman" panose="02020603050405020304" pitchFamily="18" charset="0"/>
              <a:cs typeface="Arial" panose="020B0604020202020204" pitchFamily="34" charset="0"/>
            </a:endParaRPr>
          </a:p>
          <a:p>
            <a:r>
              <a:rPr lang="nb-NO" sz="1000" b="1" dirty="0">
                <a:effectLst/>
                <a:latin typeface="Arial" panose="020B0604020202020204" pitchFamily="34" charset="0"/>
                <a:ea typeface="Times New Roman" panose="02020603050405020304" pitchFamily="18" charset="0"/>
                <a:cs typeface="Arial" panose="020B0604020202020204" pitchFamily="34" charset="0"/>
              </a:rPr>
              <a:t>Hva er </a:t>
            </a:r>
            <a:r>
              <a:rPr lang="nb-NO" sz="1000" b="1" i="1" dirty="0">
                <a:effectLst/>
                <a:latin typeface="Arial" panose="020B0604020202020204" pitchFamily="34" charset="0"/>
                <a:ea typeface="Times New Roman" panose="02020603050405020304" pitchFamily="18" charset="0"/>
                <a:cs typeface="Arial" panose="020B0604020202020204" pitchFamily="34" charset="0"/>
              </a:rPr>
              <a:t>maks pris per måned</a:t>
            </a:r>
            <a:r>
              <a:rPr lang="nb-NO" sz="1000" b="1" dirty="0">
                <a:effectLst/>
                <a:latin typeface="Arial" panose="020B0604020202020204" pitchFamily="34" charset="0"/>
                <a:ea typeface="Times New Roman" panose="02020603050405020304" pitchFamily="18" charset="0"/>
                <a:cs typeface="Arial" panose="020B0604020202020204" pitchFamily="34" charset="0"/>
              </a:rPr>
              <a:t> du synes er OK å betale for et [xx]</a:t>
            </a:r>
            <a:endParaRPr lang="nb-NO" sz="1000"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13" name="Tabell 12">
            <a:extLst>
              <a:ext uri="{FF2B5EF4-FFF2-40B4-BE49-F238E27FC236}">
                <a16:creationId xmlns:a16="http://schemas.microsoft.com/office/drawing/2014/main" id="{86D69B8D-5D9B-4DA8-B659-FBFD496034DF}"/>
              </a:ext>
            </a:extLst>
          </p:cNvPr>
          <p:cNvGraphicFramePr>
            <a:graphicFrameLocks noGrp="1"/>
          </p:cNvGraphicFramePr>
          <p:nvPr>
            <p:extLst>
              <p:ext uri="{D42A27DB-BD31-4B8C-83A1-F6EECF244321}">
                <p14:modId xmlns:p14="http://schemas.microsoft.com/office/powerpoint/2010/main" val="1881699675"/>
              </p:ext>
            </p:extLst>
          </p:nvPr>
        </p:nvGraphicFramePr>
        <p:xfrm>
          <a:off x="10488488" y="2032136"/>
          <a:ext cx="417044" cy="1972928"/>
        </p:xfrm>
        <a:graphic>
          <a:graphicData uri="http://schemas.openxmlformats.org/drawingml/2006/table">
            <a:tbl>
              <a:tblPr/>
              <a:tblGrid>
                <a:gridCol w="417044">
                  <a:extLst>
                    <a:ext uri="{9D8B030D-6E8A-4147-A177-3AD203B41FA5}">
                      <a16:colId xmlns:a16="http://schemas.microsoft.com/office/drawing/2014/main" val="2026589353"/>
                    </a:ext>
                  </a:extLst>
                </a:gridCol>
              </a:tblGrid>
              <a:tr h="493232">
                <a:tc>
                  <a:txBody>
                    <a:bodyPr/>
                    <a:lstStyle/>
                    <a:p>
                      <a:pPr algn="ctr" fontAlgn="ctr"/>
                      <a:r>
                        <a:rPr lang="nb-NO" sz="1000" b="0" i="0" u="none" strike="noStrike" dirty="0">
                          <a:effectLst/>
                          <a:latin typeface="Arial" panose="020B0604020202020204" pitchFamily="34" charset="0"/>
                          <a:cs typeface="Arial" panose="020B0604020202020204" pitchFamily="34" charset="0"/>
                        </a:rPr>
                        <a:t>287,7</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959821"/>
                  </a:ext>
                </a:extLst>
              </a:tr>
              <a:tr h="493232">
                <a:tc>
                  <a:txBody>
                    <a:bodyPr/>
                    <a:lstStyle/>
                    <a:p>
                      <a:pPr algn="ctr" fontAlgn="ctr"/>
                      <a:r>
                        <a:rPr lang="nb-NO" sz="1000" b="0" i="0" u="none" strike="noStrike" dirty="0">
                          <a:effectLst/>
                          <a:latin typeface="Arial" panose="020B0604020202020204" pitchFamily="34" charset="0"/>
                          <a:cs typeface="Arial" panose="020B0604020202020204" pitchFamily="34" charset="0"/>
                        </a:rPr>
                        <a:t>188,6</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71300226"/>
                  </a:ext>
                </a:extLst>
              </a:tr>
              <a:tr h="493232">
                <a:tc>
                  <a:txBody>
                    <a:bodyPr/>
                    <a:lstStyle/>
                    <a:p>
                      <a:pPr algn="ctr" fontAlgn="ctr"/>
                      <a:r>
                        <a:rPr lang="nb-NO" sz="1000" b="0" i="0" u="none" strike="noStrike" dirty="0">
                          <a:effectLst/>
                          <a:latin typeface="Arial" panose="020B0604020202020204" pitchFamily="34" charset="0"/>
                          <a:cs typeface="Arial" panose="020B0604020202020204" pitchFamily="34" charset="0"/>
                        </a:rPr>
                        <a:t>193,9</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2526093"/>
                  </a:ext>
                </a:extLst>
              </a:tr>
              <a:tr h="493232">
                <a:tc>
                  <a:txBody>
                    <a:bodyPr/>
                    <a:lstStyle/>
                    <a:p>
                      <a:pPr algn="ctr" fontAlgn="ctr"/>
                      <a:r>
                        <a:rPr lang="nb-NO" sz="1000" b="0" i="0" u="none" strike="noStrike" dirty="0">
                          <a:effectLst/>
                          <a:latin typeface="Arial" panose="020B0604020202020204" pitchFamily="34" charset="0"/>
                          <a:cs typeface="Arial" panose="020B0604020202020204" pitchFamily="34" charset="0"/>
                        </a:rPr>
                        <a:t>214,1</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850181"/>
                  </a:ext>
                </a:extLst>
              </a:tr>
            </a:tbl>
          </a:graphicData>
        </a:graphic>
      </p:graphicFrame>
      <p:graphicFrame>
        <p:nvGraphicFramePr>
          <p:cNvPr id="14" name="Tabell 13">
            <a:extLst>
              <a:ext uri="{FF2B5EF4-FFF2-40B4-BE49-F238E27FC236}">
                <a16:creationId xmlns:a16="http://schemas.microsoft.com/office/drawing/2014/main" id="{227D25FF-411C-4851-9881-CBD67A69A4B5}"/>
              </a:ext>
            </a:extLst>
          </p:cNvPr>
          <p:cNvGraphicFramePr>
            <a:graphicFrameLocks noGrp="1"/>
          </p:cNvGraphicFramePr>
          <p:nvPr>
            <p:extLst>
              <p:ext uri="{D42A27DB-BD31-4B8C-83A1-F6EECF244321}">
                <p14:modId xmlns:p14="http://schemas.microsoft.com/office/powerpoint/2010/main" val="1057801452"/>
              </p:ext>
            </p:extLst>
          </p:nvPr>
        </p:nvGraphicFramePr>
        <p:xfrm>
          <a:off x="10488488" y="5076666"/>
          <a:ext cx="417044" cy="986464"/>
        </p:xfrm>
        <a:graphic>
          <a:graphicData uri="http://schemas.openxmlformats.org/drawingml/2006/table">
            <a:tbl>
              <a:tblPr/>
              <a:tblGrid>
                <a:gridCol w="417044">
                  <a:extLst>
                    <a:ext uri="{9D8B030D-6E8A-4147-A177-3AD203B41FA5}">
                      <a16:colId xmlns:a16="http://schemas.microsoft.com/office/drawing/2014/main" val="1059857467"/>
                    </a:ext>
                  </a:extLst>
                </a:gridCol>
              </a:tblGrid>
              <a:tr h="493232">
                <a:tc>
                  <a:txBody>
                    <a:bodyPr/>
                    <a:lstStyle/>
                    <a:p>
                      <a:pPr algn="ctr" fontAlgn="ctr"/>
                      <a:r>
                        <a:rPr lang="nb-NO" sz="1000" b="0" i="0" u="none" strike="noStrike" dirty="0">
                          <a:effectLst/>
                          <a:latin typeface="Arial" panose="020B0604020202020204" pitchFamily="34" charset="0"/>
                          <a:cs typeface="Arial" panose="020B0604020202020204" pitchFamily="34" charset="0"/>
                        </a:rPr>
                        <a:t>113,2</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52448666"/>
                  </a:ext>
                </a:extLst>
              </a:tr>
              <a:tr h="493232">
                <a:tc>
                  <a:txBody>
                    <a:bodyPr/>
                    <a:lstStyle/>
                    <a:p>
                      <a:pPr algn="ctr" fontAlgn="ctr"/>
                      <a:r>
                        <a:rPr lang="nb-NO" sz="1000" b="0" i="0" u="none" strike="noStrike" dirty="0">
                          <a:effectLst/>
                          <a:latin typeface="Arial" panose="020B0604020202020204" pitchFamily="34" charset="0"/>
                          <a:cs typeface="Arial" panose="020B0604020202020204" pitchFamily="34" charset="0"/>
                        </a:rPr>
                        <a:t>87,4</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4716466"/>
                  </a:ext>
                </a:extLst>
              </a:tr>
            </a:tbl>
          </a:graphicData>
        </a:graphic>
      </p:graphicFrame>
      <p:sp>
        <p:nvSpPr>
          <p:cNvPr id="3" name="Rektangel 2">
            <a:extLst>
              <a:ext uri="{FF2B5EF4-FFF2-40B4-BE49-F238E27FC236}">
                <a16:creationId xmlns:a16="http://schemas.microsoft.com/office/drawing/2014/main" id="{B0C04649-9BEA-8448-A126-649BF3A2C107}"/>
              </a:ext>
            </a:extLst>
          </p:cNvPr>
          <p:cNvSpPr/>
          <p:nvPr/>
        </p:nvSpPr>
        <p:spPr>
          <a:xfrm>
            <a:off x="2567608" y="2132856"/>
            <a:ext cx="1512168"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5" name="Rektangel 14">
            <a:extLst>
              <a:ext uri="{FF2B5EF4-FFF2-40B4-BE49-F238E27FC236}">
                <a16:creationId xmlns:a16="http://schemas.microsoft.com/office/drawing/2014/main" id="{86915ADF-A729-3246-B6E5-4F6FB75F7D67}"/>
              </a:ext>
            </a:extLst>
          </p:cNvPr>
          <p:cNvSpPr/>
          <p:nvPr/>
        </p:nvSpPr>
        <p:spPr>
          <a:xfrm>
            <a:off x="5159895" y="2121984"/>
            <a:ext cx="1944217"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6" name="TekstSylinder 5">
            <a:extLst>
              <a:ext uri="{FF2B5EF4-FFF2-40B4-BE49-F238E27FC236}">
                <a16:creationId xmlns:a16="http://schemas.microsoft.com/office/drawing/2014/main" id="{EF1A17BD-DF85-2482-7DA1-39691FAB4CED}"/>
              </a:ext>
            </a:extLst>
          </p:cNvPr>
          <p:cNvSpPr txBox="1"/>
          <p:nvPr/>
        </p:nvSpPr>
        <p:spPr>
          <a:xfrm>
            <a:off x="10272464" y="1780879"/>
            <a:ext cx="792088" cy="230832"/>
          </a:xfrm>
          <a:prstGeom prst="rect">
            <a:avLst/>
          </a:prstGeom>
          <a:noFill/>
        </p:spPr>
        <p:txBody>
          <a:bodyPr wrap="square" rtlCol="0">
            <a:spAutoFit/>
          </a:bodyPr>
          <a:lstStyle/>
          <a:p>
            <a:pPr algn="ctr"/>
            <a:r>
              <a:rPr lang="nb-NO" sz="900" i="1" dirty="0"/>
              <a:t>Snitt</a:t>
            </a:r>
          </a:p>
        </p:txBody>
      </p:sp>
      <p:sp>
        <p:nvSpPr>
          <p:cNvPr id="17" name="TekstSylinder 16">
            <a:extLst>
              <a:ext uri="{FF2B5EF4-FFF2-40B4-BE49-F238E27FC236}">
                <a16:creationId xmlns:a16="http://schemas.microsoft.com/office/drawing/2014/main" id="{E87F8AC4-C7F1-D07F-0FC5-B792AC21A555}"/>
              </a:ext>
            </a:extLst>
          </p:cNvPr>
          <p:cNvSpPr txBox="1"/>
          <p:nvPr/>
        </p:nvSpPr>
        <p:spPr>
          <a:xfrm>
            <a:off x="10849647" y="1777996"/>
            <a:ext cx="792088" cy="230832"/>
          </a:xfrm>
          <a:prstGeom prst="rect">
            <a:avLst/>
          </a:prstGeom>
          <a:noFill/>
        </p:spPr>
        <p:txBody>
          <a:bodyPr wrap="square" rtlCol="0">
            <a:spAutoFit/>
          </a:bodyPr>
          <a:lstStyle/>
          <a:p>
            <a:pPr algn="ctr"/>
            <a:r>
              <a:rPr lang="nb-NO" sz="900" i="1" dirty="0"/>
              <a:t>Median</a:t>
            </a:r>
          </a:p>
        </p:txBody>
      </p:sp>
      <p:graphicFrame>
        <p:nvGraphicFramePr>
          <p:cNvPr id="18" name="Tabell 17">
            <a:extLst>
              <a:ext uri="{FF2B5EF4-FFF2-40B4-BE49-F238E27FC236}">
                <a16:creationId xmlns:a16="http://schemas.microsoft.com/office/drawing/2014/main" id="{975C519F-267E-CF2A-DC55-74CCF7D412B4}"/>
              </a:ext>
            </a:extLst>
          </p:cNvPr>
          <p:cNvGraphicFramePr>
            <a:graphicFrameLocks noGrp="1"/>
          </p:cNvGraphicFramePr>
          <p:nvPr>
            <p:extLst>
              <p:ext uri="{D42A27DB-BD31-4B8C-83A1-F6EECF244321}">
                <p14:modId xmlns:p14="http://schemas.microsoft.com/office/powerpoint/2010/main" val="3324680243"/>
              </p:ext>
            </p:extLst>
          </p:nvPr>
        </p:nvGraphicFramePr>
        <p:xfrm>
          <a:off x="11079556" y="2026991"/>
          <a:ext cx="417044" cy="1972928"/>
        </p:xfrm>
        <a:graphic>
          <a:graphicData uri="http://schemas.openxmlformats.org/drawingml/2006/table">
            <a:tbl>
              <a:tblPr/>
              <a:tblGrid>
                <a:gridCol w="417044">
                  <a:extLst>
                    <a:ext uri="{9D8B030D-6E8A-4147-A177-3AD203B41FA5}">
                      <a16:colId xmlns:a16="http://schemas.microsoft.com/office/drawing/2014/main" val="2026589353"/>
                    </a:ext>
                  </a:extLst>
                </a:gridCol>
              </a:tblGrid>
              <a:tr h="493232">
                <a:tc>
                  <a:txBody>
                    <a:bodyPr/>
                    <a:lstStyle/>
                    <a:p>
                      <a:pPr algn="ctr" fontAlgn="ctr"/>
                      <a:r>
                        <a:rPr lang="nb-NO" sz="1000" b="0" i="0" u="none" strike="noStrike" dirty="0">
                          <a:effectLst/>
                          <a:latin typeface="Arial" panose="020B0604020202020204" pitchFamily="34" charset="0"/>
                          <a:cs typeface="Arial" panose="020B0604020202020204" pitchFamily="34" charset="0"/>
                        </a:rPr>
                        <a:t>300</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959821"/>
                  </a:ext>
                </a:extLst>
              </a:tr>
              <a:tr h="493232">
                <a:tc>
                  <a:txBody>
                    <a:bodyPr/>
                    <a:lstStyle/>
                    <a:p>
                      <a:pPr algn="ctr" fontAlgn="ctr"/>
                      <a:r>
                        <a:rPr lang="nb-NO" sz="1000" b="0" i="0" u="none" strike="noStrike" dirty="0">
                          <a:effectLst/>
                          <a:latin typeface="Arial" panose="020B0604020202020204" pitchFamily="34" charset="0"/>
                          <a:cs typeface="Arial" panose="020B0604020202020204" pitchFamily="34" charset="0"/>
                        </a:rPr>
                        <a:t>199</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71300226"/>
                  </a:ext>
                </a:extLst>
              </a:tr>
              <a:tr h="493232">
                <a:tc>
                  <a:txBody>
                    <a:bodyPr/>
                    <a:lstStyle/>
                    <a:p>
                      <a:pPr algn="ctr" fontAlgn="ctr"/>
                      <a:r>
                        <a:rPr lang="nb-NO" sz="1000" b="0" i="0" u="none" strike="noStrike" dirty="0">
                          <a:effectLst/>
                          <a:latin typeface="Arial" panose="020B0604020202020204" pitchFamily="34" charset="0"/>
                          <a:cs typeface="Arial" panose="020B0604020202020204" pitchFamily="34" charset="0"/>
                        </a:rPr>
                        <a:t>200</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2526093"/>
                  </a:ext>
                </a:extLst>
              </a:tr>
              <a:tr h="493232">
                <a:tc>
                  <a:txBody>
                    <a:bodyPr/>
                    <a:lstStyle/>
                    <a:p>
                      <a:pPr algn="ctr" fontAlgn="ctr"/>
                      <a:r>
                        <a:rPr lang="nb-NO" sz="1000" b="0" i="0" u="none" strike="noStrike" dirty="0">
                          <a:effectLst/>
                          <a:latin typeface="Arial" panose="020B0604020202020204" pitchFamily="34" charset="0"/>
                          <a:cs typeface="Arial" panose="020B0604020202020204" pitchFamily="34" charset="0"/>
                        </a:rPr>
                        <a:t>200</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2850181"/>
                  </a:ext>
                </a:extLst>
              </a:tr>
            </a:tbl>
          </a:graphicData>
        </a:graphic>
      </p:graphicFrame>
      <p:graphicFrame>
        <p:nvGraphicFramePr>
          <p:cNvPr id="19" name="Tabell 18">
            <a:extLst>
              <a:ext uri="{FF2B5EF4-FFF2-40B4-BE49-F238E27FC236}">
                <a16:creationId xmlns:a16="http://schemas.microsoft.com/office/drawing/2014/main" id="{F7F5F68D-757F-D455-7908-26FAFDE59E71}"/>
              </a:ext>
            </a:extLst>
          </p:cNvPr>
          <p:cNvGraphicFramePr>
            <a:graphicFrameLocks noGrp="1"/>
          </p:cNvGraphicFramePr>
          <p:nvPr>
            <p:extLst>
              <p:ext uri="{D42A27DB-BD31-4B8C-83A1-F6EECF244321}">
                <p14:modId xmlns:p14="http://schemas.microsoft.com/office/powerpoint/2010/main" val="3670326032"/>
              </p:ext>
            </p:extLst>
          </p:nvPr>
        </p:nvGraphicFramePr>
        <p:xfrm>
          <a:off x="11079556" y="5071521"/>
          <a:ext cx="417044" cy="986464"/>
        </p:xfrm>
        <a:graphic>
          <a:graphicData uri="http://schemas.openxmlformats.org/drawingml/2006/table">
            <a:tbl>
              <a:tblPr/>
              <a:tblGrid>
                <a:gridCol w="417044">
                  <a:extLst>
                    <a:ext uri="{9D8B030D-6E8A-4147-A177-3AD203B41FA5}">
                      <a16:colId xmlns:a16="http://schemas.microsoft.com/office/drawing/2014/main" val="1059857467"/>
                    </a:ext>
                  </a:extLst>
                </a:gridCol>
              </a:tblGrid>
              <a:tr h="493232">
                <a:tc>
                  <a:txBody>
                    <a:bodyPr/>
                    <a:lstStyle/>
                    <a:p>
                      <a:pPr algn="ctr" fontAlgn="ctr"/>
                      <a:r>
                        <a:rPr lang="nb-NO" sz="1000" b="0" i="0" u="none" strike="noStrike" dirty="0">
                          <a:effectLst/>
                          <a:latin typeface="Arial" panose="020B0604020202020204" pitchFamily="34" charset="0"/>
                          <a:cs typeface="Arial" panose="020B0604020202020204" pitchFamily="34" charset="0"/>
                        </a:rPr>
                        <a:t>100</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52448666"/>
                  </a:ext>
                </a:extLst>
              </a:tr>
              <a:tr h="493232">
                <a:tc>
                  <a:txBody>
                    <a:bodyPr/>
                    <a:lstStyle/>
                    <a:p>
                      <a:pPr algn="ctr" fontAlgn="ctr"/>
                      <a:r>
                        <a:rPr lang="nb-NO" sz="1000" b="0" i="0" u="none" strike="noStrike" dirty="0">
                          <a:effectLst/>
                          <a:latin typeface="Arial" panose="020B0604020202020204" pitchFamily="34" charset="0"/>
                          <a:cs typeface="Arial" panose="020B0604020202020204" pitchFamily="34" charset="0"/>
                        </a:rPr>
                        <a:t>80</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4716466"/>
                  </a:ext>
                </a:extLst>
              </a:tr>
            </a:tbl>
          </a:graphicData>
        </a:graphic>
      </p:graphicFrame>
      <p:sp>
        <p:nvSpPr>
          <p:cNvPr id="20" name="TekstSylinder 19">
            <a:extLst>
              <a:ext uri="{FF2B5EF4-FFF2-40B4-BE49-F238E27FC236}">
                <a16:creationId xmlns:a16="http://schemas.microsoft.com/office/drawing/2014/main" id="{C96C41B4-DDF3-48A2-31B8-64F1F775F957}"/>
              </a:ext>
            </a:extLst>
          </p:cNvPr>
          <p:cNvSpPr txBox="1"/>
          <p:nvPr/>
        </p:nvSpPr>
        <p:spPr>
          <a:xfrm>
            <a:off x="-34534" y="6597352"/>
            <a:ext cx="10725149" cy="246221"/>
          </a:xfrm>
          <a:prstGeom prst="rect">
            <a:avLst/>
          </a:prstGeom>
          <a:noFill/>
        </p:spPr>
        <p:txBody>
          <a:bodyPr wrap="square" rtlCol="0">
            <a:spAutoFit/>
          </a:bodyPr>
          <a:lstStyle/>
          <a:p>
            <a:r>
              <a:rPr lang="nb-NO" sz="1000" dirty="0"/>
              <a:t>Utvalget er delt slik at hver respondent svarte for kun 2 boktyper – ca. 700 respondenter har svart for hver</a:t>
            </a:r>
          </a:p>
        </p:txBody>
      </p:sp>
    </p:spTree>
    <p:extLst>
      <p:ext uri="{BB962C8B-B14F-4D97-AF65-F5344CB8AC3E}">
        <p14:creationId xmlns:p14="http://schemas.microsoft.com/office/powerpoint/2010/main" val="4198690116"/>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62ECF6A-C55B-0641-82CD-CDB87794C83B}"/>
              </a:ext>
            </a:extLst>
          </p:cNvPr>
          <p:cNvSpPr>
            <a:spLocks noGrp="1"/>
          </p:cNvSpPr>
          <p:nvPr>
            <p:ph type="title"/>
          </p:nvPr>
        </p:nvSpPr>
        <p:spPr/>
        <p:txBody>
          <a:bodyPr/>
          <a:lstStyle/>
          <a:p>
            <a:endParaRPr lang="nb-NO"/>
          </a:p>
        </p:txBody>
      </p:sp>
      <p:pic>
        <p:nvPicPr>
          <p:cNvPr id="3" name="Bilde 2">
            <a:extLst>
              <a:ext uri="{FF2B5EF4-FFF2-40B4-BE49-F238E27FC236}">
                <a16:creationId xmlns:a16="http://schemas.microsoft.com/office/drawing/2014/main" id="{1BF83C95-D389-C140-9D1D-774782684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6697" y="1681162"/>
            <a:ext cx="8597655" cy="4833277"/>
          </a:xfrm>
          <a:prstGeom prst="rect">
            <a:avLst/>
          </a:prstGeom>
        </p:spPr>
      </p:pic>
    </p:spTree>
    <p:extLst>
      <p:ext uri="{BB962C8B-B14F-4D97-AF65-F5344CB8AC3E}">
        <p14:creationId xmlns:p14="http://schemas.microsoft.com/office/powerpoint/2010/main" val="2428399582"/>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2" name="Diagram 21">
            <a:extLst>
              <a:ext uri="{FF2B5EF4-FFF2-40B4-BE49-F238E27FC236}">
                <a16:creationId xmlns:a16="http://schemas.microsoft.com/office/drawing/2014/main" id="{9E6D4928-E99E-46BC-BCFA-187F23DC5F7D}"/>
              </a:ext>
            </a:extLst>
          </p:cNvPr>
          <p:cNvGraphicFramePr/>
          <p:nvPr>
            <p:extLst>
              <p:ext uri="{D42A27DB-BD31-4B8C-83A1-F6EECF244321}">
                <p14:modId xmlns:p14="http://schemas.microsoft.com/office/powerpoint/2010/main" val="2987103054"/>
              </p:ext>
            </p:extLst>
          </p:nvPr>
        </p:nvGraphicFramePr>
        <p:xfrm>
          <a:off x="6202560" y="1454309"/>
          <a:ext cx="4680520" cy="4896166"/>
        </p:xfrm>
        <a:graphic>
          <a:graphicData uri="http://schemas.openxmlformats.org/drawingml/2006/chart">
            <c:chart xmlns:c="http://schemas.openxmlformats.org/drawingml/2006/chart" xmlns:r="http://schemas.openxmlformats.org/officeDocument/2006/relationships" r:id="rId2"/>
          </a:graphicData>
        </a:graphic>
      </p:graphicFrame>
      <p:sp>
        <p:nvSpPr>
          <p:cNvPr id="17" name="Tittel 1">
            <a:extLst>
              <a:ext uri="{FF2B5EF4-FFF2-40B4-BE49-F238E27FC236}">
                <a16:creationId xmlns:a16="http://schemas.microsoft.com/office/drawing/2014/main" id="{1CB1DDF2-518D-4D01-BC34-22F1165508EB}"/>
              </a:ext>
            </a:extLst>
          </p:cNvPr>
          <p:cNvSpPr>
            <a:spLocks noGrp="1"/>
          </p:cNvSpPr>
          <p:nvPr>
            <p:ph type="title"/>
          </p:nvPr>
        </p:nvSpPr>
        <p:spPr>
          <a:xfrm>
            <a:off x="839416" y="276330"/>
            <a:ext cx="10945216" cy="911225"/>
          </a:xfrm>
        </p:spPr>
        <p:txBody>
          <a:bodyPr/>
          <a:lstStyle/>
          <a:p>
            <a:r>
              <a:rPr lang="nb-NO" sz="1200" dirty="0">
                <a:solidFill>
                  <a:schemeClr val="tx1">
                    <a:lumMod val="50000"/>
                    <a:lumOff val="50000"/>
                  </a:schemeClr>
                </a:solidFill>
              </a:rPr>
              <a:t>PRISOPPFATNING HELT NY BOK</a:t>
            </a:r>
            <a:br>
              <a:rPr lang="nb-NO" sz="1200" dirty="0">
                <a:solidFill>
                  <a:schemeClr val="tx1">
                    <a:lumMod val="50000"/>
                    <a:lumOff val="50000"/>
                  </a:schemeClr>
                </a:solidFill>
              </a:rPr>
            </a:br>
            <a:r>
              <a:rPr lang="nb-NO" dirty="0"/>
              <a:t>Høyest snittbeløp man er villig til å betale for en helt ny bok finner vi oftere hos: </a:t>
            </a:r>
            <a:br>
              <a:rPr lang="nb-NO" dirty="0"/>
            </a:br>
            <a:r>
              <a:rPr lang="nb-NO" sz="1200" dirty="0"/>
              <a:t>20-29 år, yngre uten barn, gruppene «Bokinteresserte» og «De barneorienterte», storkjøpere samt leser på annet språk</a:t>
            </a:r>
            <a:endParaRPr lang="nb-NO" sz="1600" dirty="0"/>
          </a:p>
        </p:txBody>
      </p:sp>
      <p:graphicFrame>
        <p:nvGraphicFramePr>
          <p:cNvPr id="21" name="Diagram 20">
            <a:extLst>
              <a:ext uri="{FF2B5EF4-FFF2-40B4-BE49-F238E27FC236}">
                <a16:creationId xmlns:a16="http://schemas.microsoft.com/office/drawing/2014/main" id="{1719E487-46A7-468D-82FB-1705E159C422}"/>
              </a:ext>
            </a:extLst>
          </p:cNvPr>
          <p:cNvGraphicFramePr/>
          <p:nvPr>
            <p:extLst>
              <p:ext uri="{D42A27DB-BD31-4B8C-83A1-F6EECF244321}">
                <p14:modId xmlns:p14="http://schemas.microsoft.com/office/powerpoint/2010/main" val="3135091597"/>
              </p:ext>
            </p:extLst>
          </p:nvPr>
        </p:nvGraphicFramePr>
        <p:xfrm>
          <a:off x="839416" y="1454309"/>
          <a:ext cx="4680520" cy="4896166"/>
        </p:xfrm>
        <a:graphic>
          <a:graphicData uri="http://schemas.openxmlformats.org/drawingml/2006/chart">
            <c:chart xmlns:c="http://schemas.openxmlformats.org/drawingml/2006/chart" xmlns:r="http://schemas.openxmlformats.org/officeDocument/2006/relationships" r:id="rId3"/>
          </a:graphicData>
        </a:graphic>
      </p:graphicFrame>
      <p:cxnSp>
        <p:nvCxnSpPr>
          <p:cNvPr id="38" name="Rett linje 37">
            <a:extLst>
              <a:ext uri="{FF2B5EF4-FFF2-40B4-BE49-F238E27FC236}">
                <a16:creationId xmlns:a16="http://schemas.microsoft.com/office/drawing/2014/main" id="{BB15CA68-48DB-469C-926F-F58EE7D196BA}"/>
              </a:ext>
            </a:extLst>
          </p:cNvPr>
          <p:cNvCxnSpPr>
            <a:cxnSpLocks/>
          </p:cNvCxnSpPr>
          <p:nvPr/>
        </p:nvCxnSpPr>
        <p:spPr>
          <a:xfrm>
            <a:off x="4727848" y="1548493"/>
            <a:ext cx="28138" cy="4757675"/>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41" name="Rett linje 40">
            <a:extLst>
              <a:ext uri="{FF2B5EF4-FFF2-40B4-BE49-F238E27FC236}">
                <a16:creationId xmlns:a16="http://schemas.microsoft.com/office/drawing/2014/main" id="{9FAF8B7C-5701-4C9A-93C0-1267E3498221}"/>
              </a:ext>
            </a:extLst>
          </p:cNvPr>
          <p:cNvCxnSpPr>
            <a:cxnSpLocks/>
          </p:cNvCxnSpPr>
          <p:nvPr/>
        </p:nvCxnSpPr>
        <p:spPr>
          <a:xfrm>
            <a:off x="10056440" y="1537352"/>
            <a:ext cx="0" cy="4768816"/>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pic>
        <p:nvPicPr>
          <p:cNvPr id="55" name="Picture 2" descr="Bilderesultat for GENDER ICON">
            <a:extLst>
              <a:ext uri="{FF2B5EF4-FFF2-40B4-BE49-F238E27FC236}">
                <a16:creationId xmlns:a16="http://schemas.microsoft.com/office/drawing/2014/main" id="{7B727461-7AF7-A85B-F08A-5933F42820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0403" y="1569905"/>
            <a:ext cx="284139" cy="28702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Bilderesultat for AGE ICON">
            <a:extLst>
              <a:ext uri="{FF2B5EF4-FFF2-40B4-BE49-F238E27FC236}">
                <a16:creationId xmlns:a16="http://schemas.microsoft.com/office/drawing/2014/main" id="{77ED758B-A297-825D-8FE4-379CE05943A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1683" y="1896328"/>
            <a:ext cx="361689" cy="33711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Bilderesultat for CHILDREN ICON">
            <a:extLst>
              <a:ext uri="{FF2B5EF4-FFF2-40B4-BE49-F238E27FC236}">
                <a16:creationId xmlns:a16="http://schemas.microsoft.com/office/drawing/2014/main" id="{3F138D3B-2C0A-19CB-2916-BFF02CE1D64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3967" y="2248325"/>
            <a:ext cx="337119" cy="337119"/>
          </a:xfrm>
          <a:prstGeom prst="rect">
            <a:avLst/>
          </a:prstGeom>
          <a:noFill/>
          <a:extLst>
            <a:ext uri="{909E8E84-426E-40DD-AFC4-6F175D3DCCD1}">
              <a14:hiddenFill xmlns:a14="http://schemas.microsoft.com/office/drawing/2010/main">
                <a:solidFill>
                  <a:srgbClr val="FFFFFF"/>
                </a:solidFill>
              </a14:hiddenFill>
            </a:ext>
          </a:extLst>
        </p:spPr>
      </p:pic>
      <p:pic>
        <p:nvPicPr>
          <p:cNvPr id="58" name="Bilde 57">
            <a:extLst>
              <a:ext uri="{FF2B5EF4-FFF2-40B4-BE49-F238E27FC236}">
                <a16:creationId xmlns:a16="http://schemas.microsoft.com/office/drawing/2014/main" id="{A8F11DAE-F91F-502E-F9CA-F060B49788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31682" y="2927039"/>
            <a:ext cx="361690" cy="207936"/>
          </a:xfrm>
          <a:prstGeom prst="rect">
            <a:avLst/>
          </a:prstGeom>
        </p:spPr>
      </p:pic>
      <p:pic>
        <p:nvPicPr>
          <p:cNvPr id="59" name="Picture 12" descr="Bilderesultat for INCOME ICON">
            <a:extLst>
              <a:ext uri="{FF2B5EF4-FFF2-40B4-BE49-F238E27FC236}">
                <a16:creationId xmlns:a16="http://schemas.microsoft.com/office/drawing/2014/main" id="{DA12EA91-F67A-DCC5-8B25-0F55FF6008F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20034" y="3195741"/>
            <a:ext cx="373338" cy="348688"/>
          </a:xfrm>
          <a:prstGeom prst="rect">
            <a:avLst/>
          </a:prstGeom>
          <a:noFill/>
          <a:extLst>
            <a:ext uri="{909E8E84-426E-40DD-AFC4-6F175D3DCCD1}">
              <a14:hiddenFill xmlns:a14="http://schemas.microsoft.com/office/drawing/2010/main">
                <a:solidFill>
                  <a:srgbClr val="FFFFFF"/>
                </a:solidFill>
              </a14:hiddenFill>
            </a:ext>
          </a:extLst>
        </p:spPr>
      </p:pic>
      <p:pic>
        <p:nvPicPr>
          <p:cNvPr id="60" name="Bilde 59">
            <a:extLst>
              <a:ext uri="{FF2B5EF4-FFF2-40B4-BE49-F238E27FC236}">
                <a16:creationId xmlns:a16="http://schemas.microsoft.com/office/drawing/2014/main" id="{2332E5EF-4E94-EEB2-F469-10B9320576F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625451" y="3571219"/>
            <a:ext cx="335897" cy="272810"/>
          </a:xfrm>
          <a:prstGeom prst="rect">
            <a:avLst/>
          </a:prstGeom>
        </p:spPr>
      </p:pic>
      <p:pic>
        <p:nvPicPr>
          <p:cNvPr id="61" name="Picture 19" descr="Household Icons - Download Free Vector Icons | Noun Project">
            <a:extLst>
              <a:ext uri="{FF2B5EF4-FFF2-40B4-BE49-F238E27FC236}">
                <a16:creationId xmlns:a16="http://schemas.microsoft.com/office/drawing/2014/main" id="{A4D44BCD-153D-2368-A62F-F88DEB1A9D4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44762" y="2575943"/>
            <a:ext cx="324491" cy="324491"/>
          </a:xfrm>
          <a:prstGeom prst="rect">
            <a:avLst/>
          </a:prstGeom>
          <a:noFill/>
          <a:extLst>
            <a:ext uri="{909E8E84-426E-40DD-AFC4-6F175D3DCCD1}">
              <a14:hiddenFill xmlns:a14="http://schemas.microsoft.com/office/drawing/2010/main">
                <a:solidFill>
                  <a:srgbClr val="FFFFFF"/>
                </a:solidFill>
              </a14:hiddenFill>
            </a:ext>
          </a:extLst>
        </p:spPr>
      </p:pic>
      <p:pic>
        <p:nvPicPr>
          <p:cNvPr id="62" name="Grafikk 61" descr="Handlevogn kontur">
            <a:extLst>
              <a:ext uri="{FF2B5EF4-FFF2-40B4-BE49-F238E27FC236}">
                <a16:creationId xmlns:a16="http://schemas.microsoft.com/office/drawing/2014/main" id="{81948BAD-3F4D-4542-864F-0CEAEC90401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64563" y="4219907"/>
            <a:ext cx="304690" cy="304690"/>
          </a:xfrm>
          <a:prstGeom prst="rect">
            <a:avLst/>
          </a:prstGeom>
        </p:spPr>
      </p:pic>
      <p:pic>
        <p:nvPicPr>
          <p:cNvPr id="63" name="Grafikk 62" descr="Bøker på hylle med heldekkende fyll">
            <a:extLst>
              <a:ext uri="{FF2B5EF4-FFF2-40B4-BE49-F238E27FC236}">
                <a16:creationId xmlns:a16="http://schemas.microsoft.com/office/drawing/2014/main" id="{12702ECF-A957-649C-A9C0-C989D56DEF5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40580" y="4555256"/>
            <a:ext cx="335916" cy="335916"/>
          </a:xfrm>
          <a:prstGeom prst="rect">
            <a:avLst/>
          </a:prstGeom>
        </p:spPr>
      </p:pic>
      <p:pic>
        <p:nvPicPr>
          <p:cNvPr id="64" name="Picture 4" descr="World International Language Icon Thin Line Vector Stock Vector -  Illustration of globe, country: 174303821">
            <a:extLst>
              <a:ext uri="{FF2B5EF4-FFF2-40B4-BE49-F238E27FC236}">
                <a16:creationId xmlns:a16="http://schemas.microsoft.com/office/drawing/2014/main" id="{6D84FAE7-E227-5370-F445-61A48C8ACA2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19644" y="4906847"/>
            <a:ext cx="365655" cy="365655"/>
          </a:xfrm>
          <a:prstGeom prst="rect">
            <a:avLst/>
          </a:prstGeom>
          <a:noFill/>
          <a:extLst>
            <a:ext uri="{909E8E84-426E-40DD-AFC4-6F175D3DCCD1}">
              <a14:hiddenFill xmlns:a14="http://schemas.microsoft.com/office/drawing/2010/main">
                <a:solidFill>
                  <a:srgbClr val="FFFFFF"/>
                </a:solidFill>
              </a14:hiddenFill>
            </a:ext>
          </a:extLst>
        </p:spPr>
      </p:pic>
      <p:pic>
        <p:nvPicPr>
          <p:cNvPr id="65" name="Bilde 64">
            <a:extLst>
              <a:ext uri="{FF2B5EF4-FFF2-40B4-BE49-F238E27FC236}">
                <a16:creationId xmlns:a16="http://schemas.microsoft.com/office/drawing/2014/main" id="{3B301E7B-0C50-F717-5A38-5DEA0F16C5C7}"/>
              </a:ext>
            </a:extLst>
          </p:cNvPr>
          <p:cNvPicPr>
            <a:picLocks noChangeAspect="1"/>
          </p:cNvPicPr>
          <p:nvPr/>
        </p:nvPicPr>
        <p:blipFill>
          <a:blip r:embed="rId16"/>
          <a:stretch>
            <a:fillRect/>
          </a:stretch>
        </p:blipFill>
        <p:spPr>
          <a:xfrm>
            <a:off x="5591944" y="5997800"/>
            <a:ext cx="304690" cy="308368"/>
          </a:xfrm>
          <a:prstGeom prst="rect">
            <a:avLst/>
          </a:prstGeom>
        </p:spPr>
      </p:pic>
      <p:pic>
        <p:nvPicPr>
          <p:cNvPr id="66" name="Bilde 65">
            <a:extLst>
              <a:ext uri="{FF2B5EF4-FFF2-40B4-BE49-F238E27FC236}">
                <a16:creationId xmlns:a16="http://schemas.microsoft.com/office/drawing/2014/main" id="{17182091-789E-EE2B-D0FD-09697CB6A676}"/>
              </a:ext>
            </a:extLst>
          </p:cNvPr>
          <p:cNvPicPr>
            <a:picLocks noChangeAspect="1"/>
          </p:cNvPicPr>
          <p:nvPr/>
        </p:nvPicPr>
        <p:blipFill>
          <a:blip r:embed="rId17"/>
          <a:stretch>
            <a:fillRect/>
          </a:stretch>
        </p:blipFill>
        <p:spPr>
          <a:xfrm>
            <a:off x="5651365" y="5636736"/>
            <a:ext cx="317888" cy="324214"/>
          </a:xfrm>
          <a:prstGeom prst="rect">
            <a:avLst/>
          </a:prstGeom>
        </p:spPr>
      </p:pic>
      <p:pic>
        <p:nvPicPr>
          <p:cNvPr id="67" name="Bilde 66">
            <a:extLst>
              <a:ext uri="{FF2B5EF4-FFF2-40B4-BE49-F238E27FC236}">
                <a16:creationId xmlns:a16="http://schemas.microsoft.com/office/drawing/2014/main" id="{F91877FA-AAB9-3C3A-0B46-E11D1A1DBF02}"/>
              </a:ext>
            </a:extLst>
          </p:cNvPr>
          <p:cNvPicPr>
            <a:picLocks noChangeAspect="1"/>
          </p:cNvPicPr>
          <p:nvPr/>
        </p:nvPicPr>
        <p:blipFill>
          <a:blip r:embed="rId18"/>
          <a:stretch>
            <a:fillRect/>
          </a:stretch>
        </p:blipFill>
        <p:spPr>
          <a:xfrm>
            <a:off x="5620142" y="5346236"/>
            <a:ext cx="384768" cy="223414"/>
          </a:xfrm>
          <a:prstGeom prst="rect">
            <a:avLst/>
          </a:prstGeom>
        </p:spPr>
      </p:pic>
      <p:pic>
        <p:nvPicPr>
          <p:cNvPr id="68" name="Bilde 67">
            <a:extLst>
              <a:ext uri="{FF2B5EF4-FFF2-40B4-BE49-F238E27FC236}">
                <a16:creationId xmlns:a16="http://schemas.microsoft.com/office/drawing/2014/main" id="{4B3867E1-7644-F08A-67FA-81EE45ED2628}"/>
              </a:ext>
            </a:extLst>
          </p:cNvPr>
          <p:cNvPicPr>
            <a:picLocks noChangeAspect="1"/>
          </p:cNvPicPr>
          <p:nvPr/>
        </p:nvPicPr>
        <p:blipFill>
          <a:blip r:embed="rId19"/>
          <a:stretch>
            <a:fillRect/>
          </a:stretch>
        </p:blipFill>
        <p:spPr>
          <a:xfrm>
            <a:off x="5656327" y="3885240"/>
            <a:ext cx="283145" cy="304008"/>
          </a:xfrm>
          <a:prstGeom prst="rect">
            <a:avLst/>
          </a:prstGeom>
        </p:spPr>
      </p:pic>
      <p:sp>
        <p:nvSpPr>
          <p:cNvPr id="70" name="TekstSylinder 69">
            <a:extLst>
              <a:ext uri="{FF2B5EF4-FFF2-40B4-BE49-F238E27FC236}">
                <a16:creationId xmlns:a16="http://schemas.microsoft.com/office/drawing/2014/main" id="{78E5D060-8BED-4B59-E004-333888FA660C}"/>
              </a:ext>
            </a:extLst>
          </p:cNvPr>
          <p:cNvSpPr txBox="1"/>
          <p:nvPr/>
        </p:nvSpPr>
        <p:spPr>
          <a:xfrm>
            <a:off x="29234" y="6610937"/>
            <a:ext cx="9453504" cy="230832"/>
          </a:xfrm>
          <a:prstGeom prst="rect">
            <a:avLst/>
          </a:prstGeom>
          <a:noFill/>
        </p:spPr>
        <p:txBody>
          <a:bodyPr wrap="square" rtlCol="0">
            <a:spAutoFit/>
          </a:bodyPr>
          <a:lstStyle/>
          <a:p>
            <a:r>
              <a:rPr lang="nb-NO" sz="900" b="1" dirty="0">
                <a:solidFill>
                  <a:schemeClr val="tx1">
                    <a:lumMod val="50000"/>
                    <a:lumOff val="50000"/>
                  </a:schemeClr>
                </a:solidFill>
                <a:latin typeface="Arial" panose="020B0604020202020204" pitchFamily="34" charset="0"/>
                <a:cs typeface="Arial" panose="020B0604020202020204" pitchFamily="34" charset="0"/>
              </a:rPr>
              <a:t>Tenk deg at det er en forfatter du liker eller en bok du ønsker å lese. Hvilken maks pris synes du er OK å betale for en helt ny bok</a:t>
            </a:r>
            <a:endParaRPr lang="nb-NO" sz="900" dirty="0">
              <a:solidFill>
                <a:schemeClr val="tx1">
                  <a:lumMod val="50000"/>
                  <a:lumOff val="50000"/>
                </a:schemeClr>
              </a:solidFill>
            </a:endParaRPr>
          </a:p>
        </p:txBody>
      </p:sp>
    </p:spTree>
    <p:extLst>
      <p:ext uri="{BB962C8B-B14F-4D97-AF65-F5344CB8AC3E}">
        <p14:creationId xmlns:p14="http://schemas.microsoft.com/office/powerpoint/2010/main" val="374019066"/>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tel 1">
            <a:extLst>
              <a:ext uri="{FF2B5EF4-FFF2-40B4-BE49-F238E27FC236}">
                <a16:creationId xmlns:a16="http://schemas.microsoft.com/office/drawing/2014/main" id="{1CB1DDF2-518D-4D01-BC34-22F1165508EB}"/>
              </a:ext>
            </a:extLst>
          </p:cNvPr>
          <p:cNvSpPr>
            <a:spLocks noGrp="1"/>
          </p:cNvSpPr>
          <p:nvPr>
            <p:ph type="title"/>
          </p:nvPr>
        </p:nvSpPr>
        <p:spPr>
          <a:xfrm>
            <a:off x="839416" y="276330"/>
            <a:ext cx="10725150" cy="911225"/>
          </a:xfrm>
        </p:spPr>
        <p:txBody>
          <a:bodyPr/>
          <a:lstStyle/>
          <a:p>
            <a:r>
              <a:rPr lang="nb-NO" sz="1200" dirty="0">
                <a:solidFill>
                  <a:schemeClr val="tx1">
                    <a:lumMod val="50000"/>
                    <a:lumOff val="50000"/>
                  </a:schemeClr>
                </a:solidFill>
              </a:rPr>
              <a:t>PRISOPPFATNING EN BOK SOM SELGES PÅ TILBUD I BOKHANDELEN</a:t>
            </a:r>
            <a:br>
              <a:rPr lang="nb-NO" sz="1200" dirty="0">
                <a:solidFill>
                  <a:schemeClr val="tx1">
                    <a:lumMod val="50000"/>
                    <a:lumOff val="50000"/>
                  </a:schemeClr>
                </a:solidFill>
              </a:rPr>
            </a:br>
            <a:r>
              <a:rPr lang="nb-NO" dirty="0"/>
              <a:t>Høyest snittbeløp man er villig til å betale for bok på tilbud i bokhandelen er oftere:</a:t>
            </a:r>
            <a:br>
              <a:rPr lang="nb-NO" dirty="0"/>
            </a:br>
            <a:r>
              <a:rPr lang="nb-NO" sz="1200" dirty="0"/>
              <a:t>25-29 år, yngre single, gruppene «De bokinteresserte» og «De moderne» samt småkjøpere</a:t>
            </a:r>
          </a:p>
        </p:txBody>
      </p:sp>
      <p:graphicFrame>
        <p:nvGraphicFramePr>
          <p:cNvPr id="22" name="Diagram 21">
            <a:extLst>
              <a:ext uri="{FF2B5EF4-FFF2-40B4-BE49-F238E27FC236}">
                <a16:creationId xmlns:a16="http://schemas.microsoft.com/office/drawing/2014/main" id="{6845A07D-691F-4AA2-B93B-A2CAAC9FE89C}"/>
              </a:ext>
            </a:extLst>
          </p:cNvPr>
          <p:cNvGraphicFramePr/>
          <p:nvPr>
            <p:extLst>
              <p:ext uri="{D42A27DB-BD31-4B8C-83A1-F6EECF244321}">
                <p14:modId xmlns:p14="http://schemas.microsoft.com/office/powerpoint/2010/main" val="3596700961"/>
              </p:ext>
            </p:extLst>
          </p:nvPr>
        </p:nvGraphicFramePr>
        <p:xfrm>
          <a:off x="6202560" y="1454309"/>
          <a:ext cx="4680520" cy="49309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8" name="Diagram 37">
            <a:extLst>
              <a:ext uri="{FF2B5EF4-FFF2-40B4-BE49-F238E27FC236}">
                <a16:creationId xmlns:a16="http://schemas.microsoft.com/office/drawing/2014/main" id="{B4230EB6-F3D9-430A-B8F8-9A97A8AED5BB}"/>
              </a:ext>
            </a:extLst>
          </p:cNvPr>
          <p:cNvGraphicFramePr/>
          <p:nvPr>
            <p:extLst>
              <p:ext uri="{D42A27DB-BD31-4B8C-83A1-F6EECF244321}">
                <p14:modId xmlns:p14="http://schemas.microsoft.com/office/powerpoint/2010/main" val="3557671150"/>
              </p:ext>
            </p:extLst>
          </p:nvPr>
        </p:nvGraphicFramePr>
        <p:xfrm>
          <a:off x="839416" y="1454309"/>
          <a:ext cx="4680520" cy="4930944"/>
        </p:xfrm>
        <a:graphic>
          <a:graphicData uri="http://schemas.openxmlformats.org/drawingml/2006/chart">
            <c:chart xmlns:c="http://schemas.openxmlformats.org/drawingml/2006/chart" xmlns:r="http://schemas.openxmlformats.org/officeDocument/2006/relationships" r:id="rId3"/>
          </a:graphicData>
        </a:graphic>
      </p:graphicFrame>
      <p:cxnSp>
        <p:nvCxnSpPr>
          <p:cNvPr id="55" name="Rett linje 54">
            <a:extLst>
              <a:ext uri="{FF2B5EF4-FFF2-40B4-BE49-F238E27FC236}">
                <a16:creationId xmlns:a16="http://schemas.microsoft.com/office/drawing/2014/main" id="{2DF7E5B7-3569-449C-BDB1-649FC55B4A81}"/>
              </a:ext>
            </a:extLst>
          </p:cNvPr>
          <p:cNvCxnSpPr>
            <a:cxnSpLocks/>
          </p:cNvCxnSpPr>
          <p:nvPr/>
        </p:nvCxnSpPr>
        <p:spPr>
          <a:xfrm>
            <a:off x="4151784" y="1489087"/>
            <a:ext cx="0" cy="4896166"/>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10F36234-0C06-45FB-B7C4-2FDAFFF9CC1D}"/>
              </a:ext>
            </a:extLst>
          </p:cNvPr>
          <p:cNvCxnSpPr>
            <a:cxnSpLocks/>
          </p:cNvCxnSpPr>
          <p:nvPr/>
        </p:nvCxnSpPr>
        <p:spPr>
          <a:xfrm>
            <a:off x="9480376" y="1556792"/>
            <a:ext cx="0" cy="4896166"/>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pic>
        <p:nvPicPr>
          <p:cNvPr id="21" name="Picture 2" descr="Bilderesultat for GENDER ICON">
            <a:extLst>
              <a:ext uri="{FF2B5EF4-FFF2-40B4-BE49-F238E27FC236}">
                <a16:creationId xmlns:a16="http://schemas.microsoft.com/office/drawing/2014/main" id="{1AEB35B4-8D4A-E9FF-3B94-354B390554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0403" y="1569905"/>
            <a:ext cx="284139" cy="28702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Bilderesultat for AGE ICON">
            <a:extLst>
              <a:ext uri="{FF2B5EF4-FFF2-40B4-BE49-F238E27FC236}">
                <a16:creationId xmlns:a16="http://schemas.microsoft.com/office/drawing/2014/main" id="{5145FE28-D904-3C08-2756-8F7E958E562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1683" y="1896328"/>
            <a:ext cx="361689" cy="33711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Bilderesultat for CHILDREN ICON">
            <a:extLst>
              <a:ext uri="{FF2B5EF4-FFF2-40B4-BE49-F238E27FC236}">
                <a16:creationId xmlns:a16="http://schemas.microsoft.com/office/drawing/2014/main" id="{F09778A4-E8E9-6B6B-D33C-3ABEBF37EA1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3967" y="2248325"/>
            <a:ext cx="337119" cy="337119"/>
          </a:xfrm>
          <a:prstGeom prst="rect">
            <a:avLst/>
          </a:prstGeom>
          <a:noFill/>
          <a:extLst>
            <a:ext uri="{909E8E84-426E-40DD-AFC4-6F175D3DCCD1}">
              <a14:hiddenFill xmlns:a14="http://schemas.microsoft.com/office/drawing/2010/main">
                <a:solidFill>
                  <a:srgbClr val="FFFFFF"/>
                </a:solidFill>
              </a14:hiddenFill>
            </a:ext>
          </a:extLst>
        </p:spPr>
      </p:pic>
      <p:pic>
        <p:nvPicPr>
          <p:cNvPr id="25" name="Bilde 24">
            <a:extLst>
              <a:ext uri="{FF2B5EF4-FFF2-40B4-BE49-F238E27FC236}">
                <a16:creationId xmlns:a16="http://schemas.microsoft.com/office/drawing/2014/main" id="{779D39FF-401D-2C07-F556-248E66D429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31682" y="2927039"/>
            <a:ext cx="361690" cy="207936"/>
          </a:xfrm>
          <a:prstGeom prst="rect">
            <a:avLst/>
          </a:prstGeom>
        </p:spPr>
      </p:pic>
      <p:pic>
        <p:nvPicPr>
          <p:cNvPr id="26" name="Picture 12" descr="Bilderesultat for INCOME ICON">
            <a:extLst>
              <a:ext uri="{FF2B5EF4-FFF2-40B4-BE49-F238E27FC236}">
                <a16:creationId xmlns:a16="http://schemas.microsoft.com/office/drawing/2014/main" id="{6F4DE397-3C61-E4D8-76E0-5B9023D7FDD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20034" y="3195741"/>
            <a:ext cx="373338" cy="348688"/>
          </a:xfrm>
          <a:prstGeom prst="rect">
            <a:avLst/>
          </a:prstGeom>
          <a:noFill/>
          <a:extLst>
            <a:ext uri="{909E8E84-426E-40DD-AFC4-6F175D3DCCD1}">
              <a14:hiddenFill xmlns:a14="http://schemas.microsoft.com/office/drawing/2010/main">
                <a:solidFill>
                  <a:srgbClr val="FFFFFF"/>
                </a:solidFill>
              </a14:hiddenFill>
            </a:ext>
          </a:extLst>
        </p:spPr>
      </p:pic>
      <p:pic>
        <p:nvPicPr>
          <p:cNvPr id="27" name="Bilde 26">
            <a:extLst>
              <a:ext uri="{FF2B5EF4-FFF2-40B4-BE49-F238E27FC236}">
                <a16:creationId xmlns:a16="http://schemas.microsoft.com/office/drawing/2014/main" id="{00CCBB62-5256-2D5E-6525-C1741B338B3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625451" y="3571219"/>
            <a:ext cx="335897" cy="272810"/>
          </a:xfrm>
          <a:prstGeom prst="rect">
            <a:avLst/>
          </a:prstGeom>
        </p:spPr>
      </p:pic>
      <p:pic>
        <p:nvPicPr>
          <p:cNvPr id="28" name="Picture 19" descr="Household Icons - Download Free Vector Icons | Noun Project">
            <a:extLst>
              <a:ext uri="{FF2B5EF4-FFF2-40B4-BE49-F238E27FC236}">
                <a16:creationId xmlns:a16="http://schemas.microsoft.com/office/drawing/2014/main" id="{02098C92-5066-B731-2DAE-67C2279F2F0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44762" y="2575943"/>
            <a:ext cx="324491" cy="324491"/>
          </a:xfrm>
          <a:prstGeom prst="rect">
            <a:avLst/>
          </a:prstGeom>
          <a:noFill/>
          <a:extLst>
            <a:ext uri="{909E8E84-426E-40DD-AFC4-6F175D3DCCD1}">
              <a14:hiddenFill xmlns:a14="http://schemas.microsoft.com/office/drawing/2010/main">
                <a:solidFill>
                  <a:srgbClr val="FFFFFF"/>
                </a:solidFill>
              </a14:hiddenFill>
            </a:ext>
          </a:extLst>
        </p:spPr>
      </p:pic>
      <p:pic>
        <p:nvPicPr>
          <p:cNvPr id="29" name="Grafikk 28" descr="Handlevogn kontur">
            <a:extLst>
              <a:ext uri="{FF2B5EF4-FFF2-40B4-BE49-F238E27FC236}">
                <a16:creationId xmlns:a16="http://schemas.microsoft.com/office/drawing/2014/main" id="{D767C5C2-0977-5058-AE9A-CE0DB7F6BA4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64563" y="4219907"/>
            <a:ext cx="304690" cy="304690"/>
          </a:xfrm>
          <a:prstGeom prst="rect">
            <a:avLst/>
          </a:prstGeom>
        </p:spPr>
      </p:pic>
      <p:pic>
        <p:nvPicPr>
          <p:cNvPr id="30" name="Grafikk 29" descr="Bøker på hylle med heldekkende fyll">
            <a:extLst>
              <a:ext uri="{FF2B5EF4-FFF2-40B4-BE49-F238E27FC236}">
                <a16:creationId xmlns:a16="http://schemas.microsoft.com/office/drawing/2014/main" id="{03682A9B-9AAC-21AB-8AC0-F8529698424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40580" y="4555256"/>
            <a:ext cx="335916" cy="335916"/>
          </a:xfrm>
          <a:prstGeom prst="rect">
            <a:avLst/>
          </a:prstGeom>
        </p:spPr>
      </p:pic>
      <p:pic>
        <p:nvPicPr>
          <p:cNvPr id="31" name="Picture 4" descr="World International Language Icon Thin Line Vector Stock Vector -  Illustration of globe, country: 174303821">
            <a:extLst>
              <a:ext uri="{FF2B5EF4-FFF2-40B4-BE49-F238E27FC236}">
                <a16:creationId xmlns:a16="http://schemas.microsoft.com/office/drawing/2014/main" id="{6FDAABB7-8DCD-1C0F-8824-73F6DFD7BEB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19644" y="4906847"/>
            <a:ext cx="365655" cy="365655"/>
          </a:xfrm>
          <a:prstGeom prst="rect">
            <a:avLst/>
          </a:prstGeom>
          <a:noFill/>
          <a:extLst>
            <a:ext uri="{909E8E84-426E-40DD-AFC4-6F175D3DCCD1}">
              <a14:hiddenFill xmlns:a14="http://schemas.microsoft.com/office/drawing/2010/main">
                <a:solidFill>
                  <a:srgbClr val="FFFFFF"/>
                </a:solidFill>
              </a14:hiddenFill>
            </a:ext>
          </a:extLst>
        </p:spPr>
      </p:pic>
      <p:pic>
        <p:nvPicPr>
          <p:cNvPr id="32" name="Bilde 31">
            <a:extLst>
              <a:ext uri="{FF2B5EF4-FFF2-40B4-BE49-F238E27FC236}">
                <a16:creationId xmlns:a16="http://schemas.microsoft.com/office/drawing/2014/main" id="{DA71E39C-23DB-2DDC-654B-52C91CD926C8}"/>
              </a:ext>
            </a:extLst>
          </p:cNvPr>
          <p:cNvPicPr>
            <a:picLocks noChangeAspect="1"/>
          </p:cNvPicPr>
          <p:nvPr/>
        </p:nvPicPr>
        <p:blipFill>
          <a:blip r:embed="rId16"/>
          <a:stretch>
            <a:fillRect/>
          </a:stretch>
        </p:blipFill>
        <p:spPr>
          <a:xfrm>
            <a:off x="5591944" y="5997800"/>
            <a:ext cx="304690" cy="308368"/>
          </a:xfrm>
          <a:prstGeom prst="rect">
            <a:avLst/>
          </a:prstGeom>
        </p:spPr>
      </p:pic>
      <p:pic>
        <p:nvPicPr>
          <p:cNvPr id="33" name="Bilde 32">
            <a:extLst>
              <a:ext uri="{FF2B5EF4-FFF2-40B4-BE49-F238E27FC236}">
                <a16:creationId xmlns:a16="http://schemas.microsoft.com/office/drawing/2014/main" id="{4EBCD11F-9B51-C30D-22F4-9789B0A9F282}"/>
              </a:ext>
            </a:extLst>
          </p:cNvPr>
          <p:cNvPicPr>
            <a:picLocks noChangeAspect="1"/>
          </p:cNvPicPr>
          <p:nvPr/>
        </p:nvPicPr>
        <p:blipFill>
          <a:blip r:embed="rId17"/>
          <a:stretch>
            <a:fillRect/>
          </a:stretch>
        </p:blipFill>
        <p:spPr>
          <a:xfrm>
            <a:off x="5651365" y="5636736"/>
            <a:ext cx="317888" cy="324214"/>
          </a:xfrm>
          <a:prstGeom prst="rect">
            <a:avLst/>
          </a:prstGeom>
        </p:spPr>
      </p:pic>
      <p:pic>
        <p:nvPicPr>
          <p:cNvPr id="34" name="Bilde 33">
            <a:extLst>
              <a:ext uri="{FF2B5EF4-FFF2-40B4-BE49-F238E27FC236}">
                <a16:creationId xmlns:a16="http://schemas.microsoft.com/office/drawing/2014/main" id="{214A3094-5ECC-5F29-8B40-CFE9DE124006}"/>
              </a:ext>
            </a:extLst>
          </p:cNvPr>
          <p:cNvPicPr>
            <a:picLocks noChangeAspect="1"/>
          </p:cNvPicPr>
          <p:nvPr/>
        </p:nvPicPr>
        <p:blipFill>
          <a:blip r:embed="rId18"/>
          <a:stretch>
            <a:fillRect/>
          </a:stretch>
        </p:blipFill>
        <p:spPr>
          <a:xfrm>
            <a:off x="5620142" y="5346236"/>
            <a:ext cx="384768" cy="223414"/>
          </a:xfrm>
          <a:prstGeom prst="rect">
            <a:avLst/>
          </a:prstGeom>
        </p:spPr>
      </p:pic>
      <p:pic>
        <p:nvPicPr>
          <p:cNvPr id="35" name="Bilde 34">
            <a:extLst>
              <a:ext uri="{FF2B5EF4-FFF2-40B4-BE49-F238E27FC236}">
                <a16:creationId xmlns:a16="http://schemas.microsoft.com/office/drawing/2014/main" id="{12335AA1-D5A7-75CD-1859-DE9A851D8BF8}"/>
              </a:ext>
            </a:extLst>
          </p:cNvPr>
          <p:cNvPicPr>
            <a:picLocks noChangeAspect="1"/>
          </p:cNvPicPr>
          <p:nvPr/>
        </p:nvPicPr>
        <p:blipFill>
          <a:blip r:embed="rId19"/>
          <a:stretch>
            <a:fillRect/>
          </a:stretch>
        </p:blipFill>
        <p:spPr>
          <a:xfrm>
            <a:off x="5656327" y="3885240"/>
            <a:ext cx="283145" cy="304008"/>
          </a:xfrm>
          <a:prstGeom prst="rect">
            <a:avLst/>
          </a:prstGeom>
        </p:spPr>
      </p:pic>
      <p:sp>
        <p:nvSpPr>
          <p:cNvPr id="39" name="TekstSylinder 38">
            <a:extLst>
              <a:ext uri="{FF2B5EF4-FFF2-40B4-BE49-F238E27FC236}">
                <a16:creationId xmlns:a16="http://schemas.microsoft.com/office/drawing/2014/main" id="{808ADF4B-7A93-4440-9379-FE44CF31BA1A}"/>
              </a:ext>
            </a:extLst>
          </p:cNvPr>
          <p:cNvSpPr txBox="1"/>
          <p:nvPr/>
        </p:nvSpPr>
        <p:spPr>
          <a:xfrm>
            <a:off x="29234" y="6610937"/>
            <a:ext cx="9453504" cy="230832"/>
          </a:xfrm>
          <a:prstGeom prst="rect">
            <a:avLst/>
          </a:prstGeom>
          <a:noFill/>
        </p:spPr>
        <p:txBody>
          <a:bodyPr wrap="square" rtlCol="0">
            <a:spAutoFit/>
          </a:bodyPr>
          <a:lstStyle/>
          <a:p>
            <a:r>
              <a:rPr lang="nb-NO" sz="900" b="1" dirty="0">
                <a:solidFill>
                  <a:schemeClr val="tx1">
                    <a:lumMod val="50000"/>
                    <a:lumOff val="50000"/>
                  </a:schemeClr>
                </a:solidFill>
                <a:latin typeface="Arial" panose="020B0604020202020204" pitchFamily="34" charset="0"/>
                <a:cs typeface="Arial" panose="020B0604020202020204" pitchFamily="34" charset="0"/>
              </a:rPr>
              <a:t>Tenk deg at det er en forfatter du liker eller en bok du ønsker å lese. Hvilken maks pris synes du er OK å betale for en bok som selges på tilbud i bokhandelen</a:t>
            </a:r>
            <a:endParaRPr lang="nb-NO" sz="900" dirty="0">
              <a:solidFill>
                <a:schemeClr val="tx1">
                  <a:lumMod val="50000"/>
                  <a:lumOff val="50000"/>
                </a:schemeClr>
              </a:solidFill>
            </a:endParaRPr>
          </a:p>
        </p:txBody>
      </p:sp>
    </p:spTree>
    <p:extLst>
      <p:ext uri="{BB962C8B-B14F-4D97-AF65-F5344CB8AC3E}">
        <p14:creationId xmlns:p14="http://schemas.microsoft.com/office/powerpoint/2010/main" val="95276579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AA88199-1197-46F0-BC78-93A7DAACD898}"/>
              </a:ext>
            </a:extLst>
          </p:cNvPr>
          <p:cNvSpPr>
            <a:spLocks noGrp="1"/>
          </p:cNvSpPr>
          <p:nvPr>
            <p:ph type="title"/>
          </p:nvPr>
        </p:nvSpPr>
        <p:spPr/>
        <p:txBody>
          <a:bodyPr/>
          <a:lstStyle/>
          <a:p>
            <a:r>
              <a:rPr lang="nb-NO" sz="1200" dirty="0">
                <a:solidFill>
                  <a:prstClr val="white">
                    <a:lumMod val="50000"/>
                  </a:prstClr>
                </a:solidFill>
              </a:rPr>
              <a:t>OM ENDRINGER AV METODE FOR UNDERSØKELSEN:</a:t>
            </a:r>
            <a:br>
              <a:rPr lang="nb-NO" sz="1200" dirty="0">
                <a:solidFill>
                  <a:schemeClr val="bg1">
                    <a:lumMod val="50000"/>
                  </a:schemeClr>
                </a:solidFill>
              </a:rPr>
            </a:br>
            <a:r>
              <a:rPr lang="nb-NO" dirty="0"/>
              <a:t>Forbedring av datainnsamlingsmetode over tid - for riktigere lesertall</a:t>
            </a:r>
          </a:p>
        </p:txBody>
      </p:sp>
      <p:grpSp>
        <p:nvGrpSpPr>
          <p:cNvPr id="26" name="Gruppe 25">
            <a:extLst>
              <a:ext uri="{FF2B5EF4-FFF2-40B4-BE49-F238E27FC236}">
                <a16:creationId xmlns:a16="http://schemas.microsoft.com/office/drawing/2014/main" id="{74538559-AC6B-4956-BB28-6990E815744D}"/>
              </a:ext>
            </a:extLst>
          </p:cNvPr>
          <p:cNvGrpSpPr/>
          <p:nvPr/>
        </p:nvGrpSpPr>
        <p:grpSpPr>
          <a:xfrm>
            <a:off x="742951" y="1556792"/>
            <a:ext cx="10539958" cy="5195910"/>
            <a:chOff x="1054966" y="1279807"/>
            <a:chExt cx="10539958" cy="5195910"/>
          </a:xfrm>
        </p:grpSpPr>
        <p:grpSp>
          <p:nvGrpSpPr>
            <p:cNvPr id="3" name="Group 1">
              <a:extLst>
                <a:ext uri="{FF2B5EF4-FFF2-40B4-BE49-F238E27FC236}">
                  <a16:creationId xmlns:a16="http://schemas.microsoft.com/office/drawing/2014/main" id="{58654F09-45AC-4F9C-9A37-E215CC9AF007}"/>
                </a:ext>
              </a:extLst>
            </p:cNvPr>
            <p:cNvGrpSpPr/>
            <p:nvPr/>
          </p:nvGrpSpPr>
          <p:grpSpPr>
            <a:xfrm>
              <a:off x="1054966" y="1279807"/>
              <a:ext cx="10539958" cy="5184577"/>
              <a:chOff x="4380576" y="1785938"/>
              <a:chExt cx="17689700" cy="8577265"/>
            </a:xfrm>
          </p:grpSpPr>
          <p:sp>
            <p:nvSpPr>
              <p:cNvPr id="4" name="Shape 43963">
                <a:extLst>
                  <a:ext uri="{FF2B5EF4-FFF2-40B4-BE49-F238E27FC236}">
                    <a16:creationId xmlns:a16="http://schemas.microsoft.com/office/drawing/2014/main" id="{EBEA08D1-2BDA-4C25-9569-E0E51D59CC82}"/>
                  </a:ext>
                </a:extLst>
              </p:cNvPr>
              <p:cNvSpPr/>
              <p:nvPr/>
            </p:nvSpPr>
            <p:spPr>
              <a:xfrm flipH="1">
                <a:off x="20401805" y="1785938"/>
                <a:ext cx="626997" cy="774737"/>
              </a:xfrm>
              <a:custGeom>
                <a:avLst/>
                <a:gdLst/>
                <a:ahLst/>
                <a:cxnLst>
                  <a:cxn ang="0">
                    <a:pos x="wd2" y="hd2"/>
                  </a:cxn>
                  <a:cxn ang="5400000">
                    <a:pos x="wd2" y="hd2"/>
                  </a:cxn>
                  <a:cxn ang="10800000">
                    <a:pos x="wd2" y="hd2"/>
                  </a:cxn>
                  <a:cxn ang="16200000">
                    <a:pos x="wd2" y="hd2"/>
                  </a:cxn>
                </a:cxnLst>
                <a:rect l="0" t="0" r="r" b="b"/>
                <a:pathLst>
                  <a:path w="21600" h="21600" extrusionOk="0">
                    <a:moveTo>
                      <a:pt x="0" y="9340"/>
                    </a:moveTo>
                    <a:lnTo>
                      <a:pt x="21600" y="0"/>
                    </a:lnTo>
                    <a:lnTo>
                      <a:pt x="21600" y="21600"/>
                    </a:lnTo>
                    <a:lnTo>
                      <a:pt x="0" y="21600"/>
                    </a:lnTo>
                    <a:lnTo>
                      <a:pt x="0" y="9340"/>
                    </a:lnTo>
                    <a:close/>
                  </a:path>
                </a:pathLst>
              </a:custGeom>
              <a:solidFill>
                <a:srgbClr val="0A67D4">
                  <a:lumMod val="75000"/>
                </a:srgbClr>
              </a:solidFill>
              <a:ln w="12700" cap="flat">
                <a:noFill/>
                <a:miter lim="400000"/>
              </a:ln>
              <a:effectLst/>
            </p:spPr>
            <p:txBody>
              <a:bodyPr wrap="square" lIns="0" tIns="0" rIns="0" bIns="0" numCol="1" anchor="t">
                <a:noAutofit/>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sz="2532" b="0" i="0" u="none" strike="noStrike" kern="0" cap="none" spc="0" normalizeH="0" baseline="0" noProof="0" dirty="0">
                  <a:ln>
                    <a:noFill/>
                  </a:ln>
                  <a:solidFill>
                    <a:srgbClr val="272727"/>
                  </a:solidFill>
                  <a:effectLst/>
                  <a:uLnTx/>
                  <a:uFillTx/>
                  <a:latin typeface="Arial" panose="020B0604020202020204" pitchFamily="34" charset="0"/>
                  <a:cs typeface="Arial" panose="020B0604020202020204" pitchFamily="34" charset="0"/>
                </a:endParaRPr>
              </a:p>
            </p:txBody>
          </p:sp>
          <p:sp>
            <p:nvSpPr>
              <p:cNvPr id="5" name="Shape 43964">
                <a:extLst>
                  <a:ext uri="{FF2B5EF4-FFF2-40B4-BE49-F238E27FC236}">
                    <a16:creationId xmlns:a16="http://schemas.microsoft.com/office/drawing/2014/main" id="{160EC697-5049-42BD-B9DF-02A6B562CE65}"/>
                  </a:ext>
                </a:extLst>
              </p:cNvPr>
              <p:cNvSpPr/>
              <p:nvPr/>
            </p:nvSpPr>
            <p:spPr>
              <a:xfrm>
                <a:off x="16828574" y="2122312"/>
                <a:ext cx="5241702" cy="5083582"/>
              </a:xfrm>
              <a:prstGeom prst="rect">
                <a:avLst/>
              </a:prstGeom>
              <a:solidFill>
                <a:srgbClr val="2B526A"/>
              </a:solidFill>
              <a:ln w="12700" cap="flat">
                <a:noFill/>
                <a:miter lim="400000"/>
              </a:ln>
              <a:effectLst/>
            </p:spPr>
            <p:txBody>
              <a:bodyPr wrap="square" lIns="0" tIns="0" rIns="0" bIns="0" numCol="1" anchor="t">
                <a:noAutofit/>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sz="2532" b="0" i="0" u="none" strike="noStrike" kern="0" cap="none" spc="0" normalizeH="0" baseline="0" noProof="0" dirty="0">
                  <a:ln>
                    <a:noFill/>
                  </a:ln>
                  <a:solidFill>
                    <a:srgbClr val="272727"/>
                  </a:solidFill>
                  <a:effectLst/>
                  <a:uLnTx/>
                  <a:uFillTx/>
                  <a:latin typeface="Arial" panose="020B0604020202020204" pitchFamily="34" charset="0"/>
                  <a:cs typeface="Arial" panose="020B0604020202020204" pitchFamily="34" charset="0"/>
                </a:endParaRPr>
              </a:p>
            </p:txBody>
          </p:sp>
          <p:sp>
            <p:nvSpPr>
              <p:cNvPr id="6" name="Shape 43966">
                <a:extLst>
                  <a:ext uri="{FF2B5EF4-FFF2-40B4-BE49-F238E27FC236}">
                    <a16:creationId xmlns:a16="http://schemas.microsoft.com/office/drawing/2014/main" id="{09470C81-86BB-4E10-A9E5-9FED3A2A230A}"/>
                  </a:ext>
                </a:extLst>
              </p:cNvPr>
              <p:cNvSpPr/>
              <p:nvPr/>
            </p:nvSpPr>
            <p:spPr>
              <a:xfrm flipH="1">
                <a:off x="16768437" y="2121594"/>
                <a:ext cx="800675" cy="989340"/>
              </a:xfrm>
              <a:custGeom>
                <a:avLst/>
                <a:gdLst/>
                <a:ahLst/>
                <a:cxnLst>
                  <a:cxn ang="0">
                    <a:pos x="wd2" y="hd2"/>
                  </a:cxn>
                  <a:cxn ang="5400000">
                    <a:pos x="wd2" y="hd2"/>
                  </a:cxn>
                  <a:cxn ang="10800000">
                    <a:pos x="wd2" y="hd2"/>
                  </a:cxn>
                  <a:cxn ang="16200000">
                    <a:pos x="wd2" y="hd2"/>
                  </a:cxn>
                </a:cxnLst>
                <a:rect l="0" t="0" r="r" b="b"/>
                <a:pathLst>
                  <a:path w="21600" h="21600" extrusionOk="0">
                    <a:moveTo>
                      <a:pt x="0" y="9340"/>
                    </a:moveTo>
                    <a:lnTo>
                      <a:pt x="21600" y="0"/>
                    </a:lnTo>
                    <a:lnTo>
                      <a:pt x="21600" y="21600"/>
                    </a:lnTo>
                    <a:lnTo>
                      <a:pt x="0" y="21600"/>
                    </a:lnTo>
                    <a:lnTo>
                      <a:pt x="0" y="9340"/>
                    </a:lnTo>
                    <a:close/>
                  </a:path>
                </a:pathLst>
              </a:custGeom>
              <a:solidFill>
                <a:srgbClr val="1BB1EC">
                  <a:lumMod val="75000"/>
                </a:srgbClr>
              </a:solidFill>
              <a:ln w="12700" cap="flat">
                <a:noFill/>
                <a:miter lim="400000"/>
              </a:ln>
              <a:effectLst/>
            </p:spPr>
            <p:txBody>
              <a:bodyPr wrap="square" lIns="0" tIns="0" rIns="0" bIns="0" numCol="1" anchor="t">
                <a:noAutofit/>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sz="2532" b="0" i="0" u="none" strike="noStrike" kern="0" cap="none" spc="0" normalizeH="0" baseline="0" noProof="0" dirty="0">
                  <a:ln>
                    <a:noFill/>
                  </a:ln>
                  <a:solidFill>
                    <a:srgbClr val="272727"/>
                  </a:solidFill>
                  <a:effectLst/>
                  <a:uLnTx/>
                  <a:uFillTx/>
                  <a:latin typeface="Arial" panose="020B0604020202020204" pitchFamily="34" charset="0"/>
                  <a:cs typeface="Arial" panose="020B0604020202020204" pitchFamily="34" charset="0"/>
                </a:endParaRPr>
              </a:p>
            </p:txBody>
          </p:sp>
          <p:sp>
            <p:nvSpPr>
              <p:cNvPr id="7" name="Shape 43967">
                <a:extLst>
                  <a:ext uri="{FF2B5EF4-FFF2-40B4-BE49-F238E27FC236}">
                    <a16:creationId xmlns:a16="http://schemas.microsoft.com/office/drawing/2014/main" id="{36A4ED7E-020F-4D3C-A2CA-68EEAC3E5BF1}"/>
                  </a:ext>
                </a:extLst>
              </p:cNvPr>
              <p:cNvSpPr/>
              <p:nvPr/>
            </p:nvSpPr>
            <p:spPr>
              <a:xfrm>
                <a:off x="10419914" y="2551742"/>
                <a:ext cx="7133788" cy="5608146"/>
              </a:xfrm>
              <a:prstGeom prst="rect">
                <a:avLst/>
              </a:prstGeom>
              <a:solidFill>
                <a:srgbClr val="3984A3"/>
              </a:solidFill>
              <a:ln w="12700" cap="flat">
                <a:noFill/>
                <a:miter lim="400000"/>
              </a:ln>
              <a:effectLst/>
            </p:spPr>
            <p:txBody>
              <a:bodyPr wrap="square" lIns="0" tIns="0" rIns="0" bIns="0" numCol="1" anchor="t">
                <a:noAutofit/>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sz="2532" b="0" i="0" u="none" strike="noStrike" kern="0" cap="none" spc="0" normalizeH="0" baseline="0" noProof="0" dirty="0">
                  <a:ln>
                    <a:noFill/>
                  </a:ln>
                  <a:solidFill>
                    <a:srgbClr val="272727"/>
                  </a:solidFill>
                  <a:effectLst/>
                  <a:uLnTx/>
                  <a:uFillTx/>
                  <a:latin typeface="Arial" panose="020B0604020202020204" pitchFamily="34" charset="0"/>
                  <a:cs typeface="Arial" panose="020B0604020202020204" pitchFamily="34" charset="0"/>
                </a:endParaRPr>
              </a:p>
            </p:txBody>
          </p:sp>
          <p:sp>
            <p:nvSpPr>
              <p:cNvPr id="8" name="Shape 43969">
                <a:extLst>
                  <a:ext uri="{FF2B5EF4-FFF2-40B4-BE49-F238E27FC236}">
                    <a16:creationId xmlns:a16="http://schemas.microsoft.com/office/drawing/2014/main" id="{674487A6-ABF4-4F63-9940-1A383C39FBA8}"/>
                  </a:ext>
                </a:extLst>
              </p:cNvPr>
              <p:cNvSpPr/>
              <p:nvPr/>
            </p:nvSpPr>
            <p:spPr>
              <a:xfrm>
                <a:off x="4397769" y="2551742"/>
                <a:ext cx="1203274" cy="1486803"/>
              </a:xfrm>
              <a:custGeom>
                <a:avLst/>
                <a:gdLst/>
                <a:ahLst/>
                <a:cxnLst>
                  <a:cxn ang="0">
                    <a:pos x="wd2" y="hd2"/>
                  </a:cxn>
                  <a:cxn ang="5400000">
                    <a:pos x="wd2" y="hd2"/>
                  </a:cxn>
                  <a:cxn ang="10800000">
                    <a:pos x="wd2" y="hd2"/>
                  </a:cxn>
                  <a:cxn ang="16200000">
                    <a:pos x="wd2" y="hd2"/>
                  </a:cxn>
                </a:cxnLst>
                <a:rect l="0" t="0" r="r" b="b"/>
                <a:pathLst>
                  <a:path w="21600" h="21600" extrusionOk="0">
                    <a:moveTo>
                      <a:pt x="0" y="9340"/>
                    </a:moveTo>
                    <a:lnTo>
                      <a:pt x="21600" y="0"/>
                    </a:lnTo>
                    <a:lnTo>
                      <a:pt x="21600" y="21600"/>
                    </a:lnTo>
                    <a:lnTo>
                      <a:pt x="0" y="21600"/>
                    </a:lnTo>
                    <a:lnTo>
                      <a:pt x="0" y="9340"/>
                    </a:lnTo>
                    <a:close/>
                  </a:path>
                </a:pathLst>
              </a:custGeom>
              <a:solidFill>
                <a:srgbClr val="27AC95">
                  <a:lumMod val="75000"/>
                </a:srgbClr>
              </a:solidFill>
              <a:ln w="12700" cap="flat">
                <a:noFill/>
                <a:miter lim="400000"/>
              </a:ln>
              <a:effectLst/>
            </p:spPr>
            <p:txBody>
              <a:bodyPr wrap="square" lIns="0" tIns="0" rIns="0" bIns="0" numCol="1" anchor="t">
                <a:noAutofit/>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sz="2532" b="0" i="0" u="none" strike="noStrike" kern="0" cap="none" spc="0" normalizeH="0" baseline="0" noProof="0" dirty="0">
                  <a:ln>
                    <a:noFill/>
                  </a:ln>
                  <a:solidFill>
                    <a:srgbClr val="272727"/>
                  </a:solidFill>
                  <a:effectLst/>
                  <a:uLnTx/>
                  <a:uFillTx/>
                  <a:latin typeface="Arial" panose="020B0604020202020204" pitchFamily="34" charset="0"/>
                  <a:cs typeface="Arial" panose="020B0604020202020204" pitchFamily="34" charset="0"/>
                </a:endParaRPr>
              </a:p>
            </p:txBody>
          </p:sp>
          <p:sp>
            <p:nvSpPr>
              <p:cNvPr id="9" name="Shape 43970">
                <a:extLst>
                  <a:ext uri="{FF2B5EF4-FFF2-40B4-BE49-F238E27FC236}">
                    <a16:creationId xmlns:a16="http://schemas.microsoft.com/office/drawing/2014/main" id="{DF3CB0B5-CD91-4B8B-B467-E98E3BEB3784}"/>
                  </a:ext>
                </a:extLst>
              </p:cNvPr>
              <p:cNvSpPr/>
              <p:nvPr/>
            </p:nvSpPr>
            <p:spPr>
              <a:xfrm flipH="1">
                <a:off x="10419914" y="2566089"/>
                <a:ext cx="1685035" cy="1486803"/>
              </a:xfrm>
              <a:custGeom>
                <a:avLst/>
                <a:gdLst/>
                <a:ahLst/>
                <a:cxnLst>
                  <a:cxn ang="0">
                    <a:pos x="wd2" y="hd2"/>
                  </a:cxn>
                  <a:cxn ang="5400000">
                    <a:pos x="wd2" y="hd2"/>
                  </a:cxn>
                  <a:cxn ang="10800000">
                    <a:pos x="wd2" y="hd2"/>
                  </a:cxn>
                  <a:cxn ang="16200000">
                    <a:pos x="wd2" y="hd2"/>
                  </a:cxn>
                </a:cxnLst>
                <a:rect l="0" t="0" r="r" b="b"/>
                <a:pathLst>
                  <a:path w="21600" h="21600" extrusionOk="0">
                    <a:moveTo>
                      <a:pt x="0" y="9340"/>
                    </a:moveTo>
                    <a:lnTo>
                      <a:pt x="21600" y="0"/>
                    </a:lnTo>
                    <a:lnTo>
                      <a:pt x="21600" y="21600"/>
                    </a:lnTo>
                    <a:lnTo>
                      <a:pt x="0" y="21600"/>
                    </a:lnTo>
                    <a:lnTo>
                      <a:pt x="0" y="9340"/>
                    </a:lnTo>
                    <a:close/>
                  </a:path>
                </a:pathLst>
              </a:custGeom>
              <a:solidFill>
                <a:srgbClr val="27AC95">
                  <a:lumMod val="75000"/>
                </a:srgbClr>
              </a:solidFill>
              <a:ln w="12700" cap="flat">
                <a:noFill/>
                <a:miter lim="400000"/>
              </a:ln>
              <a:effectLst/>
            </p:spPr>
            <p:txBody>
              <a:bodyPr wrap="square" lIns="0" tIns="0" rIns="0" bIns="0" numCol="1" anchor="t">
                <a:noAutofit/>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sz="2532" b="0" i="0" u="none" strike="noStrike" kern="0" cap="none" spc="0" normalizeH="0" baseline="0" noProof="0" dirty="0">
                  <a:ln>
                    <a:noFill/>
                  </a:ln>
                  <a:solidFill>
                    <a:srgbClr val="272727"/>
                  </a:solidFill>
                  <a:effectLst/>
                  <a:uLnTx/>
                  <a:uFillTx/>
                  <a:latin typeface="Arial" panose="020B0604020202020204" pitchFamily="34" charset="0"/>
                  <a:cs typeface="Arial" panose="020B0604020202020204" pitchFamily="34" charset="0"/>
                </a:endParaRPr>
              </a:p>
            </p:txBody>
          </p:sp>
          <p:sp>
            <p:nvSpPr>
              <p:cNvPr id="10" name="Shape 43972">
                <a:extLst>
                  <a:ext uri="{FF2B5EF4-FFF2-40B4-BE49-F238E27FC236}">
                    <a16:creationId xmlns:a16="http://schemas.microsoft.com/office/drawing/2014/main" id="{71F8C87A-6A88-4153-94AF-00C239E01715}"/>
                  </a:ext>
                </a:extLst>
              </p:cNvPr>
              <p:cNvSpPr/>
              <p:nvPr/>
            </p:nvSpPr>
            <p:spPr>
              <a:xfrm>
                <a:off x="4380576" y="3209027"/>
                <a:ext cx="7752896" cy="7154176"/>
              </a:xfrm>
              <a:prstGeom prst="rect">
                <a:avLst/>
              </a:prstGeom>
              <a:solidFill>
                <a:srgbClr val="4DADB5"/>
              </a:solidFill>
              <a:ln w="12700" cap="flat">
                <a:noFill/>
                <a:miter lim="400000"/>
              </a:ln>
              <a:effectLst/>
            </p:spPr>
            <p:txBody>
              <a:bodyPr wrap="square" lIns="0" tIns="0" rIns="0" bIns="0" numCol="1" anchor="t">
                <a:noAutofit/>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sz="2532" b="0" i="0" u="none" strike="noStrike" kern="0" cap="none" spc="0" normalizeH="0" baseline="0" noProof="0" dirty="0">
                  <a:ln>
                    <a:noFill/>
                  </a:ln>
                  <a:solidFill>
                    <a:srgbClr val="272727"/>
                  </a:solidFill>
                  <a:effectLst/>
                  <a:uLnTx/>
                  <a:uFillTx/>
                  <a:latin typeface="Arial" panose="020B0604020202020204" pitchFamily="34" charset="0"/>
                  <a:cs typeface="Arial" panose="020B0604020202020204" pitchFamily="34" charset="0"/>
                </a:endParaRPr>
              </a:p>
            </p:txBody>
          </p:sp>
        </p:grpSp>
        <p:sp>
          <p:nvSpPr>
            <p:cNvPr id="12" name="TextBox 29">
              <a:extLst>
                <a:ext uri="{FF2B5EF4-FFF2-40B4-BE49-F238E27FC236}">
                  <a16:creationId xmlns:a16="http://schemas.microsoft.com/office/drawing/2014/main" id="{55C5371D-B3FA-4A55-8313-201EAAA356D6}"/>
                </a:ext>
              </a:extLst>
            </p:cNvPr>
            <p:cNvSpPr txBox="1"/>
            <p:nvPr/>
          </p:nvSpPr>
          <p:spPr>
            <a:xfrm>
              <a:off x="1127448" y="2226357"/>
              <a:ext cx="3129383" cy="338554"/>
            </a:xfrm>
            <a:prstGeom prst="rect">
              <a:avLst/>
            </a:prstGeom>
            <a:noFill/>
          </p:spPr>
          <p:txBody>
            <a:bodyPr wrap="none" rtlCol="0" anchor="ctr" anchorCtr="0">
              <a:spAutoFit/>
            </a:bodyPr>
            <a:lstStyle/>
            <a:p>
              <a:pPr defTabSz="914217" fontAlgn="auto">
                <a:spcBef>
                  <a:spcPts val="0"/>
                </a:spcBef>
                <a:spcAft>
                  <a:spcPts val="0"/>
                </a:spcAft>
              </a:pPr>
              <a:r>
                <a:rPr lang="en-US" sz="1600" b="1" dirty="0">
                  <a:solidFill>
                    <a:srgbClr val="FFFFFF"/>
                  </a:solidFill>
                  <a:latin typeface="Arial" panose="020B0604020202020204" pitchFamily="34" charset="0"/>
                  <a:ea typeface="League Spartan" charset="0"/>
                  <a:cs typeface="Arial" panose="020B0604020202020204" pitchFamily="34" charset="0"/>
                </a:rPr>
                <a:t>HOVEDUNDERSØKELSE 2022</a:t>
              </a:r>
            </a:p>
          </p:txBody>
        </p:sp>
        <p:sp>
          <p:nvSpPr>
            <p:cNvPr id="18" name="TextBox 36">
              <a:extLst>
                <a:ext uri="{FF2B5EF4-FFF2-40B4-BE49-F238E27FC236}">
                  <a16:creationId xmlns:a16="http://schemas.microsoft.com/office/drawing/2014/main" id="{F48608B8-086A-429B-B1EE-BE0275191F70}"/>
                </a:ext>
              </a:extLst>
            </p:cNvPr>
            <p:cNvSpPr txBox="1"/>
            <p:nvPr/>
          </p:nvSpPr>
          <p:spPr>
            <a:xfrm>
              <a:off x="8916859" y="1543041"/>
              <a:ext cx="1952779" cy="338554"/>
            </a:xfrm>
            <a:prstGeom prst="rect">
              <a:avLst/>
            </a:prstGeom>
            <a:noFill/>
          </p:spPr>
          <p:txBody>
            <a:bodyPr wrap="none" rtlCol="0" anchor="ctr" anchorCtr="0">
              <a:spAutoFit/>
            </a:bodyPr>
            <a:lstStyle/>
            <a:p>
              <a:pPr defTabSz="914217" fontAlgn="auto">
                <a:spcBef>
                  <a:spcPts val="0"/>
                </a:spcBef>
                <a:spcAft>
                  <a:spcPts val="0"/>
                </a:spcAft>
              </a:pPr>
              <a:r>
                <a:rPr lang="en-US" sz="1600" b="1" dirty="0">
                  <a:solidFill>
                    <a:srgbClr val="FFFFFF"/>
                  </a:solidFill>
                  <a:latin typeface="Arial" panose="020B0604020202020204" pitchFamily="34" charset="0"/>
                  <a:ea typeface="League Spartan" charset="0"/>
                  <a:cs typeface="Arial" panose="020B0604020202020204" pitchFamily="34" charset="0"/>
                </a:rPr>
                <a:t>IPSOS (FØR 2022)</a:t>
              </a:r>
            </a:p>
          </p:txBody>
        </p:sp>
        <p:sp>
          <p:nvSpPr>
            <p:cNvPr id="20" name="TekstSylinder 19">
              <a:extLst>
                <a:ext uri="{FF2B5EF4-FFF2-40B4-BE49-F238E27FC236}">
                  <a16:creationId xmlns:a16="http://schemas.microsoft.com/office/drawing/2014/main" id="{AAD0A9F4-2AC6-431F-BDB6-ED099F05519E}"/>
                </a:ext>
              </a:extLst>
            </p:cNvPr>
            <p:cNvSpPr txBox="1"/>
            <p:nvPr/>
          </p:nvSpPr>
          <p:spPr>
            <a:xfrm>
              <a:off x="8939669" y="1892562"/>
              <a:ext cx="2424415" cy="2708434"/>
            </a:xfrm>
            <a:prstGeom prst="rect">
              <a:avLst/>
            </a:prstGeom>
            <a:noFill/>
          </p:spPr>
          <p:txBody>
            <a:bodyPr wrap="square" rtlCol="0">
              <a:spAutoFit/>
            </a:bodyPr>
            <a:lstStyle/>
            <a:p>
              <a:r>
                <a:rPr lang="nb-NO" sz="1000" dirty="0">
                  <a:solidFill>
                    <a:schemeClr val="bg1"/>
                  </a:solidFill>
                </a:rPr>
                <a:t>Undersøkelsen er historisk gjennomført på telefon – og ble flyttet over til web i 2017. </a:t>
              </a:r>
            </a:p>
            <a:p>
              <a:endParaRPr lang="nb-NO" sz="1000" dirty="0">
                <a:solidFill>
                  <a:schemeClr val="bg1"/>
                </a:solidFill>
              </a:endParaRPr>
            </a:p>
            <a:p>
              <a:r>
                <a:rPr lang="nb-NO" sz="1000" dirty="0">
                  <a:solidFill>
                    <a:schemeClr val="bg1"/>
                  </a:solidFill>
                </a:rPr>
                <a:t>Ulike metoder gir normalt ulike svar. Ved telefonintervjuer er risikoen for intervjuereffekt til stede – dvs. respondenten </a:t>
              </a:r>
              <a:r>
                <a:rPr lang="nb-NO" sz="1000" i="1" dirty="0">
                  <a:solidFill>
                    <a:schemeClr val="bg1"/>
                  </a:solidFill>
                </a:rPr>
                <a:t>kan</a:t>
              </a:r>
              <a:r>
                <a:rPr lang="nb-NO" sz="1000" dirty="0">
                  <a:solidFill>
                    <a:schemeClr val="bg1"/>
                  </a:solidFill>
                </a:rPr>
                <a:t> påvirkes av at man snakker med en person. Svar på web er basert på egenutfylling – uten intervjueffekt. </a:t>
              </a:r>
            </a:p>
            <a:p>
              <a:endParaRPr lang="nb-NO" sz="1000" dirty="0">
                <a:solidFill>
                  <a:schemeClr val="bg1"/>
                </a:solidFill>
              </a:endParaRPr>
            </a:p>
            <a:p>
              <a:r>
                <a:rPr lang="nb-NO" sz="1000" dirty="0">
                  <a:solidFill>
                    <a:schemeClr val="bg1"/>
                  </a:solidFill>
                </a:rPr>
                <a:t>Når vektet, er både web- og telefonintervjuer representative. </a:t>
              </a:r>
            </a:p>
            <a:p>
              <a:endParaRPr lang="nb-NO" sz="1000" dirty="0">
                <a:solidFill>
                  <a:schemeClr val="bg1"/>
                </a:solidFill>
              </a:endParaRPr>
            </a:p>
            <a:p>
              <a:endParaRPr lang="nb-NO" sz="1000" dirty="0">
                <a:solidFill>
                  <a:schemeClr val="bg1"/>
                </a:solidFill>
              </a:endParaRPr>
            </a:p>
            <a:p>
              <a:endParaRPr lang="nb-NO" sz="1000" dirty="0">
                <a:solidFill>
                  <a:schemeClr val="bg1"/>
                </a:solidFill>
              </a:endParaRPr>
            </a:p>
          </p:txBody>
        </p:sp>
        <p:sp>
          <p:nvSpPr>
            <p:cNvPr id="21" name="TextBox 36">
              <a:extLst>
                <a:ext uri="{FF2B5EF4-FFF2-40B4-BE49-F238E27FC236}">
                  <a16:creationId xmlns:a16="http://schemas.microsoft.com/office/drawing/2014/main" id="{6DB1EDBC-3431-4D33-9401-0410C3984E30}"/>
                </a:ext>
              </a:extLst>
            </p:cNvPr>
            <p:cNvSpPr txBox="1"/>
            <p:nvPr/>
          </p:nvSpPr>
          <p:spPr>
            <a:xfrm>
              <a:off x="5674332" y="1814617"/>
              <a:ext cx="2892296" cy="338554"/>
            </a:xfrm>
            <a:prstGeom prst="rect">
              <a:avLst/>
            </a:prstGeom>
            <a:noFill/>
          </p:spPr>
          <p:txBody>
            <a:bodyPr wrap="square" rtlCol="0" anchor="ctr" anchorCtr="0">
              <a:spAutoFit/>
            </a:bodyPr>
            <a:lstStyle/>
            <a:p>
              <a:pPr defTabSz="914217" fontAlgn="auto">
                <a:spcBef>
                  <a:spcPts val="0"/>
                </a:spcBef>
                <a:spcAft>
                  <a:spcPts val="0"/>
                </a:spcAft>
              </a:pPr>
              <a:r>
                <a:rPr lang="en-US" sz="1600" b="1" dirty="0">
                  <a:solidFill>
                    <a:srgbClr val="FFFFFF"/>
                  </a:solidFill>
                  <a:latin typeface="Arial" panose="020B0604020202020204" pitchFamily="34" charset="0"/>
                  <a:ea typeface="League Spartan" charset="0"/>
                  <a:cs typeface="Arial" panose="020B0604020202020204" pitchFamily="34" charset="0"/>
                </a:rPr>
                <a:t>OMNIBUS – NORSTAT 2022</a:t>
              </a:r>
            </a:p>
          </p:txBody>
        </p:sp>
        <p:sp>
          <p:nvSpPr>
            <p:cNvPr id="22" name="TekstSylinder 21">
              <a:extLst>
                <a:ext uri="{FF2B5EF4-FFF2-40B4-BE49-F238E27FC236}">
                  <a16:creationId xmlns:a16="http://schemas.microsoft.com/office/drawing/2014/main" id="{242B0951-5438-4950-A08E-4C4DDB4707C1}"/>
                </a:ext>
              </a:extLst>
            </p:cNvPr>
            <p:cNvSpPr txBox="1"/>
            <p:nvPr/>
          </p:nvSpPr>
          <p:spPr>
            <a:xfrm>
              <a:off x="5683987" y="2180223"/>
              <a:ext cx="3149312" cy="2862322"/>
            </a:xfrm>
            <a:prstGeom prst="rect">
              <a:avLst/>
            </a:prstGeom>
            <a:noFill/>
          </p:spPr>
          <p:txBody>
            <a:bodyPr wrap="square" rtlCol="0">
              <a:spAutoFit/>
            </a:bodyPr>
            <a:lstStyle/>
            <a:p>
              <a:r>
                <a:rPr lang="nb-NO" sz="1000" dirty="0">
                  <a:solidFill>
                    <a:schemeClr val="bg1"/>
                  </a:solidFill>
                </a:rPr>
                <a:t>Siden det i årets leserundersøkelse er gjort endringer som i større grad «primer» respondenten, er det foretatt en ekstra kvalitetssjekk. Spørsmål på omnibus identisk med historisk gjennomføring hos Ipsos</a:t>
              </a:r>
            </a:p>
            <a:p>
              <a:endParaRPr lang="nb-NO" sz="1000" dirty="0">
                <a:solidFill>
                  <a:schemeClr val="bg1"/>
                </a:solidFill>
              </a:endParaRPr>
            </a:p>
            <a:p>
              <a:r>
                <a:rPr lang="nb-NO" sz="1000" dirty="0">
                  <a:solidFill>
                    <a:schemeClr val="bg1"/>
                  </a:solidFill>
                </a:rPr>
                <a:t>Spørsmålsstilling lesing:</a:t>
              </a:r>
            </a:p>
            <a:p>
              <a:r>
                <a:rPr lang="nb-NO" sz="1000" b="1" i="1" dirty="0">
                  <a:solidFill>
                    <a:schemeClr val="bg1"/>
                  </a:solidFill>
                  <a:effectLst/>
                  <a:latin typeface="Arial" panose="020B0604020202020204" pitchFamily="34" charset="0"/>
                  <a:ea typeface="Verdana" panose="020B0604030504040204" pitchFamily="34" charset="0"/>
                  <a:cs typeface="Arial" panose="020B0604020202020204" pitchFamily="34" charset="0"/>
                </a:rPr>
                <a:t>Hvor mange bøker leste og/eller lyttet du til i løpet av siste året – 2021? </a:t>
              </a:r>
            </a:p>
            <a:p>
              <a:r>
                <a:rPr lang="nb-NO" sz="1000" dirty="0">
                  <a:solidFill>
                    <a:schemeClr val="bg1"/>
                  </a:solidFill>
                </a:rPr>
                <a:t>Spørsmålsstilling kjøp:</a:t>
              </a:r>
            </a:p>
            <a:p>
              <a:r>
                <a:rPr lang="nb-NO" sz="1000" b="1" i="1" dirty="0">
                  <a:solidFill>
                    <a:schemeClr val="bg1"/>
                  </a:solidFill>
                  <a:latin typeface="Arial" panose="020B0604020202020204" pitchFamily="34" charset="0"/>
                  <a:ea typeface="Verdana" panose="020B0604030504040204" pitchFamily="34" charset="0"/>
                  <a:cs typeface="Arial" panose="020B0604020202020204" pitchFamily="34" charset="0"/>
                </a:rPr>
                <a:t>Så litt om kjøp av bøker. Hvor mange bøker, både papir, e-bøker og lydbøker, kjøpte du i 2021?</a:t>
              </a:r>
            </a:p>
            <a:p>
              <a:r>
                <a:rPr lang="nb-NO" sz="1000" i="1" dirty="0">
                  <a:solidFill>
                    <a:schemeClr val="bg1"/>
                  </a:solidFill>
                  <a:effectLst/>
                  <a:latin typeface="Arial" panose="020B0604020202020204" pitchFamily="34" charset="0"/>
                  <a:ea typeface="Verdana" panose="020B0604030504040204" pitchFamily="34" charset="0"/>
                  <a:cs typeface="Arial" panose="020B0604020202020204" pitchFamily="34" charset="0"/>
                </a:rPr>
                <a:t>Informasjon gitt for både </a:t>
              </a:r>
              <a:r>
                <a:rPr lang="nb-NO" sz="1000" i="1" dirty="0">
                  <a:solidFill>
                    <a:schemeClr val="bg1"/>
                  </a:solidFill>
                  <a:latin typeface="Arial" panose="020B0604020202020204" pitchFamily="34" charset="0"/>
                  <a:ea typeface="Verdana" panose="020B0604030504040204" pitchFamily="34" charset="0"/>
                  <a:cs typeface="Arial" panose="020B0604020202020204" pitchFamily="34" charset="0"/>
                </a:rPr>
                <a:t>lesing og kjøp: </a:t>
              </a:r>
              <a:r>
                <a:rPr lang="nb-NO" sz="1000" i="1" dirty="0">
                  <a:solidFill>
                    <a:schemeClr val="bg1"/>
                  </a:solidFill>
                  <a:effectLst/>
                  <a:latin typeface="Arial" panose="020B0604020202020204" pitchFamily="34" charset="0"/>
                  <a:ea typeface="Verdana" panose="020B0604030504040204" pitchFamily="34" charset="0"/>
                  <a:cs typeface="Arial" panose="020B0604020202020204" pitchFamily="34" charset="0"/>
                </a:rPr>
                <a:t>Tenk på alle typer bøker, papir-, lyd- og e-bøker, men ikke skolebøker og annen pensumlitteratur. </a:t>
              </a:r>
            </a:p>
            <a:p>
              <a:r>
                <a:rPr lang="nb-NO" sz="1000" i="1" dirty="0">
                  <a:solidFill>
                    <a:schemeClr val="bg1"/>
                  </a:solidFill>
                  <a:effectLst/>
                  <a:latin typeface="Arial" panose="020B0604020202020204" pitchFamily="34" charset="0"/>
                  <a:ea typeface="Verdana" panose="020B0604030504040204" pitchFamily="34" charset="0"/>
                  <a:cs typeface="Arial" panose="020B0604020202020204" pitchFamily="34" charset="0"/>
                </a:rPr>
                <a:t> </a:t>
              </a:r>
            </a:p>
            <a:p>
              <a:r>
                <a:rPr lang="nb-NO" sz="1000" dirty="0">
                  <a:solidFill>
                    <a:schemeClr val="bg1"/>
                  </a:solidFill>
                  <a:latin typeface="Arial" panose="020B0604020202020204" pitchFamily="34" charset="0"/>
                  <a:ea typeface="Verdana" panose="020B0604030504040204" pitchFamily="34" charset="0"/>
                  <a:cs typeface="Arial" panose="020B0604020202020204" pitchFamily="34" charset="0"/>
                </a:rPr>
                <a:t>R</a:t>
              </a:r>
              <a:r>
                <a:rPr lang="nb-NO" sz="1000" dirty="0">
                  <a:solidFill>
                    <a:schemeClr val="bg1"/>
                  </a:solidFill>
                  <a:effectLst/>
                  <a:latin typeface="Arial" panose="020B0604020202020204" pitchFamily="34" charset="0"/>
                  <a:ea typeface="Verdana" panose="020B0604030504040204" pitchFamily="34" charset="0"/>
                  <a:cs typeface="Arial" panose="020B0604020202020204" pitchFamily="34" charset="0"/>
                </a:rPr>
                <a:t>espondenten fikk mulighet til å la spørsmålet stå blank (=vet ikke)</a:t>
              </a:r>
              <a:endParaRPr lang="nb-NO" sz="1000" dirty="0">
                <a:solidFill>
                  <a:schemeClr val="bg1"/>
                </a:solidFill>
              </a:endParaRPr>
            </a:p>
          </p:txBody>
        </p:sp>
        <p:sp>
          <p:nvSpPr>
            <p:cNvPr id="25" name="TekstSylinder 24">
              <a:extLst>
                <a:ext uri="{FF2B5EF4-FFF2-40B4-BE49-F238E27FC236}">
                  <a16:creationId xmlns:a16="http://schemas.microsoft.com/office/drawing/2014/main" id="{ECA8FC8E-4465-4750-8773-2A50C3244640}"/>
                </a:ext>
              </a:extLst>
            </p:cNvPr>
            <p:cNvSpPr txBox="1"/>
            <p:nvPr/>
          </p:nvSpPr>
          <p:spPr>
            <a:xfrm>
              <a:off x="1135084" y="2690065"/>
              <a:ext cx="4478365" cy="3785652"/>
            </a:xfrm>
            <a:prstGeom prst="rect">
              <a:avLst/>
            </a:prstGeom>
            <a:noFill/>
          </p:spPr>
          <p:txBody>
            <a:bodyPr wrap="square" rtlCol="0">
              <a:spAutoFit/>
            </a:bodyPr>
            <a:lstStyle/>
            <a:p>
              <a:r>
                <a:rPr lang="nb-NO" sz="1000" b="1" i="1" dirty="0">
                  <a:solidFill>
                    <a:schemeClr val="bg1"/>
                  </a:solidFill>
                  <a:latin typeface="Arial" panose="020B0604020202020204" pitchFamily="34" charset="0"/>
                  <a:ea typeface="Verdana" panose="020B0604030504040204" pitchFamily="34" charset="0"/>
                  <a:cs typeface="Arial" panose="020B0604020202020204" pitchFamily="34" charset="0"/>
                </a:rPr>
                <a:t>Hvor mange bøker leste og/eller lyttet du til i løpet av siste året – 2021?</a:t>
              </a:r>
              <a:r>
                <a:rPr lang="nb-NO" sz="1000" i="1" dirty="0">
                  <a:solidFill>
                    <a:schemeClr val="bg1"/>
                  </a:solidFill>
                  <a:latin typeface="Arial" panose="020B0604020202020204" pitchFamily="34" charset="0"/>
                  <a:ea typeface="Verdana" panose="020B0604030504040204" pitchFamily="34" charset="0"/>
                  <a:cs typeface="Arial" panose="020B0604020202020204" pitchFamily="34" charset="0"/>
                </a:rPr>
                <a:t> </a:t>
              </a:r>
            </a:p>
            <a:p>
              <a:r>
                <a:rPr lang="nb-NO" sz="1000" i="1" dirty="0">
                  <a:solidFill>
                    <a:schemeClr val="bg1"/>
                  </a:solidFill>
                  <a:latin typeface="Arial" panose="020B0604020202020204" pitchFamily="34" charset="0"/>
                  <a:ea typeface="Verdana" panose="020B0604030504040204" pitchFamily="34" charset="0"/>
                  <a:cs typeface="Arial" panose="020B0604020202020204" pitchFamily="34" charset="0"/>
                </a:rPr>
                <a:t>Tenk på alle typer bøker, papir-, lyd- og e-bøker, men ikke skolebøker og annen pensumlitteratur.</a:t>
              </a:r>
            </a:p>
            <a:p>
              <a:endParaRPr lang="nb-NO" sz="1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r>
                <a:rPr lang="nb-NO" sz="1000" dirty="0">
                  <a:solidFill>
                    <a:schemeClr val="bg1"/>
                  </a:solidFill>
                  <a:latin typeface="Arial" panose="020B0604020202020204" pitchFamily="34" charset="0"/>
                  <a:ea typeface="Times New Roman" panose="02020603050405020304" pitchFamily="18" charset="0"/>
                  <a:cs typeface="Arial" panose="020B0604020202020204" pitchFamily="34" charset="0"/>
                </a:rPr>
                <a:t>Spørsmål identisk med tidligere, men med et beskrivende tekst-tillegg: </a:t>
              </a:r>
            </a:p>
            <a:p>
              <a:endParaRPr lang="nb-NO" sz="1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r>
                <a:rPr lang="nb-NO" sz="10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Ta først noen sekunder og tenk gjennom situasjoner du leser/lytter til bøker – om det er på ferier, hytteturer, i helgen, på vanlige hverdager, på buss/tog, i bil, på stranda, før du legger deg - eller andre steder eller anledninger. </a:t>
              </a:r>
              <a:endParaRPr lang="nb-NO" sz="1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r>
                <a:rPr lang="nb-NO" sz="10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Syns du det er vanskelig å svare for et helt år? Tenk heller på hvor mye du leser i løpet av en måned og gang dette opp med 12 – og vurder deretter om det tallet du kommer frem til virker sånn cirka riktig</a:t>
              </a:r>
            </a:p>
            <a:p>
              <a:endParaRPr lang="nb-NO" sz="1000" i="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r>
                <a:rPr lang="nb-NO" sz="1000" dirty="0">
                  <a:solidFill>
                    <a:schemeClr val="bg1"/>
                  </a:solidFill>
                  <a:latin typeface="Arial" panose="020B0604020202020204" pitchFamily="34" charset="0"/>
                  <a:ea typeface="Times New Roman" panose="02020603050405020304" pitchFamily="18" charset="0"/>
                  <a:cs typeface="Arial" panose="020B0604020202020204" pitchFamily="34" charset="0"/>
                </a:rPr>
                <a:t>Noen ganger kan spørsmål i en undersøkelse gjøre at man husker mer underveis. Stemte antall bøker du oppga, eller har du underveis kommet på at du leste/lyttet til færre/flere bøker enn hva du først oppga?</a:t>
              </a:r>
            </a:p>
            <a:p>
              <a:endParaRPr lang="nb-NO" sz="1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r>
                <a:rPr lang="nb-NO" sz="1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Derfor ble spørsmålet stil på nytt </a:t>
              </a:r>
              <a:r>
                <a:rPr lang="nb-NO" sz="10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etter</a:t>
              </a:r>
              <a:r>
                <a:rPr lang="nb-NO" sz="1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leserundersøkelsen:</a:t>
              </a:r>
            </a:p>
            <a:p>
              <a:r>
                <a:rPr lang="nb-NO" sz="10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Nå går vi litt tilbake til lesing av/lytting til bøker: Innledningsvis svarte du at du i løpet av siste året (2021) leste/lyttet til [XX] bøker. </a:t>
              </a:r>
            </a:p>
            <a:p>
              <a:r>
                <a:rPr lang="nb-NO" sz="1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endParaRPr lang="nb-NO" sz="10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r>
                <a:rPr lang="nb-NO" sz="1000" dirty="0">
                  <a:solidFill>
                    <a:schemeClr val="bg1"/>
                  </a:solidFill>
                  <a:latin typeface="Arial" panose="020B0604020202020204" pitchFamily="34" charset="0"/>
                  <a:ea typeface="Times New Roman" panose="02020603050405020304" pitchFamily="18" charset="0"/>
                  <a:cs typeface="Arial" panose="020B0604020202020204" pitchFamily="34" charset="0"/>
                </a:rPr>
                <a:t>Tilsvarende ble hjelpetekst på kjøp av bøker lagt inn – men her fikk ikke respondent spørsmål på nytt til slutt</a:t>
              </a:r>
              <a:endParaRPr lang="nb-NO" sz="1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3879778568"/>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tel 1">
            <a:extLst>
              <a:ext uri="{FF2B5EF4-FFF2-40B4-BE49-F238E27FC236}">
                <a16:creationId xmlns:a16="http://schemas.microsoft.com/office/drawing/2014/main" id="{1CB1DDF2-518D-4D01-BC34-22F1165508EB}"/>
              </a:ext>
            </a:extLst>
          </p:cNvPr>
          <p:cNvSpPr>
            <a:spLocks noGrp="1"/>
          </p:cNvSpPr>
          <p:nvPr>
            <p:ph type="title"/>
          </p:nvPr>
        </p:nvSpPr>
        <p:spPr>
          <a:xfrm>
            <a:off x="839416" y="276330"/>
            <a:ext cx="10725150" cy="911225"/>
          </a:xfrm>
        </p:spPr>
        <p:txBody>
          <a:bodyPr/>
          <a:lstStyle/>
          <a:p>
            <a:r>
              <a:rPr lang="nb-NO" sz="1200" dirty="0">
                <a:solidFill>
                  <a:schemeClr val="tx1">
                    <a:lumMod val="50000"/>
                    <a:lumOff val="50000"/>
                  </a:schemeClr>
                </a:solidFill>
              </a:rPr>
              <a:t>PRISOPPFATNING EN BOK DU FÅR KJØPT I EN KIOSK, DAGLIGVAREBUTIKK EL.</a:t>
            </a:r>
            <a:br>
              <a:rPr lang="nb-NO" sz="1200" dirty="0">
                <a:solidFill>
                  <a:schemeClr val="tx1">
                    <a:lumMod val="50000"/>
                    <a:lumOff val="50000"/>
                  </a:schemeClr>
                </a:solidFill>
              </a:rPr>
            </a:br>
            <a:r>
              <a:rPr lang="nb-NO" dirty="0"/>
              <a:t>Høyest snittbeløp man er villig til å betale for en bok i kiosk/dagligvare er oftere:</a:t>
            </a:r>
            <a:br>
              <a:rPr lang="nb-NO" dirty="0"/>
            </a:br>
            <a:r>
              <a:rPr lang="nb-NO" sz="1200" dirty="0"/>
              <a:t>20-29 år, yngre single, storkjøpere av bøker og lydbok-kjøpere</a:t>
            </a:r>
            <a:endParaRPr lang="nb-NO" sz="1600" dirty="0"/>
          </a:p>
        </p:txBody>
      </p:sp>
      <p:graphicFrame>
        <p:nvGraphicFramePr>
          <p:cNvPr id="22" name="Diagram 21">
            <a:extLst>
              <a:ext uri="{FF2B5EF4-FFF2-40B4-BE49-F238E27FC236}">
                <a16:creationId xmlns:a16="http://schemas.microsoft.com/office/drawing/2014/main" id="{AC47C570-BF48-40EC-9BC7-E27A59FAC3C7}"/>
              </a:ext>
            </a:extLst>
          </p:cNvPr>
          <p:cNvGraphicFramePr/>
          <p:nvPr>
            <p:extLst>
              <p:ext uri="{D42A27DB-BD31-4B8C-83A1-F6EECF244321}">
                <p14:modId xmlns:p14="http://schemas.microsoft.com/office/powerpoint/2010/main" val="1488308142"/>
              </p:ext>
            </p:extLst>
          </p:nvPr>
        </p:nvGraphicFramePr>
        <p:xfrm>
          <a:off x="6202560" y="1454309"/>
          <a:ext cx="4680520" cy="489616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8" name="Diagram 37">
            <a:extLst>
              <a:ext uri="{FF2B5EF4-FFF2-40B4-BE49-F238E27FC236}">
                <a16:creationId xmlns:a16="http://schemas.microsoft.com/office/drawing/2014/main" id="{BE8C38D7-0CFE-4D21-89C6-2943F7462824}"/>
              </a:ext>
            </a:extLst>
          </p:cNvPr>
          <p:cNvGraphicFramePr/>
          <p:nvPr>
            <p:extLst>
              <p:ext uri="{D42A27DB-BD31-4B8C-83A1-F6EECF244321}">
                <p14:modId xmlns:p14="http://schemas.microsoft.com/office/powerpoint/2010/main" val="488466697"/>
              </p:ext>
            </p:extLst>
          </p:nvPr>
        </p:nvGraphicFramePr>
        <p:xfrm>
          <a:off x="839416" y="1454309"/>
          <a:ext cx="4680520" cy="4896166"/>
        </p:xfrm>
        <a:graphic>
          <a:graphicData uri="http://schemas.openxmlformats.org/drawingml/2006/chart">
            <c:chart xmlns:c="http://schemas.openxmlformats.org/drawingml/2006/chart" xmlns:r="http://schemas.openxmlformats.org/officeDocument/2006/relationships" r:id="rId3"/>
          </a:graphicData>
        </a:graphic>
      </p:graphicFrame>
      <p:cxnSp>
        <p:nvCxnSpPr>
          <p:cNvPr id="55" name="Rett linje 54">
            <a:extLst>
              <a:ext uri="{FF2B5EF4-FFF2-40B4-BE49-F238E27FC236}">
                <a16:creationId xmlns:a16="http://schemas.microsoft.com/office/drawing/2014/main" id="{E0859AE7-DBB4-45EB-B292-7354B83AC72C}"/>
              </a:ext>
            </a:extLst>
          </p:cNvPr>
          <p:cNvCxnSpPr>
            <a:cxnSpLocks/>
          </p:cNvCxnSpPr>
          <p:nvPr/>
        </p:nvCxnSpPr>
        <p:spPr>
          <a:xfrm>
            <a:off x="4007768" y="1561262"/>
            <a:ext cx="0" cy="4744906"/>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E9BA457D-CD71-4766-9425-F701C3BEB364}"/>
              </a:ext>
            </a:extLst>
          </p:cNvPr>
          <p:cNvCxnSpPr>
            <a:cxnSpLocks/>
          </p:cNvCxnSpPr>
          <p:nvPr/>
        </p:nvCxnSpPr>
        <p:spPr>
          <a:xfrm>
            <a:off x="9336360" y="1556792"/>
            <a:ext cx="0" cy="4793683"/>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pic>
        <p:nvPicPr>
          <p:cNvPr id="21" name="Picture 2" descr="Bilderesultat for GENDER ICON">
            <a:extLst>
              <a:ext uri="{FF2B5EF4-FFF2-40B4-BE49-F238E27FC236}">
                <a16:creationId xmlns:a16="http://schemas.microsoft.com/office/drawing/2014/main" id="{B6150EDF-35BA-F671-09EE-DD2921136E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0403" y="1569905"/>
            <a:ext cx="284139" cy="28702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Bilderesultat for AGE ICON">
            <a:extLst>
              <a:ext uri="{FF2B5EF4-FFF2-40B4-BE49-F238E27FC236}">
                <a16:creationId xmlns:a16="http://schemas.microsoft.com/office/drawing/2014/main" id="{E17D581F-2369-3357-8F7C-33AD3B9733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1683" y="1896328"/>
            <a:ext cx="361689" cy="33711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Bilderesultat for CHILDREN ICON">
            <a:extLst>
              <a:ext uri="{FF2B5EF4-FFF2-40B4-BE49-F238E27FC236}">
                <a16:creationId xmlns:a16="http://schemas.microsoft.com/office/drawing/2014/main" id="{B2315ACA-5392-908B-D281-4A605A386F1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3967" y="2248325"/>
            <a:ext cx="337119" cy="337119"/>
          </a:xfrm>
          <a:prstGeom prst="rect">
            <a:avLst/>
          </a:prstGeom>
          <a:noFill/>
          <a:extLst>
            <a:ext uri="{909E8E84-426E-40DD-AFC4-6F175D3DCCD1}">
              <a14:hiddenFill xmlns:a14="http://schemas.microsoft.com/office/drawing/2010/main">
                <a:solidFill>
                  <a:srgbClr val="FFFFFF"/>
                </a:solidFill>
              </a14:hiddenFill>
            </a:ext>
          </a:extLst>
        </p:spPr>
      </p:pic>
      <p:pic>
        <p:nvPicPr>
          <p:cNvPr id="25" name="Bilde 24">
            <a:extLst>
              <a:ext uri="{FF2B5EF4-FFF2-40B4-BE49-F238E27FC236}">
                <a16:creationId xmlns:a16="http://schemas.microsoft.com/office/drawing/2014/main" id="{1C540240-9D63-C44B-207E-184EEFC404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31682" y="2927039"/>
            <a:ext cx="361690" cy="207936"/>
          </a:xfrm>
          <a:prstGeom prst="rect">
            <a:avLst/>
          </a:prstGeom>
        </p:spPr>
      </p:pic>
      <p:pic>
        <p:nvPicPr>
          <p:cNvPr id="26" name="Picture 12" descr="Bilderesultat for INCOME ICON">
            <a:extLst>
              <a:ext uri="{FF2B5EF4-FFF2-40B4-BE49-F238E27FC236}">
                <a16:creationId xmlns:a16="http://schemas.microsoft.com/office/drawing/2014/main" id="{2FDB14E1-DC38-8B6E-DCE7-4AEBF895D75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20034" y="3195741"/>
            <a:ext cx="373338" cy="348688"/>
          </a:xfrm>
          <a:prstGeom prst="rect">
            <a:avLst/>
          </a:prstGeom>
          <a:noFill/>
          <a:extLst>
            <a:ext uri="{909E8E84-426E-40DD-AFC4-6F175D3DCCD1}">
              <a14:hiddenFill xmlns:a14="http://schemas.microsoft.com/office/drawing/2010/main">
                <a:solidFill>
                  <a:srgbClr val="FFFFFF"/>
                </a:solidFill>
              </a14:hiddenFill>
            </a:ext>
          </a:extLst>
        </p:spPr>
      </p:pic>
      <p:pic>
        <p:nvPicPr>
          <p:cNvPr id="27" name="Bilde 26">
            <a:extLst>
              <a:ext uri="{FF2B5EF4-FFF2-40B4-BE49-F238E27FC236}">
                <a16:creationId xmlns:a16="http://schemas.microsoft.com/office/drawing/2014/main" id="{C6DEFB25-2C8E-2C7F-2A90-052087D3AEF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625451" y="3571219"/>
            <a:ext cx="335897" cy="272810"/>
          </a:xfrm>
          <a:prstGeom prst="rect">
            <a:avLst/>
          </a:prstGeom>
        </p:spPr>
      </p:pic>
      <p:pic>
        <p:nvPicPr>
          <p:cNvPr id="28" name="Picture 19" descr="Household Icons - Download Free Vector Icons | Noun Project">
            <a:extLst>
              <a:ext uri="{FF2B5EF4-FFF2-40B4-BE49-F238E27FC236}">
                <a16:creationId xmlns:a16="http://schemas.microsoft.com/office/drawing/2014/main" id="{6A56076C-F922-5357-E896-5B0B569B1FC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44762" y="2575943"/>
            <a:ext cx="324491" cy="324491"/>
          </a:xfrm>
          <a:prstGeom prst="rect">
            <a:avLst/>
          </a:prstGeom>
          <a:noFill/>
          <a:extLst>
            <a:ext uri="{909E8E84-426E-40DD-AFC4-6F175D3DCCD1}">
              <a14:hiddenFill xmlns:a14="http://schemas.microsoft.com/office/drawing/2010/main">
                <a:solidFill>
                  <a:srgbClr val="FFFFFF"/>
                </a:solidFill>
              </a14:hiddenFill>
            </a:ext>
          </a:extLst>
        </p:spPr>
      </p:pic>
      <p:pic>
        <p:nvPicPr>
          <p:cNvPr id="29" name="Grafikk 28" descr="Handlevogn kontur">
            <a:extLst>
              <a:ext uri="{FF2B5EF4-FFF2-40B4-BE49-F238E27FC236}">
                <a16:creationId xmlns:a16="http://schemas.microsoft.com/office/drawing/2014/main" id="{A3B0C962-07A3-5B35-F33D-9DB186E65C0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64563" y="4219907"/>
            <a:ext cx="304690" cy="304690"/>
          </a:xfrm>
          <a:prstGeom prst="rect">
            <a:avLst/>
          </a:prstGeom>
        </p:spPr>
      </p:pic>
      <p:pic>
        <p:nvPicPr>
          <p:cNvPr id="30" name="Grafikk 29" descr="Bøker på hylle med heldekkende fyll">
            <a:extLst>
              <a:ext uri="{FF2B5EF4-FFF2-40B4-BE49-F238E27FC236}">
                <a16:creationId xmlns:a16="http://schemas.microsoft.com/office/drawing/2014/main" id="{B965C47B-AA08-273F-0261-36CA9F347F37}"/>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40580" y="4555256"/>
            <a:ext cx="335916" cy="335916"/>
          </a:xfrm>
          <a:prstGeom prst="rect">
            <a:avLst/>
          </a:prstGeom>
        </p:spPr>
      </p:pic>
      <p:pic>
        <p:nvPicPr>
          <p:cNvPr id="31" name="Picture 4" descr="World International Language Icon Thin Line Vector Stock Vector -  Illustration of globe, country: 174303821">
            <a:extLst>
              <a:ext uri="{FF2B5EF4-FFF2-40B4-BE49-F238E27FC236}">
                <a16:creationId xmlns:a16="http://schemas.microsoft.com/office/drawing/2014/main" id="{89CFC0C4-8B60-6846-046C-47BA2ECA89C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19644" y="4906847"/>
            <a:ext cx="365655" cy="365655"/>
          </a:xfrm>
          <a:prstGeom prst="rect">
            <a:avLst/>
          </a:prstGeom>
          <a:noFill/>
          <a:extLst>
            <a:ext uri="{909E8E84-426E-40DD-AFC4-6F175D3DCCD1}">
              <a14:hiddenFill xmlns:a14="http://schemas.microsoft.com/office/drawing/2010/main">
                <a:solidFill>
                  <a:srgbClr val="FFFFFF"/>
                </a:solidFill>
              </a14:hiddenFill>
            </a:ext>
          </a:extLst>
        </p:spPr>
      </p:pic>
      <p:pic>
        <p:nvPicPr>
          <p:cNvPr id="32" name="Bilde 31">
            <a:extLst>
              <a:ext uri="{FF2B5EF4-FFF2-40B4-BE49-F238E27FC236}">
                <a16:creationId xmlns:a16="http://schemas.microsoft.com/office/drawing/2014/main" id="{7A55467B-9D8B-AE32-A9DD-BE84D4768054}"/>
              </a:ext>
            </a:extLst>
          </p:cNvPr>
          <p:cNvPicPr>
            <a:picLocks noChangeAspect="1"/>
          </p:cNvPicPr>
          <p:nvPr/>
        </p:nvPicPr>
        <p:blipFill>
          <a:blip r:embed="rId16"/>
          <a:stretch>
            <a:fillRect/>
          </a:stretch>
        </p:blipFill>
        <p:spPr>
          <a:xfrm>
            <a:off x="5591944" y="5997800"/>
            <a:ext cx="304690" cy="308368"/>
          </a:xfrm>
          <a:prstGeom prst="rect">
            <a:avLst/>
          </a:prstGeom>
        </p:spPr>
      </p:pic>
      <p:pic>
        <p:nvPicPr>
          <p:cNvPr id="33" name="Bilde 32">
            <a:extLst>
              <a:ext uri="{FF2B5EF4-FFF2-40B4-BE49-F238E27FC236}">
                <a16:creationId xmlns:a16="http://schemas.microsoft.com/office/drawing/2014/main" id="{8FB9C078-E984-0A4D-CE58-F74D978800A9}"/>
              </a:ext>
            </a:extLst>
          </p:cNvPr>
          <p:cNvPicPr>
            <a:picLocks noChangeAspect="1"/>
          </p:cNvPicPr>
          <p:nvPr/>
        </p:nvPicPr>
        <p:blipFill>
          <a:blip r:embed="rId17"/>
          <a:stretch>
            <a:fillRect/>
          </a:stretch>
        </p:blipFill>
        <p:spPr>
          <a:xfrm>
            <a:off x="5651365" y="5636736"/>
            <a:ext cx="317888" cy="324214"/>
          </a:xfrm>
          <a:prstGeom prst="rect">
            <a:avLst/>
          </a:prstGeom>
        </p:spPr>
      </p:pic>
      <p:pic>
        <p:nvPicPr>
          <p:cNvPr id="34" name="Bilde 33">
            <a:extLst>
              <a:ext uri="{FF2B5EF4-FFF2-40B4-BE49-F238E27FC236}">
                <a16:creationId xmlns:a16="http://schemas.microsoft.com/office/drawing/2014/main" id="{3BE9EC64-898C-DD52-360D-661CA48B9BBE}"/>
              </a:ext>
            </a:extLst>
          </p:cNvPr>
          <p:cNvPicPr>
            <a:picLocks noChangeAspect="1"/>
          </p:cNvPicPr>
          <p:nvPr/>
        </p:nvPicPr>
        <p:blipFill>
          <a:blip r:embed="rId18"/>
          <a:stretch>
            <a:fillRect/>
          </a:stretch>
        </p:blipFill>
        <p:spPr>
          <a:xfrm>
            <a:off x="5620142" y="5346236"/>
            <a:ext cx="384768" cy="223414"/>
          </a:xfrm>
          <a:prstGeom prst="rect">
            <a:avLst/>
          </a:prstGeom>
        </p:spPr>
      </p:pic>
      <p:pic>
        <p:nvPicPr>
          <p:cNvPr id="35" name="Bilde 34">
            <a:extLst>
              <a:ext uri="{FF2B5EF4-FFF2-40B4-BE49-F238E27FC236}">
                <a16:creationId xmlns:a16="http://schemas.microsoft.com/office/drawing/2014/main" id="{A4C50ED2-512E-9CC0-8C32-F244C576764F}"/>
              </a:ext>
            </a:extLst>
          </p:cNvPr>
          <p:cNvPicPr>
            <a:picLocks noChangeAspect="1"/>
          </p:cNvPicPr>
          <p:nvPr/>
        </p:nvPicPr>
        <p:blipFill>
          <a:blip r:embed="rId19"/>
          <a:stretch>
            <a:fillRect/>
          </a:stretch>
        </p:blipFill>
        <p:spPr>
          <a:xfrm>
            <a:off x="5656327" y="3885240"/>
            <a:ext cx="283145" cy="304008"/>
          </a:xfrm>
          <a:prstGeom prst="rect">
            <a:avLst/>
          </a:prstGeom>
        </p:spPr>
      </p:pic>
      <p:sp>
        <p:nvSpPr>
          <p:cNvPr id="39" name="TekstSylinder 38">
            <a:extLst>
              <a:ext uri="{FF2B5EF4-FFF2-40B4-BE49-F238E27FC236}">
                <a16:creationId xmlns:a16="http://schemas.microsoft.com/office/drawing/2014/main" id="{EE6E8390-A8AC-879E-6001-FC981A0436AD}"/>
              </a:ext>
            </a:extLst>
          </p:cNvPr>
          <p:cNvSpPr txBox="1"/>
          <p:nvPr/>
        </p:nvSpPr>
        <p:spPr>
          <a:xfrm>
            <a:off x="29234" y="6610937"/>
            <a:ext cx="9453504" cy="230832"/>
          </a:xfrm>
          <a:prstGeom prst="rect">
            <a:avLst/>
          </a:prstGeom>
          <a:noFill/>
        </p:spPr>
        <p:txBody>
          <a:bodyPr wrap="square" rtlCol="0">
            <a:spAutoFit/>
          </a:bodyPr>
          <a:lstStyle/>
          <a:p>
            <a:r>
              <a:rPr lang="nb-NO" sz="900" b="1" dirty="0">
                <a:solidFill>
                  <a:schemeClr val="tx1">
                    <a:lumMod val="50000"/>
                    <a:lumOff val="50000"/>
                  </a:schemeClr>
                </a:solidFill>
                <a:latin typeface="Arial" panose="020B0604020202020204" pitchFamily="34" charset="0"/>
                <a:cs typeface="Arial" panose="020B0604020202020204" pitchFamily="34" charset="0"/>
              </a:rPr>
              <a:t>Tenk deg at det er en forfatter du liker eller en bok du ønsker å lese. Hvilken maks pris synes du er OK å betale for en bok du får kjøpt i en kiosk, dagligvarebutikk el.</a:t>
            </a:r>
            <a:endParaRPr lang="nb-NO" sz="900" dirty="0">
              <a:solidFill>
                <a:schemeClr val="tx1">
                  <a:lumMod val="50000"/>
                  <a:lumOff val="50000"/>
                </a:schemeClr>
              </a:solidFill>
            </a:endParaRPr>
          </a:p>
        </p:txBody>
      </p:sp>
    </p:spTree>
    <p:extLst>
      <p:ext uri="{BB962C8B-B14F-4D97-AF65-F5344CB8AC3E}">
        <p14:creationId xmlns:p14="http://schemas.microsoft.com/office/powerpoint/2010/main" val="4125419562"/>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tel 1">
            <a:extLst>
              <a:ext uri="{FF2B5EF4-FFF2-40B4-BE49-F238E27FC236}">
                <a16:creationId xmlns:a16="http://schemas.microsoft.com/office/drawing/2014/main" id="{1CB1DDF2-518D-4D01-BC34-22F1165508EB}"/>
              </a:ext>
            </a:extLst>
          </p:cNvPr>
          <p:cNvSpPr>
            <a:spLocks noGrp="1"/>
          </p:cNvSpPr>
          <p:nvPr>
            <p:ph type="title"/>
          </p:nvPr>
        </p:nvSpPr>
        <p:spPr>
          <a:xfrm>
            <a:off x="839416" y="276330"/>
            <a:ext cx="10725150" cy="911225"/>
          </a:xfrm>
        </p:spPr>
        <p:txBody>
          <a:bodyPr/>
          <a:lstStyle/>
          <a:p>
            <a:r>
              <a:rPr lang="nb-NO" sz="1200" dirty="0">
                <a:solidFill>
                  <a:schemeClr val="tx1">
                    <a:lumMod val="50000"/>
                    <a:lumOff val="50000"/>
                  </a:schemeClr>
                </a:solidFill>
              </a:rPr>
              <a:t>PRISOPPFATNING EN BOK SOM ER MER ENN ETT ÅR GAMMEL</a:t>
            </a:r>
            <a:br>
              <a:rPr lang="nb-NO" sz="1200" dirty="0">
                <a:solidFill>
                  <a:schemeClr val="tx1">
                    <a:lumMod val="50000"/>
                    <a:lumOff val="50000"/>
                  </a:schemeClr>
                </a:solidFill>
              </a:rPr>
            </a:br>
            <a:r>
              <a:rPr lang="nb-NO" dirty="0"/>
              <a:t>Høyest snittbeløp man er villig til å betale for en bok som er ett år gammel er oftere:</a:t>
            </a:r>
            <a:br>
              <a:rPr lang="nb-NO" dirty="0"/>
            </a:br>
            <a:r>
              <a:rPr lang="nb-NO" sz="1200" dirty="0"/>
              <a:t>De yngste, yngre par, og gruppene »Bokinteresserte», «Mobiltidstyvene» og «De barneorienterte»</a:t>
            </a:r>
            <a:endParaRPr lang="nb-NO" sz="1600" dirty="0"/>
          </a:p>
        </p:txBody>
      </p:sp>
      <p:graphicFrame>
        <p:nvGraphicFramePr>
          <p:cNvPr id="22" name="Diagram 21">
            <a:extLst>
              <a:ext uri="{FF2B5EF4-FFF2-40B4-BE49-F238E27FC236}">
                <a16:creationId xmlns:a16="http://schemas.microsoft.com/office/drawing/2014/main" id="{F661B3A4-9DA9-484F-8DE4-448DA5CDC0E6}"/>
              </a:ext>
            </a:extLst>
          </p:cNvPr>
          <p:cNvGraphicFramePr/>
          <p:nvPr>
            <p:extLst>
              <p:ext uri="{D42A27DB-BD31-4B8C-83A1-F6EECF244321}">
                <p14:modId xmlns:p14="http://schemas.microsoft.com/office/powerpoint/2010/main" val="4213153142"/>
              </p:ext>
            </p:extLst>
          </p:nvPr>
        </p:nvGraphicFramePr>
        <p:xfrm>
          <a:off x="6202560" y="1454309"/>
          <a:ext cx="4680520" cy="495208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8" name="Diagram 37">
            <a:extLst>
              <a:ext uri="{FF2B5EF4-FFF2-40B4-BE49-F238E27FC236}">
                <a16:creationId xmlns:a16="http://schemas.microsoft.com/office/drawing/2014/main" id="{7BF40DF5-1F49-4F26-B41B-4822AA5FA2B3}"/>
              </a:ext>
            </a:extLst>
          </p:cNvPr>
          <p:cNvGraphicFramePr/>
          <p:nvPr>
            <p:extLst>
              <p:ext uri="{D42A27DB-BD31-4B8C-83A1-F6EECF244321}">
                <p14:modId xmlns:p14="http://schemas.microsoft.com/office/powerpoint/2010/main" val="1237762387"/>
              </p:ext>
            </p:extLst>
          </p:nvPr>
        </p:nvGraphicFramePr>
        <p:xfrm>
          <a:off x="839416" y="1454309"/>
          <a:ext cx="4680520" cy="4952083"/>
        </p:xfrm>
        <a:graphic>
          <a:graphicData uri="http://schemas.openxmlformats.org/drawingml/2006/chart">
            <c:chart xmlns:c="http://schemas.openxmlformats.org/drawingml/2006/chart" xmlns:r="http://schemas.openxmlformats.org/officeDocument/2006/relationships" r:id="rId3"/>
          </a:graphicData>
        </a:graphic>
      </p:graphicFrame>
      <p:cxnSp>
        <p:nvCxnSpPr>
          <p:cNvPr id="55" name="Rett linje 54">
            <a:extLst>
              <a:ext uri="{FF2B5EF4-FFF2-40B4-BE49-F238E27FC236}">
                <a16:creationId xmlns:a16="http://schemas.microsoft.com/office/drawing/2014/main" id="{C051B1B8-E862-4CA4-92FF-C94607E4A085}"/>
              </a:ext>
            </a:extLst>
          </p:cNvPr>
          <p:cNvCxnSpPr>
            <a:cxnSpLocks/>
          </p:cNvCxnSpPr>
          <p:nvPr/>
        </p:nvCxnSpPr>
        <p:spPr>
          <a:xfrm>
            <a:off x="3935760" y="1556792"/>
            <a:ext cx="0" cy="4749376"/>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15A59C88-6403-4905-917B-3BA37E4D00E7}"/>
              </a:ext>
            </a:extLst>
          </p:cNvPr>
          <p:cNvCxnSpPr>
            <a:cxnSpLocks/>
          </p:cNvCxnSpPr>
          <p:nvPr/>
        </p:nvCxnSpPr>
        <p:spPr>
          <a:xfrm>
            <a:off x="9264352" y="1510226"/>
            <a:ext cx="0" cy="4896166"/>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pic>
        <p:nvPicPr>
          <p:cNvPr id="21" name="Picture 2" descr="Bilderesultat for GENDER ICON">
            <a:extLst>
              <a:ext uri="{FF2B5EF4-FFF2-40B4-BE49-F238E27FC236}">
                <a16:creationId xmlns:a16="http://schemas.microsoft.com/office/drawing/2014/main" id="{1A580E54-50E2-6453-9F61-BE5FC9384D0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0403" y="1569905"/>
            <a:ext cx="284139" cy="28702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Bilderesultat for AGE ICON">
            <a:extLst>
              <a:ext uri="{FF2B5EF4-FFF2-40B4-BE49-F238E27FC236}">
                <a16:creationId xmlns:a16="http://schemas.microsoft.com/office/drawing/2014/main" id="{2534C9C3-CB3D-D64F-CB94-FCFE9C41C67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1683" y="1896328"/>
            <a:ext cx="361689" cy="33711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Bilderesultat for CHILDREN ICON">
            <a:extLst>
              <a:ext uri="{FF2B5EF4-FFF2-40B4-BE49-F238E27FC236}">
                <a16:creationId xmlns:a16="http://schemas.microsoft.com/office/drawing/2014/main" id="{45CFB7BA-4056-2F4E-7D0B-916A6508914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3967" y="2248325"/>
            <a:ext cx="337119" cy="337119"/>
          </a:xfrm>
          <a:prstGeom prst="rect">
            <a:avLst/>
          </a:prstGeom>
          <a:noFill/>
          <a:extLst>
            <a:ext uri="{909E8E84-426E-40DD-AFC4-6F175D3DCCD1}">
              <a14:hiddenFill xmlns:a14="http://schemas.microsoft.com/office/drawing/2010/main">
                <a:solidFill>
                  <a:srgbClr val="FFFFFF"/>
                </a:solidFill>
              </a14:hiddenFill>
            </a:ext>
          </a:extLst>
        </p:spPr>
      </p:pic>
      <p:pic>
        <p:nvPicPr>
          <p:cNvPr id="25" name="Bilde 24">
            <a:extLst>
              <a:ext uri="{FF2B5EF4-FFF2-40B4-BE49-F238E27FC236}">
                <a16:creationId xmlns:a16="http://schemas.microsoft.com/office/drawing/2014/main" id="{3559F22B-2B24-2561-2ED6-FF0F5CC4E7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31682" y="2927039"/>
            <a:ext cx="361690" cy="207936"/>
          </a:xfrm>
          <a:prstGeom prst="rect">
            <a:avLst/>
          </a:prstGeom>
        </p:spPr>
      </p:pic>
      <p:pic>
        <p:nvPicPr>
          <p:cNvPr id="26" name="Picture 12" descr="Bilderesultat for INCOME ICON">
            <a:extLst>
              <a:ext uri="{FF2B5EF4-FFF2-40B4-BE49-F238E27FC236}">
                <a16:creationId xmlns:a16="http://schemas.microsoft.com/office/drawing/2014/main" id="{91CEE745-66F6-0783-30DC-5AF9A6C86CA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20034" y="3195741"/>
            <a:ext cx="373338" cy="348688"/>
          </a:xfrm>
          <a:prstGeom prst="rect">
            <a:avLst/>
          </a:prstGeom>
          <a:noFill/>
          <a:extLst>
            <a:ext uri="{909E8E84-426E-40DD-AFC4-6F175D3DCCD1}">
              <a14:hiddenFill xmlns:a14="http://schemas.microsoft.com/office/drawing/2010/main">
                <a:solidFill>
                  <a:srgbClr val="FFFFFF"/>
                </a:solidFill>
              </a14:hiddenFill>
            </a:ext>
          </a:extLst>
        </p:spPr>
      </p:pic>
      <p:pic>
        <p:nvPicPr>
          <p:cNvPr id="27" name="Bilde 26">
            <a:extLst>
              <a:ext uri="{FF2B5EF4-FFF2-40B4-BE49-F238E27FC236}">
                <a16:creationId xmlns:a16="http://schemas.microsoft.com/office/drawing/2014/main" id="{A4F24C42-060A-C9A3-3180-5B704C2229C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625451" y="3571219"/>
            <a:ext cx="335897" cy="272810"/>
          </a:xfrm>
          <a:prstGeom prst="rect">
            <a:avLst/>
          </a:prstGeom>
        </p:spPr>
      </p:pic>
      <p:pic>
        <p:nvPicPr>
          <p:cNvPr id="28" name="Picture 19" descr="Household Icons - Download Free Vector Icons | Noun Project">
            <a:extLst>
              <a:ext uri="{FF2B5EF4-FFF2-40B4-BE49-F238E27FC236}">
                <a16:creationId xmlns:a16="http://schemas.microsoft.com/office/drawing/2014/main" id="{CD9A724A-30DC-E635-21AB-E641733617B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44762" y="2575943"/>
            <a:ext cx="324491" cy="324491"/>
          </a:xfrm>
          <a:prstGeom prst="rect">
            <a:avLst/>
          </a:prstGeom>
          <a:noFill/>
          <a:extLst>
            <a:ext uri="{909E8E84-426E-40DD-AFC4-6F175D3DCCD1}">
              <a14:hiddenFill xmlns:a14="http://schemas.microsoft.com/office/drawing/2010/main">
                <a:solidFill>
                  <a:srgbClr val="FFFFFF"/>
                </a:solidFill>
              </a14:hiddenFill>
            </a:ext>
          </a:extLst>
        </p:spPr>
      </p:pic>
      <p:pic>
        <p:nvPicPr>
          <p:cNvPr id="29" name="Grafikk 28" descr="Handlevogn kontur">
            <a:extLst>
              <a:ext uri="{FF2B5EF4-FFF2-40B4-BE49-F238E27FC236}">
                <a16:creationId xmlns:a16="http://schemas.microsoft.com/office/drawing/2014/main" id="{916CDD76-1DE0-814C-CDD7-10E437DD5D0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64563" y="4219907"/>
            <a:ext cx="304690" cy="304690"/>
          </a:xfrm>
          <a:prstGeom prst="rect">
            <a:avLst/>
          </a:prstGeom>
        </p:spPr>
      </p:pic>
      <p:pic>
        <p:nvPicPr>
          <p:cNvPr id="30" name="Grafikk 29" descr="Bøker på hylle med heldekkende fyll">
            <a:extLst>
              <a:ext uri="{FF2B5EF4-FFF2-40B4-BE49-F238E27FC236}">
                <a16:creationId xmlns:a16="http://schemas.microsoft.com/office/drawing/2014/main" id="{5C84086B-36BC-2335-CCE4-BE8A34BFD46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40580" y="4555256"/>
            <a:ext cx="335916" cy="335916"/>
          </a:xfrm>
          <a:prstGeom prst="rect">
            <a:avLst/>
          </a:prstGeom>
        </p:spPr>
      </p:pic>
      <p:pic>
        <p:nvPicPr>
          <p:cNvPr id="31" name="Picture 4" descr="World International Language Icon Thin Line Vector Stock Vector -  Illustration of globe, country: 174303821">
            <a:extLst>
              <a:ext uri="{FF2B5EF4-FFF2-40B4-BE49-F238E27FC236}">
                <a16:creationId xmlns:a16="http://schemas.microsoft.com/office/drawing/2014/main" id="{186696E8-BC3F-3A83-28D2-A542492E743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19644" y="4906847"/>
            <a:ext cx="365655" cy="365655"/>
          </a:xfrm>
          <a:prstGeom prst="rect">
            <a:avLst/>
          </a:prstGeom>
          <a:noFill/>
          <a:extLst>
            <a:ext uri="{909E8E84-426E-40DD-AFC4-6F175D3DCCD1}">
              <a14:hiddenFill xmlns:a14="http://schemas.microsoft.com/office/drawing/2010/main">
                <a:solidFill>
                  <a:srgbClr val="FFFFFF"/>
                </a:solidFill>
              </a14:hiddenFill>
            </a:ext>
          </a:extLst>
        </p:spPr>
      </p:pic>
      <p:pic>
        <p:nvPicPr>
          <p:cNvPr id="32" name="Bilde 31">
            <a:extLst>
              <a:ext uri="{FF2B5EF4-FFF2-40B4-BE49-F238E27FC236}">
                <a16:creationId xmlns:a16="http://schemas.microsoft.com/office/drawing/2014/main" id="{5231BA3D-199D-7ADB-3ABA-6027A57731FB}"/>
              </a:ext>
            </a:extLst>
          </p:cNvPr>
          <p:cNvPicPr>
            <a:picLocks noChangeAspect="1"/>
          </p:cNvPicPr>
          <p:nvPr/>
        </p:nvPicPr>
        <p:blipFill>
          <a:blip r:embed="rId16"/>
          <a:stretch>
            <a:fillRect/>
          </a:stretch>
        </p:blipFill>
        <p:spPr>
          <a:xfrm>
            <a:off x="5591944" y="5997800"/>
            <a:ext cx="304690" cy="308368"/>
          </a:xfrm>
          <a:prstGeom prst="rect">
            <a:avLst/>
          </a:prstGeom>
        </p:spPr>
      </p:pic>
      <p:pic>
        <p:nvPicPr>
          <p:cNvPr id="33" name="Bilde 32">
            <a:extLst>
              <a:ext uri="{FF2B5EF4-FFF2-40B4-BE49-F238E27FC236}">
                <a16:creationId xmlns:a16="http://schemas.microsoft.com/office/drawing/2014/main" id="{0646C81A-D9CA-10C9-2BA8-723022264E09}"/>
              </a:ext>
            </a:extLst>
          </p:cNvPr>
          <p:cNvPicPr>
            <a:picLocks noChangeAspect="1"/>
          </p:cNvPicPr>
          <p:nvPr/>
        </p:nvPicPr>
        <p:blipFill>
          <a:blip r:embed="rId17"/>
          <a:stretch>
            <a:fillRect/>
          </a:stretch>
        </p:blipFill>
        <p:spPr>
          <a:xfrm>
            <a:off x="5651365" y="5636736"/>
            <a:ext cx="317888" cy="324214"/>
          </a:xfrm>
          <a:prstGeom prst="rect">
            <a:avLst/>
          </a:prstGeom>
        </p:spPr>
      </p:pic>
      <p:pic>
        <p:nvPicPr>
          <p:cNvPr id="34" name="Bilde 33">
            <a:extLst>
              <a:ext uri="{FF2B5EF4-FFF2-40B4-BE49-F238E27FC236}">
                <a16:creationId xmlns:a16="http://schemas.microsoft.com/office/drawing/2014/main" id="{8F6EB6B3-4C2D-3BD2-D876-8F60161448F7}"/>
              </a:ext>
            </a:extLst>
          </p:cNvPr>
          <p:cNvPicPr>
            <a:picLocks noChangeAspect="1"/>
          </p:cNvPicPr>
          <p:nvPr/>
        </p:nvPicPr>
        <p:blipFill>
          <a:blip r:embed="rId18"/>
          <a:stretch>
            <a:fillRect/>
          </a:stretch>
        </p:blipFill>
        <p:spPr>
          <a:xfrm>
            <a:off x="5620142" y="5346236"/>
            <a:ext cx="384768" cy="223414"/>
          </a:xfrm>
          <a:prstGeom prst="rect">
            <a:avLst/>
          </a:prstGeom>
        </p:spPr>
      </p:pic>
      <p:pic>
        <p:nvPicPr>
          <p:cNvPr id="35" name="Bilde 34">
            <a:extLst>
              <a:ext uri="{FF2B5EF4-FFF2-40B4-BE49-F238E27FC236}">
                <a16:creationId xmlns:a16="http://schemas.microsoft.com/office/drawing/2014/main" id="{0725050E-F42C-8B9A-271F-4B6E7A1F5CB5}"/>
              </a:ext>
            </a:extLst>
          </p:cNvPr>
          <p:cNvPicPr>
            <a:picLocks noChangeAspect="1"/>
          </p:cNvPicPr>
          <p:nvPr/>
        </p:nvPicPr>
        <p:blipFill>
          <a:blip r:embed="rId19"/>
          <a:stretch>
            <a:fillRect/>
          </a:stretch>
        </p:blipFill>
        <p:spPr>
          <a:xfrm>
            <a:off x="5656327" y="3885240"/>
            <a:ext cx="283145" cy="304008"/>
          </a:xfrm>
          <a:prstGeom prst="rect">
            <a:avLst/>
          </a:prstGeom>
        </p:spPr>
      </p:pic>
      <p:sp>
        <p:nvSpPr>
          <p:cNvPr id="39" name="TekstSylinder 38">
            <a:extLst>
              <a:ext uri="{FF2B5EF4-FFF2-40B4-BE49-F238E27FC236}">
                <a16:creationId xmlns:a16="http://schemas.microsoft.com/office/drawing/2014/main" id="{5FBD5235-3AD8-B832-B291-A603BC1E3BFC}"/>
              </a:ext>
            </a:extLst>
          </p:cNvPr>
          <p:cNvSpPr txBox="1"/>
          <p:nvPr/>
        </p:nvSpPr>
        <p:spPr>
          <a:xfrm>
            <a:off x="29234" y="6610937"/>
            <a:ext cx="9453504" cy="230832"/>
          </a:xfrm>
          <a:prstGeom prst="rect">
            <a:avLst/>
          </a:prstGeom>
          <a:noFill/>
        </p:spPr>
        <p:txBody>
          <a:bodyPr wrap="square" rtlCol="0">
            <a:spAutoFit/>
          </a:bodyPr>
          <a:lstStyle/>
          <a:p>
            <a:r>
              <a:rPr lang="nb-NO" sz="900" b="1" dirty="0">
                <a:solidFill>
                  <a:schemeClr val="tx1">
                    <a:lumMod val="50000"/>
                    <a:lumOff val="50000"/>
                  </a:schemeClr>
                </a:solidFill>
                <a:latin typeface="Arial" panose="020B0604020202020204" pitchFamily="34" charset="0"/>
                <a:cs typeface="Arial" panose="020B0604020202020204" pitchFamily="34" charset="0"/>
              </a:rPr>
              <a:t>Tenk deg at det er en forfatter du liker eller en bok du ønsker å lese. Hvilken maks pris synes du er OK å betale for en bok som er mer enn ett år gammel</a:t>
            </a:r>
            <a:endParaRPr lang="nb-NO" sz="900" dirty="0">
              <a:solidFill>
                <a:schemeClr val="tx1">
                  <a:lumMod val="50000"/>
                  <a:lumOff val="50000"/>
                </a:schemeClr>
              </a:solidFill>
            </a:endParaRPr>
          </a:p>
        </p:txBody>
      </p:sp>
    </p:spTree>
    <p:extLst>
      <p:ext uri="{BB962C8B-B14F-4D97-AF65-F5344CB8AC3E}">
        <p14:creationId xmlns:p14="http://schemas.microsoft.com/office/powerpoint/2010/main" val="158926131"/>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tel 1">
            <a:extLst>
              <a:ext uri="{FF2B5EF4-FFF2-40B4-BE49-F238E27FC236}">
                <a16:creationId xmlns:a16="http://schemas.microsoft.com/office/drawing/2014/main" id="{1CB1DDF2-518D-4D01-BC34-22F1165508EB}"/>
              </a:ext>
            </a:extLst>
          </p:cNvPr>
          <p:cNvSpPr>
            <a:spLocks noGrp="1"/>
          </p:cNvSpPr>
          <p:nvPr>
            <p:ph type="title"/>
          </p:nvPr>
        </p:nvSpPr>
        <p:spPr>
          <a:xfrm>
            <a:off x="839416" y="276330"/>
            <a:ext cx="11017224" cy="911225"/>
          </a:xfrm>
        </p:spPr>
        <p:txBody>
          <a:bodyPr/>
          <a:lstStyle/>
          <a:p>
            <a:r>
              <a:rPr lang="nb-NO" sz="1200" dirty="0">
                <a:solidFill>
                  <a:schemeClr val="tx1">
                    <a:lumMod val="50000"/>
                    <a:lumOff val="50000"/>
                  </a:schemeClr>
                </a:solidFill>
              </a:rPr>
              <a:t>PRISOPPFATNING ABONNEMENT</a:t>
            </a:r>
            <a:br>
              <a:rPr lang="nb-NO" sz="1200" dirty="0">
                <a:solidFill>
                  <a:schemeClr val="tx1">
                    <a:lumMod val="50000"/>
                    <a:lumOff val="50000"/>
                  </a:schemeClr>
                </a:solidFill>
              </a:rPr>
            </a:br>
            <a:r>
              <a:rPr lang="nb-NO" dirty="0"/>
              <a:t>Høyest snittbeløp man er villig til å betale for et familieabonnement på en strømmetjeneste: </a:t>
            </a:r>
            <a:r>
              <a:rPr lang="nb-NO" sz="1200" dirty="0"/>
              <a:t>Oftere hos de under 30 år, yngre single, superkjøpere og de som lytter til / kjøper lydbok</a:t>
            </a:r>
          </a:p>
        </p:txBody>
      </p:sp>
      <p:graphicFrame>
        <p:nvGraphicFramePr>
          <p:cNvPr id="57" name="Diagram 56">
            <a:extLst>
              <a:ext uri="{FF2B5EF4-FFF2-40B4-BE49-F238E27FC236}">
                <a16:creationId xmlns:a16="http://schemas.microsoft.com/office/drawing/2014/main" id="{14565E3D-48EF-4727-B50A-07154DD8BCF8}"/>
              </a:ext>
            </a:extLst>
          </p:cNvPr>
          <p:cNvGraphicFramePr/>
          <p:nvPr>
            <p:extLst>
              <p:ext uri="{D42A27DB-BD31-4B8C-83A1-F6EECF244321}">
                <p14:modId xmlns:p14="http://schemas.microsoft.com/office/powerpoint/2010/main" val="2098517738"/>
              </p:ext>
            </p:extLst>
          </p:nvPr>
        </p:nvGraphicFramePr>
        <p:xfrm>
          <a:off x="839416" y="1471523"/>
          <a:ext cx="4680520" cy="4917916"/>
        </p:xfrm>
        <a:graphic>
          <a:graphicData uri="http://schemas.openxmlformats.org/drawingml/2006/chart">
            <c:chart xmlns:c="http://schemas.openxmlformats.org/drawingml/2006/chart" xmlns:r="http://schemas.openxmlformats.org/officeDocument/2006/relationships" r:id="rId2"/>
          </a:graphicData>
        </a:graphic>
      </p:graphicFrame>
      <p:cxnSp>
        <p:nvCxnSpPr>
          <p:cNvPr id="72" name="Rett linje 71">
            <a:extLst>
              <a:ext uri="{FF2B5EF4-FFF2-40B4-BE49-F238E27FC236}">
                <a16:creationId xmlns:a16="http://schemas.microsoft.com/office/drawing/2014/main" id="{9BBA6EE3-D559-4A71-A3EF-A4B5F4C28758}"/>
              </a:ext>
            </a:extLst>
          </p:cNvPr>
          <p:cNvCxnSpPr>
            <a:cxnSpLocks/>
          </p:cNvCxnSpPr>
          <p:nvPr/>
        </p:nvCxnSpPr>
        <p:spPr>
          <a:xfrm>
            <a:off x="4007768" y="1506301"/>
            <a:ext cx="0" cy="4896166"/>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73" name="Diagram 72">
            <a:extLst>
              <a:ext uri="{FF2B5EF4-FFF2-40B4-BE49-F238E27FC236}">
                <a16:creationId xmlns:a16="http://schemas.microsoft.com/office/drawing/2014/main" id="{80E761E8-62B6-4D5A-BC80-DDB9A8E21D5B}"/>
              </a:ext>
            </a:extLst>
          </p:cNvPr>
          <p:cNvGraphicFramePr/>
          <p:nvPr>
            <p:extLst>
              <p:ext uri="{D42A27DB-BD31-4B8C-83A1-F6EECF244321}">
                <p14:modId xmlns:p14="http://schemas.microsoft.com/office/powerpoint/2010/main" val="3361504981"/>
              </p:ext>
            </p:extLst>
          </p:nvPr>
        </p:nvGraphicFramePr>
        <p:xfrm>
          <a:off x="6237882" y="1484551"/>
          <a:ext cx="4680520" cy="4917916"/>
        </p:xfrm>
        <a:graphic>
          <a:graphicData uri="http://schemas.openxmlformats.org/drawingml/2006/chart">
            <c:chart xmlns:c="http://schemas.openxmlformats.org/drawingml/2006/chart" xmlns:r="http://schemas.openxmlformats.org/officeDocument/2006/relationships" r:id="rId3"/>
          </a:graphicData>
        </a:graphic>
      </p:graphicFrame>
      <p:cxnSp>
        <p:nvCxnSpPr>
          <p:cNvPr id="74" name="Rett linje 73">
            <a:extLst>
              <a:ext uri="{FF2B5EF4-FFF2-40B4-BE49-F238E27FC236}">
                <a16:creationId xmlns:a16="http://schemas.microsoft.com/office/drawing/2014/main" id="{079B03A5-9A7C-48E9-A910-E07BB39ADCA8}"/>
              </a:ext>
            </a:extLst>
          </p:cNvPr>
          <p:cNvCxnSpPr>
            <a:cxnSpLocks/>
          </p:cNvCxnSpPr>
          <p:nvPr/>
        </p:nvCxnSpPr>
        <p:spPr>
          <a:xfrm>
            <a:off x="9408368" y="1557170"/>
            <a:ext cx="0" cy="4896166"/>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pic>
        <p:nvPicPr>
          <p:cNvPr id="21" name="Picture 2" descr="Bilderesultat for GENDER ICON">
            <a:extLst>
              <a:ext uri="{FF2B5EF4-FFF2-40B4-BE49-F238E27FC236}">
                <a16:creationId xmlns:a16="http://schemas.microsoft.com/office/drawing/2014/main" id="{856247DE-257E-6B04-9D8C-115C443591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0403" y="1587119"/>
            <a:ext cx="284139" cy="2870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Bilderesultat for AGE ICON">
            <a:extLst>
              <a:ext uri="{FF2B5EF4-FFF2-40B4-BE49-F238E27FC236}">
                <a16:creationId xmlns:a16="http://schemas.microsoft.com/office/drawing/2014/main" id="{D1C109B8-3302-656C-2533-DC0397AA2D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1683" y="1913542"/>
            <a:ext cx="361689" cy="33711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Bilderesultat for CHILDREN ICON">
            <a:extLst>
              <a:ext uri="{FF2B5EF4-FFF2-40B4-BE49-F238E27FC236}">
                <a16:creationId xmlns:a16="http://schemas.microsoft.com/office/drawing/2014/main" id="{6AD8FC78-EF2F-EF65-F3B6-0758BCAEE67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3967" y="2265539"/>
            <a:ext cx="337119" cy="337119"/>
          </a:xfrm>
          <a:prstGeom prst="rect">
            <a:avLst/>
          </a:prstGeom>
          <a:noFill/>
          <a:extLst>
            <a:ext uri="{909E8E84-426E-40DD-AFC4-6F175D3DCCD1}">
              <a14:hiddenFill xmlns:a14="http://schemas.microsoft.com/office/drawing/2010/main">
                <a:solidFill>
                  <a:srgbClr val="FFFFFF"/>
                </a:solidFill>
              </a14:hiddenFill>
            </a:ext>
          </a:extLst>
        </p:spPr>
      </p:pic>
      <p:pic>
        <p:nvPicPr>
          <p:cNvPr id="24" name="Bilde 23">
            <a:extLst>
              <a:ext uri="{FF2B5EF4-FFF2-40B4-BE49-F238E27FC236}">
                <a16:creationId xmlns:a16="http://schemas.microsoft.com/office/drawing/2014/main" id="{40558BF1-C4F1-E145-F99B-9A9F0623C6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31682" y="2944253"/>
            <a:ext cx="361690" cy="207936"/>
          </a:xfrm>
          <a:prstGeom prst="rect">
            <a:avLst/>
          </a:prstGeom>
        </p:spPr>
      </p:pic>
      <p:pic>
        <p:nvPicPr>
          <p:cNvPr id="25" name="Picture 12" descr="Bilderesultat for INCOME ICON">
            <a:extLst>
              <a:ext uri="{FF2B5EF4-FFF2-40B4-BE49-F238E27FC236}">
                <a16:creationId xmlns:a16="http://schemas.microsoft.com/office/drawing/2014/main" id="{09C37D6D-BCDF-D518-D3C3-F52EE0C9906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20034" y="3212955"/>
            <a:ext cx="373338" cy="348688"/>
          </a:xfrm>
          <a:prstGeom prst="rect">
            <a:avLst/>
          </a:prstGeom>
          <a:noFill/>
          <a:extLst>
            <a:ext uri="{909E8E84-426E-40DD-AFC4-6F175D3DCCD1}">
              <a14:hiddenFill xmlns:a14="http://schemas.microsoft.com/office/drawing/2010/main">
                <a:solidFill>
                  <a:srgbClr val="FFFFFF"/>
                </a:solidFill>
              </a14:hiddenFill>
            </a:ext>
          </a:extLst>
        </p:spPr>
      </p:pic>
      <p:pic>
        <p:nvPicPr>
          <p:cNvPr id="26" name="Bilde 25">
            <a:extLst>
              <a:ext uri="{FF2B5EF4-FFF2-40B4-BE49-F238E27FC236}">
                <a16:creationId xmlns:a16="http://schemas.microsoft.com/office/drawing/2014/main" id="{B937AE57-74A9-492F-A06D-B3F2F089042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625451" y="3588433"/>
            <a:ext cx="335897" cy="272810"/>
          </a:xfrm>
          <a:prstGeom prst="rect">
            <a:avLst/>
          </a:prstGeom>
        </p:spPr>
      </p:pic>
      <p:pic>
        <p:nvPicPr>
          <p:cNvPr id="27" name="Picture 19" descr="Household Icons - Download Free Vector Icons | Noun Project">
            <a:extLst>
              <a:ext uri="{FF2B5EF4-FFF2-40B4-BE49-F238E27FC236}">
                <a16:creationId xmlns:a16="http://schemas.microsoft.com/office/drawing/2014/main" id="{8F23269A-D1F8-5466-D639-26BFA824D34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44762" y="2593157"/>
            <a:ext cx="324491" cy="324491"/>
          </a:xfrm>
          <a:prstGeom prst="rect">
            <a:avLst/>
          </a:prstGeom>
          <a:noFill/>
          <a:extLst>
            <a:ext uri="{909E8E84-426E-40DD-AFC4-6F175D3DCCD1}">
              <a14:hiddenFill xmlns:a14="http://schemas.microsoft.com/office/drawing/2010/main">
                <a:solidFill>
                  <a:srgbClr val="FFFFFF"/>
                </a:solidFill>
              </a14:hiddenFill>
            </a:ext>
          </a:extLst>
        </p:spPr>
      </p:pic>
      <p:pic>
        <p:nvPicPr>
          <p:cNvPr id="28" name="Grafikk 27" descr="Handlevogn kontur">
            <a:extLst>
              <a:ext uri="{FF2B5EF4-FFF2-40B4-BE49-F238E27FC236}">
                <a16:creationId xmlns:a16="http://schemas.microsoft.com/office/drawing/2014/main" id="{8F00B534-18CC-6799-C406-4BB23C7DD5B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64563" y="4237121"/>
            <a:ext cx="304690" cy="304690"/>
          </a:xfrm>
          <a:prstGeom prst="rect">
            <a:avLst/>
          </a:prstGeom>
        </p:spPr>
      </p:pic>
      <p:pic>
        <p:nvPicPr>
          <p:cNvPr id="29" name="Grafikk 28" descr="Bøker på hylle med heldekkende fyll">
            <a:extLst>
              <a:ext uri="{FF2B5EF4-FFF2-40B4-BE49-F238E27FC236}">
                <a16:creationId xmlns:a16="http://schemas.microsoft.com/office/drawing/2014/main" id="{8F0139ED-A53C-11FA-5C1D-D5DE8508870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40580" y="4572470"/>
            <a:ext cx="335916" cy="335916"/>
          </a:xfrm>
          <a:prstGeom prst="rect">
            <a:avLst/>
          </a:prstGeom>
        </p:spPr>
      </p:pic>
      <p:pic>
        <p:nvPicPr>
          <p:cNvPr id="30" name="Picture 4" descr="World International Language Icon Thin Line Vector Stock Vector -  Illustration of globe, country: 174303821">
            <a:extLst>
              <a:ext uri="{FF2B5EF4-FFF2-40B4-BE49-F238E27FC236}">
                <a16:creationId xmlns:a16="http://schemas.microsoft.com/office/drawing/2014/main" id="{B1DCF38A-828A-2D25-F018-AFF1149DE23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19644" y="4924061"/>
            <a:ext cx="365655" cy="365655"/>
          </a:xfrm>
          <a:prstGeom prst="rect">
            <a:avLst/>
          </a:prstGeom>
          <a:noFill/>
          <a:extLst>
            <a:ext uri="{909E8E84-426E-40DD-AFC4-6F175D3DCCD1}">
              <a14:hiddenFill xmlns:a14="http://schemas.microsoft.com/office/drawing/2010/main">
                <a:solidFill>
                  <a:srgbClr val="FFFFFF"/>
                </a:solidFill>
              </a14:hiddenFill>
            </a:ext>
          </a:extLst>
        </p:spPr>
      </p:pic>
      <p:pic>
        <p:nvPicPr>
          <p:cNvPr id="31" name="Bilde 30">
            <a:extLst>
              <a:ext uri="{FF2B5EF4-FFF2-40B4-BE49-F238E27FC236}">
                <a16:creationId xmlns:a16="http://schemas.microsoft.com/office/drawing/2014/main" id="{9859782A-AF4E-A65F-FBA0-257FA12A3CA7}"/>
              </a:ext>
            </a:extLst>
          </p:cNvPr>
          <p:cNvPicPr>
            <a:picLocks noChangeAspect="1"/>
          </p:cNvPicPr>
          <p:nvPr/>
        </p:nvPicPr>
        <p:blipFill>
          <a:blip r:embed="rId16"/>
          <a:stretch>
            <a:fillRect/>
          </a:stretch>
        </p:blipFill>
        <p:spPr>
          <a:xfrm>
            <a:off x="5591944" y="6015014"/>
            <a:ext cx="304690" cy="308368"/>
          </a:xfrm>
          <a:prstGeom prst="rect">
            <a:avLst/>
          </a:prstGeom>
        </p:spPr>
      </p:pic>
      <p:pic>
        <p:nvPicPr>
          <p:cNvPr id="32" name="Bilde 31">
            <a:extLst>
              <a:ext uri="{FF2B5EF4-FFF2-40B4-BE49-F238E27FC236}">
                <a16:creationId xmlns:a16="http://schemas.microsoft.com/office/drawing/2014/main" id="{FBD500AC-F4D4-9C0B-C792-5200912EB967}"/>
              </a:ext>
            </a:extLst>
          </p:cNvPr>
          <p:cNvPicPr>
            <a:picLocks noChangeAspect="1"/>
          </p:cNvPicPr>
          <p:nvPr/>
        </p:nvPicPr>
        <p:blipFill>
          <a:blip r:embed="rId17"/>
          <a:stretch>
            <a:fillRect/>
          </a:stretch>
        </p:blipFill>
        <p:spPr>
          <a:xfrm>
            <a:off x="5651365" y="5653950"/>
            <a:ext cx="317888" cy="324214"/>
          </a:xfrm>
          <a:prstGeom prst="rect">
            <a:avLst/>
          </a:prstGeom>
        </p:spPr>
      </p:pic>
      <p:pic>
        <p:nvPicPr>
          <p:cNvPr id="33" name="Bilde 32">
            <a:extLst>
              <a:ext uri="{FF2B5EF4-FFF2-40B4-BE49-F238E27FC236}">
                <a16:creationId xmlns:a16="http://schemas.microsoft.com/office/drawing/2014/main" id="{A18BE4EF-893E-E314-9AA4-245E2800A205}"/>
              </a:ext>
            </a:extLst>
          </p:cNvPr>
          <p:cNvPicPr>
            <a:picLocks noChangeAspect="1"/>
          </p:cNvPicPr>
          <p:nvPr/>
        </p:nvPicPr>
        <p:blipFill>
          <a:blip r:embed="rId18"/>
          <a:stretch>
            <a:fillRect/>
          </a:stretch>
        </p:blipFill>
        <p:spPr>
          <a:xfrm>
            <a:off x="5620142" y="5363450"/>
            <a:ext cx="384768" cy="223414"/>
          </a:xfrm>
          <a:prstGeom prst="rect">
            <a:avLst/>
          </a:prstGeom>
        </p:spPr>
      </p:pic>
      <p:pic>
        <p:nvPicPr>
          <p:cNvPr id="34" name="Bilde 33">
            <a:extLst>
              <a:ext uri="{FF2B5EF4-FFF2-40B4-BE49-F238E27FC236}">
                <a16:creationId xmlns:a16="http://schemas.microsoft.com/office/drawing/2014/main" id="{8B6F364F-FAEE-7FDE-504F-67B699162840}"/>
              </a:ext>
            </a:extLst>
          </p:cNvPr>
          <p:cNvPicPr>
            <a:picLocks noChangeAspect="1"/>
          </p:cNvPicPr>
          <p:nvPr/>
        </p:nvPicPr>
        <p:blipFill>
          <a:blip r:embed="rId19"/>
          <a:stretch>
            <a:fillRect/>
          </a:stretch>
        </p:blipFill>
        <p:spPr>
          <a:xfrm>
            <a:off x="5656327" y="3902454"/>
            <a:ext cx="283145" cy="304008"/>
          </a:xfrm>
          <a:prstGeom prst="rect">
            <a:avLst/>
          </a:prstGeom>
        </p:spPr>
      </p:pic>
      <p:sp>
        <p:nvSpPr>
          <p:cNvPr id="36" name="TekstSylinder 35">
            <a:extLst>
              <a:ext uri="{FF2B5EF4-FFF2-40B4-BE49-F238E27FC236}">
                <a16:creationId xmlns:a16="http://schemas.microsoft.com/office/drawing/2014/main" id="{EE20B280-9EE1-3493-632A-24EEDD143FF6}"/>
              </a:ext>
            </a:extLst>
          </p:cNvPr>
          <p:cNvSpPr txBox="1"/>
          <p:nvPr/>
        </p:nvSpPr>
        <p:spPr>
          <a:xfrm>
            <a:off x="-45136" y="6666979"/>
            <a:ext cx="12045792" cy="230832"/>
          </a:xfrm>
          <a:prstGeom prst="rect">
            <a:avLst/>
          </a:prstGeom>
          <a:noFill/>
        </p:spPr>
        <p:txBody>
          <a:bodyPr wrap="square" rtlCol="0">
            <a:spAutoFit/>
          </a:bodyPr>
          <a:lstStyle/>
          <a:p>
            <a:r>
              <a:rPr lang="nb-NO" sz="900" b="1"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Tenk deg at du skal abonnere på en strømmetjeneste der du kan laste ned så mange bøker du vil fra et kartotek med flere tusen bøker. Hva er </a:t>
            </a:r>
            <a:r>
              <a:rPr lang="nb-NO" sz="900" b="1" i="1"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maks pris per måned</a:t>
            </a:r>
            <a:r>
              <a:rPr lang="nb-NO" sz="900" b="1"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 du synes er OK å betale for et abonnement</a:t>
            </a:r>
            <a:endParaRPr lang="nb-NO" sz="900"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510815555"/>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tel 1">
            <a:extLst>
              <a:ext uri="{FF2B5EF4-FFF2-40B4-BE49-F238E27FC236}">
                <a16:creationId xmlns:a16="http://schemas.microsoft.com/office/drawing/2014/main" id="{1CB1DDF2-518D-4D01-BC34-22F1165508EB}"/>
              </a:ext>
            </a:extLst>
          </p:cNvPr>
          <p:cNvSpPr>
            <a:spLocks noGrp="1"/>
          </p:cNvSpPr>
          <p:nvPr>
            <p:ph type="title"/>
          </p:nvPr>
        </p:nvSpPr>
        <p:spPr>
          <a:xfrm>
            <a:off x="839416" y="276330"/>
            <a:ext cx="10725150" cy="911225"/>
          </a:xfrm>
        </p:spPr>
        <p:txBody>
          <a:bodyPr/>
          <a:lstStyle/>
          <a:p>
            <a:r>
              <a:rPr lang="nb-NO" sz="1200" dirty="0">
                <a:solidFill>
                  <a:schemeClr val="tx1">
                    <a:lumMod val="50000"/>
                    <a:lumOff val="50000"/>
                  </a:schemeClr>
                </a:solidFill>
              </a:rPr>
              <a:t>PRISOPPFATNING FAMILIEABONNEMENT (OPPTIL 4 BRUKERE)</a:t>
            </a:r>
            <a:br>
              <a:rPr lang="nb-NO" sz="1200" dirty="0">
                <a:solidFill>
                  <a:schemeClr val="tx1">
                    <a:lumMod val="50000"/>
                    <a:lumOff val="50000"/>
                  </a:schemeClr>
                </a:solidFill>
              </a:rPr>
            </a:br>
            <a:r>
              <a:rPr lang="nb-NO" dirty="0"/>
              <a:t>Høyest snittbeløp man er villig til å betale for et abonnement på en strømmetjeneste </a:t>
            </a:r>
            <a:r>
              <a:rPr lang="nb-NO" sz="1200" dirty="0"/>
              <a:t>Oftere hos storlesere/-kjøpere, de som leser på annet språk og lyttere/kjøpere av lydbok</a:t>
            </a:r>
          </a:p>
        </p:txBody>
      </p:sp>
      <p:graphicFrame>
        <p:nvGraphicFramePr>
          <p:cNvPr id="38" name="Diagram 37">
            <a:extLst>
              <a:ext uri="{FF2B5EF4-FFF2-40B4-BE49-F238E27FC236}">
                <a16:creationId xmlns:a16="http://schemas.microsoft.com/office/drawing/2014/main" id="{E4B58E7D-1951-4A5A-8707-AE718E2DC73F}"/>
              </a:ext>
            </a:extLst>
          </p:cNvPr>
          <p:cNvGraphicFramePr/>
          <p:nvPr>
            <p:extLst>
              <p:ext uri="{D42A27DB-BD31-4B8C-83A1-F6EECF244321}">
                <p14:modId xmlns:p14="http://schemas.microsoft.com/office/powerpoint/2010/main" val="3643433370"/>
              </p:ext>
            </p:extLst>
          </p:nvPr>
        </p:nvGraphicFramePr>
        <p:xfrm>
          <a:off x="839416" y="1543531"/>
          <a:ext cx="4680520" cy="4896166"/>
        </p:xfrm>
        <a:graphic>
          <a:graphicData uri="http://schemas.openxmlformats.org/drawingml/2006/chart">
            <c:chart xmlns:c="http://schemas.openxmlformats.org/drawingml/2006/chart" xmlns:r="http://schemas.openxmlformats.org/officeDocument/2006/relationships" r:id="rId3"/>
          </a:graphicData>
        </a:graphic>
      </p:graphicFrame>
      <p:cxnSp>
        <p:nvCxnSpPr>
          <p:cNvPr id="55" name="Rett linje 54">
            <a:extLst>
              <a:ext uri="{FF2B5EF4-FFF2-40B4-BE49-F238E27FC236}">
                <a16:creationId xmlns:a16="http://schemas.microsoft.com/office/drawing/2014/main" id="{BFC37A76-1088-4C43-B191-5475B69E4EAC}"/>
              </a:ext>
            </a:extLst>
          </p:cNvPr>
          <p:cNvCxnSpPr>
            <a:cxnSpLocks/>
          </p:cNvCxnSpPr>
          <p:nvPr/>
        </p:nvCxnSpPr>
        <p:spPr>
          <a:xfrm>
            <a:off x="3647728" y="1629178"/>
            <a:ext cx="0" cy="4896166"/>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57" name="Diagram 56">
            <a:extLst>
              <a:ext uri="{FF2B5EF4-FFF2-40B4-BE49-F238E27FC236}">
                <a16:creationId xmlns:a16="http://schemas.microsoft.com/office/drawing/2014/main" id="{47AD02EB-8AEE-4B80-93C8-89A00D546D1A}"/>
              </a:ext>
            </a:extLst>
          </p:cNvPr>
          <p:cNvGraphicFramePr/>
          <p:nvPr>
            <p:extLst>
              <p:ext uri="{D42A27DB-BD31-4B8C-83A1-F6EECF244321}">
                <p14:modId xmlns:p14="http://schemas.microsoft.com/office/powerpoint/2010/main" val="444769046"/>
              </p:ext>
            </p:extLst>
          </p:nvPr>
        </p:nvGraphicFramePr>
        <p:xfrm>
          <a:off x="6237882" y="1556559"/>
          <a:ext cx="4680520" cy="4896166"/>
        </p:xfrm>
        <a:graphic>
          <a:graphicData uri="http://schemas.openxmlformats.org/drawingml/2006/chart">
            <c:chart xmlns:c="http://schemas.openxmlformats.org/drawingml/2006/chart" xmlns:r="http://schemas.openxmlformats.org/officeDocument/2006/relationships" r:id="rId4"/>
          </a:graphicData>
        </a:graphic>
      </p:graphicFrame>
      <p:cxnSp>
        <p:nvCxnSpPr>
          <p:cNvPr id="58" name="Rett linje 57">
            <a:extLst>
              <a:ext uri="{FF2B5EF4-FFF2-40B4-BE49-F238E27FC236}">
                <a16:creationId xmlns:a16="http://schemas.microsoft.com/office/drawing/2014/main" id="{878EB948-00EF-4D96-B9BD-83926BDE488D}"/>
              </a:ext>
            </a:extLst>
          </p:cNvPr>
          <p:cNvCxnSpPr>
            <a:cxnSpLocks/>
          </p:cNvCxnSpPr>
          <p:nvPr/>
        </p:nvCxnSpPr>
        <p:spPr>
          <a:xfrm>
            <a:off x="9048328" y="1629178"/>
            <a:ext cx="0" cy="4896166"/>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pic>
        <p:nvPicPr>
          <p:cNvPr id="21" name="Picture 2" descr="Bilderesultat for GENDER ICON">
            <a:extLst>
              <a:ext uri="{FF2B5EF4-FFF2-40B4-BE49-F238E27FC236}">
                <a16:creationId xmlns:a16="http://schemas.microsoft.com/office/drawing/2014/main" id="{1D0AE092-F7D7-50BD-66F9-2250E1B5B60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60403" y="1659127"/>
            <a:ext cx="284139" cy="2870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Bilderesultat for AGE ICON">
            <a:extLst>
              <a:ext uri="{FF2B5EF4-FFF2-40B4-BE49-F238E27FC236}">
                <a16:creationId xmlns:a16="http://schemas.microsoft.com/office/drawing/2014/main" id="{EEBF5489-97AA-9770-6164-055B89B7980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1683" y="1985550"/>
            <a:ext cx="361689" cy="33711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Bilderesultat for CHILDREN ICON">
            <a:extLst>
              <a:ext uri="{FF2B5EF4-FFF2-40B4-BE49-F238E27FC236}">
                <a16:creationId xmlns:a16="http://schemas.microsoft.com/office/drawing/2014/main" id="{178F35AD-F4D3-C698-5069-6A99DB52B24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43967" y="2337547"/>
            <a:ext cx="337119" cy="337119"/>
          </a:xfrm>
          <a:prstGeom prst="rect">
            <a:avLst/>
          </a:prstGeom>
          <a:noFill/>
          <a:extLst>
            <a:ext uri="{909E8E84-426E-40DD-AFC4-6F175D3DCCD1}">
              <a14:hiddenFill xmlns:a14="http://schemas.microsoft.com/office/drawing/2010/main">
                <a:solidFill>
                  <a:srgbClr val="FFFFFF"/>
                </a:solidFill>
              </a14:hiddenFill>
            </a:ext>
          </a:extLst>
        </p:spPr>
      </p:pic>
      <p:pic>
        <p:nvPicPr>
          <p:cNvPr id="24" name="Bilde 23">
            <a:extLst>
              <a:ext uri="{FF2B5EF4-FFF2-40B4-BE49-F238E27FC236}">
                <a16:creationId xmlns:a16="http://schemas.microsoft.com/office/drawing/2014/main" id="{92A037CA-0FA8-739C-3DA5-A9576C6276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31682" y="3016261"/>
            <a:ext cx="361690" cy="207936"/>
          </a:xfrm>
          <a:prstGeom prst="rect">
            <a:avLst/>
          </a:prstGeom>
        </p:spPr>
      </p:pic>
      <p:pic>
        <p:nvPicPr>
          <p:cNvPr id="25" name="Picture 12" descr="Bilderesultat for INCOME ICON">
            <a:extLst>
              <a:ext uri="{FF2B5EF4-FFF2-40B4-BE49-F238E27FC236}">
                <a16:creationId xmlns:a16="http://schemas.microsoft.com/office/drawing/2014/main" id="{07A0E68C-B7C5-7DA1-2FE0-FA782D388FD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20034" y="3284963"/>
            <a:ext cx="373338" cy="348688"/>
          </a:xfrm>
          <a:prstGeom prst="rect">
            <a:avLst/>
          </a:prstGeom>
          <a:noFill/>
          <a:extLst>
            <a:ext uri="{909E8E84-426E-40DD-AFC4-6F175D3DCCD1}">
              <a14:hiddenFill xmlns:a14="http://schemas.microsoft.com/office/drawing/2010/main">
                <a:solidFill>
                  <a:srgbClr val="FFFFFF"/>
                </a:solidFill>
              </a14:hiddenFill>
            </a:ext>
          </a:extLst>
        </p:spPr>
      </p:pic>
      <p:pic>
        <p:nvPicPr>
          <p:cNvPr id="26" name="Bilde 25">
            <a:extLst>
              <a:ext uri="{FF2B5EF4-FFF2-40B4-BE49-F238E27FC236}">
                <a16:creationId xmlns:a16="http://schemas.microsoft.com/office/drawing/2014/main" id="{A570973B-5112-0E6A-9B22-B940AD49DB0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5625451" y="3660441"/>
            <a:ext cx="335897" cy="272810"/>
          </a:xfrm>
          <a:prstGeom prst="rect">
            <a:avLst/>
          </a:prstGeom>
        </p:spPr>
      </p:pic>
      <p:pic>
        <p:nvPicPr>
          <p:cNvPr id="27" name="Picture 19" descr="Household Icons - Download Free Vector Icons | Noun Project">
            <a:extLst>
              <a:ext uri="{FF2B5EF4-FFF2-40B4-BE49-F238E27FC236}">
                <a16:creationId xmlns:a16="http://schemas.microsoft.com/office/drawing/2014/main" id="{952B9961-6742-F1BB-F6F9-045BFD985F1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44762" y="2665165"/>
            <a:ext cx="324491" cy="324491"/>
          </a:xfrm>
          <a:prstGeom prst="rect">
            <a:avLst/>
          </a:prstGeom>
          <a:noFill/>
          <a:extLst>
            <a:ext uri="{909E8E84-426E-40DD-AFC4-6F175D3DCCD1}">
              <a14:hiddenFill xmlns:a14="http://schemas.microsoft.com/office/drawing/2010/main">
                <a:solidFill>
                  <a:srgbClr val="FFFFFF"/>
                </a:solidFill>
              </a14:hiddenFill>
            </a:ext>
          </a:extLst>
        </p:spPr>
      </p:pic>
      <p:pic>
        <p:nvPicPr>
          <p:cNvPr id="28" name="Grafikk 27" descr="Handlevogn kontur">
            <a:extLst>
              <a:ext uri="{FF2B5EF4-FFF2-40B4-BE49-F238E27FC236}">
                <a16:creationId xmlns:a16="http://schemas.microsoft.com/office/drawing/2014/main" id="{44D48248-0CDE-EA26-BCD9-B4A0C39532F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664563" y="4309129"/>
            <a:ext cx="304690" cy="304690"/>
          </a:xfrm>
          <a:prstGeom prst="rect">
            <a:avLst/>
          </a:prstGeom>
        </p:spPr>
      </p:pic>
      <p:pic>
        <p:nvPicPr>
          <p:cNvPr id="29" name="Grafikk 28" descr="Bøker på hylle med heldekkende fyll">
            <a:extLst>
              <a:ext uri="{FF2B5EF4-FFF2-40B4-BE49-F238E27FC236}">
                <a16:creationId xmlns:a16="http://schemas.microsoft.com/office/drawing/2014/main" id="{C132FBDD-501C-C85D-9B9D-E7D9A841930B}"/>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640580" y="4644478"/>
            <a:ext cx="335916" cy="335916"/>
          </a:xfrm>
          <a:prstGeom prst="rect">
            <a:avLst/>
          </a:prstGeom>
        </p:spPr>
      </p:pic>
      <p:pic>
        <p:nvPicPr>
          <p:cNvPr id="30" name="Picture 4" descr="World International Language Icon Thin Line Vector Stock Vector -  Illustration of globe, country: 174303821">
            <a:extLst>
              <a:ext uri="{FF2B5EF4-FFF2-40B4-BE49-F238E27FC236}">
                <a16:creationId xmlns:a16="http://schemas.microsoft.com/office/drawing/2014/main" id="{405E3124-B20F-8E1E-E3BF-0BFCD528275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619644" y="4996069"/>
            <a:ext cx="365655" cy="365655"/>
          </a:xfrm>
          <a:prstGeom prst="rect">
            <a:avLst/>
          </a:prstGeom>
          <a:noFill/>
          <a:extLst>
            <a:ext uri="{909E8E84-426E-40DD-AFC4-6F175D3DCCD1}">
              <a14:hiddenFill xmlns:a14="http://schemas.microsoft.com/office/drawing/2010/main">
                <a:solidFill>
                  <a:srgbClr val="FFFFFF"/>
                </a:solidFill>
              </a14:hiddenFill>
            </a:ext>
          </a:extLst>
        </p:spPr>
      </p:pic>
      <p:pic>
        <p:nvPicPr>
          <p:cNvPr id="31" name="Bilde 30">
            <a:extLst>
              <a:ext uri="{FF2B5EF4-FFF2-40B4-BE49-F238E27FC236}">
                <a16:creationId xmlns:a16="http://schemas.microsoft.com/office/drawing/2014/main" id="{F2C135AF-B58C-AB79-D1A2-CF7FA4C21B35}"/>
              </a:ext>
            </a:extLst>
          </p:cNvPr>
          <p:cNvPicPr>
            <a:picLocks noChangeAspect="1"/>
          </p:cNvPicPr>
          <p:nvPr/>
        </p:nvPicPr>
        <p:blipFill>
          <a:blip r:embed="rId17"/>
          <a:stretch>
            <a:fillRect/>
          </a:stretch>
        </p:blipFill>
        <p:spPr>
          <a:xfrm>
            <a:off x="5591944" y="6087022"/>
            <a:ext cx="304690" cy="308368"/>
          </a:xfrm>
          <a:prstGeom prst="rect">
            <a:avLst/>
          </a:prstGeom>
        </p:spPr>
      </p:pic>
      <p:pic>
        <p:nvPicPr>
          <p:cNvPr id="32" name="Bilde 31">
            <a:extLst>
              <a:ext uri="{FF2B5EF4-FFF2-40B4-BE49-F238E27FC236}">
                <a16:creationId xmlns:a16="http://schemas.microsoft.com/office/drawing/2014/main" id="{DA4A44ED-85C9-C67A-5F1E-3B38A81FFD41}"/>
              </a:ext>
            </a:extLst>
          </p:cNvPr>
          <p:cNvPicPr>
            <a:picLocks noChangeAspect="1"/>
          </p:cNvPicPr>
          <p:nvPr/>
        </p:nvPicPr>
        <p:blipFill>
          <a:blip r:embed="rId18"/>
          <a:stretch>
            <a:fillRect/>
          </a:stretch>
        </p:blipFill>
        <p:spPr>
          <a:xfrm>
            <a:off x="5651365" y="5725958"/>
            <a:ext cx="317888" cy="324214"/>
          </a:xfrm>
          <a:prstGeom prst="rect">
            <a:avLst/>
          </a:prstGeom>
        </p:spPr>
      </p:pic>
      <p:pic>
        <p:nvPicPr>
          <p:cNvPr id="33" name="Bilde 32">
            <a:extLst>
              <a:ext uri="{FF2B5EF4-FFF2-40B4-BE49-F238E27FC236}">
                <a16:creationId xmlns:a16="http://schemas.microsoft.com/office/drawing/2014/main" id="{C04F7AA0-5BF7-091C-D017-DBBB5F5C29EE}"/>
              </a:ext>
            </a:extLst>
          </p:cNvPr>
          <p:cNvPicPr>
            <a:picLocks noChangeAspect="1"/>
          </p:cNvPicPr>
          <p:nvPr/>
        </p:nvPicPr>
        <p:blipFill>
          <a:blip r:embed="rId19"/>
          <a:stretch>
            <a:fillRect/>
          </a:stretch>
        </p:blipFill>
        <p:spPr>
          <a:xfrm>
            <a:off x="5620142" y="5435458"/>
            <a:ext cx="384768" cy="223414"/>
          </a:xfrm>
          <a:prstGeom prst="rect">
            <a:avLst/>
          </a:prstGeom>
        </p:spPr>
      </p:pic>
      <p:pic>
        <p:nvPicPr>
          <p:cNvPr id="34" name="Bilde 33">
            <a:extLst>
              <a:ext uri="{FF2B5EF4-FFF2-40B4-BE49-F238E27FC236}">
                <a16:creationId xmlns:a16="http://schemas.microsoft.com/office/drawing/2014/main" id="{7C122A20-DE22-0B97-C2E5-BAD0A8DCEC1E}"/>
              </a:ext>
            </a:extLst>
          </p:cNvPr>
          <p:cNvPicPr>
            <a:picLocks noChangeAspect="1"/>
          </p:cNvPicPr>
          <p:nvPr/>
        </p:nvPicPr>
        <p:blipFill>
          <a:blip r:embed="rId20"/>
          <a:stretch>
            <a:fillRect/>
          </a:stretch>
        </p:blipFill>
        <p:spPr>
          <a:xfrm>
            <a:off x="5656327" y="3974462"/>
            <a:ext cx="283145" cy="304008"/>
          </a:xfrm>
          <a:prstGeom prst="rect">
            <a:avLst/>
          </a:prstGeom>
        </p:spPr>
      </p:pic>
      <p:sp>
        <p:nvSpPr>
          <p:cNvPr id="37" name="TekstSylinder 36">
            <a:extLst>
              <a:ext uri="{FF2B5EF4-FFF2-40B4-BE49-F238E27FC236}">
                <a16:creationId xmlns:a16="http://schemas.microsoft.com/office/drawing/2014/main" id="{16B633E6-2AB7-B679-F775-DC85AF52D3B0}"/>
              </a:ext>
            </a:extLst>
          </p:cNvPr>
          <p:cNvSpPr txBox="1"/>
          <p:nvPr/>
        </p:nvSpPr>
        <p:spPr>
          <a:xfrm>
            <a:off x="-29524" y="6617409"/>
            <a:ext cx="12045792" cy="230832"/>
          </a:xfrm>
          <a:prstGeom prst="rect">
            <a:avLst/>
          </a:prstGeom>
          <a:noFill/>
        </p:spPr>
        <p:txBody>
          <a:bodyPr wrap="square" rtlCol="0">
            <a:spAutoFit/>
          </a:bodyPr>
          <a:lstStyle/>
          <a:p>
            <a:r>
              <a:rPr lang="nb-NO" sz="900" b="1"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Tenk deg at du skal abonnere på en strømmetjeneste der du kan laste ned så mange bøker du vil fra et kartotek med flere tusen bøker. Hva er </a:t>
            </a:r>
            <a:r>
              <a:rPr lang="nb-NO" sz="900" b="1" i="1"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maks pris per måned</a:t>
            </a:r>
            <a:r>
              <a:rPr lang="nb-NO" sz="900" b="1"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 du synes er OK å betale for et familieabonnement</a:t>
            </a:r>
            <a:endParaRPr lang="nb-NO" sz="900"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32178430"/>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75DD00D0-4763-4C4D-97F2-7B6951312380}"/>
              </a:ext>
            </a:extLst>
          </p:cNvPr>
          <p:cNvSpPr>
            <a:spLocks noGrp="1"/>
          </p:cNvSpPr>
          <p:nvPr>
            <p:ph type="title"/>
          </p:nvPr>
        </p:nvSpPr>
        <p:spPr/>
        <p:txBody>
          <a:bodyPr/>
          <a:lstStyle/>
          <a:p>
            <a:r>
              <a:rPr lang="nb-NO" dirty="0"/>
              <a:t>OPPSUMMERT</a:t>
            </a:r>
          </a:p>
        </p:txBody>
      </p:sp>
      <p:sp>
        <p:nvSpPr>
          <p:cNvPr id="2" name="Plassholder for tekst 1">
            <a:extLst>
              <a:ext uri="{FF2B5EF4-FFF2-40B4-BE49-F238E27FC236}">
                <a16:creationId xmlns:a16="http://schemas.microsoft.com/office/drawing/2014/main" id="{02793F81-8AAF-2A43-A7C7-0DD9BA4D1BCC}"/>
              </a:ext>
            </a:extLst>
          </p:cNvPr>
          <p:cNvSpPr>
            <a:spLocks noGrp="1"/>
          </p:cNvSpPr>
          <p:nvPr>
            <p:ph type="body" idx="1"/>
          </p:nvPr>
        </p:nvSpPr>
        <p:spPr/>
        <p:txBody>
          <a:bodyPr/>
          <a:lstStyle/>
          <a:p>
            <a:r>
              <a:rPr lang="nb-NO" dirty="0"/>
              <a:t>5</a:t>
            </a:r>
          </a:p>
        </p:txBody>
      </p:sp>
      <p:sp>
        <p:nvSpPr>
          <p:cNvPr id="3" name="Plassholder for tekst 2">
            <a:extLst>
              <a:ext uri="{FF2B5EF4-FFF2-40B4-BE49-F238E27FC236}">
                <a16:creationId xmlns:a16="http://schemas.microsoft.com/office/drawing/2014/main" id="{4955106B-59C9-C947-A12B-13AAF526CFC0}"/>
              </a:ext>
            </a:extLst>
          </p:cNvPr>
          <p:cNvSpPr>
            <a:spLocks noGrp="1"/>
          </p:cNvSpPr>
          <p:nvPr>
            <p:ph type="body" sz="quarter" idx="4294967295"/>
          </p:nvPr>
        </p:nvSpPr>
        <p:spPr>
          <a:xfrm>
            <a:off x="6543675" y="2781300"/>
            <a:ext cx="5648325" cy="374650"/>
          </a:xfrm>
        </p:spPr>
        <p:txBody>
          <a:bodyPr/>
          <a:lstStyle/>
          <a:p>
            <a:r>
              <a:rPr lang="nb-NO" sz="2400" dirty="0"/>
              <a:t>OPPSUMMERT</a:t>
            </a:r>
          </a:p>
        </p:txBody>
      </p:sp>
    </p:spTree>
    <p:extLst>
      <p:ext uri="{BB962C8B-B14F-4D97-AF65-F5344CB8AC3E}">
        <p14:creationId xmlns:p14="http://schemas.microsoft.com/office/powerpoint/2010/main" val="3166318784"/>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7F62B933-E369-D249-8006-6C2D3085DEBB}"/>
              </a:ext>
            </a:extLst>
          </p:cNvPr>
          <p:cNvSpPr>
            <a:spLocks noGrp="1"/>
          </p:cNvSpPr>
          <p:nvPr>
            <p:ph type="title"/>
          </p:nvPr>
        </p:nvSpPr>
        <p:spPr/>
        <p:txBody>
          <a:bodyPr/>
          <a:lstStyle/>
          <a:p>
            <a:r>
              <a:rPr lang="nb-NO" dirty="0"/>
              <a:t>Oppsummeringer: </a:t>
            </a:r>
          </a:p>
        </p:txBody>
      </p:sp>
      <p:sp>
        <p:nvSpPr>
          <p:cNvPr id="4" name="Plassholder for innhold 3">
            <a:extLst>
              <a:ext uri="{FF2B5EF4-FFF2-40B4-BE49-F238E27FC236}">
                <a16:creationId xmlns:a16="http://schemas.microsoft.com/office/drawing/2014/main" id="{024515E6-92C7-5B49-8381-A8666EF1E18C}"/>
              </a:ext>
            </a:extLst>
          </p:cNvPr>
          <p:cNvSpPr>
            <a:spLocks noGrp="1"/>
          </p:cNvSpPr>
          <p:nvPr>
            <p:ph idx="1"/>
          </p:nvPr>
        </p:nvSpPr>
        <p:spPr/>
        <p:txBody>
          <a:bodyPr/>
          <a:lstStyle/>
          <a:p>
            <a:r>
              <a:rPr lang="nb-NO" dirty="0"/>
              <a:t>Like mange (83%) leser bøker i 2021 som i 2019 </a:t>
            </a:r>
          </a:p>
          <a:p>
            <a:pPr lvl="1"/>
            <a:r>
              <a:rPr lang="nb-NO" dirty="0"/>
              <a:t>BOKLESER VS. BEFOLKNINGEN! </a:t>
            </a:r>
          </a:p>
          <a:p>
            <a:pPr lvl="1"/>
            <a:r>
              <a:rPr lang="nb-NO" dirty="0"/>
              <a:t>Bøker leses av alle – uavhengig av demografi og holdninger – men selvsagt er det forskjeller </a:t>
            </a:r>
          </a:p>
          <a:p>
            <a:endParaRPr lang="nb-NO" dirty="0"/>
          </a:p>
          <a:p>
            <a:r>
              <a:rPr lang="nb-NO" dirty="0"/>
              <a:t>De som leser – leser færre bøker</a:t>
            </a:r>
          </a:p>
          <a:p>
            <a:pPr lvl="1"/>
            <a:r>
              <a:rPr lang="nb-NO" dirty="0"/>
              <a:t>HER GÅR TALLET FRA X TIL Y.... </a:t>
            </a:r>
          </a:p>
          <a:p>
            <a:pPr lvl="1"/>
            <a:endParaRPr lang="nb-NO" dirty="0"/>
          </a:p>
          <a:p>
            <a:r>
              <a:rPr lang="nb-NO" dirty="0"/>
              <a:t>OG DET FOREGÅR EN DIGITAL TRANSFORMASJON</a:t>
            </a:r>
          </a:p>
        </p:txBody>
      </p:sp>
    </p:spTree>
    <p:extLst>
      <p:ext uri="{BB962C8B-B14F-4D97-AF65-F5344CB8AC3E}">
        <p14:creationId xmlns:p14="http://schemas.microsoft.com/office/powerpoint/2010/main" val="4167665585"/>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4629B7-7478-C342-8BAF-77189607E0F9}"/>
              </a:ext>
            </a:extLst>
          </p:cNvPr>
          <p:cNvSpPr>
            <a:spLocks noGrp="1"/>
          </p:cNvSpPr>
          <p:nvPr>
            <p:ph type="title"/>
          </p:nvPr>
        </p:nvSpPr>
        <p:spPr/>
        <p:txBody>
          <a:bodyPr/>
          <a:lstStyle/>
          <a:p>
            <a:r>
              <a:rPr lang="nb-NO" sz="1200" dirty="0">
                <a:solidFill>
                  <a:schemeClr val="bg1">
                    <a:lumMod val="50000"/>
                  </a:schemeClr>
                </a:solidFill>
              </a:rPr>
              <a:t>LESERUNDERSØKELSEN – OPPSUMMERT: </a:t>
            </a:r>
            <a:br>
              <a:rPr lang="nb-NO" sz="1200" dirty="0"/>
            </a:br>
            <a:r>
              <a:rPr lang="nb-NO" dirty="0"/>
              <a:t>83% leste / lyttet til en bok i 2021</a:t>
            </a:r>
            <a:br>
              <a:rPr lang="nb-NO" dirty="0"/>
            </a:br>
            <a:r>
              <a:rPr lang="nb-NO" sz="1600" dirty="0"/>
              <a:t>Bokleseren leste i snitt 13,2 bøker – 10 av disse på norsk og 10 var papirbøker</a:t>
            </a:r>
          </a:p>
        </p:txBody>
      </p:sp>
      <p:pic>
        <p:nvPicPr>
          <p:cNvPr id="5" name="Bilde 4">
            <a:extLst>
              <a:ext uri="{FF2B5EF4-FFF2-40B4-BE49-F238E27FC236}">
                <a16:creationId xmlns:a16="http://schemas.microsoft.com/office/drawing/2014/main" id="{F45449AA-6088-A14A-A84F-BC0E2FBE0F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268" y="1866623"/>
            <a:ext cx="6947332" cy="2786514"/>
          </a:xfrm>
          <a:prstGeom prst="rect">
            <a:avLst/>
          </a:prstGeom>
        </p:spPr>
      </p:pic>
      <p:pic>
        <p:nvPicPr>
          <p:cNvPr id="4" name="Bilde 3">
            <a:extLst>
              <a:ext uri="{FF2B5EF4-FFF2-40B4-BE49-F238E27FC236}">
                <a16:creationId xmlns:a16="http://schemas.microsoft.com/office/drawing/2014/main" id="{3541CB07-9311-1F47-A73D-821E4EBC09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876" y="2082919"/>
            <a:ext cx="5376788" cy="2383064"/>
          </a:xfrm>
          <a:prstGeom prst="rect">
            <a:avLst/>
          </a:prstGeom>
        </p:spPr>
      </p:pic>
    </p:spTree>
    <p:extLst>
      <p:ext uri="{BB962C8B-B14F-4D97-AF65-F5344CB8AC3E}">
        <p14:creationId xmlns:p14="http://schemas.microsoft.com/office/powerpoint/2010/main" val="285608777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2B5D4F3-FCAF-5741-A433-D016F7DB0DB4}"/>
              </a:ext>
            </a:extLst>
          </p:cNvPr>
          <p:cNvSpPr>
            <a:spLocks noGrp="1"/>
          </p:cNvSpPr>
          <p:nvPr>
            <p:ph type="title"/>
          </p:nvPr>
        </p:nvSpPr>
        <p:spPr/>
        <p:txBody>
          <a:bodyPr/>
          <a:lstStyle/>
          <a:p>
            <a:r>
              <a:rPr lang="nb-NO" dirty="0"/>
              <a:t>Befolkningen vs. Bokleser – hva er «riktig» å bruke</a:t>
            </a:r>
          </a:p>
        </p:txBody>
      </p:sp>
      <p:sp>
        <p:nvSpPr>
          <p:cNvPr id="5" name="Shape 43969">
            <a:extLst>
              <a:ext uri="{FF2B5EF4-FFF2-40B4-BE49-F238E27FC236}">
                <a16:creationId xmlns:a16="http://schemas.microsoft.com/office/drawing/2014/main" id="{ED7B63BE-C1BE-10BF-FA3E-759238F74BB4}"/>
              </a:ext>
            </a:extLst>
          </p:cNvPr>
          <p:cNvSpPr/>
          <p:nvPr/>
        </p:nvSpPr>
        <p:spPr>
          <a:xfrm>
            <a:off x="767408" y="1802942"/>
            <a:ext cx="716940" cy="898707"/>
          </a:xfrm>
          <a:custGeom>
            <a:avLst/>
            <a:gdLst/>
            <a:ahLst/>
            <a:cxnLst>
              <a:cxn ang="0">
                <a:pos x="wd2" y="hd2"/>
              </a:cxn>
              <a:cxn ang="5400000">
                <a:pos x="wd2" y="hd2"/>
              </a:cxn>
              <a:cxn ang="10800000">
                <a:pos x="wd2" y="hd2"/>
              </a:cxn>
              <a:cxn ang="16200000">
                <a:pos x="wd2" y="hd2"/>
              </a:cxn>
            </a:cxnLst>
            <a:rect l="0" t="0" r="r" b="b"/>
            <a:pathLst>
              <a:path w="21600" h="21600" extrusionOk="0">
                <a:moveTo>
                  <a:pt x="0" y="9340"/>
                </a:moveTo>
                <a:lnTo>
                  <a:pt x="21600" y="0"/>
                </a:lnTo>
                <a:lnTo>
                  <a:pt x="21600" y="21600"/>
                </a:lnTo>
                <a:lnTo>
                  <a:pt x="0" y="21600"/>
                </a:lnTo>
                <a:lnTo>
                  <a:pt x="0" y="9340"/>
                </a:lnTo>
                <a:close/>
              </a:path>
            </a:pathLst>
          </a:custGeom>
          <a:solidFill>
            <a:srgbClr val="27AC95">
              <a:lumMod val="75000"/>
            </a:srgbClr>
          </a:solidFill>
          <a:ln w="12700" cap="flat">
            <a:noFill/>
            <a:miter lim="400000"/>
          </a:ln>
          <a:effectLst/>
        </p:spPr>
        <p:txBody>
          <a:bodyPr wrap="square" lIns="0" tIns="0" rIns="0" bIns="0" numCol="1" anchor="t">
            <a:noAutofit/>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sz="2532" b="0" i="0" u="none" strike="noStrike" kern="0" cap="none" spc="0" normalizeH="0" baseline="0" noProof="0" dirty="0">
              <a:ln>
                <a:noFill/>
              </a:ln>
              <a:solidFill>
                <a:srgbClr val="272727"/>
              </a:solidFill>
              <a:effectLst/>
              <a:uLnTx/>
              <a:uFillTx/>
              <a:latin typeface="Arial" panose="020B0604020202020204" pitchFamily="34" charset="0"/>
              <a:cs typeface="Arial" panose="020B0604020202020204" pitchFamily="34" charset="0"/>
            </a:endParaRPr>
          </a:p>
        </p:txBody>
      </p:sp>
      <p:sp>
        <p:nvSpPr>
          <p:cNvPr id="6" name="Shape 43970">
            <a:extLst>
              <a:ext uri="{FF2B5EF4-FFF2-40B4-BE49-F238E27FC236}">
                <a16:creationId xmlns:a16="http://schemas.microsoft.com/office/drawing/2014/main" id="{9FA76FEB-C2D2-AB9A-1B1E-7132BF07A1D6}"/>
              </a:ext>
            </a:extLst>
          </p:cNvPr>
          <p:cNvSpPr/>
          <p:nvPr/>
        </p:nvSpPr>
        <p:spPr>
          <a:xfrm flipH="1">
            <a:off x="9700527" y="1811614"/>
            <a:ext cx="1003985" cy="898707"/>
          </a:xfrm>
          <a:custGeom>
            <a:avLst/>
            <a:gdLst/>
            <a:ahLst/>
            <a:cxnLst>
              <a:cxn ang="0">
                <a:pos x="wd2" y="hd2"/>
              </a:cxn>
              <a:cxn ang="5400000">
                <a:pos x="wd2" y="hd2"/>
              </a:cxn>
              <a:cxn ang="10800000">
                <a:pos x="wd2" y="hd2"/>
              </a:cxn>
              <a:cxn ang="16200000">
                <a:pos x="wd2" y="hd2"/>
              </a:cxn>
            </a:cxnLst>
            <a:rect l="0" t="0" r="r" b="b"/>
            <a:pathLst>
              <a:path w="21600" h="21600" extrusionOk="0">
                <a:moveTo>
                  <a:pt x="0" y="9340"/>
                </a:moveTo>
                <a:lnTo>
                  <a:pt x="21600" y="0"/>
                </a:lnTo>
                <a:lnTo>
                  <a:pt x="21600" y="21600"/>
                </a:lnTo>
                <a:lnTo>
                  <a:pt x="0" y="21600"/>
                </a:lnTo>
                <a:lnTo>
                  <a:pt x="0" y="9340"/>
                </a:lnTo>
                <a:close/>
              </a:path>
            </a:pathLst>
          </a:custGeom>
          <a:solidFill>
            <a:srgbClr val="27AC95">
              <a:lumMod val="75000"/>
            </a:srgbClr>
          </a:solidFill>
          <a:ln w="12700" cap="flat">
            <a:noFill/>
            <a:miter lim="400000"/>
          </a:ln>
          <a:effectLst/>
        </p:spPr>
        <p:txBody>
          <a:bodyPr wrap="square" lIns="0" tIns="0" rIns="0" bIns="0" numCol="1" anchor="t">
            <a:noAutofit/>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sz="2532" b="0" i="0" u="none" strike="noStrike" kern="0" cap="none" spc="0" normalizeH="0" baseline="0" noProof="0" dirty="0">
              <a:ln>
                <a:noFill/>
              </a:ln>
              <a:solidFill>
                <a:srgbClr val="272727"/>
              </a:solidFill>
              <a:effectLst/>
              <a:uLnTx/>
              <a:uFillTx/>
              <a:latin typeface="Arial" panose="020B0604020202020204" pitchFamily="34" charset="0"/>
              <a:cs typeface="Arial" panose="020B0604020202020204" pitchFamily="34" charset="0"/>
            </a:endParaRPr>
          </a:p>
        </p:txBody>
      </p:sp>
      <p:sp>
        <p:nvSpPr>
          <p:cNvPr id="7" name="TekstSylinder 6">
            <a:extLst>
              <a:ext uri="{FF2B5EF4-FFF2-40B4-BE49-F238E27FC236}">
                <a16:creationId xmlns:a16="http://schemas.microsoft.com/office/drawing/2014/main" id="{7BA41B34-5822-EFEE-0095-A19E7D720423}"/>
              </a:ext>
            </a:extLst>
          </p:cNvPr>
          <p:cNvSpPr txBox="1"/>
          <p:nvPr/>
        </p:nvSpPr>
        <p:spPr>
          <a:xfrm>
            <a:off x="3727846" y="2750305"/>
            <a:ext cx="4478365" cy="3785652"/>
          </a:xfrm>
          <a:prstGeom prst="rect">
            <a:avLst/>
          </a:prstGeom>
          <a:noFill/>
        </p:spPr>
        <p:txBody>
          <a:bodyPr wrap="square" rtlCol="0">
            <a:spAutoFit/>
          </a:bodyPr>
          <a:lstStyle/>
          <a:p>
            <a:r>
              <a:rPr lang="nb-NO" sz="1000" b="1" i="1" dirty="0">
                <a:solidFill>
                  <a:schemeClr val="bg1"/>
                </a:solidFill>
                <a:latin typeface="Arial" panose="020B0604020202020204" pitchFamily="34" charset="0"/>
                <a:ea typeface="Verdana" panose="020B0604030504040204" pitchFamily="34" charset="0"/>
                <a:cs typeface="Arial" panose="020B0604020202020204" pitchFamily="34" charset="0"/>
              </a:rPr>
              <a:t>Hvor mange bøker leste og/eller lyttet du til i løpet av siste året – 2021?</a:t>
            </a:r>
            <a:r>
              <a:rPr lang="nb-NO" sz="1000" i="1" dirty="0">
                <a:solidFill>
                  <a:schemeClr val="bg1"/>
                </a:solidFill>
                <a:latin typeface="Arial" panose="020B0604020202020204" pitchFamily="34" charset="0"/>
                <a:ea typeface="Verdana" panose="020B0604030504040204" pitchFamily="34" charset="0"/>
                <a:cs typeface="Arial" panose="020B0604020202020204" pitchFamily="34" charset="0"/>
              </a:rPr>
              <a:t> </a:t>
            </a:r>
          </a:p>
          <a:p>
            <a:r>
              <a:rPr lang="nb-NO" sz="1000" i="1" dirty="0">
                <a:solidFill>
                  <a:schemeClr val="bg1"/>
                </a:solidFill>
                <a:latin typeface="Arial" panose="020B0604020202020204" pitchFamily="34" charset="0"/>
                <a:ea typeface="Verdana" panose="020B0604030504040204" pitchFamily="34" charset="0"/>
                <a:cs typeface="Arial" panose="020B0604020202020204" pitchFamily="34" charset="0"/>
              </a:rPr>
              <a:t>Tenk på alle typer bøker, papir-, lyd- og e-bøker, men ikke skolebøker og annen pensumlitteratur.</a:t>
            </a:r>
          </a:p>
          <a:p>
            <a:endParaRPr lang="nb-NO" sz="1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r>
              <a:rPr lang="nb-NO" sz="1000" dirty="0">
                <a:solidFill>
                  <a:schemeClr val="bg1"/>
                </a:solidFill>
                <a:latin typeface="Arial" panose="020B0604020202020204" pitchFamily="34" charset="0"/>
                <a:ea typeface="Times New Roman" panose="02020603050405020304" pitchFamily="18" charset="0"/>
                <a:cs typeface="Arial" panose="020B0604020202020204" pitchFamily="34" charset="0"/>
              </a:rPr>
              <a:t>Spørsmål identisk med tidligere, men med et beskrivende tekst-tillegg: </a:t>
            </a:r>
          </a:p>
          <a:p>
            <a:endParaRPr lang="nb-NO" sz="1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r>
              <a:rPr lang="nb-NO" sz="10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Ta først noen sekunder og tenk gjennom situasjoner du leser/lytter til bøker – om det er på ferier, hytteturer, i helgen, på vanlige hverdager, på buss/tog, i bil, på stranda, før du legger deg - eller andre steder eller anledninger. </a:t>
            </a:r>
            <a:endParaRPr lang="nb-NO" sz="1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r>
              <a:rPr lang="nb-NO" sz="10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Syns du det er vanskelig å svare for et helt år? Tenk heller på hvor mye du leser i løpet av en måned og gang dette opp med 12 – og vurder deretter om det tallet du kommer frem til virker sånn cirka riktig</a:t>
            </a:r>
          </a:p>
          <a:p>
            <a:endParaRPr lang="nb-NO" sz="1000" i="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r>
              <a:rPr lang="nb-NO" sz="1000" dirty="0">
                <a:solidFill>
                  <a:schemeClr val="bg1"/>
                </a:solidFill>
                <a:latin typeface="Arial" panose="020B0604020202020204" pitchFamily="34" charset="0"/>
                <a:ea typeface="Times New Roman" panose="02020603050405020304" pitchFamily="18" charset="0"/>
                <a:cs typeface="Arial" panose="020B0604020202020204" pitchFamily="34" charset="0"/>
              </a:rPr>
              <a:t>Noen ganger kan spørsmål i en undersøkelse gjøre at man husker mer underveis. Stemte antall bøker du oppga, eller har du underveis kommet på at du leste/lyttet til færre/flere bøker enn hva du først oppga?</a:t>
            </a:r>
          </a:p>
          <a:p>
            <a:endParaRPr lang="nb-NO" sz="1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r>
              <a:rPr lang="nb-NO" sz="1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Derfor ble spørsmålet stil på nytt </a:t>
            </a:r>
            <a:r>
              <a:rPr lang="nb-NO" sz="10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etter</a:t>
            </a:r>
            <a:r>
              <a:rPr lang="nb-NO" sz="1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leserundersøkelsen:</a:t>
            </a:r>
          </a:p>
          <a:p>
            <a:r>
              <a:rPr lang="nb-NO" sz="10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Nå går vi litt tilbake til lesing av/lytting til bøker: Innledningsvis svarte du at du i løpet av siste året (2021) leste/lyttet til [XX] bøker. </a:t>
            </a:r>
          </a:p>
          <a:p>
            <a:r>
              <a:rPr lang="nb-NO" sz="1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endParaRPr lang="nb-NO" sz="10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r>
              <a:rPr lang="nb-NO" sz="1000" dirty="0">
                <a:solidFill>
                  <a:schemeClr val="bg1"/>
                </a:solidFill>
                <a:latin typeface="Arial" panose="020B0604020202020204" pitchFamily="34" charset="0"/>
                <a:ea typeface="Times New Roman" panose="02020603050405020304" pitchFamily="18" charset="0"/>
                <a:cs typeface="Arial" panose="020B0604020202020204" pitchFamily="34" charset="0"/>
              </a:rPr>
              <a:t>Tilsvarende ble hjelpetekst på kjøp av bøker lagt inn – men her fikk ikke respondent spørsmål på nytt til slutt</a:t>
            </a:r>
            <a:endParaRPr lang="nb-NO" sz="1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Shape 43972">
            <a:extLst>
              <a:ext uri="{FF2B5EF4-FFF2-40B4-BE49-F238E27FC236}">
                <a16:creationId xmlns:a16="http://schemas.microsoft.com/office/drawing/2014/main" id="{08C6FD60-CDA0-09EF-9AF1-D5FA9889513C}"/>
              </a:ext>
            </a:extLst>
          </p:cNvPr>
          <p:cNvSpPr/>
          <p:nvPr/>
        </p:nvSpPr>
        <p:spPr>
          <a:xfrm>
            <a:off x="742951" y="2200241"/>
            <a:ext cx="9961561" cy="4324383"/>
          </a:xfrm>
          <a:prstGeom prst="rect">
            <a:avLst/>
          </a:prstGeom>
          <a:solidFill>
            <a:srgbClr val="4DADB5"/>
          </a:solidFill>
          <a:ln w="12700" cap="flat">
            <a:noFill/>
            <a:miter lim="400000"/>
          </a:ln>
          <a:effectLst/>
        </p:spPr>
        <p:txBody>
          <a:bodyPr wrap="square" lIns="0" tIns="0" rIns="0" bIns="0" numCol="1" anchor="t">
            <a:noAutofit/>
          </a:bodyPr>
          <a:lstStyle/>
          <a:p>
            <a:endParaRPr lang="nb-NO" sz="2400" dirty="0">
              <a:solidFill>
                <a:schemeClr val="bg1"/>
              </a:solidFill>
            </a:endParaRPr>
          </a:p>
        </p:txBody>
      </p:sp>
      <p:sp>
        <p:nvSpPr>
          <p:cNvPr id="12" name="TekstSylinder 11">
            <a:extLst>
              <a:ext uri="{FF2B5EF4-FFF2-40B4-BE49-F238E27FC236}">
                <a16:creationId xmlns:a16="http://schemas.microsoft.com/office/drawing/2014/main" id="{747544D0-6C3F-596F-8C05-490EC07DE482}"/>
              </a:ext>
            </a:extLst>
          </p:cNvPr>
          <p:cNvSpPr txBox="1"/>
          <p:nvPr/>
        </p:nvSpPr>
        <p:spPr>
          <a:xfrm>
            <a:off x="1129958" y="3085159"/>
            <a:ext cx="9073008" cy="2246769"/>
          </a:xfrm>
          <a:prstGeom prst="rect">
            <a:avLst/>
          </a:prstGeom>
          <a:noFill/>
        </p:spPr>
        <p:txBody>
          <a:bodyPr wrap="square">
            <a:spAutoFit/>
          </a:bodyPr>
          <a:lstStyle/>
          <a:p>
            <a:r>
              <a:rPr lang="nb-NO" sz="2000" dirty="0">
                <a:solidFill>
                  <a:schemeClr val="bg1"/>
                </a:solidFill>
              </a:rPr>
              <a:t>På spørsmål utover rene lesertall («Befolkningen») er det rapportert på andel blant de som faktisk har lest og/eller lyttet til minst en bok siste året («Bokleseren»).</a:t>
            </a:r>
          </a:p>
          <a:p>
            <a:endParaRPr lang="nb-NO" sz="2000" dirty="0">
              <a:solidFill>
                <a:schemeClr val="bg1"/>
              </a:solidFill>
            </a:endParaRPr>
          </a:p>
          <a:p>
            <a:r>
              <a:rPr lang="nb-NO" sz="2000" dirty="0">
                <a:solidFill>
                  <a:schemeClr val="bg1"/>
                </a:solidFill>
              </a:rPr>
              <a:t>Det er lite hensiktsmessig å inkludere ikke-lesere i analyser om lesing av bøker. Derfor tar andeler og informasjon om boklesing utgangspunkt i de som faktisk leser/lytter til bøker (spurt direkte i undersøkelsen).</a:t>
            </a:r>
          </a:p>
        </p:txBody>
      </p:sp>
    </p:spTree>
    <p:extLst>
      <p:ext uri="{BB962C8B-B14F-4D97-AF65-F5344CB8AC3E}">
        <p14:creationId xmlns:p14="http://schemas.microsoft.com/office/powerpoint/2010/main" val="299433037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2" descr="Bilderesultat for GEND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001" y="1485807"/>
            <a:ext cx="426363" cy="4306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Bilderesultat for AGE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0445" y="2204384"/>
            <a:ext cx="542730" cy="50586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Bilderesultat for CHILDREN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670" y="3036991"/>
            <a:ext cx="505861" cy="505861"/>
          </a:xfrm>
          <a:prstGeom prst="rect">
            <a:avLst/>
          </a:prstGeom>
          <a:noFill/>
          <a:extLst>
            <a:ext uri="{909E8E84-426E-40DD-AFC4-6F175D3DCCD1}">
              <a14:hiddenFill xmlns:a14="http://schemas.microsoft.com/office/drawing/2010/main">
                <a:solidFill>
                  <a:srgbClr val="FFFFFF"/>
                </a:solidFill>
              </a14:hiddenFill>
            </a:ext>
          </a:extLst>
        </p:spPr>
      </p:pic>
      <p:pic>
        <p:nvPicPr>
          <p:cNvPr id="24" name="Bild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715" y="4737879"/>
            <a:ext cx="542731" cy="312016"/>
          </a:xfrm>
          <a:prstGeom prst="rect">
            <a:avLst/>
          </a:prstGeom>
        </p:spPr>
      </p:pic>
      <p:pic>
        <p:nvPicPr>
          <p:cNvPr id="25" name="Picture 12" descr="Bilderesultat for INCOME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966" y="5378796"/>
            <a:ext cx="560209" cy="523221"/>
          </a:xfrm>
          <a:prstGeom prst="rect">
            <a:avLst/>
          </a:prstGeom>
          <a:noFill/>
          <a:extLst>
            <a:ext uri="{909E8E84-426E-40DD-AFC4-6F175D3DCCD1}">
              <a14:hiddenFill xmlns:a14="http://schemas.microsoft.com/office/drawing/2010/main">
                <a:solidFill>
                  <a:srgbClr val="FFFFFF"/>
                </a:solidFill>
              </a14:hiddenFill>
            </a:ext>
          </a:extLst>
        </p:spPr>
      </p:pic>
      <p:pic>
        <p:nvPicPr>
          <p:cNvPr id="26" name="Bilde 25"/>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713167" y="6115262"/>
            <a:ext cx="504028" cy="409363"/>
          </a:xfrm>
          <a:prstGeom prst="rect">
            <a:avLst/>
          </a:prstGeom>
        </p:spPr>
      </p:pic>
      <p:sp>
        <p:nvSpPr>
          <p:cNvPr id="39" name="TekstSylinder 38">
            <a:extLst>
              <a:ext uri="{FF2B5EF4-FFF2-40B4-BE49-F238E27FC236}">
                <a16:creationId xmlns:a16="http://schemas.microsoft.com/office/drawing/2014/main" id="{FC0A4A66-7EFB-4C83-B46A-CF3F8F7BF429}"/>
              </a:ext>
            </a:extLst>
          </p:cNvPr>
          <p:cNvSpPr txBox="1"/>
          <p:nvPr/>
        </p:nvSpPr>
        <p:spPr>
          <a:xfrm>
            <a:off x="5076240" y="1412776"/>
            <a:ext cx="3035984" cy="5493812"/>
          </a:xfrm>
          <a:prstGeom prst="rect">
            <a:avLst/>
          </a:prstGeom>
          <a:noFill/>
        </p:spPr>
        <p:txBody>
          <a:bodyPr wrap="square" rtlCol="0">
            <a:spAutoFit/>
          </a:bodyPr>
          <a:lstStyle/>
          <a:p>
            <a:endParaRPr lang="nb-NO" sz="1100" dirty="0"/>
          </a:p>
          <a:p>
            <a:r>
              <a:rPr lang="nb-NO" sz="1000" dirty="0"/>
              <a:t>LESERGRUPPE</a:t>
            </a:r>
          </a:p>
          <a:p>
            <a:pPr marL="171450" indent="-171450">
              <a:buFont typeface="Arial" panose="020B0604020202020204" pitchFamily="34" charset="0"/>
              <a:buChar char="•"/>
            </a:pPr>
            <a:r>
              <a:rPr lang="nb-NO" sz="1000" dirty="0"/>
              <a:t>Ikke-leser</a:t>
            </a:r>
            <a:r>
              <a:rPr lang="nb-NO" sz="1000" i="1" dirty="0"/>
              <a:t> (n=360)</a:t>
            </a:r>
          </a:p>
          <a:p>
            <a:pPr marL="171450" indent="-171450">
              <a:buFont typeface="Arial" panose="020B0604020202020204" pitchFamily="34" charset="0"/>
              <a:buChar char="•"/>
            </a:pPr>
            <a:r>
              <a:rPr lang="nb-NO" sz="1000" dirty="0"/>
              <a:t>Småleser, leste 1-4 bøker</a:t>
            </a:r>
            <a:r>
              <a:rPr lang="nb-NO" sz="1000" i="1" dirty="0"/>
              <a:t> (n=650)</a:t>
            </a:r>
          </a:p>
          <a:p>
            <a:pPr marL="171450" indent="-171450">
              <a:buFont typeface="Arial" panose="020B0604020202020204" pitchFamily="34" charset="0"/>
              <a:buChar char="•"/>
            </a:pPr>
            <a:r>
              <a:rPr lang="nb-NO" sz="1000" dirty="0"/>
              <a:t>Mediumleser, leste 5-12 bøker</a:t>
            </a:r>
            <a:r>
              <a:rPr lang="nb-NO" sz="1000" i="1" dirty="0"/>
              <a:t> (n=592)</a:t>
            </a:r>
          </a:p>
          <a:p>
            <a:pPr marL="171450" indent="-171450">
              <a:buFont typeface="Arial" panose="020B0604020202020204" pitchFamily="34" charset="0"/>
              <a:buChar char="•"/>
            </a:pPr>
            <a:r>
              <a:rPr lang="nb-NO" sz="1000" dirty="0"/>
              <a:t>Storleser, leste 13-24 bøker</a:t>
            </a:r>
            <a:r>
              <a:rPr lang="nb-NO" sz="1000" i="1" dirty="0"/>
              <a:t> (n=252)</a:t>
            </a:r>
          </a:p>
          <a:p>
            <a:pPr marL="171450" indent="-171450">
              <a:buFont typeface="Arial" panose="020B0604020202020204" pitchFamily="34" charset="0"/>
              <a:buChar char="•"/>
            </a:pPr>
            <a:r>
              <a:rPr lang="nb-NO" sz="1000" dirty="0"/>
              <a:t>Superleser, leste 25+ bøker</a:t>
            </a:r>
            <a:r>
              <a:rPr lang="nb-NO" sz="1000" i="1" dirty="0"/>
              <a:t> (n=265)</a:t>
            </a:r>
          </a:p>
          <a:p>
            <a:pPr marL="171450" indent="-171450">
              <a:buFont typeface="Arial" panose="020B0604020202020204" pitchFamily="34" charset="0"/>
              <a:buChar char="•"/>
            </a:pPr>
            <a:endParaRPr lang="nb-NO" sz="1000" i="1" dirty="0"/>
          </a:p>
          <a:p>
            <a:r>
              <a:rPr lang="nb-NO" sz="1000" dirty="0"/>
              <a:t>KJØPERGRUPPE</a:t>
            </a:r>
          </a:p>
          <a:p>
            <a:pPr marL="171450" indent="-171450">
              <a:buFont typeface="Arial" panose="020B0604020202020204" pitchFamily="34" charset="0"/>
              <a:buChar char="•"/>
            </a:pPr>
            <a:r>
              <a:rPr lang="nb-NO" sz="1000" dirty="0"/>
              <a:t>Ikke-kjøper</a:t>
            </a:r>
            <a:r>
              <a:rPr lang="nb-NO" sz="1000" i="1" dirty="0"/>
              <a:t> (n=607)</a:t>
            </a:r>
          </a:p>
          <a:p>
            <a:pPr marL="171450" indent="-171450">
              <a:buFont typeface="Arial" panose="020B0604020202020204" pitchFamily="34" charset="0"/>
              <a:buChar char="•"/>
            </a:pPr>
            <a:r>
              <a:rPr lang="nb-NO" sz="1000" dirty="0"/>
              <a:t>Småkjøper, kjøpte 1-4 bøker</a:t>
            </a:r>
            <a:r>
              <a:rPr lang="nb-NO" sz="1000" i="1" dirty="0"/>
              <a:t> (n=638)</a:t>
            </a:r>
          </a:p>
          <a:p>
            <a:pPr marL="171450" indent="-171450">
              <a:buFont typeface="Arial" panose="020B0604020202020204" pitchFamily="34" charset="0"/>
              <a:buChar char="•"/>
            </a:pPr>
            <a:r>
              <a:rPr lang="nb-NO" sz="1000" dirty="0"/>
              <a:t>Mediumkjøper, kjøpte 5-12 bøker</a:t>
            </a:r>
            <a:r>
              <a:rPr lang="nb-NO" sz="1000" i="1" dirty="0"/>
              <a:t> (n=592)</a:t>
            </a:r>
          </a:p>
          <a:p>
            <a:pPr marL="171450" indent="-171450">
              <a:buFont typeface="Arial" panose="020B0604020202020204" pitchFamily="34" charset="0"/>
              <a:buChar char="•"/>
            </a:pPr>
            <a:r>
              <a:rPr lang="nb-NO" sz="1000" dirty="0"/>
              <a:t>Storkjøper, kjøpte 13-24 bøker</a:t>
            </a:r>
            <a:r>
              <a:rPr lang="nb-NO" sz="1000" i="1" dirty="0"/>
              <a:t> (n=158)</a:t>
            </a:r>
          </a:p>
          <a:p>
            <a:pPr marL="171450" indent="-171450">
              <a:buFont typeface="Arial" panose="020B0604020202020204" pitchFamily="34" charset="0"/>
              <a:buChar char="•"/>
            </a:pPr>
            <a:r>
              <a:rPr lang="nb-NO" sz="1000" dirty="0"/>
              <a:t>Superkjøper, kjøpte 25+ bøker</a:t>
            </a:r>
            <a:r>
              <a:rPr lang="nb-NO" sz="1000" i="1" dirty="0"/>
              <a:t> (n=124)</a:t>
            </a:r>
          </a:p>
          <a:p>
            <a:pPr marL="171450" indent="-171450">
              <a:buFont typeface="Arial" panose="020B0604020202020204" pitchFamily="34" charset="0"/>
              <a:buChar char="•"/>
            </a:pPr>
            <a:endParaRPr lang="nb-NO" sz="1000" i="1" dirty="0"/>
          </a:p>
          <a:p>
            <a:r>
              <a:rPr lang="nb-NO" sz="1000" dirty="0"/>
              <a:t>BIBLIOTEK</a:t>
            </a:r>
          </a:p>
          <a:p>
            <a:pPr marL="171450" indent="-171450">
              <a:buFont typeface="Arial" panose="020B0604020202020204" pitchFamily="34" charset="0"/>
              <a:buChar char="•"/>
            </a:pPr>
            <a:r>
              <a:rPr lang="nb-NO" sz="1000" dirty="0"/>
              <a:t>Låner</a:t>
            </a:r>
            <a:r>
              <a:rPr lang="nb-NO" sz="1000" i="1" dirty="0"/>
              <a:t> (n=697)</a:t>
            </a:r>
          </a:p>
          <a:p>
            <a:pPr marL="171450" indent="-171450">
              <a:buFont typeface="Arial" panose="020B0604020202020204" pitchFamily="34" charset="0"/>
              <a:buChar char="•"/>
            </a:pPr>
            <a:r>
              <a:rPr lang="nb-NO" sz="1000" dirty="0"/>
              <a:t>Låner ikke</a:t>
            </a:r>
            <a:r>
              <a:rPr lang="nb-NO" sz="1000" i="1" dirty="0"/>
              <a:t> (n=1422)</a:t>
            </a:r>
          </a:p>
          <a:p>
            <a:pPr marL="171450" indent="-171450">
              <a:buFont typeface="Arial" panose="020B0604020202020204" pitchFamily="34" charset="0"/>
              <a:buChar char="•"/>
            </a:pPr>
            <a:endParaRPr lang="nb-NO" sz="1000" i="1" dirty="0"/>
          </a:p>
          <a:p>
            <a:r>
              <a:rPr lang="nb-NO" sz="1000" dirty="0"/>
              <a:t>SPRÅK LEST/LYTTET TIL</a:t>
            </a:r>
          </a:p>
          <a:p>
            <a:pPr marL="171450" indent="-171450">
              <a:buFont typeface="Arial" panose="020B0604020202020204" pitchFamily="34" charset="0"/>
              <a:buChar char="•"/>
            </a:pPr>
            <a:r>
              <a:rPr lang="nb-NO" sz="1000" dirty="0"/>
              <a:t>Norsk </a:t>
            </a:r>
            <a:r>
              <a:rPr lang="nb-NO" sz="1000" i="1" dirty="0"/>
              <a:t>(n=1590)</a:t>
            </a:r>
          </a:p>
          <a:p>
            <a:pPr marL="171450" indent="-171450">
              <a:buFont typeface="Arial" panose="020B0604020202020204" pitchFamily="34" charset="0"/>
              <a:buChar char="•"/>
            </a:pPr>
            <a:r>
              <a:rPr lang="nb-NO" sz="1000" dirty="0"/>
              <a:t>Engelsk </a:t>
            </a:r>
            <a:r>
              <a:rPr lang="nb-NO" sz="1000" i="1" dirty="0"/>
              <a:t>(n=793)</a:t>
            </a:r>
          </a:p>
          <a:p>
            <a:pPr marL="171450" indent="-171450">
              <a:buFont typeface="Arial" panose="020B0604020202020204" pitchFamily="34" charset="0"/>
              <a:buChar char="•"/>
            </a:pPr>
            <a:r>
              <a:rPr lang="nb-NO" sz="1000" dirty="0"/>
              <a:t>Annet språk </a:t>
            </a:r>
            <a:r>
              <a:rPr lang="nb-NO" sz="1000" i="1" dirty="0"/>
              <a:t>(n=189)</a:t>
            </a:r>
          </a:p>
          <a:p>
            <a:endParaRPr lang="nb-NO" sz="1000" dirty="0"/>
          </a:p>
          <a:p>
            <a:r>
              <a:rPr lang="nb-NO" sz="1000" dirty="0"/>
              <a:t>FORMAT LEST/LYTTET TIL</a:t>
            </a:r>
          </a:p>
          <a:p>
            <a:pPr marL="171450" indent="-171450">
              <a:buFont typeface="Arial" panose="020B0604020202020204" pitchFamily="34" charset="0"/>
              <a:buChar char="•"/>
            </a:pPr>
            <a:r>
              <a:rPr lang="nb-NO" sz="1000" dirty="0"/>
              <a:t>Papirbok</a:t>
            </a:r>
            <a:r>
              <a:rPr lang="nb-NO" sz="1000" i="1" dirty="0"/>
              <a:t> (n=1603)</a:t>
            </a:r>
            <a:endParaRPr lang="nb-NO" sz="1000" dirty="0"/>
          </a:p>
          <a:p>
            <a:pPr marL="171450" indent="-171450">
              <a:buFont typeface="Arial" panose="020B0604020202020204" pitchFamily="34" charset="0"/>
              <a:buChar char="•"/>
            </a:pPr>
            <a:r>
              <a:rPr lang="nb-NO" sz="1000" dirty="0"/>
              <a:t>Lydbok</a:t>
            </a:r>
            <a:r>
              <a:rPr lang="nb-NO" sz="1000" i="1" dirty="0"/>
              <a:t> (n=493)</a:t>
            </a:r>
            <a:endParaRPr lang="nb-NO" sz="1000" dirty="0"/>
          </a:p>
          <a:p>
            <a:pPr marL="171450" indent="-171450">
              <a:buFont typeface="Arial" panose="020B0604020202020204" pitchFamily="34" charset="0"/>
              <a:buChar char="•"/>
            </a:pPr>
            <a:r>
              <a:rPr lang="nb-NO" sz="1000" dirty="0"/>
              <a:t>E-bok</a:t>
            </a:r>
            <a:r>
              <a:rPr lang="nb-NO" sz="1000" i="1" dirty="0"/>
              <a:t> (n=323)</a:t>
            </a:r>
            <a:endParaRPr lang="nb-NO" sz="1000" dirty="0"/>
          </a:p>
          <a:p>
            <a:endParaRPr lang="nb-NO" sz="1000" i="1" dirty="0"/>
          </a:p>
          <a:p>
            <a:r>
              <a:rPr lang="nb-NO" sz="1000" dirty="0"/>
              <a:t>FORMAT KJØPT</a:t>
            </a:r>
          </a:p>
          <a:p>
            <a:pPr marL="171450" indent="-171450">
              <a:buFont typeface="Arial" panose="020B0604020202020204" pitchFamily="34" charset="0"/>
              <a:buChar char="•"/>
            </a:pPr>
            <a:r>
              <a:rPr lang="nb-NO" sz="1000" dirty="0"/>
              <a:t>Papirbok</a:t>
            </a:r>
            <a:r>
              <a:rPr lang="nb-NO" sz="1000" i="1" dirty="0"/>
              <a:t> (n=1476)</a:t>
            </a:r>
            <a:endParaRPr lang="nb-NO" sz="1000" dirty="0"/>
          </a:p>
          <a:p>
            <a:pPr marL="171450" indent="-171450">
              <a:buFont typeface="Arial" panose="020B0604020202020204" pitchFamily="34" charset="0"/>
              <a:buChar char="•"/>
            </a:pPr>
            <a:r>
              <a:rPr lang="nb-NO" sz="1000" dirty="0"/>
              <a:t>Lydbok</a:t>
            </a:r>
            <a:r>
              <a:rPr lang="nb-NO" sz="1000" i="1" dirty="0"/>
              <a:t> (n=99)</a:t>
            </a:r>
            <a:endParaRPr lang="nb-NO" sz="1000" dirty="0"/>
          </a:p>
          <a:p>
            <a:pPr marL="171450" indent="-171450">
              <a:buFont typeface="Arial" panose="020B0604020202020204" pitchFamily="34" charset="0"/>
              <a:buChar char="•"/>
            </a:pPr>
            <a:r>
              <a:rPr lang="nb-NO" sz="1000" dirty="0"/>
              <a:t>E-bok</a:t>
            </a:r>
            <a:r>
              <a:rPr lang="nb-NO" sz="1000" i="1" dirty="0"/>
              <a:t> (n=123)</a:t>
            </a:r>
            <a:endParaRPr lang="nb-NO" sz="1000" dirty="0"/>
          </a:p>
          <a:p>
            <a:endParaRPr lang="nb-NO" sz="1000" i="1" dirty="0"/>
          </a:p>
          <a:p>
            <a:pPr marL="171450" indent="-171450">
              <a:buFont typeface="Arial" panose="020B0604020202020204" pitchFamily="34" charset="0"/>
              <a:buChar char="•"/>
            </a:pPr>
            <a:endParaRPr lang="nb-NO" sz="1000" i="1" dirty="0"/>
          </a:p>
        </p:txBody>
      </p:sp>
      <p:sp>
        <p:nvSpPr>
          <p:cNvPr id="22" name="Tittel 1">
            <a:extLst>
              <a:ext uri="{FF2B5EF4-FFF2-40B4-BE49-F238E27FC236}">
                <a16:creationId xmlns:a16="http://schemas.microsoft.com/office/drawing/2014/main" id="{EBE85ECC-D2D8-47B5-AEE6-95D019BB4FF1}"/>
              </a:ext>
            </a:extLst>
          </p:cNvPr>
          <p:cNvSpPr>
            <a:spLocks noGrp="1"/>
          </p:cNvSpPr>
          <p:nvPr>
            <p:ph type="title"/>
          </p:nvPr>
        </p:nvSpPr>
        <p:spPr>
          <a:xfrm>
            <a:off x="742950" y="333375"/>
            <a:ext cx="10725150" cy="911225"/>
          </a:xfrm>
        </p:spPr>
        <p:txBody>
          <a:bodyPr/>
          <a:lstStyle/>
          <a:p>
            <a:r>
              <a:rPr lang="nb-NO" sz="1200" dirty="0">
                <a:solidFill>
                  <a:schemeClr val="tx1">
                    <a:lumMod val="50000"/>
                    <a:lumOff val="50000"/>
                  </a:schemeClr>
                </a:solidFill>
              </a:rPr>
              <a:t>UNDERGRUPPER: </a:t>
            </a:r>
            <a:br>
              <a:rPr lang="nb-NO" dirty="0"/>
            </a:br>
            <a:r>
              <a:rPr lang="nb-NO" dirty="0"/>
              <a:t>Enkelte data i rapporten er brutt ned på demografi og annen bakgrunnsinformasjon</a:t>
            </a:r>
            <a:br>
              <a:rPr lang="nb-NO" dirty="0"/>
            </a:br>
            <a:r>
              <a:rPr lang="nb-NO" sz="1100" dirty="0"/>
              <a:t>Flere nedbrytningsmuligheter ved forespørsel</a:t>
            </a:r>
          </a:p>
        </p:txBody>
      </p:sp>
      <p:pic>
        <p:nvPicPr>
          <p:cNvPr id="27" name="Picture 19" descr="Household Icons - Download Free Vector Icons | Noun Project">
            <a:extLst>
              <a:ext uri="{FF2B5EF4-FFF2-40B4-BE49-F238E27FC236}">
                <a16:creationId xmlns:a16="http://schemas.microsoft.com/office/drawing/2014/main" id="{40AF1DF8-9E25-40AD-AE55-E0533381875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1725" y="3753563"/>
            <a:ext cx="486912" cy="48691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ilderesultat for brain black icon">
            <a:extLst>
              <a:ext uri="{FF2B5EF4-FFF2-40B4-BE49-F238E27FC236}">
                <a16:creationId xmlns:a16="http://schemas.microsoft.com/office/drawing/2014/main" id="{504046FE-40FB-45D4-8537-2DD5FCEDBCD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50673" y="1596728"/>
            <a:ext cx="557858" cy="55785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Bilderesultat for target groups">
            <a:extLst>
              <a:ext uri="{FF2B5EF4-FFF2-40B4-BE49-F238E27FC236}">
                <a16:creationId xmlns:a16="http://schemas.microsoft.com/office/drawing/2014/main" id="{4F24E769-F533-4482-9848-56437DC8FAF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70114" y="2908338"/>
            <a:ext cx="3824579" cy="3813557"/>
          </a:xfrm>
          <a:prstGeom prst="rect">
            <a:avLst/>
          </a:prstGeom>
          <a:noFill/>
          <a:extLst>
            <a:ext uri="{909E8E84-426E-40DD-AFC4-6F175D3DCCD1}">
              <a14:hiddenFill xmlns:a14="http://schemas.microsoft.com/office/drawing/2010/main">
                <a:solidFill>
                  <a:srgbClr val="FFFFFF"/>
                </a:solidFill>
              </a14:hiddenFill>
            </a:ext>
          </a:extLst>
        </p:spPr>
      </p:pic>
      <p:sp>
        <p:nvSpPr>
          <p:cNvPr id="29" name="TekstSylinder 28">
            <a:extLst>
              <a:ext uri="{FF2B5EF4-FFF2-40B4-BE49-F238E27FC236}">
                <a16:creationId xmlns:a16="http://schemas.microsoft.com/office/drawing/2014/main" id="{31DC2E62-AA5C-4D82-99E7-3EF911EAF6D9}"/>
              </a:ext>
            </a:extLst>
          </p:cNvPr>
          <p:cNvSpPr txBox="1"/>
          <p:nvPr/>
        </p:nvSpPr>
        <p:spPr>
          <a:xfrm>
            <a:off x="8904312" y="1412776"/>
            <a:ext cx="3083619" cy="1685077"/>
          </a:xfrm>
          <a:prstGeom prst="rect">
            <a:avLst/>
          </a:prstGeom>
          <a:noFill/>
        </p:spPr>
        <p:txBody>
          <a:bodyPr wrap="square">
            <a:spAutoFit/>
          </a:bodyPr>
          <a:lstStyle/>
          <a:p>
            <a:r>
              <a:rPr lang="nb-NO" sz="1050" dirty="0"/>
              <a:t>HOLDNINGSGRUPPER</a:t>
            </a:r>
          </a:p>
          <a:p>
            <a:r>
              <a:rPr lang="nb-NO" sz="900" i="1" dirty="0"/>
              <a:t>Clustret basert på den statistiske analysen</a:t>
            </a:r>
            <a:endParaRPr lang="nb-NO" sz="900" dirty="0"/>
          </a:p>
          <a:p>
            <a:pPr marL="171450" indent="-171450">
              <a:buFont typeface="Arial" panose="020B0604020202020204" pitchFamily="34" charset="0"/>
              <a:buChar char="•"/>
            </a:pPr>
            <a:r>
              <a:rPr lang="nb-NO" sz="1050" dirty="0"/>
              <a:t>De bokinteresserte</a:t>
            </a:r>
            <a:r>
              <a:rPr lang="nb-NO" sz="1050" i="1" dirty="0"/>
              <a:t> (n=288)</a:t>
            </a:r>
          </a:p>
          <a:p>
            <a:pPr marL="171450" indent="-171450">
              <a:buFont typeface="Arial" panose="020B0604020202020204" pitchFamily="34" charset="0"/>
              <a:buChar char="•"/>
            </a:pPr>
            <a:r>
              <a:rPr lang="nb-NO" sz="1050" dirty="0"/>
              <a:t>Mobiltidstyvene</a:t>
            </a:r>
            <a:r>
              <a:rPr lang="nb-NO" sz="1050" i="1" dirty="0"/>
              <a:t> (n=311)</a:t>
            </a:r>
          </a:p>
          <a:p>
            <a:pPr marL="171450" indent="-171450">
              <a:buFont typeface="Arial" panose="020B0604020202020204" pitchFamily="34" charset="0"/>
              <a:buChar char="•"/>
            </a:pPr>
            <a:r>
              <a:rPr lang="nb-NO" sz="1050" dirty="0"/>
              <a:t>De tilbudsbevisste</a:t>
            </a:r>
            <a:r>
              <a:rPr lang="nb-NO" sz="1050" i="1" dirty="0"/>
              <a:t> (n=299)</a:t>
            </a:r>
          </a:p>
          <a:p>
            <a:pPr marL="171450" indent="-171450">
              <a:buFont typeface="Arial" panose="020B0604020202020204" pitchFamily="34" charset="0"/>
              <a:buChar char="•"/>
            </a:pPr>
            <a:r>
              <a:rPr lang="nb-NO" sz="1050" dirty="0"/>
              <a:t>De moderne</a:t>
            </a:r>
            <a:r>
              <a:rPr lang="nb-NO" sz="1050" i="1" dirty="0"/>
              <a:t> (n=668)</a:t>
            </a:r>
          </a:p>
          <a:p>
            <a:pPr marL="171450" indent="-171450">
              <a:buFont typeface="Arial" panose="020B0604020202020204" pitchFamily="34" charset="0"/>
              <a:buChar char="•"/>
            </a:pPr>
            <a:r>
              <a:rPr lang="nb-NO" sz="1050" dirty="0"/>
              <a:t>De barneorienterte </a:t>
            </a:r>
            <a:r>
              <a:rPr lang="nb-NO" sz="1050" i="1" dirty="0"/>
              <a:t>(n=276)</a:t>
            </a:r>
          </a:p>
          <a:p>
            <a:pPr marL="171450" indent="-171450">
              <a:buFont typeface="Arial" panose="020B0604020202020204" pitchFamily="34" charset="0"/>
              <a:buChar char="•"/>
            </a:pPr>
            <a:r>
              <a:rPr lang="nb-NO" sz="1050" dirty="0"/>
              <a:t>Opplever barrierer</a:t>
            </a:r>
            <a:r>
              <a:rPr lang="nb-NO" sz="1050" i="1" dirty="0"/>
              <a:t> (n=277)</a:t>
            </a:r>
          </a:p>
          <a:p>
            <a:pPr marL="171450" indent="-171450">
              <a:buFont typeface="Arial" panose="020B0604020202020204" pitchFamily="34" charset="0"/>
              <a:buChar char="•"/>
            </a:pPr>
            <a:endParaRPr lang="nb-NO" sz="1050" i="1" dirty="0"/>
          </a:p>
          <a:p>
            <a:pPr marL="171450" indent="-171450">
              <a:buFont typeface="Arial" panose="020B0604020202020204" pitchFamily="34" charset="0"/>
              <a:buChar char="•"/>
            </a:pPr>
            <a:endParaRPr lang="nb-NO" sz="1050" i="1" dirty="0"/>
          </a:p>
        </p:txBody>
      </p:sp>
      <p:sp>
        <p:nvSpPr>
          <p:cNvPr id="30" name="TekstSylinder 29">
            <a:extLst>
              <a:ext uri="{FF2B5EF4-FFF2-40B4-BE49-F238E27FC236}">
                <a16:creationId xmlns:a16="http://schemas.microsoft.com/office/drawing/2014/main" id="{F077A0C6-6BDF-4837-ADE9-70D0804BC1EB}"/>
              </a:ext>
            </a:extLst>
          </p:cNvPr>
          <p:cNvSpPr txBox="1"/>
          <p:nvPr/>
        </p:nvSpPr>
        <p:spPr>
          <a:xfrm>
            <a:off x="1274529" y="1409936"/>
            <a:ext cx="3244107" cy="5324535"/>
          </a:xfrm>
          <a:prstGeom prst="rect">
            <a:avLst/>
          </a:prstGeom>
          <a:noFill/>
        </p:spPr>
        <p:txBody>
          <a:bodyPr wrap="square">
            <a:spAutoFit/>
          </a:bodyPr>
          <a:lstStyle/>
          <a:p>
            <a:r>
              <a:rPr lang="nb-NO" sz="1000" dirty="0"/>
              <a:t>KJØNN</a:t>
            </a:r>
          </a:p>
          <a:p>
            <a:pPr marL="171450" indent="-171450">
              <a:buFont typeface="Arial" panose="020B0604020202020204" pitchFamily="34" charset="0"/>
              <a:buChar char="•"/>
            </a:pPr>
            <a:r>
              <a:rPr lang="nb-NO" sz="1000" dirty="0"/>
              <a:t>Menn</a:t>
            </a:r>
            <a:r>
              <a:rPr lang="nb-NO" sz="1000" i="1" dirty="0"/>
              <a:t> (n=1040)</a:t>
            </a:r>
            <a:endParaRPr lang="nb-NO" sz="1000" dirty="0"/>
          </a:p>
          <a:p>
            <a:pPr marL="171450" indent="-171450">
              <a:buFont typeface="Arial" panose="020B0604020202020204" pitchFamily="34" charset="0"/>
              <a:buChar char="•"/>
            </a:pPr>
            <a:r>
              <a:rPr lang="nb-NO" sz="1000" dirty="0"/>
              <a:t>Kvinner</a:t>
            </a:r>
            <a:r>
              <a:rPr lang="nb-NO" sz="1000" i="1" dirty="0"/>
              <a:t> (n=1079)</a:t>
            </a:r>
            <a:endParaRPr lang="nb-NO" sz="1000" dirty="0"/>
          </a:p>
          <a:p>
            <a:endParaRPr lang="nb-NO" sz="1000" dirty="0"/>
          </a:p>
          <a:p>
            <a:r>
              <a:rPr lang="nb-NO" sz="1000" dirty="0"/>
              <a:t>ALDER</a:t>
            </a:r>
          </a:p>
          <a:p>
            <a:pPr marL="171450" indent="-171450">
              <a:buFont typeface="Arial" panose="020B0604020202020204" pitchFamily="34" charset="0"/>
              <a:buChar char="•"/>
            </a:pPr>
            <a:r>
              <a:rPr lang="nb-NO" sz="1000" dirty="0"/>
              <a:t>16-19</a:t>
            </a:r>
            <a:r>
              <a:rPr lang="nb-NO" sz="1000" i="1" dirty="0"/>
              <a:t> (n=189)</a:t>
            </a:r>
            <a:r>
              <a:rPr lang="nb-NO" sz="1000" dirty="0"/>
              <a:t>	40-49</a:t>
            </a:r>
            <a:r>
              <a:rPr lang="nb-NO" sz="1000" i="1" dirty="0"/>
              <a:t> (n=325)</a:t>
            </a:r>
            <a:endParaRPr lang="nb-NO" sz="1000" dirty="0"/>
          </a:p>
          <a:p>
            <a:pPr marL="171450" indent="-171450">
              <a:buFont typeface="Arial" panose="020B0604020202020204" pitchFamily="34" charset="0"/>
              <a:buChar char="•"/>
            </a:pPr>
            <a:r>
              <a:rPr lang="nb-NO" sz="1000" dirty="0"/>
              <a:t>20-24 </a:t>
            </a:r>
            <a:r>
              <a:rPr lang="nb-NO" sz="1000" i="1" dirty="0"/>
              <a:t>(n=192)</a:t>
            </a:r>
            <a:r>
              <a:rPr lang="nb-NO" sz="1000" dirty="0"/>
              <a:t>	50-59</a:t>
            </a:r>
            <a:r>
              <a:rPr lang="nb-NO" sz="1000" i="1" dirty="0"/>
              <a:t> (n=347)</a:t>
            </a:r>
            <a:endParaRPr lang="nb-NO" sz="1000" dirty="0"/>
          </a:p>
          <a:p>
            <a:pPr marL="171450" indent="-171450">
              <a:buFont typeface="Arial" panose="020B0604020202020204" pitchFamily="34" charset="0"/>
              <a:buChar char="•"/>
            </a:pPr>
            <a:r>
              <a:rPr lang="nb-NO" sz="1000" dirty="0"/>
              <a:t>25-29</a:t>
            </a:r>
            <a:r>
              <a:rPr lang="nb-NO" sz="1000" i="1" dirty="0"/>
              <a:t> (n=198)</a:t>
            </a:r>
            <a:r>
              <a:rPr lang="nb-NO" sz="1000" dirty="0"/>
              <a:t>	60-69</a:t>
            </a:r>
            <a:r>
              <a:rPr lang="nb-NO" sz="1000" i="1" dirty="0"/>
              <a:t> (n=270)</a:t>
            </a:r>
            <a:endParaRPr lang="nb-NO" sz="1000" dirty="0"/>
          </a:p>
          <a:p>
            <a:pPr marL="171450" indent="-171450">
              <a:buFont typeface="Arial" panose="020B0604020202020204" pitchFamily="34" charset="0"/>
              <a:buChar char="•"/>
            </a:pPr>
            <a:r>
              <a:rPr lang="nb-NO" sz="1000" dirty="0"/>
              <a:t>30-39</a:t>
            </a:r>
            <a:r>
              <a:rPr lang="nb-NO" sz="1000" i="1" dirty="0"/>
              <a:t> (n=349)</a:t>
            </a:r>
            <a:r>
              <a:rPr lang="nb-NO" sz="1000" dirty="0"/>
              <a:t>	70+   </a:t>
            </a:r>
            <a:r>
              <a:rPr lang="nb-NO" sz="1000" i="1" dirty="0"/>
              <a:t> (n=249)</a:t>
            </a:r>
            <a:endParaRPr lang="nb-NO" sz="1000" dirty="0"/>
          </a:p>
          <a:p>
            <a:endParaRPr lang="nb-NO" sz="1000" dirty="0"/>
          </a:p>
          <a:p>
            <a:r>
              <a:rPr lang="nb-NO" sz="1000" dirty="0"/>
              <a:t>HUSSTANDSSTØRRELSE</a:t>
            </a:r>
          </a:p>
          <a:p>
            <a:pPr marL="171450" indent="-171450">
              <a:buFont typeface="Arial" panose="020B0604020202020204" pitchFamily="34" charset="0"/>
              <a:buChar char="•"/>
            </a:pPr>
            <a:r>
              <a:rPr lang="nb-NO" sz="1000" dirty="0"/>
              <a:t>Har barn</a:t>
            </a:r>
            <a:r>
              <a:rPr lang="nb-NO" sz="1000" i="1" dirty="0"/>
              <a:t> (n=678)</a:t>
            </a:r>
            <a:endParaRPr lang="nb-NO" sz="1000" dirty="0"/>
          </a:p>
          <a:p>
            <a:pPr marL="171450" indent="-171450">
              <a:buFont typeface="Arial" panose="020B0604020202020204" pitchFamily="34" charset="0"/>
              <a:buChar char="•"/>
            </a:pPr>
            <a:r>
              <a:rPr lang="nb-NO" sz="1000" dirty="0"/>
              <a:t>Har ikke barn</a:t>
            </a:r>
            <a:r>
              <a:rPr lang="nb-NO" sz="1000" i="1" dirty="0"/>
              <a:t> (n=1441)</a:t>
            </a:r>
            <a:endParaRPr lang="nb-NO" sz="1000" dirty="0"/>
          </a:p>
          <a:p>
            <a:pPr marL="171450" indent="-171450">
              <a:buFont typeface="Arial" panose="020B0604020202020204" pitchFamily="34" charset="0"/>
              <a:buChar char="•"/>
            </a:pPr>
            <a:r>
              <a:rPr lang="nb-NO" sz="1000" dirty="0"/>
              <a:t>SINK, Single, under 45 år og uten barn </a:t>
            </a:r>
            <a:r>
              <a:rPr lang="nb-NO" sz="1000" i="1" dirty="0"/>
              <a:t>(n=212)</a:t>
            </a:r>
            <a:endParaRPr lang="nb-NO" sz="1000" dirty="0"/>
          </a:p>
          <a:p>
            <a:pPr marL="171450" indent="-171450">
              <a:buFont typeface="Arial" panose="020B0604020202020204" pitchFamily="34" charset="0"/>
              <a:buChar char="•"/>
            </a:pPr>
            <a:r>
              <a:rPr lang="nb-NO" sz="1000" dirty="0"/>
              <a:t>DINK, Par, under 45 år og uten barn </a:t>
            </a:r>
            <a:r>
              <a:rPr lang="nb-NO" sz="1000" i="1" dirty="0"/>
              <a:t>(n=362)</a:t>
            </a:r>
            <a:endParaRPr lang="nb-NO" sz="1000" dirty="0"/>
          </a:p>
          <a:p>
            <a:pPr marL="171450" indent="-171450">
              <a:buFont typeface="Arial" panose="020B0604020202020204" pitchFamily="34" charset="0"/>
              <a:buChar char="•"/>
            </a:pPr>
            <a:r>
              <a:rPr lang="nb-NO" sz="1000" dirty="0"/>
              <a:t>FWSK, Familier med små barn, 0-9 år</a:t>
            </a:r>
            <a:r>
              <a:rPr lang="nb-NO" sz="1000" i="1" dirty="0"/>
              <a:t> (n=299)</a:t>
            </a:r>
            <a:endParaRPr lang="nb-NO" sz="1000" dirty="0"/>
          </a:p>
          <a:p>
            <a:pPr marL="171450" indent="-171450">
              <a:buFont typeface="Arial" panose="020B0604020202020204" pitchFamily="34" charset="0"/>
              <a:buChar char="•"/>
            </a:pPr>
            <a:r>
              <a:rPr lang="nb-NO" sz="1000" dirty="0"/>
              <a:t>FWLK, Familier med store barn, 10-17 år</a:t>
            </a:r>
            <a:r>
              <a:rPr lang="nb-NO" sz="1000" i="1" dirty="0"/>
              <a:t> (n=487)</a:t>
            </a:r>
            <a:endParaRPr lang="nb-NO" sz="1000" dirty="0"/>
          </a:p>
          <a:p>
            <a:pPr marL="171450" indent="-171450">
              <a:buFont typeface="Arial" panose="020B0604020202020204" pitchFamily="34" charset="0"/>
              <a:buChar char="•"/>
            </a:pPr>
            <a:r>
              <a:rPr lang="nb-NO" sz="1000" dirty="0"/>
              <a:t>EMPTY, Par, 45+ år og uten barn </a:t>
            </a:r>
            <a:r>
              <a:rPr lang="nb-NO" sz="1000" i="1" dirty="0"/>
              <a:t>(n=606)</a:t>
            </a:r>
            <a:endParaRPr lang="nb-NO" sz="1000" dirty="0"/>
          </a:p>
          <a:p>
            <a:pPr marL="171450" indent="-171450">
              <a:buFont typeface="Arial" panose="020B0604020202020204" pitchFamily="34" charset="0"/>
              <a:buChar char="•"/>
            </a:pPr>
            <a:r>
              <a:rPr lang="nb-NO" sz="1000" dirty="0"/>
              <a:t>OS, Single, 45+ år og uten barn </a:t>
            </a:r>
            <a:r>
              <a:rPr lang="nb-NO" sz="1000" i="1" dirty="0"/>
              <a:t>(n=261)</a:t>
            </a:r>
            <a:endParaRPr lang="nb-NO" sz="1000" dirty="0"/>
          </a:p>
          <a:p>
            <a:pPr marL="171450" indent="-171450">
              <a:buFont typeface="Arial" panose="020B0604020202020204" pitchFamily="34" charset="0"/>
              <a:buChar char="•"/>
            </a:pPr>
            <a:endParaRPr lang="nb-NO" sz="1000" dirty="0"/>
          </a:p>
          <a:p>
            <a:r>
              <a:rPr lang="nb-NO" sz="1000" dirty="0"/>
              <a:t>UTDANNELSE</a:t>
            </a:r>
          </a:p>
          <a:p>
            <a:pPr marL="171450" indent="-171450">
              <a:buFont typeface="Arial" panose="020B0604020202020204" pitchFamily="34" charset="0"/>
              <a:buChar char="•"/>
            </a:pPr>
            <a:r>
              <a:rPr lang="nb-NO" sz="1000" dirty="0"/>
              <a:t>Lav, Grunnskole + videregående</a:t>
            </a:r>
            <a:r>
              <a:rPr lang="nb-NO" sz="1000" i="1" dirty="0"/>
              <a:t> (n=908)</a:t>
            </a:r>
            <a:endParaRPr lang="nb-NO" sz="1000" dirty="0"/>
          </a:p>
          <a:p>
            <a:pPr marL="171450" indent="-171450">
              <a:buFont typeface="Arial" panose="020B0604020202020204" pitchFamily="34" charset="0"/>
              <a:buChar char="•"/>
            </a:pPr>
            <a:r>
              <a:rPr lang="nb-NO" sz="1000" dirty="0"/>
              <a:t>Medium, 1-3 år utover videregående</a:t>
            </a:r>
            <a:r>
              <a:rPr lang="nb-NO" sz="1000" i="1" dirty="0"/>
              <a:t> (n=672)</a:t>
            </a:r>
            <a:endParaRPr lang="nb-NO" sz="1000" dirty="0"/>
          </a:p>
          <a:p>
            <a:pPr marL="171450" indent="-171450">
              <a:buFont typeface="Arial" panose="020B0604020202020204" pitchFamily="34" charset="0"/>
              <a:buChar char="•"/>
            </a:pPr>
            <a:r>
              <a:rPr lang="nb-NO" sz="1000" dirty="0"/>
              <a:t>Høy, 4 år eller mer utover videregående </a:t>
            </a:r>
            <a:r>
              <a:rPr lang="nb-NO" sz="1000" i="1" dirty="0"/>
              <a:t> (n=539)</a:t>
            </a:r>
            <a:endParaRPr lang="nb-NO" sz="1000" dirty="0"/>
          </a:p>
          <a:p>
            <a:endParaRPr lang="nb-NO" sz="1000" dirty="0"/>
          </a:p>
          <a:p>
            <a:r>
              <a:rPr lang="nb-NO" sz="1000" dirty="0"/>
              <a:t>HUSSTANDSINNTEKT</a:t>
            </a:r>
          </a:p>
          <a:p>
            <a:pPr marL="171450" indent="-171450">
              <a:buFont typeface="Arial" panose="020B0604020202020204" pitchFamily="34" charset="0"/>
              <a:buChar char="•"/>
            </a:pPr>
            <a:r>
              <a:rPr lang="nb-NO" sz="1000" dirty="0"/>
              <a:t>Lav, under 500’</a:t>
            </a:r>
            <a:r>
              <a:rPr lang="nb-NO" sz="1000" i="1" dirty="0"/>
              <a:t> (n=409)</a:t>
            </a:r>
            <a:endParaRPr lang="nb-NO" sz="1000" dirty="0"/>
          </a:p>
          <a:p>
            <a:pPr marL="171450" indent="-171450">
              <a:buFont typeface="Arial" panose="020B0604020202020204" pitchFamily="34" charset="0"/>
              <a:buChar char="•"/>
            </a:pPr>
            <a:r>
              <a:rPr lang="nb-NO" sz="1000" dirty="0"/>
              <a:t>Middels, 500-999’</a:t>
            </a:r>
            <a:r>
              <a:rPr lang="nb-NO" sz="1000" i="1" dirty="0"/>
              <a:t> (n=691)</a:t>
            </a:r>
            <a:endParaRPr lang="nb-NO" sz="1000" dirty="0"/>
          </a:p>
          <a:p>
            <a:pPr marL="171450" indent="-171450">
              <a:buFont typeface="Arial" panose="020B0604020202020204" pitchFamily="34" charset="0"/>
              <a:buChar char="•"/>
            </a:pPr>
            <a:r>
              <a:rPr lang="nb-NO" sz="1000" dirty="0"/>
              <a:t>Høy, 1 million +</a:t>
            </a:r>
            <a:r>
              <a:rPr lang="nb-NO" sz="1000" i="1" dirty="0"/>
              <a:t> (n=559)</a:t>
            </a:r>
            <a:endParaRPr lang="nb-NO" sz="1000" dirty="0"/>
          </a:p>
          <a:p>
            <a:endParaRPr lang="nb-NO" sz="1000" dirty="0"/>
          </a:p>
          <a:p>
            <a:r>
              <a:rPr lang="nb-NO" sz="1000" dirty="0"/>
              <a:t>BOSTED</a:t>
            </a:r>
          </a:p>
          <a:p>
            <a:pPr marL="171450" indent="-171450">
              <a:buFont typeface="Arial" panose="020B0604020202020204" pitchFamily="34" charset="0"/>
              <a:buChar char="•"/>
            </a:pPr>
            <a:r>
              <a:rPr lang="nb-NO" sz="1000" dirty="0"/>
              <a:t>Stor by, 50.000 eller flere</a:t>
            </a:r>
            <a:r>
              <a:rPr lang="nb-NO" sz="1000" i="1" dirty="0"/>
              <a:t> (n=924)</a:t>
            </a:r>
            <a:endParaRPr lang="nb-NO" sz="1000" dirty="0"/>
          </a:p>
          <a:p>
            <a:pPr marL="171450" indent="-171450">
              <a:buFont typeface="Arial" panose="020B0604020202020204" pitchFamily="34" charset="0"/>
              <a:buChar char="•"/>
            </a:pPr>
            <a:r>
              <a:rPr lang="nb-NO" sz="1000" dirty="0"/>
              <a:t>Liten by</a:t>
            </a:r>
            <a:r>
              <a:rPr lang="nb-NO" sz="1000" i="1" dirty="0"/>
              <a:t> (n=629)</a:t>
            </a:r>
            <a:endParaRPr lang="nb-NO" sz="1000" dirty="0"/>
          </a:p>
          <a:p>
            <a:pPr marL="171450" indent="-171450">
              <a:buFont typeface="Arial" panose="020B0604020202020204" pitchFamily="34" charset="0"/>
              <a:buChar char="•"/>
            </a:pPr>
            <a:r>
              <a:rPr lang="nb-NO" sz="1000" dirty="0"/>
              <a:t>Ikke  by</a:t>
            </a:r>
            <a:r>
              <a:rPr lang="nb-NO" sz="1000" i="1" dirty="0"/>
              <a:t> (n=566)</a:t>
            </a:r>
            <a:endParaRPr lang="nb-NO" sz="1000" dirty="0"/>
          </a:p>
        </p:txBody>
      </p:sp>
      <p:pic>
        <p:nvPicPr>
          <p:cNvPr id="5" name="Grafikk 4" descr="Handlevogn kontur">
            <a:extLst>
              <a:ext uri="{FF2B5EF4-FFF2-40B4-BE49-F238E27FC236}">
                <a16:creationId xmlns:a16="http://schemas.microsoft.com/office/drawing/2014/main" id="{54E04E6B-8F0A-413F-8649-2EABE4C240C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607045" y="2936361"/>
            <a:ext cx="457200" cy="457200"/>
          </a:xfrm>
          <a:prstGeom prst="rect">
            <a:avLst/>
          </a:prstGeom>
        </p:spPr>
      </p:pic>
      <p:pic>
        <p:nvPicPr>
          <p:cNvPr id="7" name="Grafikk 6" descr="Bøker på hylle med heldekkende fyll">
            <a:extLst>
              <a:ext uri="{FF2B5EF4-FFF2-40B4-BE49-F238E27FC236}">
                <a16:creationId xmlns:a16="http://schemas.microsoft.com/office/drawing/2014/main" id="{32880BD0-C05E-4FE9-B669-340C6A11A38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598823" y="3753563"/>
            <a:ext cx="504056" cy="504056"/>
          </a:xfrm>
          <a:prstGeom prst="rect">
            <a:avLst/>
          </a:prstGeom>
        </p:spPr>
      </p:pic>
      <p:pic>
        <p:nvPicPr>
          <p:cNvPr id="197636" name="Picture 4" descr="World International Language Icon Thin Line Vector Stock Vector -  Illustration of globe, country: 174303821">
            <a:extLst>
              <a:ext uri="{FF2B5EF4-FFF2-40B4-BE49-F238E27FC236}">
                <a16:creationId xmlns:a16="http://schemas.microsoft.com/office/drawing/2014/main" id="{7AFD4BF4-66B9-44DD-B9A2-CD8C366C695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598823" y="4415682"/>
            <a:ext cx="548680" cy="548680"/>
          </a:xfrm>
          <a:prstGeom prst="rect">
            <a:avLst/>
          </a:prstGeom>
          <a:noFill/>
          <a:extLst>
            <a:ext uri="{909E8E84-426E-40DD-AFC4-6F175D3DCCD1}">
              <a14:hiddenFill xmlns:a14="http://schemas.microsoft.com/office/drawing/2010/main">
                <a:solidFill>
                  <a:srgbClr val="FFFFFF"/>
                </a:solidFill>
              </a14:hiddenFill>
            </a:ext>
          </a:extLst>
        </p:spPr>
      </p:pic>
      <p:pic>
        <p:nvPicPr>
          <p:cNvPr id="35" name="Bilde 34">
            <a:extLst>
              <a:ext uri="{FF2B5EF4-FFF2-40B4-BE49-F238E27FC236}">
                <a16:creationId xmlns:a16="http://schemas.microsoft.com/office/drawing/2014/main" id="{4CD19688-F035-4B78-872D-7F70F0F4FA86}"/>
              </a:ext>
            </a:extLst>
          </p:cNvPr>
          <p:cNvPicPr>
            <a:picLocks noChangeAspect="1"/>
          </p:cNvPicPr>
          <p:nvPr/>
        </p:nvPicPr>
        <p:blipFill>
          <a:blip r:embed="rId17"/>
          <a:stretch>
            <a:fillRect/>
          </a:stretch>
        </p:blipFill>
        <p:spPr>
          <a:xfrm>
            <a:off x="4548792" y="6054781"/>
            <a:ext cx="457200" cy="462719"/>
          </a:xfrm>
          <a:prstGeom prst="rect">
            <a:avLst/>
          </a:prstGeom>
        </p:spPr>
      </p:pic>
      <p:pic>
        <p:nvPicPr>
          <p:cNvPr id="36" name="Bilde 35">
            <a:extLst>
              <a:ext uri="{FF2B5EF4-FFF2-40B4-BE49-F238E27FC236}">
                <a16:creationId xmlns:a16="http://schemas.microsoft.com/office/drawing/2014/main" id="{641DE14A-FCD2-4037-8421-3897DC7968F9}"/>
              </a:ext>
            </a:extLst>
          </p:cNvPr>
          <p:cNvPicPr>
            <a:picLocks noChangeAspect="1"/>
          </p:cNvPicPr>
          <p:nvPr/>
        </p:nvPicPr>
        <p:blipFill>
          <a:blip r:embed="rId18"/>
          <a:stretch>
            <a:fillRect/>
          </a:stretch>
        </p:blipFill>
        <p:spPr>
          <a:xfrm>
            <a:off x="4584528" y="5545769"/>
            <a:ext cx="477004" cy="486497"/>
          </a:xfrm>
          <a:prstGeom prst="rect">
            <a:avLst/>
          </a:prstGeom>
        </p:spPr>
      </p:pic>
      <p:pic>
        <p:nvPicPr>
          <p:cNvPr id="9" name="Bilde 8">
            <a:extLst>
              <a:ext uri="{FF2B5EF4-FFF2-40B4-BE49-F238E27FC236}">
                <a16:creationId xmlns:a16="http://schemas.microsoft.com/office/drawing/2014/main" id="{916BF3C1-F38C-41F1-8DCB-6DC57CA1D714}"/>
              </a:ext>
            </a:extLst>
          </p:cNvPr>
          <p:cNvPicPr>
            <a:picLocks noChangeAspect="1"/>
          </p:cNvPicPr>
          <p:nvPr/>
        </p:nvPicPr>
        <p:blipFill>
          <a:blip r:embed="rId19"/>
          <a:stretch>
            <a:fillRect/>
          </a:stretch>
        </p:blipFill>
        <p:spPr>
          <a:xfrm>
            <a:off x="4498879" y="5199270"/>
            <a:ext cx="577361" cy="335242"/>
          </a:xfrm>
          <a:prstGeom prst="rect">
            <a:avLst/>
          </a:prstGeom>
        </p:spPr>
      </p:pic>
      <p:pic>
        <p:nvPicPr>
          <p:cNvPr id="11" name="Bilde 10">
            <a:extLst>
              <a:ext uri="{FF2B5EF4-FFF2-40B4-BE49-F238E27FC236}">
                <a16:creationId xmlns:a16="http://schemas.microsoft.com/office/drawing/2014/main" id="{F5858165-9B19-46B3-B7A3-4A8DCB8C21F9}"/>
              </a:ext>
            </a:extLst>
          </p:cNvPr>
          <p:cNvPicPr>
            <a:picLocks noChangeAspect="1"/>
          </p:cNvPicPr>
          <p:nvPr/>
        </p:nvPicPr>
        <p:blipFill>
          <a:blip r:embed="rId20"/>
          <a:stretch>
            <a:fillRect/>
          </a:stretch>
        </p:blipFill>
        <p:spPr>
          <a:xfrm>
            <a:off x="4660727" y="1925310"/>
            <a:ext cx="424871" cy="456177"/>
          </a:xfrm>
          <a:prstGeom prst="rect">
            <a:avLst/>
          </a:prstGeom>
        </p:spPr>
      </p:pic>
    </p:spTree>
    <p:extLst>
      <p:ext uri="{BB962C8B-B14F-4D97-AF65-F5344CB8AC3E}">
        <p14:creationId xmlns:p14="http://schemas.microsoft.com/office/powerpoint/2010/main" val="418832051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19CC961-CE1B-4E0F-A9F7-55D7D6F94D3C}"/>
              </a:ext>
            </a:extLst>
          </p:cNvPr>
          <p:cNvSpPr>
            <a:spLocks noGrp="1"/>
          </p:cNvSpPr>
          <p:nvPr>
            <p:ph type="title"/>
          </p:nvPr>
        </p:nvSpPr>
        <p:spPr>
          <a:xfrm>
            <a:off x="742951" y="333376"/>
            <a:ext cx="11041681" cy="911225"/>
          </a:xfrm>
        </p:spPr>
        <p:txBody>
          <a:bodyPr/>
          <a:lstStyle/>
          <a:p>
            <a:r>
              <a:rPr lang="nb-NO" sz="1200" dirty="0">
                <a:solidFill>
                  <a:schemeClr val="tx1">
                    <a:lumMod val="50000"/>
                    <a:lumOff val="50000"/>
                  </a:schemeClr>
                </a:solidFill>
              </a:rPr>
              <a:t>HOLDNINGER:</a:t>
            </a:r>
            <a:br>
              <a:rPr lang="nb-NO" dirty="0"/>
            </a:br>
            <a:r>
              <a:rPr lang="nb-NO" dirty="0"/>
              <a:t>16 pre-definerte holdningsspørsmål – underlag for gruppering og bakgrunnsinformasjon</a:t>
            </a:r>
            <a:br>
              <a:rPr lang="nb-NO" dirty="0"/>
            </a:br>
            <a:endParaRPr lang="nb-NO" sz="1200" dirty="0"/>
          </a:p>
        </p:txBody>
      </p:sp>
      <p:graphicFrame>
        <p:nvGraphicFramePr>
          <p:cNvPr id="5" name="Diagram 4">
            <a:extLst>
              <a:ext uri="{FF2B5EF4-FFF2-40B4-BE49-F238E27FC236}">
                <a16:creationId xmlns:a16="http://schemas.microsoft.com/office/drawing/2014/main" id="{555BF4DC-5DE3-4761-9313-4B09D1E84BE8}"/>
              </a:ext>
            </a:extLst>
          </p:cNvPr>
          <p:cNvGraphicFramePr/>
          <p:nvPr>
            <p:extLst>
              <p:ext uri="{D42A27DB-BD31-4B8C-83A1-F6EECF244321}">
                <p14:modId xmlns:p14="http://schemas.microsoft.com/office/powerpoint/2010/main" val="2683510948"/>
              </p:ext>
            </p:extLst>
          </p:nvPr>
        </p:nvGraphicFramePr>
        <p:xfrm>
          <a:off x="742951" y="1412776"/>
          <a:ext cx="10725149" cy="4967832"/>
        </p:xfrm>
        <a:graphic>
          <a:graphicData uri="http://schemas.openxmlformats.org/drawingml/2006/chart">
            <c:chart xmlns:c="http://schemas.openxmlformats.org/drawingml/2006/chart" xmlns:r="http://schemas.openxmlformats.org/officeDocument/2006/relationships" r:id="rId2"/>
          </a:graphicData>
        </a:graphic>
      </p:graphicFrame>
      <p:sp>
        <p:nvSpPr>
          <p:cNvPr id="8" name="TekstSylinder 7">
            <a:extLst>
              <a:ext uri="{FF2B5EF4-FFF2-40B4-BE49-F238E27FC236}">
                <a16:creationId xmlns:a16="http://schemas.microsoft.com/office/drawing/2014/main" id="{5F704F44-B629-40D1-AB43-FD714B42510B}"/>
              </a:ext>
            </a:extLst>
          </p:cNvPr>
          <p:cNvSpPr txBox="1"/>
          <p:nvPr/>
        </p:nvSpPr>
        <p:spPr>
          <a:xfrm>
            <a:off x="742950" y="1412776"/>
            <a:ext cx="7729313" cy="584775"/>
          </a:xfrm>
          <a:prstGeom prst="rect">
            <a:avLst/>
          </a:prstGeom>
          <a:noFill/>
        </p:spPr>
        <p:txBody>
          <a:bodyPr wrap="square">
            <a:spAutoFit/>
          </a:bodyPr>
          <a:lstStyle/>
          <a:p>
            <a:r>
              <a:rPr lang="nb-NO" b="1" dirty="0"/>
              <a:t>Hvor enig eller uenig er du i påstandene? </a:t>
            </a:r>
          </a:p>
          <a:p>
            <a:r>
              <a:rPr lang="nb-NO" sz="1000" dirty="0"/>
              <a:t>Har svart på 7-punkt skala der 1=Helt uenig og 7=Helt enig</a:t>
            </a:r>
          </a:p>
          <a:p>
            <a:r>
              <a:rPr lang="nb-NO" sz="1000" dirty="0"/>
              <a:t>Spørsmålet er stilt til alle (n=2119)</a:t>
            </a:r>
          </a:p>
        </p:txBody>
      </p:sp>
      <p:graphicFrame>
        <p:nvGraphicFramePr>
          <p:cNvPr id="9" name="Tabell 8">
            <a:extLst>
              <a:ext uri="{FF2B5EF4-FFF2-40B4-BE49-F238E27FC236}">
                <a16:creationId xmlns:a16="http://schemas.microsoft.com/office/drawing/2014/main" id="{6B5B6C72-5C04-4891-ADC9-C4F0568FC052}"/>
              </a:ext>
            </a:extLst>
          </p:cNvPr>
          <p:cNvGraphicFramePr>
            <a:graphicFrameLocks noGrp="1"/>
          </p:cNvGraphicFramePr>
          <p:nvPr>
            <p:extLst>
              <p:ext uri="{D42A27DB-BD31-4B8C-83A1-F6EECF244321}">
                <p14:modId xmlns:p14="http://schemas.microsoft.com/office/powerpoint/2010/main" val="2191411960"/>
              </p:ext>
            </p:extLst>
          </p:nvPr>
        </p:nvGraphicFramePr>
        <p:xfrm>
          <a:off x="10859110" y="1772816"/>
          <a:ext cx="565482" cy="4176461"/>
        </p:xfrm>
        <a:graphic>
          <a:graphicData uri="http://schemas.openxmlformats.org/drawingml/2006/table">
            <a:tbl>
              <a:tblPr/>
              <a:tblGrid>
                <a:gridCol w="565482">
                  <a:extLst>
                    <a:ext uri="{9D8B030D-6E8A-4147-A177-3AD203B41FA5}">
                      <a16:colId xmlns:a16="http://schemas.microsoft.com/office/drawing/2014/main" val="2452032288"/>
                    </a:ext>
                  </a:extLst>
                </a:gridCol>
              </a:tblGrid>
              <a:tr h="181213">
                <a:tc>
                  <a:txBody>
                    <a:bodyPr/>
                    <a:lstStyle/>
                    <a:p>
                      <a:pPr algn="ctr" fontAlgn="ctr"/>
                      <a:r>
                        <a:rPr lang="nb-NO" sz="1000" b="0" i="0" u="sng" strike="noStrike" dirty="0">
                          <a:effectLst/>
                          <a:latin typeface="Arial" panose="020B0604020202020204" pitchFamily="34" charset="0"/>
                        </a:rPr>
                        <a:t>Snitt</a:t>
                      </a:r>
                    </a:p>
                  </a:txBody>
                  <a:tcPr marL="7620" marR="7620" marT="7620" marB="0" anchor="ctr">
                    <a:lnL>
                      <a:noFill/>
                    </a:lnL>
                    <a:lnR>
                      <a:noFill/>
                    </a:lnR>
                    <a:lnT>
                      <a:noFill/>
                    </a:lnT>
                    <a:lnB>
                      <a:noFill/>
                    </a:lnB>
                  </a:tcPr>
                </a:tc>
                <a:extLst>
                  <a:ext uri="{0D108BD9-81ED-4DB2-BD59-A6C34878D82A}">
                    <a16:rowId xmlns:a16="http://schemas.microsoft.com/office/drawing/2014/main" val="4175172339"/>
                  </a:ext>
                </a:extLst>
              </a:tr>
              <a:tr h="249703">
                <a:tc>
                  <a:txBody>
                    <a:bodyPr/>
                    <a:lstStyle/>
                    <a:p>
                      <a:pPr algn="ctr" fontAlgn="ctr"/>
                      <a:r>
                        <a:rPr lang="nb-NO" sz="1000" b="0" i="0" u="none" strike="noStrike" dirty="0">
                          <a:effectLst/>
                          <a:latin typeface="Arial" panose="020B0604020202020204" pitchFamily="34" charset="0"/>
                        </a:rPr>
                        <a:t>5,1</a:t>
                      </a:r>
                    </a:p>
                  </a:txBody>
                  <a:tcPr marL="7620" marR="7620" marT="7620" marB="0" anchor="ctr">
                    <a:lnL>
                      <a:noFill/>
                    </a:lnL>
                    <a:lnR>
                      <a:noFill/>
                    </a:lnR>
                    <a:lnT>
                      <a:noFill/>
                    </a:lnT>
                    <a:lnB>
                      <a:noFill/>
                    </a:lnB>
                  </a:tcPr>
                </a:tc>
                <a:extLst>
                  <a:ext uri="{0D108BD9-81ED-4DB2-BD59-A6C34878D82A}">
                    <a16:rowId xmlns:a16="http://schemas.microsoft.com/office/drawing/2014/main" val="3257574254"/>
                  </a:ext>
                </a:extLst>
              </a:tr>
              <a:tr h="249703">
                <a:tc>
                  <a:txBody>
                    <a:bodyPr/>
                    <a:lstStyle/>
                    <a:p>
                      <a:pPr algn="ctr" fontAlgn="ctr"/>
                      <a:r>
                        <a:rPr lang="nb-NO" sz="1000" b="0" i="0" u="none" strike="noStrike" dirty="0">
                          <a:effectLst/>
                          <a:latin typeface="Arial" panose="020B0604020202020204" pitchFamily="34" charset="0"/>
                        </a:rPr>
                        <a:t>4,8</a:t>
                      </a:r>
                    </a:p>
                  </a:txBody>
                  <a:tcPr marL="7620" marR="7620" marT="7620" marB="0" anchor="ctr">
                    <a:lnL>
                      <a:noFill/>
                    </a:lnL>
                    <a:lnR>
                      <a:noFill/>
                    </a:lnR>
                    <a:lnT>
                      <a:noFill/>
                    </a:lnT>
                    <a:lnB>
                      <a:noFill/>
                    </a:lnB>
                  </a:tcPr>
                </a:tc>
                <a:extLst>
                  <a:ext uri="{0D108BD9-81ED-4DB2-BD59-A6C34878D82A}">
                    <a16:rowId xmlns:a16="http://schemas.microsoft.com/office/drawing/2014/main" val="555835600"/>
                  </a:ext>
                </a:extLst>
              </a:tr>
              <a:tr h="249703">
                <a:tc>
                  <a:txBody>
                    <a:bodyPr/>
                    <a:lstStyle/>
                    <a:p>
                      <a:pPr algn="ctr" fontAlgn="ctr"/>
                      <a:r>
                        <a:rPr lang="nb-NO" sz="1000" b="0" i="0" u="none" strike="noStrike" dirty="0">
                          <a:effectLst/>
                          <a:latin typeface="Arial" panose="020B0604020202020204" pitchFamily="34" charset="0"/>
                        </a:rPr>
                        <a:t>4,7</a:t>
                      </a:r>
                    </a:p>
                  </a:txBody>
                  <a:tcPr marL="7620" marR="7620" marT="7620" marB="0" anchor="ctr">
                    <a:lnL>
                      <a:noFill/>
                    </a:lnL>
                    <a:lnR>
                      <a:noFill/>
                    </a:lnR>
                    <a:lnT>
                      <a:noFill/>
                    </a:lnT>
                    <a:lnB>
                      <a:noFill/>
                    </a:lnB>
                  </a:tcPr>
                </a:tc>
                <a:extLst>
                  <a:ext uri="{0D108BD9-81ED-4DB2-BD59-A6C34878D82A}">
                    <a16:rowId xmlns:a16="http://schemas.microsoft.com/office/drawing/2014/main" val="236833672"/>
                  </a:ext>
                </a:extLst>
              </a:tr>
              <a:tr h="249703">
                <a:tc>
                  <a:txBody>
                    <a:bodyPr/>
                    <a:lstStyle/>
                    <a:p>
                      <a:pPr algn="ctr" fontAlgn="ctr"/>
                      <a:r>
                        <a:rPr lang="nb-NO" sz="1000" b="0" i="0" u="none" strike="noStrike" dirty="0">
                          <a:effectLst/>
                          <a:latin typeface="Arial" panose="020B0604020202020204" pitchFamily="34" charset="0"/>
                        </a:rPr>
                        <a:t>4,4</a:t>
                      </a:r>
                    </a:p>
                  </a:txBody>
                  <a:tcPr marL="7620" marR="7620" marT="7620" marB="0" anchor="ctr">
                    <a:lnL>
                      <a:noFill/>
                    </a:lnL>
                    <a:lnR>
                      <a:noFill/>
                    </a:lnR>
                    <a:lnT>
                      <a:noFill/>
                    </a:lnT>
                    <a:lnB>
                      <a:noFill/>
                    </a:lnB>
                  </a:tcPr>
                </a:tc>
                <a:extLst>
                  <a:ext uri="{0D108BD9-81ED-4DB2-BD59-A6C34878D82A}">
                    <a16:rowId xmlns:a16="http://schemas.microsoft.com/office/drawing/2014/main" val="3085406532"/>
                  </a:ext>
                </a:extLst>
              </a:tr>
              <a:tr h="249703">
                <a:tc>
                  <a:txBody>
                    <a:bodyPr/>
                    <a:lstStyle/>
                    <a:p>
                      <a:pPr algn="ctr" fontAlgn="ctr"/>
                      <a:r>
                        <a:rPr lang="nb-NO" sz="1000" b="0" i="0" u="none" strike="noStrike" dirty="0">
                          <a:effectLst/>
                          <a:latin typeface="Arial" panose="020B0604020202020204" pitchFamily="34" charset="0"/>
                        </a:rPr>
                        <a:t>4,0</a:t>
                      </a:r>
                    </a:p>
                  </a:txBody>
                  <a:tcPr marL="7620" marR="7620" marT="7620" marB="0" anchor="ctr">
                    <a:lnL>
                      <a:noFill/>
                    </a:lnL>
                    <a:lnR>
                      <a:noFill/>
                    </a:lnR>
                    <a:lnT>
                      <a:noFill/>
                    </a:lnT>
                    <a:lnB>
                      <a:noFill/>
                    </a:lnB>
                  </a:tcPr>
                </a:tc>
                <a:extLst>
                  <a:ext uri="{0D108BD9-81ED-4DB2-BD59-A6C34878D82A}">
                    <a16:rowId xmlns:a16="http://schemas.microsoft.com/office/drawing/2014/main" val="931365196"/>
                  </a:ext>
                </a:extLst>
              </a:tr>
              <a:tr h="249703">
                <a:tc>
                  <a:txBody>
                    <a:bodyPr/>
                    <a:lstStyle/>
                    <a:p>
                      <a:pPr algn="ctr" fontAlgn="ctr"/>
                      <a:r>
                        <a:rPr lang="nb-NO" sz="1000" b="0" i="0" u="none" strike="noStrike" dirty="0">
                          <a:effectLst/>
                          <a:latin typeface="Arial" panose="020B0604020202020204" pitchFamily="34" charset="0"/>
                        </a:rPr>
                        <a:t>4,1</a:t>
                      </a:r>
                    </a:p>
                  </a:txBody>
                  <a:tcPr marL="7620" marR="7620" marT="7620" marB="0" anchor="ctr">
                    <a:lnL>
                      <a:noFill/>
                    </a:lnL>
                    <a:lnR>
                      <a:noFill/>
                    </a:lnR>
                    <a:lnT>
                      <a:noFill/>
                    </a:lnT>
                    <a:lnB>
                      <a:noFill/>
                    </a:lnB>
                  </a:tcPr>
                </a:tc>
                <a:extLst>
                  <a:ext uri="{0D108BD9-81ED-4DB2-BD59-A6C34878D82A}">
                    <a16:rowId xmlns:a16="http://schemas.microsoft.com/office/drawing/2014/main" val="413903643"/>
                  </a:ext>
                </a:extLst>
              </a:tr>
              <a:tr h="249703">
                <a:tc>
                  <a:txBody>
                    <a:bodyPr/>
                    <a:lstStyle/>
                    <a:p>
                      <a:pPr algn="ctr" fontAlgn="ctr"/>
                      <a:r>
                        <a:rPr lang="nb-NO" sz="1000" b="0" i="0" u="none" strike="noStrike" dirty="0">
                          <a:effectLst/>
                          <a:latin typeface="Arial" panose="020B0604020202020204" pitchFamily="34" charset="0"/>
                        </a:rPr>
                        <a:t>3,9</a:t>
                      </a:r>
                    </a:p>
                  </a:txBody>
                  <a:tcPr marL="7620" marR="7620" marT="7620" marB="0" anchor="ctr">
                    <a:lnL>
                      <a:noFill/>
                    </a:lnL>
                    <a:lnR>
                      <a:noFill/>
                    </a:lnR>
                    <a:lnT>
                      <a:noFill/>
                    </a:lnT>
                    <a:lnB>
                      <a:noFill/>
                    </a:lnB>
                  </a:tcPr>
                </a:tc>
                <a:extLst>
                  <a:ext uri="{0D108BD9-81ED-4DB2-BD59-A6C34878D82A}">
                    <a16:rowId xmlns:a16="http://schemas.microsoft.com/office/drawing/2014/main" val="2126844909"/>
                  </a:ext>
                </a:extLst>
              </a:tr>
              <a:tr h="249703">
                <a:tc>
                  <a:txBody>
                    <a:bodyPr/>
                    <a:lstStyle/>
                    <a:p>
                      <a:pPr algn="ctr" fontAlgn="ctr"/>
                      <a:r>
                        <a:rPr lang="nb-NO" sz="1000" b="0" i="0" u="none" strike="noStrike" dirty="0">
                          <a:effectLst/>
                          <a:latin typeface="Arial" panose="020B0604020202020204" pitchFamily="34" charset="0"/>
                        </a:rPr>
                        <a:t>4,3</a:t>
                      </a:r>
                    </a:p>
                  </a:txBody>
                  <a:tcPr marL="7620" marR="7620" marT="7620" marB="0" anchor="ctr">
                    <a:lnL>
                      <a:noFill/>
                    </a:lnL>
                    <a:lnR>
                      <a:noFill/>
                    </a:lnR>
                    <a:lnT>
                      <a:noFill/>
                    </a:lnT>
                    <a:lnB>
                      <a:noFill/>
                    </a:lnB>
                  </a:tcPr>
                </a:tc>
                <a:extLst>
                  <a:ext uri="{0D108BD9-81ED-4DB2-BD59-A6C34878D82A}">
                    <a16:rowId xmlns:a16="http://schemas.microsoft.com/office/drawing/2014/main" val="754898272"/>
                  </a:ext>
                </a:extLst>
              </a:tr>
              <a:tr h="249703">
                <a:tc>
                  <a:txBody>
                    <a:bodyPr/>
                    <a:lstStyle/>
                    <a:p>
                      <a:pPr algn="ctr" fontAlgn="ctr"/>
                      <a:r>
                        <a:rPr lang="nb-NO" sz="1000" b="0" i="0" u="none" strike="noStrike" dirty="0">
                          <a:effectLst/>
                          <a:latin typeface="Arial" panose="020B0604020202020204" pitchFamily="34" charset="0"/>
                        </a:rPr>
                        <a:t>3,8</a:t>
                      </a:r>
                    </a:p>
                  </a:txBody>
                  <a:tcPr marL="7620" marR="7620" marT="7620" marB="0" anchor="ctr">
                    <a:lnL>
                      <a:noFill/>
                    </a:lnL>
                    <a:lnR>
                      <a:noFill/>
                    </a:lnR>
                    <a:lnT>
                      <a:noFill/>
                    </a:lnT>
                    <a:lnB>
                      <a:noFill/>
                    </a:lnB>
                  </a:tcPr>
                </a:tc>
                <a:extLst>
                  <a:ext uri="{0D108BD9-81ED-4DB2-BD59-A6C34878D82A}">
                    <a16:rowId xmlns:a16="http://schemas.microsoft.com/office/drawing/2014/main" val="3543273372"/>
                  </a:ext>
                </a:extLst>
              </a:tr>
              <a:tr h="249703">
                <a:tc>
                  <a:txBody>
                    <a:bodyPr/>
                    <a:lstStyle/>
                    <a:p>
                      <a:pPr algn="ctr" fontAlgn="ctr"/>
                      <a:r>
                        <a:rPr lang="nb-NO" sz="1000" b="0" i="0" u="none" strike="noStrike" dirty="0">
                          <a:effectLst/>
                          <a:latin typeface="Arial" panose="020B0604020202020204" pitchFamily="34" charset="0"/>
                        </a:rPr>
                        <a:t>3,9</a:t>
                      </a:r>
                    </a:p>
                  </a:txBody>
                  <a:tcPr marL="7620" marR="7620" marT="7620" marB="0" anchor="ctr">
                    <a:lnL>
                      <a:noFill/>
                    </a:lnL>
                    <a:lnR>
                      <a:noFill/>
                    </a:lnR>
                    <a:lnT>
                      <a:noFill/>
                    </a:lnT>
                    <a:lnB>
                      <a:noFill/>
                    </a:lnB>
                  </a:tcPr>
                </a:tc>
                <a:extLst>
                  <a:ext uri="{0D108BD9-81ED-4DB2-BD59-A6C34878D82A}">
                    <a16:rowId xmlns:a16="http://schemas.microsoft.com/office/drawing/2014/main" val="1485986808"/>
                  </a:ext>
                </a:extLst>
              </a:tr>
              <a:tr h="249703">
                <a:tc>
                  <a:txBody>
                    <a:bodyPr/>
                    <a:lstStyle/>
                    <a:p>
                      <a:pPr algn="ctr" fontAlgn="ctr"/>
                      <a:r>
                        <a:rPr lang="nb-NO" sz="1000" b="0" i="0" u="none" strike="noStrike" dirty="0">
                          <a:effectLst/>
                          <a:latin typeface="Arial" panose="020B0604020202020204" pitchFamily="34" charset="0"/>
                        </a:rPr>
                        <a:t>3,4</a:t>
                      </a:r>
                    </a:p>
                  </a:txBody>
                  <a:tcPr marL="7620" marR="7620" marT="7620" marB="0" anchor="ctr">
                    <a:lnL>
                      <a:noFill/>
                    </a:lnL>
                    <a:lnR>
                      <a:noFill/>
                    </a:lnR>
                    <a:lnT>
                      <a:noFill/>
                    </a:lnT>
                    <a:lnB>
                      <a:noFill/>
                    </a:lnB>
                  </a:tcPr>
                </a:tc>
                <a:extLst>
                  <a:ext uri="{0D108BD9-81ED-4DB2-BD59-A6C34878D82A}">
                    <a16:rowId xmlns:a16="http://schemas.microsoft.com/office/drawing/2014/main" val="652487673"/>
                  </a:ext>
                </a:extLst>
              </a:tr>
              <a:tr h="249703">
                <a:tc>
                  <a:txBody>
                    <a:bodyPr/>
                    <a:lstStyle/>
                    <a:p>
                      <a:pPr algn="ctr" fontAlgn="ctr"/>
                      <a:r>
                        <a:rPr lang="nb-NO" sz="1000" b="0" i="0" u="none" strike="noStrike" dirty="0">
                          <a:effectLst/>
                          <a:latin typeface="Arial" panose="020B0604020202020204" pitchFamily="34" charset="0"/>
                        </a:rPr>
                        <a:t>3,7</a:t>
                      </a:r>
                    </a:p>
                  </a:txBody>
                  <a:tcPr marL="7620" marR="7620" marT="7620" marB="0" anchor="ctr">
                    <a:lnL>
                      <a:noFill/>
                    </a:lnL>
                    <a:lnR>
                      <a:noFill/>
                    </a:lnR>
                    <a:lnT>
                      <a:noFill/>
                    </a:lnT>
                    <a:lnB>
                      <a:noFill/>
                    </a:lnB>
                  </a:tcPr>
                </a:tc>
                <a:extLst>
                  <a:ext uri="{0D108BD9-81ED-4DB2-BD59-A6C34878D82A}">
                    <a16:rowId xmlns:a16="http://schemas.microsoft.com/office/drawing/2014/main" val="1048208377"/>
                  </a:ext>
                </a:extLst>
              </a:tr>
              <a:tr h="249703">
                <a:tc>
                  <a:txBody>
                    <a:bodyPr/>
                    <a:lstStyle/>
                    <a:p>
                      <a:pPr algn="ctr" fontAlgn="ctr"/>
                      <a:r>
                        <a:rPr lang="nb-NO" sz="1000" b="0" i="0" u="none" strike="noStrike" dirty="0">
                          <a:effectLst/>
                          <a:latin typeface="Arial" panose="020B0604020202020204" pitchFamily="34" charset="0"/>
                        </a:rPr>
                        <a:t>3,4</a:t>
                      </a:r>
                    </a:p>
                  </a:txBody>
                  <a:tcPr marL="7620" marR="7620" marT="7620" marB="0" anchor="ctr">
                    <a:lnL>
                      <a:noFill/>
                    </a:lnL>
                    <a:lnR>
                      <a:noFill/>
                    </a:lnR>
                    <a:lnT>
                      <a:noFill/>
                    </a:lnT>
                    <a:lnB>
                      <a:noFill/>
                    </a:lnB>
                  </a:tcPr>
                </a:tc>
                <a:extLst>
                  <a:ext uri="{0D108BD9-81ED-4DB2-BD59-A6C34878D82A}">
                    <a16:rowId xmlns:a16="http://schemas.microsoft.com/office/drawing/2014/main" val="2430933704"/>
                  </a:ext>
                </a:extLst>
              </a:tr>
              <a:tr h="249703">
                <a:tc>
                  <a:txBody>
                    <a:bodyPr/>
                    <a:lstStyle/>
                    <a:p>
                      <a:pPr algn="ctr" fontAlgn="ctr"/>
                      <a:r>
                        <a:rPr lang="nb-NO" sz="1000" b="0" i="0" u="none" strike="noStrike" dirty="0">
                          <a:effectLst/>
                          <a:latin typeface="Arial" panose="020B0604020202020204" pitchFamily="34" charset="0"/>
                        </a:rPr>
                        <a:t>2,4</a:t>
                      </a:r>
                    </a:p>
                  </a:txBody>
                  <a:tcPr marL="7620" marR="7620" marT="7620" marB="0" anchor="ctr">
                    <a:lnL>
                      <a:noFill/>
                    </a:lnL>
                    <a:lnR>
                      <a:noFill/>
                    </a:lnR>
                    <a:lnT>
                      <a:noFill/>
                    </a:lnT>
                    <a:lnB>
                      <a:noFill/>
                    </a:lnB>
                  </a:tcPr>
                </a:tc>
                <a:extLst>
                  <a:ext uri="{0D108BD9-81ED-4DB2-BD59-A6C34878D82A}">
                    <a16:rowId xmlns:a16="http://schemas.microsoft.com/office/drawing/2014/main" val="1487980992"/>
                  </a:ext>
                </a:extLst>
              </a:tr>
              <a:tr h="249703">
                <a:tc>
                  <a:txBody>
                    <a:bodyPr/>
                    <a:lstStyle/>
                    <a:p>
                      <a:pPr algn="ctr" fontAlgn="ctr"/>
                      <a:r>
                        <a:rPr lang="nb-NO" sz="1000" b="0" i="0" u="none" strike="noStrike" dirty="0">
                          <a:effectLst/>
                          <a:latin typeface="Arial" panose="020B0604020202020204" pitchFamily="34" charset="0"/>
                        </a:rPr>
                        <a:t>3,2</a:t>
                      </a:r>
                    </a:p>
                  </a:txBody>
                  <a:tcPr marL="7620" marR="7620" marT="7620" marB="0" anchor="ctr">
                    <a:lnL>
                      <a:noFill/>
                    </a:lnL>
                    <a:lnR>
                      <a:noFill/>
                    </a:lnR>
                    <a:lnT>
                      <a:noFill/>
                    </a:lnT>
                    <a:lnB>
                      <a:noFill/>
                    </a:lnB>
                  </a:tcPr>
                </a:tc>
                <a:extLst>
                  <a:ext uri="{0D108BD9-81ED-4DB2-BD59-A6C34878D82A}">
                    <a16:rowId xmlns:a16="http://schemas.microsoft.com/office/drawing/2014/main" val="4128708060"/>
                  </a:ext>
                </a:extLst>
              </a:tr>
              <a:tr h="249703">
                <a:tc>
                  <a:txBody>
                    <a:bodyPr/>
                    <a:lstStyle/>
                    <a:p>
                      <a:pPr algn="ctr" fontAlgn="ctr"/>
                      <a:r>
                        <a:rPr lang="nb-NO" sz="1000" b="0" i="0" u="none" strike="noStrike" dirty="0">
                          <a:effectLst/>
                          <a:latin typeface="Arial" panose="020B0604020202020204" pitchFamily="34" charset="0"/>
                        </a:rPr>
                        <a:t>1,8</a:t>
                      </a:r>
                    </a:p>
                  </a:txBody>
                  <a:tcPr marL="7620" marR="7620" marT="7620" marB="0" anchor="ctr">
                    <a:lnL>
                      <a:noFill/>
                    </a:lnL>
                    <a:lnR>
                      <a:noFill/>
                    </a:lnR>
                    <a:lnT>
                      <a:noFill/>
                    </a:lnT>
                    <a:lnB>
                      <a:noFill/>
                    </a:lnB>
                  </a:tcPr>
                </a:tc>
                <a:extLst>
                  <a:ext uri="{0D108BD9-81ED-4DB2-BD59-A6C34878D82A}">
                    <a16:rowId xmlns:a16="http://schemas.microsoft.com/office/drawing/2014/main" val="1882491324"/>
                  </a:ext>
                </a:extLst>
              </a:tr>
            </a:tbl>
          </a:graphicData>
        </a:graphic>
      </p:graphicFrame>
      <p:sp>
        <p:nvSpPr>
          <p:cNvPr id="3" name="TekstSylinder 2">
            <a:extLst>
              <a:ext uri="{FF2B5EF4-FFF2-40B4-BE49-F238E27FC236}">
                <a16:creationId xmlns:a16="http://schemas.microsoft.com/office/drawing/2014/main" id="{4478BF82-831A-6542-85AA-F0E7EDD2D7E3}"/>
              </a:ext>
            </a:extLst>
          </p:cNvPr>
          <p:cNvSpPr txBox="1"/>
          <p:nvPr/>
        </p:nvSpPr>
        <p:spPr>
          <a:xfrm>
            <a:off x="-24680" y="6516052"/>
            <a:ext cx="6793848" cy="338554"/>
          </a:xfrm>
          <a:prstGeom prst="rect">
            <a:avLst/>
          </a:prstGeom>
          <a:noFill/>
        </p:spPr>
        <p:txBody>
          <a:bodyPr wrap="none" rtlCol="0">
            <a:spAutoFit/>
          </a:bodyPr>
          <a:lstStyle/>
          <a:p>
            <a:r>
              <a:rPr lang="nb-NO" sz="800" i="1" dirty="0"/>
              <a:t>Spørsmålet er besvart av alle i undersøkelsen. Da hele det befolkningsrepresentative utvalget er dekket inn, kan spørsmålene vurderes generelt </a:t>
            </a:r>
          </a:p>
          <a:p>
            <a:r>
              <a:rPr lang="nb-NO" sz="800" i="1" dirty="0"/>
              <a:t>Eksempel: Færre som bruker utenlandske nettbutikker pga utvalg og færre som leser mesteparten av bøker på Kindle/lesebrett</a:t>
            </a:r>
          </a:p>
        </p:txBody>
      </p:sp>
    </p:spTree>
    <p:extLst>
      <p:ext uri="{BB962C8B-B14F-4D97-AF65-F5344CB8AC3E}">
        <p14:creationId xmlns:p14="http://schemas.microsoft.com/office/powerpoint/2010/main" val="29259137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Plassholder for innhold 2"/>
          <p:cNvGrpSpPr/>
          <p:nvPr/>
        </p:nvGrpSpPr>
        <p:grpSpPr>
          <a:xfrm>
            <a:off x="160418" y="1560785"/>
            <a:ext cx="11265701" cy="5108575"/>
            <a:chOff x="742951" y="1454150"/>
            <a:chExt cx="10759016" cy="5108575"/>
          </a:xfrm>
        </p:grpSpPr>
        <p:sp>
          <p:nvSpPr>
            <p:cNvPr id="3" name="rc3"/>
            <p:cNvSpPr/>
            <p:nvPr/>
          </p:nvSpPr>
          <p:spPr>
            <a:xfrm>
              <a:off x="742951" y="1454150"/>
              <a:ext cx="10759016" cy="5108575"/>
            </a:xfrm>
            <a:prstGeom prst="rect">
              <a:avLst/>
            </a:prstGeom>
            <a:solidFill>
              <a:srgbClr val="FFFFFF">
                <a:alpha val="100000"/>
              </a:srgbClr>
            </a:solidFill>
            <a:ln w="9525" cap="rnd">
              <a:solidFill>
                <a:srgbClr val="FFFFFF">
                  <a:alpha val="100000"/>
                </a:srgbClr>
              </a:solidFill>
              <a:prstDash val="solid"/>
              <a:round/>
            </a:ln>
          </p:spPr>
          <p:txBody>
            <a:bodyPr/>
            <a:lstStyle/>
            <a:p>
              <a:endParaRPr dirty="0"/>
            </a:p>
          </p:txBody>
        </p:sp>
        <p:sp>
          <p:nvSpPr>
            <p:cNvPr id="4" name="rc4"/>
            <p:cNvSpPr/>
            <p:nvPr/>
          </p:nvSpPr>
          <p:spPr>
            <a:xfrm>
              <a:off x="742951" y="1454150"/>
              <a:ext cx="10759016" cy="5108575"/>
            </a:xfrm>
            <a:prstGeom prst="rect">
              <a:avLst/>
            </a:prstGeom>
            <a:solidFill>
              <a:srgbClr val="FFFFFF">
                <a:alpha val="100000"/>
              </a:srgbClr>
            </a:solidFill>
            <a:ln w="13550" cap="rnd">
              <a:solidFill>
                <a:srgbClr val="FFFFFF">
                  <a:alpha val="100000"/>
                </a:srgbClr>
              </a:solidFill>
              <a:prstDash val="solid"/>
              <a:round/>
            </a:ln>
          </p:spPr>
          <p:txBody>
            <a:bodyPr/>
            <a:lstStyle/>
            <a:p>
              <a:endParaRPr dirty="0"/>
            </a:p>
          </p:txBody>
        </p:sp>
        <p:sp>
          <p:nvSpPr>
            <p:cNvPr id="5" name="rc5"/>
            <p:cNvSpPr/>
            <p:nvPr/>
          </p:nvSpPr>
          <p:spPr>
            <a:xfrm>
              <a:off x="1294098" y="1523739"/>
              <a:ext cx="10138279" cy="4639052"/>
            </a:xfrm>
            <a:prstGeom prst="rect">
              <a:avLst/>
            </a:prstGeom>
            <a:solidFill>
              <a:srgbClr val="EBEBEB">
                <a:alpha val="100000"/>
              </a:srgbClr>
            </a:solidFill>
          </p:spPr>
          <p:txBody>
            <a:bodyPr/>
            <a:lstStyle/>
            <a:p>
              <a:endParaRPr dirty="0"/>
            </a:p>
          </p:txBody>
        </p:sp>
        <p:sp>
          <p:nvSpPr>
            <p:cNvPr id="6" name="pl6"/>
            <p:cNvSpPr/>
            <p:nvPr/>
          </p:nvSpPr>
          <p:spPr>
            <a:xfrm>
              <a:off x="1294098" y="5682496"/>
              <a:ext cx="10138279" cy="0"/>
            </a:xfrm>
            <a:custGeom>
              <a:avLst/>
              <a:gdLst/>
              <a:ahLst/>
              <a:cxnLst/>
              <a:rect l="0" t="0" r="0" b="0"/>
              <a:pathLst>
                <a:path w="10138279">
                  <a:moveTo>
                    <a:pt x="0" y="0"/>
                  </a:moveTo>
                  <a:lnTo>
                    <a:pt x="10138279" y="0"/>
                  </a:lnTo>
                  <a:lnTo>
                    <a:pt x="10138279" y="0"/>
                  </a:lnTo>
                </a:path>
              </a:pathLst>
            </a:custGeom>
            <a:ln w="6775" cap="flat">
              <a:solidFill>
                <a:srgbClr val="FFFFFF">
                  <a:alpha val="100000"/>
                </a:srgbClr>
              </a:solidFill>
              <a:prstDash val="solid"/>
              <a:round/>
            </a:ln>
          </p:spPr>
          <p:txBody>
            <a:bodyPr/>
            <a:lstStyle/>
            <a:p>
              <a:endParaRPr dirty="0"/>
            </a:p>
          </p:txBody>
        </p:sp>
        <p:sp>
          <p:nvSpPr>
            <p:cNvPr id="7" name="pl7"/>
            <p:cNvSpPr/>
            <p:nvPr/>
          </p:nvSpPr>
          <p:spPr>
            <a:xfrm>
              <a:off x="1294098" y="4746976"/>
              <a:ext cx="10138279" cy="0"/>
            </a:xfrm>
            <a:custGeom>
              <a:avLst/>
              <a:gdLst/>
              <a:ahLst/>
              <a:cxnLst/>
              <a:rect l="0" t="0" r="0" b="0"/>
              <a:pathLst>
                <a:path w="10138279">
                  <a:moveTo>
                    <a:pt x="0" y="0"/>
                  </a:moveTo>
                  <a:lnTo>
                    <a:pt x="10138279" y="0"/>
                  </a:lnTo>
                  <a:lnTo>
                    <a:pt x="10138279" y="0"/>
                  </a:lnTo>
                </a:path>
              </a:pathLst>
            </a:custGeom>
            <a:ln w="6775" cap="flat">
              <a:solidFill>
                <a:srgbClr val="FFFFFF">
                  <a:alpha val="100000"/>
                </a:srgbClr>
              </a:solidFill>
              <a:prstDash val="solid"/>
              <a:round/>
            </a:ln>
          </p:spPr>
          <p:txBody>
            <a:bodyPr/>
            <a:lstStyle/>
            <a:p>
              <a:endParaRPr dirty="0"/>
            </a:p>
          </p:txBody>
        </p:sp>
        <p:sp>
          <p:nvSpPr>
            <p:cNvPr id="8" name="pl8"/>
            <p:cNvSpPr/>
            <p:nvPr/>
          </p:nvSpPr>
          <p:spPr>
            <a:xfrm>
              <a:off x="1294098" y="3811457"/>
              <a:ext cx="10138279" cy="0"/>
            </a:xfrm>
            <a:custGeom>
              <a:avLst/>
              <a:gdLst/>
              <a:ahLst/>
              <a:cxnLst/>
              <a:rect l="0" t="0" r="0" b="0"/>
              <a:pathLst>
                <a:path w="10138279">
                  <a:moveTo>
                    <a:pt x="0" y="0"/>
                  </a:moveTo>
                  <a:lnTo>
                    <a:pt x="10138279" y="0"/>
                  </a:lnTo>
                  <a:lnTo>
                    <a:pt x="10138279" y="0"/>
                  </a:lnTo>
                </a:path>
              </a:pathLst>
            </a:custGeom>
            <a:ln w="6775" cap="flat">
              <a:solidFill>
                <a:srgbClr val="FFFFFF">
                  <a:alpha val="100000"/>
                </a:srgbClr>
              </a:solidFill>
              <a:prstDash val="solid"/>
              <a:round/>
            </a:ln>
          </p:spPr>
          <p:txBody>
            <a:bodyPr/>
            <a:lstStyle/>
            <a:p>
              <a:endParaRPr dirty="0"/>
            </a:p>
          </p:txBody>
        </p:sp>
        <p:sp>
          <p:nvSpPr>
            <p:cNvPr id="9" name="pl9"/>
            <p:cNvSpPr/>
            <p:nvPr/>
          </p:nvSpPr>
          <p:spPr>
            <a:xfrm>
              <a:off x="1294098" y="2875938"/>
              <a:ext cx="10138279" cy="0"/>
            </a:xfrm>
            <a:custGeom>
              <a:avLst/>
              <a:gdLst/>
              <a:ahLst/>
              <a:cxnLst/>
              <a:rect l="0" t="0" r="0" b="0"/>
              <a:pathLst>
                <a:path w="10138279">
                  <a:moveTo>
                    <a:pt x="0" y="0"/>
                  </a:moveTo>
                  <a:lnTo>
                    <a:pt x="10138279" y="0"/>
                  </a:lnTo>
                  <a:lnTo>
                    <a:pt x="10138279" y="0"/>
                  </a:lnTo>
                </a:path>
              </a:pathLst>
            </a:custGeom>
            <a:ln w="6775" cap="flat">
              <a:solidFill>
                <a:srgbClr val="FFFFFF">
                  <a:alpha val="100000"/>
                </a:srgbClr>
              </a:solidFill>
              <a:prstDash val="solid"/>
              <a:round/>
            </a:ln>
          </p:spPr>
          <p:txBody>
            <a:bodyPr/>
            <a:lstStyle/>
            <a:p>
              <a:endParaRPr dirty="0"/>
            </a:p>
          </p:txBody>
        </p:sp>
        <p:sp>
          <p:nvSpPr>
            <p:cNvPr id="10" name="pl10"/>
            <p:cNvSpPr/>
            <p:nvPr/>
          </p:nvSpPr>
          <p:spPr>
            <a:xfrm>
              <a:off x="1294098" y="1940419"/>
              <a:ext cx="10138279" cy="0"/>
            </a:xfrm>
            <a:custGeom>
              <a:avLst/>
              <a:gdLst/>
              <a:ahLst/>
              <a:cxnLst/>
              <a:rect l="0" t="0" r="0" b="0"/>
              <a:pathLst>
                <a:path w="10138279">
                  <a:moveTo>
                    <a:pt x="0" y="0"/>
                  </a:moveTo>
                  <a:lnTo>
                    <a:pt x="10138279" y="0"/>
                  </a:lnTo>
                  <a:lnTo>
                    <a:pt x="10138279" y="0"/>
                  </a:lnTo>
                </a:path>
              </a:pathLst>
            </a:custGeom>
            <a:ln w="6775" cap="flat">
              <a:solidFill>
                <a:srgbClr val="FFFFFF">
                  <a:alpha val="100000"/>
                </a:srgbClr>
              </a:solidFill>
              <a:prstDash val="solid"/>
              <a:round/>
            </a:ln>
          </p:spPr>
          <p:txBody>
            <a:bodyPr/>
            <a:lstStyle/>
            <a:p>
              <a:endParaRPr dirty="0"/>
            </a:p>
          </p:txBody>
        </p:sp>
        <p:sp>
          <p:nvSpPr>
            <p:cNvPr id="11" name="pl11"/>
            <p:cNvSpPr/>
            <p:nvPr/>
          </p:nvSpPr>
          <p:spPr>
            <a:xfrm>
              <a:off x="2791189" y="1523739"/>
              <a:ext cx="0" cy="4639052"/>
            </a:xfrm>
            <a:custGeom>
              <a:avLst/>
              <a:gdLst/>
              <a:ahLst/>
              <a:cxnLst/>
              <a:rect l="0" t="0" r="0" b="0"/>
              <a:pathLst>
                <a:path h="4639052">
                  <a:moveTo>
                    <a:pt x="0" y="4639052"/>
                  </a:moveTo>
                  <a:lnTo>
                    <a:pt x="0" y="0"/>
                  </a:lnTo>
                  <a:lnTo>
                    <a:pt x="0" y="0"/>
                  </a:lnTo>
                </a:path>
              </a:pathLst>
            </a:custGeom>
            <a:ln w="6775" cap="flat">
              <a:solidFill>
                <a:srgbClr val="FFFFFF">
                  <a:alpha val="100000"/>
                </a:srgbClr>
              </a:solidFill>
              <a:prstDash val="solid"/>
              <a:round/>
            </a:ln>
          </p:spPr>
          <p:txBody>
            <a:bodyPr/>
            <a:lstStyle/>
            <a:p>
              <a:endParaRPr dirty="0"/>
            </a:p>
          </p:txBody>
        </p:sp>
        <p:sp>
          <p:nvSpPr>
            <p:cNvPr id="12" name="pl12"/>
            <p:cNvSpPr/>
            <p:nvPr/>
          </p:nvSpPr>
          <p:spPr>
            <a:xfrm>
              <a:off x="5229448" y="1523739"/>
              <a:ext cx="0" cy="4639052"/>
            </a:xfrm>
            <a:custGeom>
              <a:avLst/>
              <a:gdLst/>
              <a:ahLst/>
              <a:cxnLst/>
              <a:rect l="0" t="0" r="0" b="0"/>
              <a:pathLst>
                <a:path h="4639052">
                  <a:moveTo>
                    <a:pt x="0" y="4639052"/>
                  </a:moveTo>
                  <a:lnTo>
                    <a:pt x="0" y="0"/>
                  </a:lnTo>
                  <a:lnTo>
                    <a:pt x="0" y="0"/>
                  </a:lnTo>
                </a:path>
              </a:pathLst>
            </a:custGeom>
            <a:ln w="6775" cap="flat">
              <a:solidFill>
                <a:srgbClr val="FFFFFF">
                  <a:alpha val="100000"/>
                </a:srgbClr>
              </a:solidFill>
              <a:prstDash val="solid"/>
              <a:round/>
            </a:ln>
          </p:spPr>
          <p:txBody>
            <a:bodyPr/>
            <a:lstStyle/>
            <a:p>
              <a:endParaRPr dirty="0"/>
            </a:p>
          </p:txBody>
        </p:sp>
        <p:sp>
          <p:nvSpPr>
            <p:cNvPr id="13" name="pl13"/>
            <p:cNvSpPr/>
            <p:nvPr/>
          </p:nvSpPr>
          <p:spPr>
            <a:xfrm>
              <a:off x="7667706" y="1523739"/>
              <a:ext cx="0" cy="4639052"/>
            </a:xfrm>
            <a:custGeom>
              <a:avLst/>
              <a:gdLst/>
              <a:ahLst/>
              <a:cxnLst/>
              <a:rect l="0" t="0" r="0" b="0"/>
              <a:pathLst>
                <a:path h="4639052">
                  <a:moveTo>
                    <a:pt x="0" y="4639052"/>
                  </a:moveTo>
                  <a:lnTo>
                    <a:pt x="0" y="0"/>
                  </a:lnTo>
                  <a:lnTo>
                    <a:pt x="0" y="0"/>
                  </a:lnTo>
                </a:path>
              </a:pathLst>
            </a:custGeom>
            <a:ln w="6775" cap="flat">
              <a:solidFill>
                <a:srgbClr val="FFFFFF">
                  <a:alpha val="100000"/>
                </a:srgbClr>
              </a:solidFill>
              <a:prstDash val="solid"/>
              <a:round/>
            </a:ln>
          </p:spPr>
          <p:txBody>
            <a:bodyPr/>
            <a:lstStyle/>
            <a:p>
              <a:endParaRPr dirty="0"/>
            </a:p>
          </p:txBody>
        </p:sp>
        <p:sp>
          <p:nvSpPr>
            <p:cNvPr id="14" name="pl14"/>
            <p:cNvSpPr/>
            <p:nvPr/>
          </p:nvSpPr>
          <p:spPr>
            <a:xfrm>
              <a:off x="10105965" y="1523739"/>
              <a:ext cx="0" cy="4639052"/>
            </a:xfrm>
            <a:custGeom>
              <a:avLst/>
              <a:gdLst/>
              <a:ahLst/>
              <a:cxnLst/>
              <a:rect l="0" t="0" r="0" b="0"/>
              <a:pathLst>
                <a:path h="4639052">
                  <a:moveTo>
                    <a:pt x="0" y="4639052"/>
                  </a:moveTo>
                  <a:lnTo>
                    <a:pt x="0" y="0"/>
                  </a:lnTo>
                  <a:lnTo>
                    <a:pt x="0" y="0"/>
                  </a:lnTo>
                </a:path>
              </a:pathLst>
            </a:custGeom>
            <a:ln w="6775" cap="flat">
              <a:solidFill>
                <a:srgbClr val="FFFFFF">
                  <a:alpha val="100000"/>
                </a:srgbClr>
              </a:solidFill>
              <a:prstDash val="solid"/>
              <a:round/>
            </a:ln>
          </p:spPr>
          <p:txBody>
            <a:bodyPr/>
            <a:lstStyle/>
            <a:p>
              <a:endParaRPr dirty="0"/>
            </a:p>
          </p:txBody>
        </p:sp>
        <p:sp>
          <p:nvSpPr>
            <p:cNvPr id="15" name="pl15"/>
            <p:cNvSpPr/>
            <p:nvPr/>
          </p:nvSpPr>
          <p:spPr>
            <a:xfrm>
              <a:off x="1294098" y="6150255"/>
              <a:ext cx="10138279" cy="0"/>
            </a:xfrm>
            <a:custGeom>
              <a:avLst/>
              <a:gdLst/>
              <a:ahLst/>
              <a:cxnLst/>
              <a:rect l="0" t="0" r="0" b="0"/>
              <a:pathLst>
                <a:path w="10138279">
                  <a:moveTo>
                    <a:pt x="0" y="0"/>
                  </a:moveTo>
                  <a:lnTo>
                    <a:pt x="10138279" y="0"/>
                  </a:lnTo>
                  <a:lnTo>
                    <a:pt x="10138279" y="0"/>
                  </a:lnTo>
                </a:path>
              </a:pathLst>
            </a:custGeom>
            <a:ln w="13550" cap="flat">
              <a:solidFill>
                <a:srgbClr val="FFFFFF">
                  <a:alpha val="100000"/>
                </a:srgbClr>
              </a:solidFill>
              <a:prstDash val="solid"/>
              <a:round/>
            </a:ln>
          </p:spPr>
          <p:txBody>
            <a:bodyPr/>
            <a:lstStyle/>
            <a:p>
              <a:endParaRPr dirty="0"/>
            </a:p>
          </p:txBody>
        </p:sp>
        <p:sp>
          <p:nvSpPr>
            <p:cNvPr id="16" name="pl16"/>
            <p:cNvSpPr/>
            <p:nvPr/>
          </p:nvSpPr>
          <p:spPr>
            <a:xfrm>
              <a:off x="1294098" y="5214736"/>
              <a:ext cx="10138279" cy="0"/>
            </a:xfrm>
            <a:custGeom>
              <a:avLst/>
              <a:gdLst/>
              <a:ahLst/>
              <a:cxnLst/>
              <a:rect l="0" t="0" r="0" b="0"/>
              <a:pathLst>
                <a:path w="10138279">
                  <a:moveTo>
                    <a:pt x="0" y="0"/>
                  </a:moveTo>
                  <a:lnTo>
                    <a:pt x="10138279" y="0"/>
                  </a:lnTo>
                  <a:lnTo>
                    <a:pt x="10138279" y="0"/>
                  </a:lnTo>
                </a:path>
              </a:pathLst>
            </a:custGeom>
            <a:ln w="13550" cap="flat">
              <a:solidFill>
                <a:srgbClr val="FFFFFF">
                  <a:alpha val="100000"/>
                </a:srgbClr>
              </a:solidFill>
              <a:prstDash val="solid"/>
              <a:round/>
            </a:ln>
          </p:spPr>
          <p:txBody>
            <a:bodyPr/>
            <a:lstStyle/>
            <a:p>
              <a:endParaRPr dirty="0"/>
            </a:p>
          </p:txBody>
        </p:sp>
        <p:sp>
          <p:nvSpPr>
            <p:cNvPr id="17" name="pl17"/>
            <p:cNvSpPr/>
            <p:nvPr/>
          </p:nvSpPr>
          <p:spPr>
            <a:xfrm>
              <a:off x="1294098" y="4279217"/>
              <a:ext cx="10138279" cy="0"/>
            </a:xfrm>
            <a:custGeom>
              <a:avLst/>
              <a:gdLst/>
              <a:ahLst/>
              <a:cxnLst/>
              <a:rect l="0" t="0" r="0" b="0"/>
              <a:pathLst>
                <a:path w="10138279">
                  <a:moveTo>
                    <a:pt x="0" y="0"/>
                  </a:moveTo>
                  <a:lnTo>
                    <a:pt x="10138279" y="0"/>
                  </a:lnTo>
                  <a:lnTo>
                    <a:pt x="10138279" y="0"/>
                  </a:lnTo>
                </a:path>
              </a:pathLst>
            </a:custGeom>
            <a:ln w="13550" cap="flat">
              <a:solidFill>
                <a:srgbClr val="FFFFFF">
                  <a:alpha val="100000"/>
                </a:srgbClr>
              </a:solidFill>
              <a:prstDash val="solid"/>
              <a:round/>
            </a:ln>
          </p:spPr>
          <p:txBody>
            <a:bodyPr/>
            <a:lstStyle/>
            <a:p>
              <a:endParaRPr dirty="0"/>
            </a:p>
          </p:txBody>
        </p:sp>
        <p:sp>
          <p:nvSpPr>
            <p:cNvPr id="18" name="pl18"/>
            <p:cNvSpPr/>
            <p:nvPr/>
          </p:nvSpPr>
          <p:spPr>
            <a:xfrm>
              <a:off x="1294098" y="3343698"/>
              <a:ext cx="10138279" cy="0"/>
            </a:xfrm>
            <a:custGeom>
              <a:avLst/>
              <a:gdLst/>
              <a:ahLst/>
              <a:cxnLst/>
              <a:rect l="0" t="0" r="0" b="0"/>
              <a:pathLst>
                <a:path w="10138279">
                  <a:moveTo>
                    <a:pt x="0" y="0"/>
                  </a:moveTo>
                  <a:lnTo>
                    <a:pt x="10138279" y="0"/>
                  </a:lnTo>
                  <a:lnTo>
                    <a:pt x="10138279" y="0"/>
                  </a:lnTo>
                </a:path>
              </a:pathLst>
            </a:custGeom>
            <a:ln w="13550" cap="flat">
              <a:solidFill>
                <a:srgbClr val="FFFFFF">
                  <a:alpha val="100000"/>
                </a:srgbClr>
              </a:solidFill>
              <a:prstDash val="solid"/>
              <a:round/>
            </a:ln>
          </p:spPr>
          <p:txBody>
            <a:bodyPr/>
            <a:lstStyle/>
            <a:p>
              <a:endParaRPr dirty="0"/>
            </a:p>
          </p:txBody>
        </p:sp>
        <p:sp>
          <p:nvSpPr>
            <p:cNvPr id="19" name="pl19"/>
            <p:cNvSpPr/>
            <p:nvPr/>
          </p:nvSpPr>
          <p:spPr>
            <a:xfrm>
              <a:off x="1294098" y="2408178"/>
              <a:ext cx="10138279" cy="0"/>
            </a:xfrm>
            <a:custGeom>
              <a:avLst/>
              <a:gdLst/>
              <a:ahLst/>
              <a:cxnLst/>
              <a:rect l="0" t="0" r="0" b="0"/>
              <a:pathLst>
                <a:path w="10138279">
                  <a:moveTo>
                    <a:pt x="0" y="0"/>
                  </a:moveTo>
                  <a:lnTo>
                    <a:pt x="10138279" y="0"/>
                  </a:lnTo>
                  <a:lnTo>
                    <a:pt x="10138279" y="0"/>
                  </a:lnTo>
                </a:path>
              </a:pathLst>
            </a:custGeom>
            <a:ln w="13550" cap="flat">
              <a:solidFill>
                <a:srgbClr val="FFFFFF">
                  <a:alpha val="100000"/>
                </a:srgbClr>
              </a:solidFill>
              <a:prstDash val="solid"/>
              <a:round/>
            </a:ln>
          </p:spPr>
          <p:txBody>
            <a:bodyPr/>
            <a:lstStyle/>
            <a:p>
              <a:endParaRPr dirty="0"/>
            </a:p>
          </p:txBody>
        </p:sp>
        <p:sp>
          <p:nvSpPr>
            <p:cNvPr id="20" name="pl20"/>
            <p:cNvSpPr/>
            <p:nvPr/>
          </p:nvSpPr>
          <p:spPr>
            <a:xfrm>
              <a:off x="1572060" y="1523739"/>
              <a:ext cx="0" cy="4639052"/>
            </a:xfrm>
            <a:custGeom>
              <a:avLst/>
              <a:gdLst/>
              <a:ahLst/>
              <a:cxnLst/>
              <a:rect l="0" t="0" r="0" b="0"/>
              <a:pathLst>
                <a:path h="4639052">
                  <a:moveTo>
                    <a:pt x="0" y="4639052"/>
                  </a:moveTo>
                  <a:lnTo>
                    <a:pt x="0" y="0"/>
                  </a:lnTo>
                  <a:lnTo>
                    <a:pt x="0" y="0"/>
                  </a:lnTo>
                </a:path>
              </a:pathLst>
            </a:custGeom>
            <a:ln w="13550" cap="flat">
              <a:solidFill>
                <a:srgbClr val="FFFFFF">
                  <a:alpha val="100000"/>
                </a:srgbClr>
              </a:solidFill>
              <a:prstDash val="solid"/>
              <a:round/>
            </a:ln>
          </p:spPr>
          <p:txBody>
            <a:bodyPr/>
            <a:lstStyle/>
            <a:p>
              <a:endParaRPr dirty="0"/>
            </a:p>
          </p:txBody>
        </p:sp>
        <p:sp>
          <p:nvSpPr>
            <p:cNvPr id="21" name="pl21"/>
            <p:cNvSpPr/>
            <p:nvPr/>
          </p:nvSpPr>
          <p:spPr>
            <a:xfrm>
              <a:off x="4010318" y="1523739"/>
              <a:ext cx="0" cy="4639052"/>
            </a:xfrm>
            <a:custGeom>
              <a:avLst/>
              <a:gdLst/>
              <a:ahLst/>
              <a:cxnLst/>
              <a:rect l="0" t="0" r="0" b="0"/>
              <a:pathLst>
                <a:path h="4639052">
                  <a:moveTo>
                    <a:pt x="0" y="4639052"/>
                  </a:moveTo>
                  <a:lnTo>
                    <a:pt x="0" y="0"/>
                  </a:lnTo>
                  <a:lnTo>
                    <a:pt x="0" y="0"/>
                  </a:lnTo>
                </a:path>
              </a:pathLst>
            </a:custGeom>
            <a:ln w="13550" cap="flat">
              <a:solidFill>
                <a:srgbClr val="FFFFFF">
                  <a:alpha val="100000"/>
                </a:srgbClr>
              </a:solidFill>
              <a:prstDash val="solid"/>
              <a:round/>
            </a:ln>
          </p:spPr>
          <p:txBody>
            <a:bodyPr/>
            <a:lstStyle/>
            <a:p>
              <a:endParaRPr dirty="0"/>
            </a:p>
          </p:txBody>
        </p:sp>
        <p:sp>
          <p:nvSpPr>
            <p:cNvPr id="22" name="pl22"/>
            <p:cNvSpPr/>
            <p:nvPr/>
          </p:nvSpPr>
          <p:spPr>
            <a:xfrm>
              <a:off x="6448577" y="1523739"/>
              <a:ext cx="0" cy="4639052"/>
            </a:xfrm>
            <a:custGeom>
              <a:avLst/>
              <a:gdLst/>
              <a:ahLst/>
              <a:cxnLst/>
              <a:rect l="0" t="0" r="0" b="0"/>
              <a:pathLst>
                <a:path h="4639052">
                  <a:moveTo>
                    <a:pt x="0" y="4639052"/>
                  </a:moveTo>
                  <a:lnTo>
                    <a:pt x="0" y="0"/>
                  </a:lnTo>
                  <a:lnTo>
                    <a:pt x="0" y="0"/>
                  </a:lnTo>
                </a:path>
              </a:pathLst>
            </a:custGeom>
            <a:ln w="13550" cap="flat">
              <a:solidFill>
                <a:srgbClr val="FFFFFF">
                  <a:alpha val="100000"/>
                </a:srgbClr>
              </a:solidFill>
              <a:prstDash val="solid"/>
              <a:round/>
            </a:ln>
          </p:spPr>
          <p:txBody>
            <a:bodyPr/>
            <a:lstStyle/>
            <a:p>
              <a:endParaRPr dirty="0"/>
            </a:p>
          </p:txBody>
        </p:sp>
        <p:sp>
          <p:nvSpPr>
            <p:cNvPr id="23" name="pl23"/>
            <p:cNvSpPr/>
            <p:nvPr/>
          </p:nvSpPr>
          <p:spPr>
            <a:xfrm>
              <a:off x="8886835" y="1523739"/>
              <a:ext cx="0" cy="4639052"/>
            </a:xfrm>
            <a:custGeom>
              <a:avLst/>
              <a:gdLst/>
              <a:ahLst/>
              <a:cxnLst/>
              <a:rect l="0" t="0" r="0" b="0"/>
              <a:pathLst>
                <a:path h="4639052">
                  <a:moveTo>
                    <a:pt x="0" y="4639052"/>
                  </a:moveTo>
                  <a:lnTo>
                    <a:pt x="0" y="0"/>
                  </a:lnTo>
                  <a:lnTo>
                    <a:pt x="0" y="0"/>
                  </a:lnTo>
                </a:path>
              </a:pathLst>
            </a:custGeom>
            <a:ln w="13550" cap="flat">
              <a:solidFill>
                <a:srgbClr val="FFFFFF">
                  <a:alpha val="100000"/>
                </a:srgbClr>
              </a:solidFill>
              <a:prstDash val="solid"/>
              <a:round/>
            </a:ln>
          </p:spPr>
          <p:txBody>
            <a:bodyPr/>
            <a:lstStyle/>
            <a:p>
              <a:endParaRPr dirty="0"/>
            </a:p>
          </p:txBody>
        </p:sp>
        <p:sp>
          <p:nvSpPr>
            <p:cNvPr id="24" name="pl24"/>
            <p:cNvSpPr/>
            <p:nvPr/>
          </p:nvSpPr>
          <p:spPr>
            <a:xfrm>
              <a:off x="11325094" y="1523739"/>
              <a:ext cx="0" cy="4639052"/>
            </a:xfrm>
            <a:custGeom>
              <a:avLst/>
              <a:gdLst/>
              <a:ahLst/>
              <a:cxnLst/>
              <a:rect l="0" t="0" r="0" b="0"/>
              <a:pathLst>
                <a:path h="4639052">
                  <a:moveTo>
                    <a:pt x="0" y="4639052"/>
                  </a:moveTo>
                  <a:lnTo>
                    <a:pt x="0" y="0"/>
                  </a:lnTo>
                  <a:lnTo>
                    <a:pt x="0" y="0"/>
                  </a:lnTo>
                </a:path>
              </a:pathLst>
            </a:custGeom>
            <a:ln w="13550" cap="flat">
              <a:solidFill>
                <a:srgbClr val="FFFFFF">
                  <a:alpha val="100000"/>
                </a:srgbClr>
              </a:solidFill>
              <a:prstDash val="solid"/>
              <a:round/>
            </a:ln>
          </p:spPr>
          <p:txBody>
            <a:bodyPr/>
            <a:lstStyle/>
            <a:p>
              <a:endParaRPr dirty="0"/>
            </a:p>
          </p:txBody>
        </p:sp>
        <p:sp>
          <p:nvSpPr>
            <p:cNvPr id="25" name="tx25"/>
            <p:cNvSpPr/>
            <p:nvPr/>
          </p:nvSpPr>
          <p:spPr>
            <a:xfrm>
              <a:off x="7503059" y="2564904"/>
              <a:ext cx="1548423"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853" dirty="0">
                  <a:latin typeface="Arial"/>
                  <a:cs typeface="Arial"/>
                </a:rPr>
                <a:t>Digital bok når kjøper papir (4.3)</a:t>
              </a:r>
            </a:p>
          </p:txBody>
        </p:sp>
        <p:sp>
          <p:nvSpPr>
            <p:cNvPr id="26" name="tx26"/>
            <p:cNvSpPr/>
            <p:nvPr/>
          </p:nvSpPr>
          <p:spPr>
            <a:xfrm>
              <a:off x="7777791" y="4899704"/>
              <a:ext cx="1096489"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853" dirty="0">
                  <a:latin typeface="Arial"/>
                  <a:cs typeface="Arial"/>
                </a:rPr>
                <a:t>Når barna ønsker (5.1)</a:t>
              </a:r>
            </a:p>
          </p:txBody>
        </p:sp>
        <p:sp>
          <p:nvSpPr>
            <p:cNvPr id="27" name="tx27"/>
            <p:cNvSpPr/>
            <p:nvPr/>
          </p:nvSpPr>
          <p:spPr>
            <a:xfrm>
              <a:off x="1942649" y="1757103"/>
              <a:ext cx="2006551"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853" dirty="0">
                  <a:latin typeface="Arial"/>
                  <a:cs typeface="Arial"/>
                </a:rPr>
                <a:t>Konsentrasjonsproblemer ved lesing (3.4)</a:t>
              </a:r>
            </a:p>
          </p:txBody>
        </p:sp>
        <p:sp>
          <p:nvSpPr>
            <p:cNvPr id="28" name="tx28"/>
            <p:cNvSpPr/>
            <p:nvPr/>
          </p:nvSpPr>
          <p:spPr>
            <a:xfrm>
              <a:off x="6706957" y="2733042"/>
              <a:ext cx="921813"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853" dirty="0">
                  <a:latin typeface="Arial"/>
                  <a:cs typeface="Arial"/>
                </a:rPr>
                <a:t>Bøker på salg (4.8)</a:t>
              </a:r>
            </a:p>
          </p:txBody>
        </p:sp>
        <p:sp>
          <p:nvSpPr>
            <p:cNvPr id="29" name="tx29"/>
            <p:cNvSpPr/>
            <p:nvPr/>
          </p:nvSpPr>
          <p:spPr>
            <a:xfrm>
              <a:off x="2413913" y="2232980"/>
              <a:ext cx="1705473"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853" dirty="0">
                  <a:latin typeface="Arial"/>
                  <a:cs typeface="Arial"/>
                </a:rPr>
                <a:t>Sjelden nye innbundne til meg (4.7)</a:t>
              </a:r>
            </a:p>
          </p:txBody>
        </p:sp>
        <p:sp>
          <p:nvSpPr>
            <p:cNvPr id="30" name="tx30"/>
            <p:cNvSpPr/>
            <p:nvPr/>
          </p:nvSpPr>
          <p:spPr>
            <a:xfrm>
              <a:off x="10013746" y="5933082"/>
              <a:ext cx="1101147"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853" dirty="0">
                  <a:latin typeface="Arial"/>
                  <a:cs typeface="Arial"/>
                </a:rPr>
                <a:t>Gjerne "murstein" (4.1)</a:t>
              </a:r>
            </a:p>
          </p:txBody>
        </p:sp>
        <p:sp>
          <p:nvSpPr>
            <p:cNvPr id="31" name="tx31"/>
            <p:cNvSpPr/>
            <p:nvPr/>
          </p:nvSpPr>
          <p:spPr>
            <a:xfrm>
              <a:off x="8652879" y="3729978"/>
              <a:ext cx="1337753"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853" dirty="0">
                  <a:latin typeface="Arial"/>
                  <a:cs typeface="Arial"/>
                </a:rPr>
                <a:t>Mesteparten på Kindle (1.8)</a:t>
              </a:r>
            </a:p>
          </p:txBody>
        </p:sp>
        <p:sp>
          <p:nvSpPr>
            <p:cNvPr id="32" name="tx32"/>
            <p:cNvSpPr/>
            <p:nvPr/>
          </p:nvSpPr>
          <p:spPr>
            <a:xfrm>
              <a:off x="9905464" y="5552897"/>
              <a:ext cx="1349557"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853" dirty="0">
                  <a:latin typeface="Arial"/>
                  <a:cs typeface="Arial"/>
                </a:rPr>
                <a:t>Snakker ofte om bøker (3.9)</a:t>
              </a:r>
            </a:p>
          </p:txBody>
        </p:sp>
        <p:sp>
          <p:nvSpPr>
            <p:cNvPr id="33" name="tx33"/>
            <p:cNvSpPr/>
            <p:nvPr/>
          </p:nvSpPr>
          <p:spPr>
            <a:xfrm>
              <a:off x="6009117" y="2239088"/>
              <a:ext cx="1464102"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853" dirty="0">
                  <a:latin typeface="Arial"/>
                  <a:cs typeface="Arial"/>
                </a:rPr>
                <a:t>Mobilbruk går utover lesing (4)</a:t>
              </a:r>
            </a:p>
          </p:txBody>
        </p:sp>
        <p:sp>
          <p:nvSpPr>
            <p:cNvPr id="34" name="tx34"/>
            <p:cNvSpPr/>
            <p:nvPr/>
          </p:nvSpPr>
          <p:spPr>
            <a:xfrm>
              <a:off x="8997399" y="5212678"/>
              <a:ext cx="2253691"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853" dirty="0">
                  <a:latin typeface="Arial"/>
                  <a:cs typeface="Arial"/>
                </a:rPr>
                <a:t>Kjøper med en gang hvis god anmeldelse (3.4)</a:t>
              </a:r>
            </a:p>
          </p:txBody>
        </p:sp>
        <p:sp>
          <p:nvSpPr>
            <p:cNvPr id="35" name="tx35"/>
            <p:cNvSpPr/>
            <p:nvPr/>
          </p:nvSpPr>
          <p:spPr>
            <a:xfrm>
              <a:off x="8637569" y="5761758"/>
              <a:ext cx="1668897"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853" dirty="0">
                  <a:latin typeface="Arial"/>
                  <a:cs typeface="Arial"/>
                </a:rPr>
                <a:t>Kjøper hva jeg er interessert i (3.9)</a:t>
              </a:r>
            </a:p>
          </p:txBody>
        </p:sp>
        <p:sp>
          <p:nvSpPr>
            <p:cNvPr id="36" name="tx36"/>
            <p:cNvSpPr/>
            <p:nvPr/>
          </p:nvSpPr>
          <p:spPr>
            <a:xfrm>
              <a:off x="9786663" y="2703105"/>
              <a:ext cx="1150638"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853" dirty="0">
                  <a:latin typeface="Arial"/>
                  <a:cs typeface="Arial"/>
                </a:rPr>
                <a:t>Søker først på nett (4.4)</a:t>
              </a:r>
            </a:p>
          </p:txBody>
        </p:sp>
        <p:sp>
          <p:nvSpPr>
            <p:cNvPr id="37" name="tx37"/>
            <p:cNvSpPr/>
            <p:nvPr/>
          </p:nvSpPr>
          <p:spPr>
            <a:xfrm>
              <a:off x="9067904" y="3359297"/>
              <a:ext cx="2307682"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853" dirty="0">
                  <a:latin typeface="Arial"/>
                  <a:cs typeface="Arial"/>
                </a:rPr>
                <a:t>Handler oftere i utenlandske - større utvalg (2.4)</a:t>
              </a:r>
            </a:p>
          </p:txBody>
        </p:sp>
        <p:sp>
          <p:nvSpPr>
            <p:cNvPr id="38" name="tx38"/>
            <p:cNvSpPr/>
            <p:nvPr/>
          </p:nvSpPr>
          <p:spPr>
            <a:xfrm>
              <a:off x="6612445" y="3355603"/>
              <a:ext cx="1452192"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853" dirty="0">
                  <a:latin typeface="Arial"/>
                  <a:cs typeface="Arial"/>
                </a:rPr>
                <a:t>Venter til pocket-utgaven (3.7)</a:t>
              </a:r>
            </a:p>
          </p:txBody>
        </p:sp>
        <p:sp>
          <p:nvSpPr>
            <p:cNvPr id="39" name="tx39"/>
            <p:cNvSpPr/>
            <p:nvPr/>
          </p:nvSpPr>
          <p:spPr>
            <a:xfrm>
              <a:off x="1399379" y="4156817"/>
              <a:ext cx="1922071"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853" dirty="0">
                  <a:latin typeface="Arial"/>
                  <a:cs typeface="Arial"/>
                </a:rPr>
                <a:t>Vanskelig å kjøp/laste ned e-bøker (3.2)</a:t>
              </a:r>
            </a:p>
          </p:txBody>
        </p:sp>
        <p:sp>
          <p:nvSpPr>
            <p:cNvPr id="40" name="tx40"/>
            <p:cNvSpPr/>
            <p:nvPr/>
          </p:nvSpPr>
          <p:spPr>
            <a:xfrm>
              <a:off x="9569332" y="3548982"/>
              <a:ext cx="1717224"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853" dirty="0">
                  <a:latin typeface="Arial"/>
                  <a:cs typeface="Arial"/>
                </a:rPr>
                <a:t>Like gjerne engelsk som norsk (3.8)</a:t>
              </a:r>
            </a:p>
          </p:txBody>
        </p:sp>
        <p:sp>
          <p:nvSpPr>
            <p:cNvPr id="46" name="pl46"/>
            <p:cNvSpPr/>
            <p:nvPr/>
          </p:nvSpPr>
          <p:spPr>
            <a:xfrm>
              <a:off x="1259304" y="6150255"/>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dirty="0"/>
            </a:p>
          </p:txBody>
        </p:sp>
        <p:sp>
          <p:nvSpPr>
            <p:cNvPr id="47" name="pl47"/>
            <p:cNvSpPr/>
            <p:nvPr/>
          </p:nvSpPr>
          <p:spPr>
            <a:xfrm>
              <a:off x="1259304" y="5214736"/>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dirty="0"/>
            </a:p>
          </p:txBody>
        </p:sp>
        <p:sp>
          <p:nvSpPr>
            <p:cNvPr id="48" name="pl48"/>
            <p:cNvSpPr/>
            <p:nvPr/>
          </p:nvSpPr>
          <p:spPr>
            <a:xfrm>
              <a:off x="1259304" y="4279217"/>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dirty="0"/>
            </a:p>
          </p:txBody>
        </p:sp>
        <p:sp>
          <p:nvSpPr>
            <p:cNvPr id="49" name="pl49"/>
            <p:cNvSpPr/>
            <p:nvPr/>
          </p:nvSpPr>
          <p:spPr>
            <a:xfrm>
              <a:off x="1259304" y="3343698"/>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dirty="0"/>
            </a:p>
          </p:txBody>
        </p:sp>
        <p:sp>
          <p:nvSpPr>
            <p:cNvPr id="50" name="pl50"/>
            <p:cNvSpPr/>
            <p:nvPr/>
          </p:nvSpPr>
          <p:spPr>
            <a:xfrm>
              <a:off x="1259304" y="2408178"/>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dirty="0"/>
            </a:p>
          </p:txBody>
        </p:sp>
        <p:sp>
          <p:nvSpPr>
            <p:cNvPr id="51" name="pl51"/>
            <p:cNvSpPr/>
            <p:nvPr/>
          </p:nvSpPr>
          <p:spPr>
            <a:xfrm>
              <a:off x="1572060" y="6162791"/>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dirty="0"/>
            </a:p>
          </p:txBody>
        </p:sp>
        <p:sp>
          <p:nvSpPr>
            <p:cNvPr id="52" name="pl52"/>
            <p:cNvSpPr/>
            <p:nvPr/>
          </p:nvSpPr>
          <p:spPr>
            <a:xfrm>
              <a:off x="4010318" y="6162791"/>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dirty="0"/>
            </a:p>
          </p:txBody>
        </p:sp>
        <p:sp>
          <p:nvSpPr>
            <p:cNvPr id="53" name="pl53"/>
            <p:cNvSpPr/>
            <p:nvPr/>
          </p:nvSpPr>
          <p:spPr>
            <a:xfrm>
              <a:off x="6448577" y="6162791"/>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dirty="0"/>
            </a:p>
          </p:txBody>
        </p:sp>
        <p:sp>
          <p:nvSpPr>
            <p:cNvPr id="54" name="pl54"/>
            <p:cNvSpPr/>
            <p:nvPr/>
          </p:nvSpPr>
          <p:spPr>
            <a:xfrm>
              <a:off x="8886835" y="6162791"/>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dirty="0"/>
            </a:p>
          </p:txBody>
        </p:sp>
        <p:sp>
          <p:nvSpPr>
            <p:cNvPr id="55" name="pl55"/>
            <p:cNvSpPr/>
            <p:nvPr/>
          </p:nvSpPr>
          <p:spPr>
            <a:xfrm>
              <a:off x="11325094" y="6162791"/>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dirty="0"/>
            </a:p>
          </p:txBody>
        </p:sp>
        <p:sp>
          <p:nvSpPr>
            <p:cNvPr id="61" name="tx61"/>
            <p:cNvSpPr/>
            <p:nvPr/>
          </p:nvSpPr>
          <p:spPr>
            <a:xfrm>
              <a:off x="6211839" y="6207274"/>
              <a:ext cx="302797" cy="102046"/>
            </a:xfrm>
            <a:prstGeom prst="rect">
              <a:avLst/>
            </a:prstGeom>
            <a:noFill/>
          </p:spPr>
          <p:txBody>
            <a:bodyPr wrap="none" lIns="0" tIns="0" rIns="0" bIns="0" anchor="ctr" anchorCtr="1"/>
            <a:lstStyle/>
            <a:p>
              <a:pPr marL="0" marR="0" indent="0" algn="l">
                <a:lnSpc>
                  <a:spcPts val="1100"/>
                </a:lnSpc>
                <a:spcBef>
                  <a:spcPts val="0"/>
                </a:spcBef>
                <a:spcAft>
                  <a:spcPts val="0"/>
                </a:spcAft>
              </a:pPr>
              <a:r>
                <a:rPr sz="1100" dirty="0">
                  <a:solidFill>
                    <a:srgbClr val="000000">
                      <a:alpha val="100000"/>
                    </a:srgbClr>
                  </a:solidFill>
                  <a:latin typeface="Arial"/>
                  <a:cs typeface="Arial"/>
                </a:rPr>
                <a:t>dim1</a:t>
              </a:r>
            </a:p>
          </p:txBody>
        </p:sp>
        <p:sp>
          <p:nvSpPr>
            <p:cNvPr id="62" name="tx62"/>
            <p:cNvSpPr/>
            <p:nvPr/>
          </p:nvSpPr>
          <p:spPr>
            <a:xfrm rot="16200000">
              <a:off x="1012855" y="3792241"/>
              <a:ext cx="302797" cy="102046"/>
            </a:xfrm>
            <a:prstGeom prst="rect">
              <a:avLst/>
            </a:prstGeom>
            <a:noFill/>
          </p:spPr>
          <p:txBody>
            <a:bodyPr wrap="none" lIns="0" tIns="0" rIns="0" bIns="0" anchor="ctr" anchorCtr="1"/>
            <a:lstStyle/>
            <a:p>
              <a:pPr marL="0" marR="0" indent="0" algn="l">
                <a:lnSpc>
                  <a:spcPts val="1100"/>
                </a:lnSpc>
                <a:spcBef>
                  <a:spcPts val="0"/>
                </a:spcBef>
                <a:spcAft>
                  <a:spcPts val="0"/>
                </a:spcAft>
              </a:pPr>
              <a:r>
                <a:rPr sz="1100" dirty="0">
                  <a:solidFill>
                    <a:srgbClr val="000000">
                      <a:alpha val="100000"/>
                    </a:srgbClr>
                  </a:solidFill>
                  <a:latin typeface="Arial"/>
                  <a:cs typeface="Arial"/>
                </a:rPr>
                <a:t>dim2</a:t>
              </a:r>
            </a:p>
          </p:txBody>
        </p:sp>
      </p:grpSp>
      <p:sp>
        <p:nvSpPr>
          <p:cNvPr id="64" name="TekstSylinder 63">
            <a:extLst>
              <a:ext uri="{FF2B5EF4-FFF2-40B4-BE49-F238E27FC236}">
                <a16:creationId xmlns:a16="http://schemas.microsoft.com/office/drawing/2014/main" id="{9AB4AE40-CB3B-ED47-A467-BF98FE8AA714}"/>
              </a:ext>
            </a:extLst>
          </p:cNvPr>
          <p:cNvSpPr txBox="1"/>
          <p:nvPr/>
        </p:nvSpPr>
        <p:spPr>
          <a:xfrm>
            <a:off x="1407250" y="2941661"/>
            <a:ext cx="2029723" cy="276999"/>
          </a:xfrm>
          <a:prstGeom prst="rect">
            <a:avLst/>
          </a:prstGeom>
          <a:noFill/>
        </p:spPr>
        <p:txBody>
          <a:bodyPr wrap="none" rtlCol="0">
            <a:spAutoFit/>
          </a:bodyPr>
          <a:lstStyle/>
          <a:p>
            <a:r>
              <a:rPr lang="nb-NO" b="1" i="1" dirty="0">
                <a:solidFill>
                  <a:schemeClr val="accent2"/>
                </a:solidFill>
              </a:rPr>
              <a:t>OPPLEVER BARRIERER</a:t>
            </a:r>
          </a:p>
        </p:txBody>
      </p:sp>
      <p:sp>
        <p:nvSpPr>
          <p:cNvPr id="66" name="TekstSylinder 65">
            <a:extLst>
              <a:ext uri="{FF2B5EF4-FFF2-40B4-BE49-F238E27FC236}">
                <a16:creationId xmlns:a16="http://schemas.microsoft.com/office/drawing/2014/main" id="{604E2B5C-042D-3445-B03E-E54438E7BAE3}"/>
              </a:ext>
            </a:extLst>
          </p:cNvPr>
          <p:cNvSpPr txBox="1"/>
          <p:nvPr/>
        </p:nvSpPr>
        <p:spPr>
          <a:xfrm>
            <a:off x="8963323" y="3992291"/>
            <a:ext cx="1400754" cy="276999"/>
          </a:xfrm>
          <a:prstGeom prst="rect">
            <a:avLst/>
          </a:prstGeom>
          <a:noFill/>
        </p:spPr>
        <p:txBody>
          <a:bodyPr wrap="square" rtlCol="0">
            <a:spAutoFit/>
          </a:bodyPr>
          <a:lstStyle/>
          <a:p>
            <a:r>
              <a:rPr lang="nb-NO" b="1" i="1" dirty="0">
                <a:solidFill>
                  <a:schemeClr val="accent2"/>
                </a:solidFill>
              </a:rPr>
              <a:t>DE  MODERNE</a:t>
            </a:r>
          </a:p>
        </p:txBody>
      </p:sp>
      <p:sp>
        <p:nvSpPr>
          <p:cNvPr id="68" name="TekstSylinder 67">
            <a:extLst>
              <a:ext uri="{FF2B5EF4-FFF2-40B4-BE49-F238E27FC236}">
                <a16:creationId xmlns:a16="http://schemas.microsoft.com/office/drawing/2014/main" id="{93EED4A3-5478-7441-82B5-BE2FAD2DB675}"/>
              </a:ext>
            </a:extLst>
          </p:cNvPr>
          <p:cNvSpPr txBox="1"/>
          <p:nvPr/>
        </p:nvSpPr>
        <p:spPr>
          <a:xfrm>
            <a:off x="6461133" y="3038141"/>
            <a:ext cx="1869423" cy="276999"/>
          </a:xfrm>
          <a:prstGeom prst="rect">
            <a:avLst/>
          </a:prstGeom>
          <a:noFill/>
        </p:spPr>
        <p:txBody>
          <a:bodyPr wrap="none" rtlCol="0">
            <a:spAutoFit/>
          </a:bodyPr>
          <a:lstStyle/>
          <a:p>
            <a:r>
              <a:rPr lang="nb-NO" b="1" i="1" dirty="0">
                <a:solidFill>
                  <a:schemeClr val="accent2"/>
                </a:solidFill>
              </a:rPr>
              <a:t>DE TILBUDSBEVISSTE</a:t>
            </a:r>
          </a:p>
        </p:txBody>
      </p:sp>
      <p:sp>
        <p:nvSpPr>
          <p:cNvPr id="70" name="TekstSylinder 69">
            <a:extLst>
              <a:ext uri="{FF2B5EF4-FFF2-40B4-BE49-F238E27FC236}">
                <a16:creationId xmlns:a16="http://schemas.microsoft.com/office/drawing/2014/main" id="{85D61039-8BBD-434C-A205-743ABA99B154}"/>
              </a:ext>
            </a:extLst>
          </p:cNvPr>
          <p:cNvSpPr txBox="1"/>
          <p:nvPr/>
        </p:nvSpPr>
        <p:spPr>
          <a:xfrm>
            <a:off x="7118220" y="4700219"/>
            <a:ext cx="1975669" cy="276999"/>
          </a:xfrm>
          <a:prstGeom prst="rect">
            <a:avLst/>
          </a:prstGeom>
          <a:noFill/>
        </p:spPr>
        <p:txBody>
          <a:bodyPr wrap="none" rtlCol="0">
            <a:spAutoFit/>
          </a:bodyPr>
          <a:lstStyle/>
          <a:p>
            <a:r>
              <a:rPr lang="nb-NO" b="1" i="1" dirty="0">
                <a:solidFill>
                  <a:schemeClr val="accent2"/>
                </a:solidFill>
              </a:rPr>
              <a:t>DE BARNEORIENTERTE</a:t>
            </a:r>
          </a:p>
        </p:txBody>
      </p:sp>
      <p:sp>
        <p:nvSpPr>
          <p:cNvPr id="73" name="TekstSylinder 72">
            <a:extLst>
              <a:ext uri="{FF2B5EF4-FFF2-40B4-BE49-F238E27FC236}">
                <a16:creationId xmlns:a16="http://schemas.microsoft.com/office/drawing/2014/main" id="{E9C93101-AEFA-AF48-BDDA-987D80A3D035}"/>
              </a:ext>
            </a:extLst>
          </p:cNvPr>
          <p:cNvSpPr txBox="1"/>
          <p:nvPr/>
        </p:nvSpPr>
        <p:spPr>
          <a:xfrm>
            <a:off x="8305815" y="5416751"/>
            <a:ext cx="1959639" cy="276999"/>
          </a:xfrm>
          <a:prstGeom prst="rect">
            <a:avLst/>
          </a:prstGeom>
          <a:noFill/>
        </p:spPr>
        <p:txBody>
          <a:bodyPr wrap="none" rtlCol="0">
            <a:spAutoFit/>
          </a:bodyPr>
          <a:lstStyle/>
          <a:p>
            <a:r>
              <a:rPr lang="nb-NO" b="1" i="1" dirty="0">
                <a:solidFill>
                  <a:schemeClr val="accent2"/>
                </a:solidFill>
              </a:rPr>
              <a:t>DE BOKINTERESSERTE</a:t>
            </a:r>
          </a:p>
        </p:txBody>
      </p:sp>
      <p:sp>
        <p:nvSpPr>
          <p:cNvPr id="76" name="TekstSylinder 75">
            <a:extLst>
              <a:ext uri="{FF2B5EF4-FFF2-40B4-BE49-F238E27FC236}">
                <a16:creationId xmlns:a16="http://schemas.microsoft.com/office/drawing/2014/main" id="{629B16D2-5D04-644C-9CD4-D216ECB66DDE}"/>
              </a:ext>
            </a:extLst>
          </p:cNvPr>
          <p:cNvSpPr txBox="1"/>
          <p:nvPr/>
        </p:nvSpPr>
        <p:spPr>
          <a:xfrm>
            <a:off x="5658722" y="2047896"/>
            <a:ext cx="1636795" cy="276999"/>
          </a:xfrm>
          <a:prstGeom prst="rect">
            <a:avLst/>
          </a:prstGeom>
          <a:noFill/>
        </p:spPr>
        <p:txBody>
          <a:bodyPr wrap="none" rtlCol="0">
            <a:spAutoFit/>
          </a:bodyPr>
          <a:lstStyle/>
          <a:p>
            <a:r>
              <a:rPr lang="nb-NO" b="1" i="1" dirty="0">
                <a:solidFill>
                  <a:schemeClr val="accent2"/>
                </a:solidFill>
              </a:rPr>
              <a:t>MOBILTIDSTYVENE</a:t>
            </a:r>
          </a:p>
        </p:txBody>
      </p:sp>
      <p:sp>
        <p:nvSpPr>
          <p:cNvPr id="77" name="Tittel 1">
            <a:extLst>
              <a:ext uri="{FF2B5EF4-FFF2-40B4-BE49-F238E27FC236}">
                <a16:creationId xmlns:a16="http://schemas.microsoft.com/office/drawing/2014/main" id="{CE0A1090-7622-4496-B19F-1C0F173F0FBB}"/>
              </a:ext>
            </a:extLst>
          </p:cNvPr>
          <p:cNvSpPr>
            <a:spLocks noGrp="1"/>
          </p:cNvSpPr>
          <p:nvPr>
            <p:ph type="title"/>
          </p:nvPr>
        </p:nvSpPr>
        <p:spPr>
          <a:xfrm>
            <a:off x="742951" y="333376"/>
            <a:ext cx="10725149" cy="911225"/>
          </a:xfrm>
        </p:spPr>
        <p:txBody>
          <a:bodyPr/>
          <a:lstStyle/>
          <a:p>
            <a:r>
              <a:rPr lang="nb-NO" sz="1200" dirty="0">
                <a:solidFill>
                  <a:schemeClr val="tx1">
                    <a:lumMod val="50000"/>
                    <a:lumOff val="50000"/>
                  </a:schemeClr>
                </a:solidFill>
              </a:rPr>
              <a:t>HOLDNINGSSEGMENT:</a:t>
            </a:r>
            <a:br>
              <a:rPr lang="nb-NO" sz="1200" dirty="0">
                <a:solidFill>
                  <a:schemeClr val="tx1">
                    <a:lumMod val="50000"/>
                    <a:lumOff val="50000"/>
                  </a:schemeClr>
                </a:solidFill>
              </a:rPr>
            </a:br>
            <a:r>
              <a:rPr lang="nb-NO" dirty="0"/>
              <a:t>Basert på 16 påstander: Statistiske analyser gir 6 holdningsgrupper</a:t>
            </a:r>
          </a:p>
        </p:txBody>
      </p:sp>
      <p:sp>
        <p:nvSpPr>
          <p:cNvPr id="67" name="Frihåndsform: figur 66">
            <a:extLst>
              <a:ext uri="{FF2B5EF4-FFF2-40B4-BE49-F238E27FC236}">
                <a16:creationId xmlns:a16="http://schemas.microsoft.com/office/drawing/2014/main" id="{98514B0B-1933-4056-AC9E-E4B5BE96FA30}"/>
              </a:ext>
            </a:extLst>
          </p:cNvPr>
          <p:cNvSpPr/>
          <p:nvPr/>
        </p:nvSpPr>
        <p:spPr>
          <a:xfrm>
            <a:off x="758191" y="1595580"/>
            <a:ext cx="3232281" cy="3245626"/>
          </a:xfrm>
          <a:custGeom>
            <a:avLst/>
            <a:gdLst>
              <a:gd name="connsiteX0" fmla="*/ 588009 w 3232281"/>
              <a:gd name="connsiteY0" fmla="*/ 262037 h 3383707"/>
              <a:gd name="connsiteX1" fmla="*/ 2950209 w 3232281"/>
              <a:gd name="connsiteY1" fmla="*/ 278970 h 3383707"/>
              <a:gd name="connsiteX2" fmla="*/ 3094142 w 3232281"/>
              <a:gd name="connsiteY2" fmla="*/ 1650570 h 3383707"/>
              <a:gd name="connsiteX3" fmla="*/ 2095076 w 3232281"/>
              <a:gd name="connsiteY3" fmla="*/ 3157637 h 3383707"/>
              <a:gd name="connsiteX4" fmla="*/ 96942 w 3232281"/>
              <a:gd name="connsiteY4" fmla="*/ 3072970 h 3383707"/>
              <a:gd name="connsiteX5" fmla="*/ 588009 w 3232281"/>
              <a:gd name="connsiteY5" fmla="*/ 262037 h 338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2281" h="3383707">
                <a:moveTo>
                  <a:pt x="588009" y="262037"/>
                </a:moveTo>
                <a:cubicBezTo>
                  <a:pt x="1063553" y="-203630"/>
                  <a:pt x="2532520" y="47548"/>
                  <a:pt x="2950209" y="278970"/>
                </a:cubicBezTo>
                <a:cubicBezTo>
                  <a:pt x="3367898" y="510392"/>
                  <a:pt x="3236664" y="1170792"/>
                  <a:pt x="3094142" y="1650570"/>
                </a:cubicBezTo>
                <a:cubicBezTo>
                  <a:pt x="2951620" y="2130348"/>
                  <a:pt x="2594609" y="2920570"/>
                  <a:pt x="2095076" y="3157637"/>
                </a:cubicBezTo>
                <a:cubicBezTo>
                  <a:pt x="1595543" y="3394704"/>
                  <a:pt x="349531" y="3549926"/>
                  <a:pt x="96942" y="3072970"/>
                </a:cubicBezTo>
                <a:cubicBezTo>
                  <a:pt x="-155647" y="2596015"/>
                  <a:pt x="112465" y="727704"/>
                  <a:pt x="588009" y="262037"/>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8" name="Frihåndsform: figur 77">
            <a:extLst>
              <a:ext uri="{FF2B5EF4-FFF2-40B4-BE49-F238E27FC236}">
                <a16:creationId xmlns:a16="http://schemas.microsoft.com/office/drawing/2014/main" id="{E794F91B-F00F-49A2-BE92-FBE6EDAB3BE1}"/>
              </a:ext>
            </a:extLst>
          </p:cNvPr>
          <p:cNvSpPr/>
          <p:nvPr/>
        </p:nvSpPr>
        <p:spPr>
          <a:xfrm>
            <a:off x="5576096" y="1943211"/>
            <a:ext cx="1804001" cy="671770"/>
          </a:xfrm>
          <a:custGeom>
            <a:avLst/>
            <a:gdLst>
              <a:gd name="connsiteX0" fmla="*/ 338336 w 1647026"/>
              <a:gd name="connsiteY0" fmla="*/ 64342 h 671770"/>
              <a:gd name="connsiteX1" fmla="*/ 1176536 w 1647026"/>
              <a:gd name="connsiteY1" fmla="*/ 64342 h 671770"/>
              <a:gd name="connsiteX2" fmla="*/ 1599870 w 1647026"/>
              <a:gd name="connsiteY2" fmla="*/ 504608 h 671770"/>
              <a:gd name="connsiteX3" fmla="*/ 75870 w 1647026"/>
              <a:gd name="connsiteY3" fmla="*/ 648542 h 671770"/>
              <a:gd name="connsiteX4" fmla="*/ 338336 w 1647026"/>
              <a:gd name="connsiteY4" fmla="*/ 64342 h 67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026" h="671770">
                <a:moveTo>
                  <a:pt x="338336" y="64342"/>
                </a:moveTo>
                <a:cubicBezTo>
                  <a:pt x="521780" y="-33025"/>
                  <a:pt x="966280" y="-9036"/>
                  <a:pt x="1176536" y="64342"/>
                </a:cubicBezTo>
                <a:cubicBezTo>
                  <a:pt x="1386792" y="137720"/>
                  <a:pt x="1783314" y="407241"/>
                  <a:pt x="1599870" y="504608"/>
                </a:cubicBezTo>
                <a:cubicBezTo>
                  <a:pt x="1416426" y="601975"/>
                  <a:pt x="291770" y="723331"/>
                  <a:pt x="75870" y="648542"/>
                </a:cubicBezTo>
                <a:cubicBezTo>
                  <a:pt x="-140030" y="573753"/>
                  <a:pt x="154892" y="161709"/>
                  <a:pt x="338336" y="6434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9" name="Frihåndsform: figur 78">
            <a:extLst>
              <a:ext uri="{FF2B5EF4-FFF2-40B4-BE49-F238E27FC236}">
                <a16:creationId xmlns:a16="http://schemas.microsoft.com/office/drawing/2014/main" id="{03A605F9-54AB-4152-BC15-9D618B309216}"/>
              </a:ext>
            </a:extLst>
          </p:cNvPr>
          <p:cNvSpPr/>
          <p:nvPr/>
        </p:nvSpPr>
        <p:spPr>
          <a:xfrm>
            <a:off x="6015228" y="2563805"/>
            <a:ext cx="4988333" cy="1254775"/>
          </a:xfrm>
          <a:custGeom>
            <a:avLst/>
            <a:gdLst>
              <a:gd name="connsiteX0" fmla="*/ 1198372 w 4988333"/>
              <a:gd name="connsiteY0" fmla="*/ 44731 h 1254775"/>
              <a:gd name="connsiteX1" fmla="*/ 3780705 w 4988333"/>
              <a:gd name="connsiteY1" fmla="*/ 27798 h 1254775"/>
              <a:gd name="connsiteX2" fmla="*/ 4974505 w 4988333"/>
              <a:gd name="connsiteY2" fmla="*/ 281798 h 1254775"/>
              <a:gd name="connsiteX3" fmla="*/ 4305639 w 4988333"/>
              <a:gd name="connsiteY3" fmla="*/ 552731 h 1254775"/>
              <a:gd name="connsiteX4" fmla="*/ 2476839 w 4988333"/>
              <a:gd name="connsiteY4" fmla="*/ 645864 h 1254775"/>
              <a:gd name="connsiteX5" fmla="*/ 1867239 w 4988333"/>
              <a:gd name="connsiteY5" fmla="*/ 1170798 h 1254775"/>
              <a:gd name="connsiteX6" fmla="*/ 165439 w 4988333"/>
              <a:gd name="connsiteY6" fmla="*/ 1170798 h 1254775"/>
              <a:gd name="connsiteX7" fmla="*/ 182372 w 4988333"/>
              <a:gd name="connsiteY7" fmla="*/ 366464 h 1254775"/>
              <a:gd name="connsiteX8" fmla="*/ 1198372 w 4988333"/>
              <a:gd name="connsiteY8" fmla="*/ 44731 h 125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88333" h="1254775">
                <a:moveTo>
                  <a:pt x="1198372" y="44731"/>
                </a:moveTo>
                <a:cubicBezTo>
                  <a:pt x="1798094" y="-11713"/>
                  <a:pt x="3151350" y="-11713"/>
                  <a:pt x="3780705" y="27798"/>
                </a:cubicBezTo>
                <a:cubicBezTo>
                  <a:pt x="4410061" y="67309"/>
                  <a:pt x="4887016" y="194309"/>
                  <a:pt x="4974505" y="281798"/>
                </a:cubicBezTo>
                <a:cubicBezTo>
                  <a:pt x="5061994" y="369287"/>
                  <a:pt x="4721917" y="492053"/>
                  <a:pt x="4305639" y="552731"/>
                </a:cubicBezTo>
                <a:cubicBezTo>
                  <a:pt x="3889361" y="613409"/>
                  <a:pt x="2883239" y="542853"/>
                  <a:pt x="2476839" y="645864"/>
                </a:cubicBezTo>
                <a:cubicBezTo>
                  <a:pt x="2070439" y="748875"/>
                  <a:pt x="2252472" y="1083309"/>
                  <a:pt x="1867239" y="1170798"/>
                </a:cubicBezTo>
                <a:cubicBezTo>
                  <a:pt x="1482006" y="1258287"/>
                  <a:pt x="446250" y="1304854"/>
                  <a:pt x="165439" y="1170798"/>
                </a:cubicBezTo>
                <a:cubicBezTo>
                  <a:pt x="-115372" y="1036742"/>
                  <a:pt x="10217" y="554142"/>
                  <a:pt x="182372" y="366464"/>
                </a:cubicBezTo>
                <a:cubicBezTo>
                  <a:pt x="354527" y="178786"/>
                  <a:pt x="598650" y="101175"/>
                  <a:pt x="1198372" y="44731"/>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0" name="Frihåndsform: figur 79">
            <a:extLst>
              <a:ext uri="{FF2B5EF4-FFF2-40B4-BE49-F238E27FC236}">
                <a16:creationId xmlns:a16="http://schemas.microsoft.com/office/drawing/2014/main" id="{AE58DD94-FA19-4034-84AF-8069517EE0E7}"/>
              </a:ext>
            </a:extLst>
          </p:cNvPr>
          <p:cNvSpPr/>
          <p:nvPr/>
        </p:nvSpPr>
        <p:spPr>
          <a:xfrm>
            <a:off x="8046345" y="3271422"/>
            <a:ext cx="3310342" cy="1095141"/>
          </a:xfrm>
          <a:custGeom>
            <a:avLst/>
            <a:gdLst>
              <a:gd name="connsiteX0" fmla="*/ 3256656 w 3479885"/>
              <a:gd name="connsiteY0" fmla="*/ 82181 h 1095141"/>
              <a:gd name="connsiteX1" fmla="*/ 3256656 w 3479885"/>
              <a:gd name="connsiteY1" fmla="*/ 581714 h 1095141"/>
              <a:gd name="connsiteX2" fmla="*/ 2096723 w 3479885"/>
              <a:gd name="connsiteY2" fmla="*/ 1089714 h 1095141"/>
              <a:gd name="connsiteX3" fmla="*/ 39323 w 3479885"/>
              <a:gd name="connsiteY3" fmla="*/ 801847 h 1095141"/>
              <a:gd name="connsiteX4" fmla="*/ 936789 w 3479885"/>
              <a:gd name="connsiteY4" fmla="*/ 73714 h 1095141"/>
              <a:gd name="connsiteX5" fmla="*/ 3256656 w 3479885"/>
              <a:gd name="connsiteY5" fmla="*/ 82181 h 109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885" h="1095141">
                <a:moveTo>
                  <a:pt x="3256656" y="82181"/>
                </a:moveTo>
                <a:cubicBezTo>
                  <a:pt x="3643301" y="166848"/>
                  <a:pt x="3449978" y="413792"/>
                  <a:pt x="3256656" y="581714"/>
                </a:cubicBezTo>
                <a:cubicBezTo>
                  <a:pt x="3063334" y="749636"/>
                  <a:pt x="2632945" y="1053025"/>
                  <a:pt x="2096723" y="1089714"/>
                </a:cubicBezTo>
                <a:cubicBezTo>
                  <a:pt x="1560501" y="1126403"/>
                  <a:pt x="232645" y="971180"/>
                  <a:pt x="39323" y="801847"/>
                </a:cubicBezTo>
                <a:cubicBezTo>
                  <a:pt x="-153999" y="632514"/>
                  <a:pt x="400567" y="193658"/>
                  <a:pt x="936789" y="73714"/>
                </a:cubicBezTo>
                <a:cubicBezTo>
                  <a:pt x="1473011" y="-46230"/>
                  <a:pt x="2870011" y="-2486"/>
                  <a:pt x="3256656" y="82181"/>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1" name="Frihåndsform: figur 80">
            <a:extLst>
              <a:ext uri="{FF2B5EF4-FFF2-40B4-BE49-F238E27FC236}">
                <a16:creationId xmlns:a16="http://schemas.microsoft.com/office/drawing/2014/main" id="{4AB4DEE3-7F52-4BD5-93CE-2A33B3BA0B6F}"/>
              </a:ext>
            </a:extLst>
          </p:cNvPr>
          <p:cNvSpPr/>
          <p:nvPr/>
        </p:nvSpPr>
        <p:spPr>
          <a:xfrm>
            <a:off x="7290173" y="4654550"/>
            <a:ext cx="1580524" cy="614561"/>
          </a:xfrm>
          <a:custGeom>
            <a:avLst/>
            <a:gdLst>
              <a:gd name="connsiteX0" fmla="*/ 431427 w 1580524"/>
              <a:gd name="connsiteY0" fmla="*/ 70653 h 614561"/>
              <a:gd name="connsiteX1" fmla="*/ 1235760 w 1580524"/>
              <a:gd name="connsiteY1" fmla="*/ 45253 h 614561"/>
              <a:gd name="connsiteX2" fmla="*/ 1515160 w 1580524"/>
              <a:gd name="connsiteY2" fmla="*/ 443186 h 614561"/>
              <a:gd name="connsiteX3" fmla="*/ 50427 w 1580524"/>
              <a:gd name="connsiteY3" fmla="*/ 595586 h 614561"/>
              <a:gd name="connsiteX4" fmla="*/ 431427 w 1580524"/>
              <a:gd name="connsiteY4" fmla="*/ 70653 h 61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524" h="614561">
                <a:moveTo>
                  <a:pt x="431427" y="70653"/>
                </a:moveTo>
                <a:cubicBezTo>
                  <a:pt x="628983" y="-21069"/>
                  <a:pt x="1055138" y="-16836"/>
                  <a:pt x="1235760" y="45253"/>
                </a:cubicBezTo>
                <a:cubicBezTo>
                  <a:pt x="1416382" y="107342"/>
                  <a:pt x="1712716" y="351464"/>
                  <a:pt x="1515160" y="443186"/>
                </a:cubicBezTo>
                <a:cubicBezTo>
                  <a:pt x="1317604" y="534908"/>
                  <a:pt x="235282" y="663319"/>
                  <a:pt x="50427" y="595586"/>
                </a:cubicBezTo>
                <a:cubicBezTo>
                  <a:pt x="-134428" y="527853"/>
                  <a:pt x="233871" y="162375"/>
                  <a:pt x="431427" y="70653"/>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2" name="Frihåndsform: figur 81">
            <a:extLst>
              <a:ext uri="{FF2B5EF4-FFF2-40B4-BE49-F238E27FC236}">
                <a16:creationId xmlns:a16="http://schemas.microsoft.com/office/drawing/2014/main" id="{83FAE65A-C57B-47B8-AB1B-42129C881F38}"/>
              </a:ext>
            </a:extLst>
          </p:cNvPr>
          <p:cNvSpPr/>
          <p:nvPr/>
        </p:nvSpPr>
        <p:spPr>
          <a:xfrm>
            <a:off x="8155845" y="5151847"/>
            <a:ext cx="3137940" cy="1118357"/>
          </a:xfrm>
          <a:custGeom>
            <a:avLst/>
            <a:gdLst>
              <a:gd name="connsiteX0" fmla="*/ 3104822 w 3336464"/>
              <a:gd name="connsiteY0" fmla="*/ 55956 h 1118357"/>
              <a:gd name="connsiteX1" fmla="*/ 3130222 w 3336464"/>
              <a:gd name="connsiteY1" fmla="*/ 961889 h 1118357"/>
              <a:gd name="connsiteX2" fmla="*/ 2156555 w 3336464"/>
              <a:gd name="connsiteY2" fmla="*/ 1071956 h 1118357"/>
              <a:gd name="connsiteX3" fmla="*/ 344688 w 3336464"/>
              <a:gd name="connsiteY3" fmla="*/ 1071956 h 1118357"/>
              <a:gd name="connsiteX4" fmla="*/ 22955 w 3336464"/>
              <a:gd name="connsiteY4" fmla="*/ 504689 h 1118357"/>
              <a:gd name="connsiteX5" fmla="*/ 674888 w 3336464"/>
              <a:gd name="connsiteY5" fmla="*/ 140622 h 1118357"/>
              <a:gd name="connsiteX6" fmla="*/ 3104822 w 3336464"/>
              <a:gd name="connsiteY6" fmla="*/ 55956 h 111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6464" h="1118357">
                <a:moveTo>
                  <a:pt x="3104822" y="55956"/>
                </a:moveTo>
                <a:cubicBezTo>
                  <a:pt x="3514044" y="192834"/>
                  <a:pt x="3288267" y="792556"/>
                  <a:pt x="3130222" y="961889"/>
                </a:cubicBezTo>
                <a:cubicBezTo>
                  <a:pt x="2972177" y="1131222"/>
                  <a:pt x="2620811" y="1053611"/>
                  <a:pt x="2156555" y="1071956"/>
                </a:cubicBezTo>
                <a:cubicBezTo>
                  <a:pt x="1692299" y="1090301"/>
                  <a:pt x="700288" y="1166501"/>
                  <a:pt x="344688" y="1071956"/>
                </a:cubicBezTo>
                <a:cubicBezTo>
                  <a:pt x="-10912" y="977412"/>
                  <a:pt x="-32078" y="659911"/>
                  <a:pt x="22955" y="504689"/>
                </a:cubicBezTo>
                <a:cubicBezTo>
                  <a:pt x="77988" y="349467"/>
                  <a:pt x="159833" y="214000"/>
                  <a:pt x="674888" y="140622"/>
                </a:cubicBezTo>
                <a:cubicBezTo>
                  <a:pt x="1189943" y="67244"/>
                  <a:pt x="2695600" y="-80922"/>
                  <a:pt x="3104822" y="55956"/>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69" name="TekstSylinder 68">
            <a:extLst>
              <a:ext uri="{FF2B5EF4-FFF2-40B4-BE49-F238E27FC236}">
                <a16:creationId xmlns:a16="http://schemas.microsoft.com/office/drawing/2014/main" id="{7E609304-8A4C-EE16-D42A-40B6BA72ACB8}"/>
              </a:ext>
            </a:extLst>
          </p:cNvPr>
          <p:cNvSpPr txBox="1"/>
          <p:nvPr/>
        </p:nvSpPr>
        <p:spPr>
          <a:xfrm>
            <a:off x="0" y="6611779"/>
            <a:ext cx="6125496" cy="230832"/>
          </a:xfrm>
          <a:prstGeom prst="rect">
            <a:avLst/>
          </a:prstGeom>
          <a:noFill/>
        </p:spPr>
        <p:txBody>
          <a:bodyPr wrap="square">
            <a:spAutoFit/>
          </a:bodyPr>
          <a:lstStyle/>
          <a:p>
            <a:r>
              <a:rPr lang="nb-NO" sz="900" i="1" dirty="0"/>
              <a:t>Base = Hele utvalget (n= 2119)</a:t>
            </a:r>
          </a:p>
        </p:txBody>
      </p:sp>
    </p:spTree>
    <p:extLst>
      <p:ext uri="{BB962C8B-B14F-4D97-AF65-F5344CB8AC3E}">
        <p14:creationId xmlns:p14="http://schemas.microsoft.com/office/powerpoint/2010/main" val="3094295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Tittel 1">
            <a:extLst>
              <a:ext uri="{FF2B5EF4-FFF2-40B4-BE49-F238E27FC236}">
                <a16:creationId xmlns:a16="http://schemas.microsoft.com/office/drawing/2014/main" id="{035755CD-75CD-4957-807C-D05E1E55CE8C}"/>
              </a:ext>
            </a:extLst>
          </p:cNvPr>
          <p:cNvSpPr>
            <a:spLocks noGrp="1"/>
          </p:cNvSpPr>
          <p:nvPr>
            <p:ph type="title"/>
          </p:nvPr>
        </p:nvSpPr>
        <p:spPr>
          <a:xfrm>
            <a:off x="742950" y="333375"/>
            <a:ext cx="10725150" cy="911225"/>
          </a:xfrm>
        </p:spPr>
        <p:txBody>
          <a:bodyPr/>
          <a:lstStyle/>
          <a:p>
            <a:r>
              <a:rPr lang="nb-NO" sz="1200" dirty="0">
                <a:solidFill>
                  <a:schemeClr val="tx1">
                    <a:lumMod val="50000"/>
                    <a:lumOff val="50000"/>
                  </a:schemeClr>
                </a:solidFill>
              </a:rPr>
              <a:t>HOLDNINGSSEGMENT:</a:t>
            </a:r>
            <a:br>
              <a:rPr lang="nb-NO" sz="1200" dirty="0">
                <a:solidFill>
                  <a:schemeClr val="tx1">
                    <a:lumMod val="50000"/>
                    <a:lumOff val="50000"/>
                  </a:schemeClr>
                </a:solidFill>
              </a:rPr>
            </a:br>
            <a:r>
              <a:rPr lang="nb-NO" dirty="0"/>
              <a:t>Basert på 16 påstander – 6 holdningsgrupper basert på holdninger til lesing og bokkjøp</a:t>
            </a:r>
            <a:br>
              <a:rPr lang="nb-NO" dirty="0"/>
            </a:br>
            <a:r>
              <a:rPr lang="nb-NO" sz="1200" dirty="0"/>
              <a:t>»De moderne» er største gruppe (31%) – jevn fordeling av øvrige grupper</a:t>
            </a:r>
            <a:endParaRPr lang="nb-NO" sz="1600" dirty="0"/>
          </a:p>
        </p:txBody>
      </p:sp>
      <p:grpSp>
        <p:nvGrpSpPr>
          <p:cNvPr id="4" name="Gruppe 3">
            <a:extLst>
              <a:ext uri="{FF2B5EF4-FFF2-40B4-BE49-F238E27FC236}">
                <a16:creationId xmlns:a16="http://schemas.microsoft.com/office/drawing/2014/main" id="{02458DC0-4FBA-7846-9D79-B93EAB5A2146}"/>
              </a:ext>
            </a:extLst>
          </p:cNvPr>
          <p:cNvGrpSpPr/>
          <p:nvPr/>
        </p:nvGrpSpPr>
        <p:grpSpPr>
          <a:xfrm>
            <a:off x="5050020" y="1986642"/>
            <a:ext cx="2808312" cy="2055281"/>
            <a:chOff x="4295800" y="1988840"/>
            <a:chExt cx="2808312" cy="2055281"/>
          </a:xfrm>
        </p:grpSpPr>
        <p:sp>
          <p:nvSpPr>
            <p:cNvPr id="10" name="TekstSylinder 9">
              <a:extLst>
                <a:ext uri="{FF2B5EF4-FFF2-40B4-BE49-F238E27FC236}">
                  <a16:creationId xmlns:a16="http://schemas.microsoft.com/office/drawing/2014/main" id="{807B2E71-C31A-4BD2-B00B-45D3EEB95014}"/>
                </a:ext>
              </a:extLst>
            </p:cNvPr>
            <p:cNvSpPr txBox="1"/>
            <p:nvPr/>
          </p:nvSpPr>
          <p:spPr>
            <a:xfrm>
              <a:off x="4295800" y="3582456"/>
              <a:ext cx="2808312" cy="461665"/>
            </a:xfrm>
            <a:prstGeom prst="rect">
              <a:avLst/>
            </a:prstGeom>
            <a:noFill/>
          </p:spPr>
          <p:txBody>
            <a:bodyPr wrap="square" rtlCol="0">
              <a:spAutoFit/>
            </a:bodyPr>
            <a:lstStyle/>
            <a:p>
              <a:pPr algn="ctr"/>
              <a:r>
                <a:rPr lang="nb-NO" dirty="0"/>
                <a:t>MOBILTIDSTYVENE </a:t>
              </a:r>
            </a:p>
            <a:p>
              <a:pPr algn="ctr"/>
              <a:r>
                <a:rPr lang="nb-NO" dirty="0"/>
                <a:t>(15% n=311)</a:t>
              </a:r>
            </a:p>
          </p:txBody>
        </p:sp>
        <p:pic>
          <p:nvPicPr>
            <p:cNvPr id="20" name="Bilde 19" descr="Et bilde som inneholder person, vindu, innendørs&#10;&#10;Automatisk generert beskrivelse">
              <a:extLst>
                <a:ext uri="{FF2B5EF4-FFF2-40B4-BE49-F238E27FC236}">
                  <a16:creationId xmlns:a16="http://schemas.microsoft.com/office/drawing/2014/main" id="{93DED3D8-4C51-418E-ABB8-4F7C8E867F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5800" y="1988840"/>
              <a:ext cx="2808312" cy="1593616"/>
            </a:xfrm>
            <a:prstGeom prst="rect">
              <a:avLst/>
            </a:prstGeom>
            <a:ln>
              <a:noFill/>
            </a:ln>
            <a:effectLst>
              <a:outerShdw blurRad="190500" algn="tl" rotWithShape="0">
                <a:srgbClr val="000000">
                  <a:alpha val="70000"/>
                </a:srgbClr>
              </a:outerShdw>
            </a:effectLst>
          </p:spPr>
        </p:pic>
      </p:grpSp>
      <p:grpSp>
        <p:nvGrpSpPr>
          <p:cNvPr id="5" name="Gruppe 4">
            <a:extLst>
              <a:ext uri="{FF2B5EF4-FFF2-40B4-BE49-F238E27FC236}">
                <a16:creationId xmlns:a16="http://schemas.microsoft.com/office/drawing/2014/main" id="{47B0A3B4-028D-DC49-8119-1D26C85DAC94}"/>
              </a:ext>
            </a:extLst>
          </p:cNvPr>
          <p:cNvGrpSpPr/>
          <p:nvPr/>
        </p:nvGrpSpPr>
        <p:grpSpPr>
          <a:xfrm>
            <a:off x="8800934" y="4297748"/>
            <a:ext cx="2808312" cy="2055282"/>
            <a:chOff x="4295800" y="4077071"/>
            <a:chExt cx="2808312" cy="2055282"/>
          </a:xfrm>
        </p:grpSpPr>
        <p:sp>
          <p:nvSpPr>
            <p:cNvPr id="16" name="TekstSylinder 15">
              <a:extLst>
                <a:ext uri="{FF2B5EF4-FFF2-40B4-BE49-F238E27FC236}">
                  <a16:creationId xmlns:a16="http://schemas.microsoft.com/office/drawing/2014/main" id="{0D38B35C-AF35-49D5-BF25-93DB6FDFA1B2}"/>
                </a:ext>
              </a:extLst>
            </p:cNvPr>
            <p:cNvSpPr txBox="1"/>
            <p:nvPr/>
          </p:nvSpPr>
          <p:spPr>
            <a:xfrm>
              <a:off x="4295800" y="5670688"/>
              <a:ext cx="2808312" cy="461665"/>
            </a:xfrm>
            <a:prstGeom prst="rect">
              <a:avLst/>
            </a:prstGeom>
            <a:noFill/>
          </p:spPr>
          <p:txBody>
            <a:bodyPr wrap="square" rtlCol="0">
              <a:spAutoFit/>
            </a:bodyPr>
            <a:lstStyle/>
            <a:p>
              <a:pPr algn="ctr"/>
              <a:r>
                <a:rPr lang="nb-NO" dirty="0"/>
                <a:t>DE BARNEORIENTERTE </a:t>
              </a:r>
            </a:p>
            <a:p>
              <a:pPr algn="ctr"/>
              <a:r>
                <a:rPr lang="nb-NO" dirty="0"/>
                <a:t>(13% n=276)</a:t>
              </a:r>
            </a:p>
          </p:txBody>
        </p:sp>
        <p:pic>
          <p:nvPicPr>
            <p:cNvPr id="21" name="Bilde 20" descr="Et bilde som inneholder person, familie&#10;&#10;Automatisk generert beskrivelse">
              <a:extLst>
                <a:ext uri="{FF2B5EF4-FFF2-40B4-BE49-F238E27FC236}">
                  <a16:creationId xmlns:a16="http://schemas.microsoft.com/office/drawing/2014/main" id="{6D6D53A2-A09A-4FDB-A217-EA2A4119FA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5800" y="4077071"/>
              <a:ext cx="2808312" cy="1593616"/>
            </a:xfrm>
            <a:prstGeom prst="rect">
              <a:avLst/>
            </a:prstGeom>
            <a:ln>
              <a:noFill/>
            </a:ln>
            <a:effectLst>
              <a:outerShdw blurRad="190500" algn="tl" rotWithShape="0">
                <a:srgbClr val="000000">
                  <a:alpha val="70000"/>
                </a:srgbClr>
              </a:outerShdw>
            </a:effectLst>
          </p:spPr>
        </p:pic>
      </p:grpSp>
      <p:grpSp>
        <p:nvGrpSpPr>
          <p:cNvPr id="6" name="Gruppe 5">
            <a:extLst>
              <a:ext uri="{FF2B5EF4-FFF2-40B4-BE49-F238E27FC236}">
                <a16:creationId xmlns:a16="http://schemas.microsoft.com/office/drawing/2014/main" id="{1D5E7F3C-EB1A-6E4E-9D77-2E575EFB99DC}"/>
              </a:ext>
            </a:extLst>
          </p:cNvPr>
          <p:cNvGrpSpPr/>
          <p:nvPr/>
        </p:nvGrpSpPr>
        <p:grpSpPr>
          <a:xfrm>
            <a:off x="1299105" y="4322300"/>
            <a:ext cx="2825904" cy="2055281"/>
            <a:chOff x="7752184" y="1988840"/>
            <a:chExt cx="2825904" cy="2055281"/>
          </a:xfrm>
        </p:grpSpPr>
        <p:sp>
          <p:nvSpPr>
            <p:cNvPr id="12" name="TekstSylinder 11">
              <a:extLst>
                <a:ext uri="{FF2B5EF4-FFF2-40B4-BE49-F238E27FC236}">
                  <a16:creationId xmlns:a16="http://schemas.microsoft.com/office/drawing/2014/main" id="{23C9184F-AA47-48D7-835D-F4E3F762342E}"/>
                </a:ext>
              </a:extLst>
            </p:cNvPr>
            <p:cNvSpPr txBox="1"/>
            <p:nvPr/>
          </p:nvSpPr>
          <p:spPr>
            <a:xfrm>
              <a:off x="7752184" y="3582456"/>
              <a:ext cx="2808312" cy="461665"/>
            </a:xfrm>
            <a:prstGeom prst="rect">
              <a:avLst/>
            </a:prstGeom>
            <a:noFill/>
          </p:spPr>
          <p:txBody>
            <a:bodyPr wrap="square" rtlCol="0">
              <a:spAutoFit/>
            </a:bodyPr>
            <a:lstStyle/>
            <a:p>
              <a:pPr algn="ctr"/>
              <a:r>
                <a:rPr lang="nb-NO" dirty="0"/>
                <a:t>DE TILBUDSBEVISSTE </a:t>
              </a:r>
            </a:p>
            <a:p>
              <a:pPr algn="ctr"/>
              <a:r>
                <a:rPr lang="nb-NO" dirty="0"/>
                <a:t>(14% n=299)</a:t>
              </a:r>
            </a:p>
          </p:txBody>
        </p:sp>
        <p:pic>
          <p:nvPicPr>
            <p:cNvPr id="23" name="Bilde 22" descr="Et bilde som inneholder tekst, skilt, tilbehør&#10;&#10;Automatisk generert beskrivelse">
              <a:extLst>
                <a:ext uri="{FF2B5EF4-FFF2-40B4-BE49-F238E27FC236}">
                  <a16:creationId xmlns:a16="http://schemas.microsoft.com/office/drawing/2014/main" id="{D62BE36B-F308-46F1-9777-EAB652EED5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9776" y="1988840"/>
              <a:ext cx="2808312" cy="1593616"/>
            </a:xfrm>
            <a:prstGeom prst="rect">
              <a:avLst/>
            </a:prstGeom>
            <a:ln>
              <a:noFill/>
            </a:ln>
            <a:effectLst>
              <a:outerShdw blurRad="190500" algn="tl" rotWithShape="0">
                <a:srgbClr val="000000">
                  <a:alpha val="70000"/>
                </a:srgbClr>
              </a:outerShdw>
            </a:effectLst>
          </p:spPr>
        </p:pic>
      </p:grpSp>
      <p:grpSp>
        <p:nvGrpSpPr>
          <p:cNvPr id="3" name="Gruppe 2">
            <a:extLst>
              <a:ext uri="{FF2B5EF4-FFF2-40B4-BE49-F238E27FC236}">
                <a16:creationId xmlns:a16="http://schemas.microsoft.com/office/drawing/2014/main" id="{CF116599-6F7C-5048-9B4B-F844FBB4EFE8}"/>
              </a:ext>
            </a:extLst>
          </p:cNvPr>
          <p:cNvGrpSpPr/>
          <p:nvPr/>
        </p:nvGrpSpPr>
        <p:grpSpPr>
          <a:xfrm>
            <a:off x="8800935" y="1986642"/>
            <a:ext cx="2808312" cy="2055282"/>
            <a:chOff x="821823" y="1988839"/>
            <a:chExt cx="2808312" cy="2055282"/>
          </a:xfrm>
        </p:grpSpPr>
        <p:sp>
          <p:nvSpPr>
            <p:cNvPr id="8" name="TekstSylinder 7">
              <a:extLst>
                <a:ext uri="{FF2B5EF4-FFF2-40B4-BE49-F238E27FC236}">
                  <a16:creationId xmlns:a16="http://schemas.microsoft.com/office/drawing/2014/main" id="{9728FC02-592D-448C-9BE8-9EF9B6AF017C}"/>
                </a:ext>
              </a:extLst>
            </p:cNvPr>
            <p:cNvSpPr txBox="1"/>
            <p:nvPr/>
          </p:nvSpPr>
          <p:spPr>
            <a:xfrm>
              <a:off x="821823" y="3582456"/>
              <a:ext cx="2808312" cy="461665"/>
            </a:xfrm>
            <a:prstGeom prst="rect">
              <a:avLst/>
            </a:prstGeom>
            <a:noFill/>
          </p:spPr>
          <p:txBody>
            <a:bodyPr wrap="square" rtlCol="0">
              <a:spAutoFit/>
            </a:bodyPr>
            <a:lstStyle/>
            <a:p>
              <a:pPr algn="ctr"/>
              <a:r>
                <a:rPr lang="nb-NO" dirty="0"/>
                <a:t>DE BOKINTERESSERTE </a:t>
              </a:r>
            </a:p>
            <a:p>
              <a:pPr algn="ctr"/>
              <a:r>
                <a:rPr lang="nb-NO" dirty="0"/>
                <a:t>(14% n=288)</a:t>
              </a:r>
            </a:p>
          </p:txBody>
        </p:sp>
        <p:pic>
          <p:nvPicPr>
            <p:cNvPr id="28" name="Bilde 27" descr="Et bilde som inneholder tekst, bok, hylle, innendørs&#10;&#10;Automatisk generert beskrivelse">
              <a:extLst>
                <a:ext uri="{FF2B5EF4-FFF2-40B4-BE49-F238E27FC236}">
                  <a16:creationId xmlns:a16="http://schemas.microsoft.com/office/drawing/2014/main" id="{A1DFA4A7-6227-4BC6-9359-C94BFE4F5B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1823" y="1988839"/>
              <a:ext cx="2808311" cy="1593615"/>
            </a:xfrm>
            <a:prstGeom prst="rect">
              <a:avLst/>
            </a:prstGeom>
            <a:ln>
              <a:noFill/>
            </a:ln>
            <a:effectLst>
              <a:outerShdw blurRad="190500" algn="tl" rotWithShape="0">
                <a:srgbClr val="000000">
                  <a:alpha val="70000"/>
                </a:srgbClr>
              </a:outerShdw>
            </a:effectLst>
          </p:spPr>
        </p:pic>
      </p:grpSp>
      <p:grpSp>
        <p:nvGrpSpPr>
          <p:cNvPr id="7" name="Gruppe 6">
            <a:extLst>
              <a:ext uri="{FF2B5EF4-FFF2-40B4-BE49-F238E27FC236}">
                <a16:creationId xmlns:a16="http://schemas.microsoft.com/office/drawing/2014/main" id="{ECB7BACC-DCE8-3845-A382-9B6AD67C3E67}"/>
              </a:ext>
            </a:extLst>
          </p:cNvPr>
          <p:cNvGrpSpPr/>
          <p:nvPr/>
        </p:nvGrpSpPr>
        <p:grpSpPr>
          <a:xfrm>
            <a:off x="5050020" y="4325387"/>
            <a:ext cx="2825903" cy="2055283"/>
            <a:chOff x="7752184" y="4077070"/>
            <a:chExt cx="2825903" cy="2055283"/>
          </a:xfrm>
        </p:grpSpPr>
        <p:sp>
          <p:nvSpPr>
            <p:cNvPr id="18" name="TekstSylinder 17">
              <a:extLst>
                <a:ext uri="{FF2B5EF4-FFF2-40B4-BE49-F238E27FC236}">
                  <a16:creationId xmlns:a16="http://schemas.microsoft.com/office/drawing/2014/main" id="{BA9EBB51-7A79-48BE-BC9A-07C2756D21D8}"/>
                </a:ext>
              </a:extLst>
            </p:cNvPr>
            <p:cNvSpPr txBox="1"/>
            <p:nvPr/>
          </p:nvSpPr>
          <p:spPr>
            <a:xfrm>
              <a:off x="7752184" y="5670688"/>
              <a:ext cx="2808312" cy="461665"/>
            </a:xfrm>
            <a:prstGeom prst="rect">
              <a:avLst/>
            </a:prstGeom>
            <a:noFill/>
          </p:spPr>
          <p:txBody>
            <a:bodyPr wrap="square" rtlCol="0">
              <a:spAutoFit/>
            </a:bodyPr>
            <a:lstStyle/>
            <a:p>
              <a:pPr algn="ctr"/>
              <a:r>
                <a:rPr lang="nb-NO" dirty="0"/>
                <a:t>OPPLEVER BARRIERER </a:t>
              </a:r>
            </a:p>
            <a:p>
              <a:pPr algn="ctr"/>
              <a:r>
                <a:rPr lang="nb-NO" dirty="0"/>
                <a:t>(14% n=277)</a:t>
              </a:r>
            </a:p>
          </p:txBody>
        </p:sp>
        <p:pic>
          <p:nvPicPr>
            <p:cNvPr id="30" name="Bilde 29" descr="Et bilde som inneholder person, ung, stående&#10;&#10;Automatisk generert beskrivelse">
              <a:extLst>
                <a:ext uri="{FF2B5EF4-FFF2-40B4-BE49-F238E27FC236}">
                  <a16:creationId xmlns:a16="http://schemas.microsoft.com/office/drawing/2014/main" id="{C4C4D872-5573-4248-B040-F04F5A6D9D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69775" y="4077070"/>
              <a:ext cx="2808312" cy="1593616"/>
            </a:xfrm>
            <a:prstGeom prst="rect">
              <a:avLst/>
            </a:prstGeom>
            <a:ln>
              <a:noFill/>
            </a:ln>
            <a:effectLst>
              <a:outerShdw blurRad="190500" algn="tl" rotWithShape="0">
                <a:srgbClr val="000000">
                  <a:alpha val="70000"/>
                </a:srgbClr>
              </a:outerShdw>
            </a:effectLst>
          </p:spPr>
        </p:pic>
      </p:grpSp>
      <p:grpSp>
        <p:nvGrpSpPr>
          <p:cNvPr id="2" name="Gruppe 1">
            <a:extLst>
              <a:ext uri="{FF2B5EF4-FFF2-40B4-BE49-F238E27FC236}">
                <a16:creationId xmlns:a16="http://schemas.microsoft.com/office/drawing/2014/main" id="{210C0B73-AEF2-F744-A839-9C44DCD2214C}"/>
              </a:ext>
            </a:extLst>
          </p:cNvPr>
          <p:cNvGrpSpPr/>
          <p:nvPr/>
        </p:nvGrpSpPr>
        <p:grpSpPr>
          <a:xfrm>
            <a:off x="1271464" y="1986642"/>
            <a:ext cx="2835953" cy="2055282"/>
            <a:chOff x="821823" y="4077071"/>
            <a:chExt cx="2835953" cy="2055282"/>
          </a:xfrm>
        </p:grpSpPr>
        <p:sp>
          <p:nvSpPr>
            <p:cNvPr id="14" name="TekstSylinder 13">
              <a:extLst>
                <a:ext uri="{FF2B5EF4-FFF2-40B4-BE49-F238E27FC236}">
                  <a16:creationId xmlns:a16="http://schemas.microsoft.com/office/drawing/2014/main" id="{FE61CDF1-59F1-44A8-B8F9-060F10712C05}"/>
                </a:ext>
              </a:extLst>
            </p:cNvPr>
            <p:cNvSpPr txBox="1"/>
            <p:nvPr/>
          </p:nvSpPr>
          <p:spPr>
            <a:xfrm>
              <a:off x="821823" y="5670688"/>
              <a:ext cx="2808312" cy="461665"/>
            </a:xfrm>
            <a:prstGeom prst="rect">
              <a:avLst/>
            </a:prstGeom>
            <a:noFill/>
          </p:spPr>
          <p:txBody>
            <a:bodyPr wrap="square" rtlCol="0">
              <a:spAutoFit/>
            </a:bodyPr>
            <a:lstStyle/>
            <a:p>
              <a:pPr algn="ctr"/>
              <a:r>
                <a:rPr lang="nb-NO" dirty="0"/>
                <a:t>DE MODERNE </a:t>
              </a:r>
            </a:p>
            <a:p>
              <a:pPr algn="ctr"/>
              <a:r>
                <a:rPr lang="nb-NO" dirty="0"/>
                <a:t>(31% n=668)</a:t>
              </a:r>
            </a:p>
          </p:txBody>
        </p:sp>
        <p:pic>
          <p:nvPicPr>
            <p:cNvPr id="17" name="Picture 2" descr="Bridging the connection between printed and digital books | News | CORDIS |  European Commission">
              <a:extLst>
                <a:ext uri="{FF2B5EF4-FFF2-40B4-BE49-F238E27FC236}">
                  <a16:creationId xmlns:a16="http://schemas.microsoft.com/office/drawing/2014/main" id="{DE8CF183-5168-4EDE-9852-8CAD43836FC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9466" y="4077071"/>
              <a:ext cx="2808310" cy="159361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sp>
        <p:nvSpPr>
          <p:cNvPr id="9" name="TekstSylinder 8">
            <a:extLst>
              <a:ext uri="{FF2B5EF4-FFF2-40B4-BE49-F238E27FC236}">
                <a16:creationId xmlns:a16="http://schemas.microsoft.com/office/drawing/2014/main" id="{18E2C457-1237-C347-A490-7F6CA5D8E95C}"/>
              </a:ext>
            </a:extLst>
          </p:cNvPr>
          <p:cNvSpPr txBox="1"/>
          <p:nvPr/>
        </p:nvSpPr>
        <p:spPr>
          <a:xfrm>
            <a:off x="14689" y="6524625"/>
            <a:ext cx="3768151" cy="338554"/>
          </a:xfrm>
          <a:prstGeom prst="rect">
            <a:avLst/>
          </a:prstGeom>
          <a:noFill/>
        </p:spPr>
        <p:txBody>
          <a:bodyPr wrap="square" rtlCol="0">
            <a:spAutoFit/>
          </a:bodyPr>
          <a:lstStyle/>
          <a:p>
            <a:r>
              <a:rPr lang="nb-NO" sz="800" i="1" dirty="0"/>
              <a:t>Hvor enig / uenig er du i (7 punkts skala + </a:t>
            </a:r>
            <a:r>
              <a:rPr lang="nb-NO" sz="800" i="1" dirty="0" err="1"/>
              <a:t>clusteranalyse</a:t>
            </a:r>
            <a:r>
              <a:rPr lang="nb-NO" sz="800" i="1" dirty="0"/>
              <a:t>).</a:t>
            </a:r>
          </a:p>
          <a:p>
            <a:r>
              <a:rPr lang="nb-NO" sz="800" i="1" dirty="0"/>
              <a:t>Base = Hele utvalget (n= 2119)</a:t>
            </a:r>
          </a:p>
        </p:txBody>
      </p:sp>
    </p:spTree>
    <p:extLst>
      <p:ext uri="{BB962C8B-B14F-4D97-AF65-F5344CB8AC3E}">
        <p14:creationId xmlns:p14="http://schemas.microsoft.com/office/powerpoint/2010/main" val="171718683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5C26F8A7-50D5-48BD-BF64-DB72515C37C5}"/>
              </a:ext>
            </a:extLst>
          </p:cNvPr>
          <p:cNvGraphicFramePr>
            <a:graphicFrameLocks noChangeAspect="1"/>
          </p:cNvGraphicFramePr>
          <p:nvPr>
            <p:custDataLst>
              <p:tags r:id="rId2"/>
            </p:custDataLst>
            <p:extLst>
              <p:ext uri="{D42A27DB-BD31-4B8C-83A1-F6EECF244321}">
                <p14:modId xmlns:p14="http://schemas.microsoft.com/office/powerpoint/2010/main" val="29412569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8723" name="think-cell Slide" r:id="rId5" imgW="425" imgH="426" progId="TCLayout.ActiveDocument.1">
                  <p:embed/>
                </p:oleObj>
              </mc:Choice>
              <mc:Fallback>
                <p:oleObj name="think-cell Slide" r:id="rId5" imgW="425" imgH="42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28" name="Bilde 27">
            <a:extLst>
              <a:ext uri="{FF2B5EF4-FFF2-40B4-BE49-F238E27FC236}">
                <a16:creationId xmlns:a16="http://schemas.microsoft.com/office/drawing/2014/main" id="{92862395-F4D5-436D-AD65-8FFE2A35FAB3}"/>
              </a:ext>
            </a:extLst>
          </p:cNvPr>
          <p:cNvPicPr>
            <a:picLocks noChangeAspect="1"/>
          </p:cNvPicPr>
          <p:nvPr/>
        </p:nvPicPr>
        <p:blipFill>
          <a:blip r:embed="rId7"/>
          <a:stretch>
            <a:fillRect/>
          </a:stretch>
        </p:blipFill>
        <p:spPr>
          <a:xfrm>
            <a:off x="7707212" y="0"/>
            <a:ext cx="4462273" cy="6858000"/>
          </a:xfrm>
          <a:prstGeom prst="rect">
            <a:avLst/>
          </a:prstGeom>
        </p:spPr>
      </p:pic>
      <p:sp>
        <p:nvSpPr>
          <p:cNvPr id="2" name="Tittel 1">
            <a:extLst>
              <a:ext uri="{FF2B5EF4-FFF2-40B4-BE49-F238E27FC236}">
                <a16:creationId xmlns:a16="http://schemas.microsoft.com/office/drawing/2014/main" id="{3B0EB8DC-D6A3-4EB5-983B-FC7A3976DEA3}"/>
              </a:ext>
            </a:extLst>
          </p:cNvPr>
          <p:cNvSpPr>
            <a:spLocks noGrp="1"/>
          </p:cNvSpPr>
          <p:nvPr>
            <p:ph type="title"/>
          </p:nvPr>
        </p:nvSpPr>
        <p:spPr/>
        <p:txBody>
          <a:bodyPr vert="horz"/>
          <a:lstStyle/>
          <a:p>
            <a:r>
              <a:rPr lang="nb-NO" sz="1200" dirty="0">
                <a:solidFill>
                  <a:schemeClr val="bg1">
                    <a:lumMod val="50000"/>
                  </a:schemeClr>
                </a:solidFill>
              </a:rPr>
              <a:t>6 GRUPPER BASERT PÅ HOLDNINGER TIL LESING OG BOKKJØP (16 PÅSTANDER)</a:t>
            </a:r>
            <a:br>
              <a:rPr lang="nb-NO" sz="1200" dirty="0">
                <a:solidFill>
                  <a:schemeClr val="bg1">
                    <a:lumMod val="50000"/>
                  </a:schemeClr>
                </a:solidFill>
              </a:rPr>
            </a:br>
            <a:r>
              <a:rPr lang="nb-NO" dirty="0"/>
              <a:t>«De moderne» - den største gruppen</a:t>
            </a:r>
            <a:br>
              <a:rPr lang="nb-NO" dirty="0"/>
            </a:br>
            <a:r>
              <a:rPr lang="nb-NO" sz="1200" dirty="0"/>
              <a:t>Oftere, men ikke bare:  Yngre, single eller par uten barn, leser oftere engelsk og leser/kjøper oftere e-bøker</a:t>
            </a:r>
            <a:endParaRPr lang="nb-NO" sz="1600" dirty="0"/>
          </a:p>
        </p:txBody>
      </p:sp>
      <p:pic>
        <p:nvPicPr>
          <p:cNvPr id="5" name="Bilde 4" descr="Et bilde som inneholder person, vindu, innendørs&#10;&#10;Automatisk generert beskrivelse">
            <a:extLst>
              <a:ext uri="{FF2B5EF4-FFF2-40B4-BE49-F238E27FC236}">
                <a16:creationId xmlns:a16="http://schemas.microsoft.com/office/drawing/2014/main" id="{21D5CA44-3837-4FD2-87D7-4B05D22779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82303" y="5274930"/>
            <a:ext cx="1605785" cy="911225"/>
          </a:xfrm>
          <a:prstGeom prst="ellipse">
            <a:avLst/>
          </a:prstGeom>
          <a:ln>
            <a:noFill/>
          </a:ln>
          <a:effectLst>
            <a:softEdge rad="112500"/>
          </a:effectLst>
        </p:spPr>
      </p:pic>
      <p:pic>
        <p:nvPicPr>
          <p:cNvPr id="6" name="Bilde 5" descr="Et bilde som inneholder tekst, skilt, tilbehør&#10;&#10;Automatisk generert beskrivelse">
            <a:extLst>
              <a:ext uri="{FF2B5EF4-FFF2-40B4-BE49-F238E27FC236}">
                <a16:creationId xmlns:a16="http://schemas.microsoft.com/office/drawing/2014/main" id="{2D1B84CA-F837-4B7F-B562-00299008B39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7568" y="5868586"/>
            <a:ext cx="1605785" cy="911225"/>
          </a:xfrm>
          <a:prstGeom prst="ellipse">
            <a:avLst/>
          </a:prstGeom>
          <a:ln>
            <a:noFill/>
          </a:ln>
          <a:effectLst>
            <a:softEdge rad="112500"/>
          </a:effectLst>
        </p:spPr>
      </p:pic>
      <p:pic>
        <p:nvPicPr>
          <p:cNvPr id="7" name="Bilde 6" descr="Et bilde som inneholder person, ung, stående&#10;&#10;Automatisk generert beskrivelse">
            <a:extLst>
              <a:ext uri="{FF2B5EF4-FFF2-40B4-BE49-F238E27FC236}">
                <a16:creationId xmlns:a16="http://schemas.microsoft.com/office/drawing/2014/main" id="{B6780BD2-404E-4647-9F3D-0204EB2B7F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1993" y="4695075"/>
            <a:ext cx="1605785" cy="911225"/>
          </a:xfrm>
          <a:prstGeom prst="ellipse">
            <a:avLst/>
          </a:prstGeom>
          <a:ln>
            <a:noFill/>
          </a:ln>
          <a:effectLst>
            <a:softEdge rad="112500"/>
          </a:effectLst>
        </p:spPr>
      </p:pic>
      <p:pic>
        <p:nvPicPr>
          <p:cNvPr id="8" name="Bilde 7" descr="Et bilde som inneholder tekst, bok, hylle, innendørs&#10;&#10;Automatisk generert beskrivelse">
            <a:extLst>
              <a:ext uri="{FF2B5EF4-FFF2-40B4-BE49-F238E27FC236}">
                <a16:creationId xmlns:a16="http://schemas.microsoft.com/office/drawing/2014/main" id="{7AFF64B8-BD74-4B6E-99CC-CF50443ECD7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6200" y="2610733"/>
            <a:ext cx="1605783" cy="911224"/>
          </a:xfrm>
          <a:prstGeom prst="ellipse">
            <a:avLst/>
          </a:prstGeom>
          <a:ln>
            <a:noFill/>
          </a:ln>
          <a:effectLst>
            <a:softEdge rad="112500"/>
          </a:effectLst>
        </p:spPr>
      </p:pic>
      <p:pic>
        <p:nvPicPr>
          <p:cNvPr id="9" name="Bilde 8" descr="Et bilde som inneholder person, familie&#10;&#10;Automatisk generert beskrivelse">
            <a:extLst>
              <a:ext uri="{FF2B5EF4-FFF2-40B4-BE49-F238E27FC236}">
                <a16:creationId xmlns:a16="http://schemas.microsoft.com/office/drawing/2014/main" id="{BCCFA8B5-09D0-43E0-AA19-4B4C21E467C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69935" y="1250077"/>
            <a:ext cx="1605785" cy="911225"/>
          </a:xfrm>
          <a:prstGeom prst="ellipse">
            <a:avLst/>
          </a:prstGeom>
          <a:ln>
            <a:noFill/>
          </a:ln>
          <a:effectLst>
            <a:softEdge rad="112500"/>
          </a:effectLst>
        </p:spPr>
      </p:pic>
      <p:pic>
        <p:nvPicPr>
          <p:cNvPr id="14" name="Picture 2" descr="Bridging the connection between printed and digital books | News | CORDIS |  European Commission">
            <a:extLst>
              <a:ext uri="{FF2B5EF4-FFF2-40B4-BE49-F238E27FC236}">
                <a16:creationId xmlns:a16="http://schemas.microsoft.com/office/drawing/2014/main" id="{52B985DE-64EF-4A0F-9850-4FE588627EA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22830" y="1940637"/>
            <a:ext cx="1714672" cy="97301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3" name="Diagram 2">
            <a:extLst>
              <a:ext uri="{FF2B5EF4-FFF2-40B4-BE49-F238E27FC236}">
                <a16:creationId xmlns:a16="http://schemas.microsoft.com/office/drawing/2014/main" id="{E72CFF57-631A-44CF-8587-7099599FB6C7}"/>
              </a:ext>
            </a:extLst>
          </p:cNvPr>
          <p:cNvGraphicFramePr/>
          <p:nvPr>
            <p:extLst>
              <p:ext uri="{D42A27DB-BD31-4B8C-83A1-F6EECF244321}">
                <p14:modId xmlns:p14="http://schemas.microsoft.com/office/powerpoint/2010/main" val="46707578"/>
              </p:ext>
            </p:extLst>
          </p:nvPr>
        </p:nvGraphicFramePr>
        <p:xfrm>
          <a:off x="527237" y="1435573"/>
          <a:ext cx="7200800" cy="5112568"/>
        </p:xfrm>
        <a:graphic>
          <a:graphicData uri="http://schemas.openxmlformats.org/drawingml/2006/chart">
            <c:chart xmlns:c="http://schemas.openxmlformats.org/drawingml/2006/chart" xmlns:r="http://schemas.openxmlformats.org/officeDocument/2006/relationships" r:id="rId14"/>
          </a:graphicData>
        </a:graphic>
      </p:graphicFrame>
      <p:sp>
        <p:nvSpPr>
          <p:cNvPr id="15" name="TekstSylinder 14">
            <a:extLst>
              <a:ext uri="{FF2B5EF4-FFF2-40B4-BE49-F238E27FC236}">
                <a16:creationId xmlns:a16="http://schemas.microsoft.com/office/drawing/2014/main" id="{B67C4E22-3179-08B8-D71F-C430DF65E41D}"/>
              </a:ext>
            </a:extLst>
          </p:cNvPr>
          <p:cNvSpPr txBox="1"/>
          <p:nvPr/>
        </p:nvSpPr>
        <p:spPr>
          <a:xfrm>
            <a:off x="0" y="6616204"/>
            <a:ext cx="8040216" cy="230832"/>
          </a:xfrm>
          <a:prstGeom prst="rect">
            <a:avLst/>
          </a:prstGeom>
          <a:noFill/>
        </p:spPr>
        <p:txBody>
          <a:bodyPr wrap="square">
            <a:spAutoFit/>
          </a:bodyPr>
          <a:lstStyle/>
          <a:p>
            <a:r>
              <a:rPr lang="nb-NO" sz="900" i="1" dirty="0" err="1"/>
              <a:t>Clusteranalyse</a:t>
            </a:r>
            <a:r>
              <a:rPr lang="nb-NO" sz="900" i="1" dirty="0"/>
              <a:t>: Personer med sammenfallende svaranalyse havner i samme gruppe. Base = Hele utvalget (n= 2119)</a:t>
            </a:r>
          </a:p>
        </p:txBody>
      </p:sp>
    </p:spTree>
    <p:extLst>
      <p:ext uri="{BB962C8B-B14F-4D97-AF65-F5344CB8AC3E}">
        <p14:creationId xmlns:p14="http://schemas.microsoft.com/office/powerpoint/2010/main" val="333876464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EE4135-74C7-430F-ABD4-EC28D2BCE9E7}"/>
              </a:ext>
            </a:extLst>
          </p:cNvPr>
          <p:cNvSpPr>
            <a:spLocks noGrp="1"/>
          </p:cNvSpPr>
          <p:nvPr>
            <p:ph type="title"/>
          </p:nvPr>
        </p:nvSpPr>
        <p:spPr/>
        <p:txBody>
          <a:bodyPr/>
          <a:lstStyle/>
          <a:p>
            <a:r>
              <a:rPr lang="nb-NO" sz="1200" dirty="0">
                <a:solidFill>
                  <a:schemeClr val="tx1">
                    <a:lumMod val="50000"/>
                    <a:lumOff val="50000"/>
                  </a:schemeClr>
                </a:solidFill>
              </a:rPr>
              <a:t>HOLDNINGSSEGMENT:</a:t>
            </a:r>
            <a:br>
              <a:rPr lang="nb-NO" sz="1200" dirty="0">
                <a:solidFill>
                  <a:schemeClr val="tx1">
                    <a:lumMod val="50000"/>
                    <a:lumOff val="50000"/>
                  </a:schemeClr>
                </a:solidFill>
              </a:rPr>
            </a:br>
            <a:r>
              <a:rPr lang="nb-NO" dirty="0"/>
              <a:t>6 holdningsgrupper basert på 16 pre-definerte spørsmål </a:t>
            </a:r>
          </a:p>
        </p:txBody>
      </p:sp>
      <p:graphicFrame>
        <p:nvGraphicFramePr>
          <p:cNvPr id="3" name="Tabell 2">
            <a:extLst>
              <a:ext uri="{FF2B5EF4-FFF2-40B4-BE49-F238E27FC236}">
                <a16:creationId xmlns:a16="http://schemas.microsoft.com/office/drawing/2014/main" id="{576593BB-BEB1-4D75-8166-21A5AA2BF9F4}"/>
              </a:ext>
            </a:extLst>
          </p:cNvPr>
          <p:cNvGraphicFramePr>
            <a:graphicFrameLocks noGrp="1"/>
          </p:cNvGraphicFramePr>
          <p:nvPr/>
        </p:nvGraphicFramePr>
        <p:xfrm>
          <a:off x="767408" y="1807014"/>
          <a:ext cx="10805782" cy="4492650"/>
        </p:xfrm>
        <a:graphic>
          <a:graphicData uri="http://schemas.openxmlformats.org/drawingml/2006/table">
            <a:tbl>
              <a:tblPr>
                <a:effectLst>
                  <a:outerShdw blurRad="63500" sx="102000" sy="102000" algn="ctr" rotWithShape="0">
                    <a:prstClr val="black">
                      <a:alpha val="40000"/>
                    </a:prstClr>
                  </a:outerShdw>
                </a:effectLst>
              </a:tblPr>
              <a:tblGrid>
                <a:gridCol w="4001782">
                  <a:extLst>
                    <a:ext uri="{9D8B030D-6E8A-4147-A177-3AD203B41FA5}">
                      <a16:colId xmlns:a16="http://schemas.microsoft.com/office/drawing/2014/main" val="2879918691"/>
                    </a:ext>
                  </a:extLst>
                </a:gridCol>
                <a:gridCol w="972000">
                  <a:extLst>
                    <a:ext uri="{9D8B030D-6E8A-4147-A177-3AD203B41FA5}">
                      <a16:colId xmlns:a16="http://schemas.microsoft.com/office/drawing/2014/main" val="21346985"/>
                    </a:ext>
                  </a:extLst>
                </a:gridCol>
                <a:gridCol w="972000">
                  <a:extLst>
                    <a:ext uri="{9D8B030D-6E8A-4147-A177-3AD203B41FA5}">
                      <a16:colId xmlns:a16="http://schemas.microsoft.com/office/drawing/2014/main" val="3026844213"/>
                    </a:ext>
                  </a:extLst>
                </a:gridCol>
                <a:gridCol w="972000">
                  <a:extLst>
                    <a:ext uri="{9D8B030D-6E8A-4147-A177-3AD203B41FA5}">
                      <a16:colId xmlns:a16="http://schemas.microsoft.com/office/drawing/2014/main" val="344397489"/>
                    </a:ext>
                  </a:extLst>
                </a:gridCol>
                <a:gridCol w="972000">
                  <a:extLst>
                    <a:ext uri="{9D8B030D-6E8A-4147-A177-3AD203B41FA5}">
                      <a16:colId xmlns:a16="http://schemas.microsoft.com/office/drawing/2014/main" val="1003947564"/>
                    </a:ext>
                  </a:extLst>
                </a:gridCol>
                <a:gridCol w="972000">
                  <a:extLst>
                    <a:ext uri="{9D8B030D-6E8A-4147-A177-3AD203B41FA5}">
                      <a16:colId xmlns:a16="http://schemas.microsoft.com/office/drawing/2014/main" val="2194738134"/>
                    </a:ext>
                  </a:extLst>
                </a:gridCol>
                <a:gridCol w="972000">
                  <a:extLst>
                    <a:ext uri="{9D8B030D-6E8A-4147-A177-3AD203B41FA5}">
                      <a16:colId xmlns:a16="http://schemas.microsoft.com/office/drawing/2014/main" val="1260167731"/>
                    </a:ext>
                  </a:extLst>
                </a:gridCol>
                <a:gridCol w="972000">
                  <a:extLst>
                    <a:ext uri="{9D8B030D-6E8A-4147-A177-3AD203B41FA5}">
                      <a16:colId xmlns:a16="http://schemas.microsoft.com/office/drawing/2014/main" val="567291668"/>
                    </a:ext>
                  </a:extLst>
                </a:gridCol>
              </a:tblGrid>
              <a:tr h="684000">
                <a:tc>
                  <a:txBody>
                    <a:bodyPr/>
                    <a:lstStyle/>
                    <a:p>
                      <a:pPr algn="l" fontAlgn="ctr"/>
                      <a:r>
                        <a:rPr lang="nb-NO" sz="1000" b="0" i="0" u="none" strike="noStrike" dirty="0">
                          <a:effectLst/>
                          <a:latin typeface="Calibri" panose="020F0502020204030204" pitchFamily="34" charset="0"/>
                        </a:rPr>
                        <a:t> </a:t>
                      </a:r>
                    </a:p>
                  </a:txBody>
                  <a:tcPr marL="90598"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900" b="1" i="0" u="none" strike="noStrike" dirty="0">
                          <a:effectLst/>
                          <a:latin typeface="Calibri" panose="020F0502020204030204" pitchFamily="34" charset="0"/>
                        </a:rPr>
                        <a:t>Total</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900" b="1" i="0" u="none" strike="noStrike" dirty="0">
                          <a:effectLst/>
                          <a:latin typeface="Calibri" panose="020F0502020204030204" pitchFamily="34" charset="0"/>
                        </a:rPr>
                        <a:t>De moderne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900" b="1" i="0" u="none" strike="noStrike" dirty="0">
                          <a:effectLst/>
                          <a:latin typeface="Calibri" panose="020F0502020204030204" pitchFamily="34" charset="0"/>
                        </a:rPr>
                        <a:t>Mobiltidstyvene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900" b="1" i="0" u="none" strike="noStrike" dirty="0">
                          <a:effectLst/>
                          <a:latin typeface="Calibri" panose="020F0502020204030204" pitchFamily="34" charset="0"/>
                        </a:rPr>
                        <a:t>De tilbudsbevisste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900" b="1" i="0" u="none" strike="noStrike" dirty="0">
                          <a:effectLst/>
                          <a:latin typeface="Calibri" panose="020F0502020204030204" pitchFamily="34" charset="0"/>
                        </a:rPr>
                        <a:t>De bokinteresserte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900" b="1" i="0" u="none" strike="noStrike" dirty="0">
                          <a:effectLst/>
                          <a:latin typeface="Calibri" panose="020F0502020204030204" pitchFamily="34" charset="0"/>
                        </a:rPr>
                        <a:t>Opplever barrierer</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900" b="1" i="0" u="none" strike="noStrike" dirty="0">
                          <a:effectLst/>
                          <a:latin typeface="Calibri" panose="020F0502020204030204" pitchFamily="34" charset="0"/>
                        </a:rPr>
                        <a:t>De barneorienterte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06515449"/>
                  </a:ext>
                </a:extLst>
              </a:tr>
              <a:tr h="73138">
                <a:tc>
                  <a:txBody>
                    <a:bodyPr/>
                    <a:lstStyle/>
                    <a:p>
                      <a:pPr algn="l" fontAlgn="ctr"/>
                      <a:r>
                        <a:rPr lang="nb-NO" sz="1000" b="0" i="1" u="none" strike="noStrike" dirty="0">
                          <a:effectLst/>
                          <a:latin typeface="Calibri" panose="020F0502020204030204" pitchFamily="34" charset="0"/>
                        </a:rPr>
                        <a:t>Antall intervju</a:t>
                      </a:r>
                    </a:p>
                  </a:txBody>
                  <a:tcPr marL="90598"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1" u="none" strike="noStrike" dirty="0">
                          <a:effectLst/>
                          <a:latin typeface="Calibri" panose="020F0502020204030204" pitchFamily="34" charset="0"/>
                        </a:rPr>
                        <a:t>2119</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1" u="none" strike="noStrike" dirty="0">
                          <a:effectLst/>
                          <a:latin typeface="Calibri" panose="020F0502020204030204" pitchFamily="34" charset="0"/>
                        </a:rPr>
                        <a:t>668</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1" u="none" strike="noStrike" dirty="0">
                          <a:effectLst/>
                          <a:latin typeface="Calibri" panose="020F0502020204030204" pitchFamily="34" charset="0"/>
                        </a:rPr>
                        <a:t>311</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1" u="none" strike="noStrike" dirty="0">
                          <a:effectLst/>
                          <a:latin typeface="Calibri" panose="020F0502020204030204" pitchFamily="34" charset="0"/>
                        </a:rPr>
                        <a:t>299</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1" u="none" strike="noStrike" dirty="0">
                          <a:effectLst/>
                          <a:latin typeface="Calibri" panose="020F0502020204030204" pitchFamily="34" charset="0"/>
                        </a:rPr>
                        <a:t>288</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1" u="none" strike="noStrike" dirty="0">
                          <a:effectLst/>
                          <a:latin typeface="Calibri" panose="020F0502020204030204" pitchFamily="34" charset="0"/>
                        </a:rPr>
                        <a:t>277</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1" u="none" strike="noStrike" dirty="0">
                          <a:effectLst/>
                          <a:latin typeface="Calibri" panose="020F0502020204030204" pitchFamily="34" charset="0"/>
                        </a:rPr>
                        <a:t>276</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76481298"/>
                  </a:ext>
                </a:extLst>
              </a:tr>
              <a:tr h="216000">
                <a:tc>
                  <a:txBody>
                    <a:bodyPr/>
                    <a:lstStyle/>
                    <a:p>
                      <a:pPr algn="l" fontAlgn="ctr"/>
                      <a:r>
                        <a:rPr lang="nb-NO" sz="1000" b="0" i="0" u="none" strike="noStrike" dirty="0">
                          <a:effectLst/>
                          <a:latin typeface="Calibri" panose="020F0502020204030204" pitchFamily="34" charset="0"/>
                        </a:rPr>
                        <a:t>Hvis barna ønsker seg en bok, er jeg ikke vond å be</a:t>
                      </a:r>
                    </a:p>
                  </a:txBody>
                  <a:tcPr marL="90598"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effectLst/>
                          <a:latin typeface="Calibri" panose="020F0502020204030204" pitchFamily="34" charset="0"/>
                        </a:rPr>
                        <a:t>5,1</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4,6</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4,7</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5,0</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5,5</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4,7</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6,7</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850337063"/>
                  </a:ext>
                </a:extLst>
              </a:tr>
              <a:tr h="216000">
                <a:tc>
                  <a:txBody>
                    <a:bodyPr/>
                    <a:lstStyle/>
                    <a:p>
                      <a:pPr algn="l" fontAlgn="ctr"/>
                      <a:r>
                        <a:rPr lang="nb-NO" sz="1000" b="0" i="0" u="none" strike="noStrike" dirty="0">
                          <a:effectLst/>
                          <a:latin typeface="Calibri" panose="020F0502020204030204" pitchFamily="34" charset="0"/>
                        </a:rPr>
                        <a:t>Jeg kjøper helst bøker på salg</a:t>
                      </a:r>
                    </a:p>
                  </a:txBody>
                  <a:tcPr marL="90598"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effectLst/>
                          <a:latin typeface="Calibri" panose="020F0502020204030204" pitchFamily="34" charset="0"/>
                        </a:rPr>
                        <a:t>4,8</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4,5</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5,4</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6,2</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nb-NO" sz="1000" b="0" i="0" u="none" strike="noStrike" dirty="0">
                          <a:effectLst/>
                          <a:latin typeface="Calibri" panose="020F0502020204030204" pitchFamily="34" charset="0"/>
                        </a:rPr>
                        <a:t>4,6</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4,3</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4,3</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42566866"/>
                  </a:ext>
                </a:extLst>
              </a:tr>
              <a:tr h="216000">
                <a:tc>
                  <a:txBody>
                    <a:bodyPr/>
                    <a:lstStyle/>
                    <a:p>
                      <a:pPr algn="l" fontAlgn="ctr"/>
                      <a:r>
                        <a:rPr lang="nb-NO" sz="1000" b="0" i="0" u="none" strike="noStrike" dirty="0">
                          <a:effectLst/>
                          <a:latin typeface="Calibri" panose="020F0502020204030204" pitchFamily="34" charset="0"/>
                        </a:rPr>
                        <a:t>Jeg kjøper sjelden innbundne, nye bøker til meg selv</a:t>
                      </a:r>
                    </a:p>
                  </a:txBody>
                  <a:tcPr marL="90598"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effectLst/>
                          <a:latin typeface="Calibri" panose="020F0502020204030204" pitchFamily="34" charset="0"/>
                        </a:rPr>
                        <a:t>4,7</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4,6</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4,6</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6,1</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2,9</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4,4</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nb-NO" sz="1000" b="0" i="0" u="none" strike="noStrike" dirty="0">
                          <a:effectLst/>
                          <a:latin typeface="Calibri" panose="020F0502020204030204" pitchFamily="34" charset="0"/>
                        </a:rPr>
                        <a:t>5,4</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45381585"/>
                  </a:ext>
                </a:extLst>
              </a:tr>
              <a:tr h="216000">
                <a:tc>
                  <a:txBody>
                    <a:bodyPr/>
                    <a:lstStyle/>
                    <a:p>
                      <a:pPr algn="l" fontAlgn="ctr"/>
                      <a:r>
                        <a:rPr lang="nb-NO" sz="1000" b="0" i="0" u="none" strike="noStrike" dirty="0">
                          <a:effectLst/>
                          <a:latin typeface="Calibri" panose="020F0502020204030204" pitchFamily="34" charset="0"/>
                        </a:rPr>
                        <a:t>Om jeg skal ha en bok, søker jeg den vanligvis først opp på nettet</a:t>
                      </a:r>
                    </a:p>
                  </a:txBody>
                  <a:tcPr marL="90598"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effectLst/>
                          <a:latin typeface="Calibri" panose="020F0502020204030204" pitchFamily="34" charset="0"/>
                        </a:rPr>
                        <a:t>4,4</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4,8</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5,5</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4,3</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nb-NO" sz="1000" b="0" i="0" u="none" strike="noStrike" dirty="0">
                          <a:effectLst/>
                          <a:latin typeface="Calibri" panose="020F0502020204030204" pitchFamily="34" charset="0"/>
                        </a:rPr>
                        <a:t>4,6</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2,5</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3,8</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17609216"/>
                  </a:ext>
                </a:extLst>
              </a:tr>
              <a:tr h="216000">
                <a:tc>
                  <a:txBody>
                    <a:bodyPr/>
                    <a:lstStyle/>
                    <a:p>
                      <a:pPr algn="l" fontAlgn="ctr"/>
                      <a:r>
                        <a:rPr lang="nb-NO" sz="1000" b="0" i="0" u="none" strike="noStrike" dirty="0">
                          <a:effectLst/>
                          <a:latin typeface="Calibri" panose="020F0502020204030204" pitchFamily="34" charset="0"/>
                        </a:rPr>
                        <a:t>Det hadde vært topp om man fikk med ebok/lydbok når man kjøper en papirbok</a:t>
                      </a:r>
                    </a:p>
                  </a:txBody>
                  <a:tcPr marL="90598"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effectLst/>
                          <a:latin typeface="Calibri" panose="020F0502020204030204" pitchFamily="34" charset="0"/>
                        </a:rPr>
                        <a:t>4,3</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4,4</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4,8</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3,8</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nb-NO" sz="1000" b="0" i="0" u="none" strike="noStrike" dirty="0">
                          <a:effectLst/>
                          <a:latin typeface="Calibri" panose="020F0502020204030204" pitchFamily="34" charset="0"/>
                        </a:rPr>
                        <a:t>3,5</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4,0</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5,2</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4962505"/>
                  </a:ext>
                </a:extLst>
              </a:tr>
              <a:tr h="216000">
                <a:tc>
                  <a:txBody>
                    <a:bodyPr/>
                    <a:lstStyle/>
                    <a:p>
                      <a:pPr algn="l" fontAlgn="ctr"/>
                      <a:r>
                        <a:rPr lang="nb-NO" sz="1000" b="0" i="0" u="none" strike="noStrike" dirty="0">
                          <a:effectLst/>
                          <a:latin typeface="Calibri" panose="020F0502020204030204" pitchFamily="34" charset="0"/>
                        </a:rPr>
                        <a:t>Jeg leser gjerne en skikkelig «murstein»</a:t>
                      </a:r>
                    </a:p>
                  </a:txBody>
                  <a:tcPr marL="90598"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effectLst/>
                          <a:latin typeface="Calibri" panose="020F0502020204030204" pitchFamily="34" charset="0"/>
                        </a:rPr>
                        <a:t>4,1</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4,5</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2,4</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4,5</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5,4</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nb-NO" sz="1000" b="0" i="0" u="none" strike="noStrike" dirty="0">
                          <a:effectLst/>
                          <a:latin typeface="Calibri" panose="020F0502020204030204" pitchFamily="34" charset="0"/>
                        </a:rPr>
                        <a:t>3,6</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4,1</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9773532"/>
                  </a:ext>
                </a:extLst>
              </a:tr>
              <a:tr h="216000">
                <a:tc>
                  <a:txBody>
                    <a:bodyPr/>
                    <a:lstStyle/>
                    <a:p>
                      <a:pPr algn="l" fontAlgn="ctr"/>
                      <a:r>
                        <a:rPr lang="nb-NO" sz="1000" b="0" i="0" u="none" strike="noStrike" dirty="0">
                          <a:effectLst/>
                          <a:latin typeface="Calibri" panose="020F0502020204030204" pitchFamily="34" charset="0"/>
                        </a:rPr>
                        <a:t>Mobilbruk går hardt på bekostning av lesing for min del</a:t>
                      </a:r>
                    </a:p>
                  </a:txBody>
                  <a:tcPr marL="90598"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effectLst/>
                          <a:latin typeface="Calibri" panose="020F0502020204030204" pitchFamily="34" charset="0"/>
                        </a:rPr>
                        <a:t>4,0</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3,8</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6,0</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nb-NO" sz="1000" b="0" i="0" u="none" strike="noStrike" dirty="0">
                          <a:effectLst/>
                          <a:latin typeface="Calibri" panose="020F0502020204030204" pitchFamily="34" charset="0"/>
                        </a:rPr>
                        <a:t>3,6</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3,7</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3,3</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3,7</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34907880"/>
                  </a:ext>
                </a:extLst>
              </a:tr>
              <a:tr h="216000">
                <a:tc>
                  <a:txBody>
                    <a:bodyPr/>
                    <a:lstStyle/>
                    <a:p>
                      <a:pPr algn="l" fontAlgn="ctr"/>
                      <a:r>
                        <a:rPr lang="nb-NO" sz="1000" b="0" i="0" u="none" strike="noStrike" dirty="0">
                          <a:effectLst/>
                          <a:latin typeface="Calibri" panose="020F0502020204030204" pitchFamily="34" charset="0"/>
                        </a:rPr>
                        <a:t>Jeg snakker ofte om bøker jeg har lest med andre</a:t>
                      </a:r>
                    </a:p>
                  </a:txBody>
                  <a:tcPr marL="90598"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effectLst/>
                          <a:latin typeface="Calibri" panose="020F0502020204030204" pitchFamily="34" charset="0"/>
                        </a:rPr>
                        <a:t>3,9</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3,9</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3,0</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4,3</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5,3</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nb-NO" sz="1000" b="0" i="0" u="none" strike="noStrike" dirty="0">
                          <a:effectLst/>
                          <a:latin typeface="Calibri" panose="020F0502020204030204" pitchFamily="34" charset="0"/>
                        </a:rPr>
                        <a:t>3,6</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3,4</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84535349"/>
                  </a:ext>
                </a:extLst>
              </a:tr>
              <a:tr h="216000">
                <a:tc>
                  <a:txBody>
                    <a:bodyPr/>
                    <a:lstStyle/>
                    <a:p>
                      <a:pPr algn="l" fontAlgn="ctr"/>
                      <a:r>
                        <a:rPr lang="nb-NO" sz="1000" b="0" i="0" u="none" strike="noStrike" dirty="0">
                          <a:effectLst/>
                          <a:latin typeface="Calibri" panose="020F0502020204030204" pitchFamily="34" charset="0"/>
                        </a:rPr>
                        <a:t>Om jeg ser en bok jeg er interessert i, kjøper jeg den. Pris er mindre viktig</a:t>
                      </a:r>
                    </a:p>
                  </a:txBody>
                  <a:tcPr marL="90598"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effectLst/>
                          <a:latin typeface="Calibri" panose="020F0502020204030204" pitchFamily="34" charset="0"/>
                        </a:rPr>
                        <a:t>3,9</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4,1</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3,4</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2,5</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5,1</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nb-NO" sz="1000" b="0" i="0" u="none" strike="noStrike" dirty="0">
                          <a:effectLst/>
                          <a:latin typeface="Calibri" panose="020F0502020204030204" pitchFamily="34" charset="0"/>
                        </a:rPr>
                        <a:t>3,8</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4,6</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12204853"/>
                  </a:ext>
                </a:extLst>
              </a:tr>
              <a:tr h="216000">
                <a:tc>
                  <a:txBody>
                    <a:bodyPr/>
                    <a:lstStyle/>
                    <a:p>
                      <a:pPr algn="l" fontAlgn="ctr"/>
                      <a:r>
                        <a:rPr lang="nb-NO" sz="1000" b="0" i="0" u="none" strike="noStrike" dirty="0">
                          <a:effectLst/>
                          <a:latin typeface="Calibri" panose="020F0502020204030204" pitchFamily="34" charset="0"/>
                        </a:rPr>
                        <a:t>Jeg leser/lytter like gjerne på engelsk som på norsk</a:t>
                      </a:r>
                    </a:p>
                  </a:txBody>
                  <a:tcPr marL="90598"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effectLst/>
                          <a:latin typeface="Calibri" panose="020F0502020204030204" pitchFamily="34" charset="0"/>
                        </a:rPr>
                        <a:t>3,8</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5,2</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nb-NO" sz="1000" b="0" i="0" u="none" strike="noStrike" dirty="0">
                          <a:effectLst/>
                          <a:latin typeface="Calibri" panose="020F0502020204030204" pitchFamily="34" charset="0"/>
                        </a:rPr>
                        <a:t>3,6</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3,1</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3,2</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2,6</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3,4</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78760166"/>
                  </a:ext>
                </a:extLst>
              </a:tr>
              <a:tr h="216000">
                <a:tc>
                  <a:txBody>
                    <a:bodyPr/>
                    <a:lstStyle/>
                    <a:p>
                      <a:pPr algn="l" fontAlgn="ctr"/>
                      <a:r>
                        <a:rPr lang="nb-NO" sz="1000" b="0" i="0" u="none" strike="noStrike" dirty="0">
                          <a:effectLst/>
                          <a:latin typeface="Calibri" panose="020F0502020204030204" pitchFamily="34" charset="0"/>
                        </a:rPr>
                        <a:t>Jeg venter helst med å kjøpe en ny bok til den har kommet i pocket</a:t>
                      </a:r>
                    </a:p>
                  </a:txBody>
                  <a:tcPr marL="90598"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effectLst/>
                          <a:latin typeface="Calibri" panose="020F0502020204030204" pitchFamily="34" charset="0"/>
                        </a:rPr>
                        <a:t>3,7</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3,5</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3,1</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5,6</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nb-NO" sz="1000" b="0" i="0" u="none" strike="noStrike" dirty="0">
                          <a:effectLst/>
                          <a:latin typeface="Calibri" panose="020F0502020204030204" pitchFamily="34" charset="0"/>
                        </a:rPr>
                        <a:t>3,5</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3,6</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3,1</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24484847"/>
                  </a:ext>
                </a:extLst>
              </a:tr>
              <a:tr h="216000">
                <a:tc>
                  <a:txBody>
                    <a:bodyPr/>
                    <a:lstStyle/>
                    <a:p>
                      <a:pPr algn="l" fontAlgn="ctr"/>
                      <a:r>
                        <a:rPr lang="nb-NO" sz="1000" b="0" i="0" u="none" strike="noStrike" dirty="0">
                          <a:effectLst/>
                          <a:latin typeface="Calibri" panose="020F0502020204030204" pitchFamily="34" charset="0"/>
                        </a:rPr>
                        <a:t>Jeg har problemer med å holde konsentrasjonen når jeg leser bøker</a:t>
                      </a:r>
                    </a:p>
                  </a:txBody>
                  <a:tcPr marL="90598"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effectLst/>
                          <a:latin typeface="Calibri" panose="020F0502020204030204" pitchFamily="34" charset="0"/>
                        </a:rPr>
                        <a:t>3,4</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3,4</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5,5</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2,7</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2,3</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3,6</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nb-NO" sz="1000" b="0" i="0" u="none" strike="noStrike" dirty="0">
                          <a:effectLst/>
                          <a:latin typeface="Calibri" panose="020F0502020204030204" pitchFamily="34" charset="0"/>
                        </a:rPr>
                        <a:t>3,1</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36409690"/>
                  </a:ext>
                </a:extLst>
              </a:tr>
              <a:tr h="216000">
                <a:tc>
                  <a:txBody>
                    <a:bodyPr/>
                    <a:lstStyle/>
                    <a:p>
                      <a:pPr algn="l" fontAlgn="ctr"/>
                      <a:r>
                        <a:rPr lang="nb-NO" sz="1000" b="0" i="0" u="none" strike="noStrike" dirty="0">
                          <a:effectLst/>
                          <a:latin typeface="Calibri" panose="020F0502020204030204" pitchFamily="34" charset="0"/>
                        </a:rPr>
                        <a:t>Om jeg leser en skikkelig fengende anmeldelse, hender det at jeg kjøper boka med en gang</a:t>
                      </a:r>
                    </a:p>
                  </a:txBody>
                  <a:tcPr marL="90598"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effectLst/>
                          <a:latin typeface="Calibri" panose="020F0502020204030204" pitchFamily="34" charset="0"/>
                        </a:rPr>
                        <a:t>3,4</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3,3</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3,3</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3,1</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5,0</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nb-NO" sz="1000" b="0" i="0" u="none" strike="noStrike" dirty="0">
                          <a:effectLst/>
                          <a:latin typeface="Calibri" panose="020F0502020204030204" pitchFamily="34" charset="0"/>
                        </a:rPr>
                        <a:t>3,0</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3,1</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32985650"/>
                  </a:ext>
                </a:extLst>
              </a:tr>
              <a:tr h="216000">
                <a:tc>
                  <a:txBody>
                    <a:bodyPr/>
                    <a:lstStyle/>
                    <a:p>
                      <a:pPr algn="l" fontAlgn="ctr"/>
                      <a:r>
                        <a:rPr lang="nb-NO" sz="1000" b="0" i="0" u="none" strike="noStrike" dirty="0">
                          <a:effectLst/>
                          <a:latin typeface="Calibri" panose="020F0502020204030204" pitchFamily="34" charset="0"/>
                        </a:rPr>
                        <a:t>Jeg syns det er vanskelig å kjøpe/laste ned e-bøker</a:t>
                      </a:r>
                    </a:p>
                  </a:txBody>
                  <a:tcPr marL="90598"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effectLst/>
                          <a:latin typeface="Calibri" panose="020F0502020204030204" pitchFamily="34" charset="0"/>
                        </a:rPr>
                        <a:t>3,2</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2,6</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3,1</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3,1</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2,8</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5,3</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nb-NO" sz="1000" b="0" i="0" u="none" strike="noStrike" dirty="0">
                          <a:effectLst/>
                          <a:latin typeface="Calibri" panose="020F0502020204030204" pitchFamily="34" charset="0"/>
                        </a:rPr>
                        <a:t>2,6</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78570875"/>
                  </a:ext>
                </a:extLst>
              </a:tr>
              <a:tr h="216000">
                <a:tc>
                  <a:txBody>
                    <a:bodyPr/>
                    <a:lstStyle/>
                    <a:p>
                      <a:pPr algn="l" fontAlgn="ctr"/>
                      <a:r>
                        <a:rPr lang="nb-NO" sz="1000" b="0" i="0" u="none" strike="noStrike" dirty="0">
                          <a:effectLst/>
                          <a:latin typeface="Calibri" panose="020F0502020204030204" pitchFamily="34" charset="0"/>
                        </a:rPr>
                        <a:t>Jeg handler ofte på utenlandske nettbutikker fordi de har større utvalg</a:t>
                      </a:r>
                    </a:p>
                  </a:txBody>
                  <a:tcPr marL="90598"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effectLst/>
                          <a:latin typeface="Calibri" panose="020F0502020204030204" pitchFamily="34" charset="0"/>
                        </a:rPr>
                        <a:t>2,4</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3,9</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nb-NO" sz="1000" b="0" i="0" u="none" strike="noStrike" dirty="0">
                          <a:effectLst/>
                          <a:latin typeface="Calibri" panose="020F0502020204030204" pitchFamily="34" charset="0"/>
                        </a:rPr>
                        <a:t>2,0</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1,7</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1,8</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1,7</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1,6</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75706235"/>
                  </a:ext>
                </a:extLst>
              </a:tr>
              <a:tr h="216000">
                <a:tc>
                  <a:txBody>
                    <a:bodyPr/>
                    <a:lstStyle/>
                    <a:p>
                      <a:pPr algn="l" fontAlgn="ctr"/>
                      <a:r>
                        <a:rPr lang="nb-NO" sz="1000" b="0" i="0" u="none" strike="noStrike" dirty="0">
                          <a:effectLst/>
                          <a:latin typeface="Calibri" panose="020F0502020204030204" pitchFamily="34" charset="0"/>
                        </a:rPr>
                        <a:t>Jeg leser mesteparten av bøker på Kindle/lesebrett</a:t>
                      </a:r>
                    </a:p>
                  </a:txBody>
                  <a:tcPr marL="90598"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effectLst/>
                          <a:latin typeface="Calibri" panose="020F0502020204030204" pitchFamily="34" charset="0"/>
                        </a:rPr>
                        <a:t>1,8</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3,1</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nb-NO" sz="1000" b="0" i="0" u="none" strike="noStrike" dirty="0">
                          <a:effectLst/>
                          <a:latin typeface="Calibri" panose="020F0502020204030204" pitchFamily="34" charset="0"/>
                        </a:rPr>
                        <a:t>1,3</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1,2</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1,2</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1,2</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1,2</a:t>
                      </a:r>
                    </a:p>
                  </a:txBody>
                  <a:tcPr marL="7550" marR="7550" marT="75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68644265"/>
                  </a:ext>
                </a:extLst>
              </a:tr>
            </a:tbl>
          </a:graphicData>
        </a:graphic>
      </p:graphicFrame>
      <p:pic>
        <p:nvPicPr>
          <p:cNvPr id="12" name="Bilde 11" descr="Et bilde som inneholder person, vindu, innendørs&#10;&#10;Automatisk generert beskrivelse">
            <a:extLst>
              <a:ext uri="{FF2B5EF4-FFF2-40B4-BE49-F238E27FC236}">
                <a16:creationId xmlns:a16="http://schemas.microsoft.com/office/drawing/2014/main" id="{F241F7B4-D6CB-412C-B80B-207A862D84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5137" y="1867999"/>
            <a:ext cx="793826" cy="450468"/>
          </a:xfrm>
          <a:prstGeom prst="rect">
            <a:avLst/>
          </a:prstGeom>
          <a:ln>
            <a:noFill/>
          </a:ln>
          <a:effectLst>
            <a:outerShdw blurRad="190500" algn="tl" rotWithShape="0">
              <a:srgbClr val="000000">
                <a:alpha val="70000"/>
              </a:srgbClr>
            </a:outerShdw>
          </a:effectLst>
        </p:spPr>
      </p:pic>
      <p:pic>
        <p:nvPicPr>
          <p:cNvPr id="13" name="Bilde 12" descr="Et bilde som inneholder person, familie&#10;&#10;Automatisk generert beskrivelse">
            <a:extLst>
              <a:ext uri="{FF2B5EF4-FFF2-40B4-BE49-F238E27FC236}">
                <a16:creationId xmlns:a16="http://schemas.microsoft.com/office/drawing/2014/main" id="{981D7986-DCCD-48B8-9E59-06ED418A2B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1097" y="1875026"/>
            <a:ext cx="793826" cy="450468"/>
          </a:xfrm>
          <a:prstGeom prst="rect">
            <a:avLst/>
          </a:prstGeom>
          <a:ln>
            <a:noFill/>
          </a:ln>
          <a:effectLst>
            <a:outerShdw blurRad="190500" algn="tl" rotWithShape="0">
              <a:srgbClr val="000000">
                <a:alpha val="70000"/>
              </a:srgbClr>
            </a:outerShdw>
          </a:effectLst>
        </p:spPr>
      </p:pic>
      <p:pic>
        <p:nvPicPr>
          <p:cNvPr id="14" name="Bilde 13" descr="Et bilde som inneholder tekst, skilt, tilbehør&#10;&#10;Automatisk generert beskrivelse">
            <a:extLst>
              <a:ext uri="{FF2B5EF4-FFF2-40B4-BE49-F238E27FC236}">
                <a16:creationId xmlns:a16="http://schemas.microsoft.com/office/drawing/2014/main" id="{F80A7D28-4281-4D83-8901-EF17FFA5D2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3926" y="1875026"/>
            <a:ext cx="793826" cy="450468"/>
          </a:xfrm>
          <a:prstGeom prst="rect">
            <a:avLst/>
          </a:prstGeom>
          <a:ln>
            <a:noFill/>
          </a:ln>
          <a:effectLst>
            <a:outerShdw blurRad="190500" algn="tl" rotWithShape="0">
              <a:srgbClr val="000000">
                <a:alpha val="70000"/>
              </a:srgbClr>
            </a:outerShdw>
          </a:effectLst>
        </p:spPr>
      </p:pic>
      <p:pic>
        <p:nvPicPr>
          <p:cNvPr id="16" name="Bilde 15" descr="Et bilde som inneholder tekst, bok, hylle, innendørs&#10;&#10;Automatisk generert beskrivelse">
            <a:extLst>
              <a:ext uri="{FF2B5EF4-FFF2-40B4-BE49-F238E27FC236}">
                <a16:creationId xmlns:a16="http://schemas.microsoft.com/office/drawing/2014/main" id="{C6790B88-1123-4389-A594-05662D4E27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2176" y="1875026"/>
            <a:ext cx="793826" cy="450468"/>
          </a:xfrm>
          <a:prstGeom prst="rect">
            <a:avLst/>
          </a:prstGeom>
          <a:ln>
            <a:noFill/>
          </a:ln>
          <a:effectLst>
            <a:outerShdw blurRad="190500" algn="tl" rotWithShape="0">
              <a:srgbClr val="000000">
                <a:alpha val="70000"/>
              </a:srgbClr>
            </a:outerShdw>
          </a:effectLst>
        </p:spPr>
      </p:pic>
      <p:pic>
        <p:nvPicPr>
          <p:cNvPr id="17" name="Bilde 16" descr="Et bilde som inneholder person, ung, stående&#10;&#10;Automatisk generert beskrivelse">
            <a:extLst>
              <a:ext uri="{FF2B5EF4-FFF2-40B4-BE49-F238E27FC236}">
                <a16:creationId xmlns:a16="http://schemas.microsoft.com/office/drawing/2014/main" id="{4F4848E6-1AB8-4A38-AC54-47FFED38BC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24199" y="1858088"/>
            <a:ext cx="793826" cy="450468"/>
          </a:xfrm>
          <a:prstGeom prst="rect">
            <a:avLst/>
          </a:prstGeom>
          <a:ln>
            <a:noFill/>
          </a:ln>
          <a:effectLst>
            <a:outerShdw blurRad="190500" algn="tl" rotWithShape="0">
              <a:srgbClr val="000000">
                <a:alpha val="70000"/>
              </a:srgbClr>
            </a:outerShdw>
          </a:effectLst>
        </p:spPr>
      </p:pic>
      <p:pic>
        <p:nvPicPr>
          <p:cNvPr id="11" name="Picture 2" descr="Bridging the connection between printed and digital books | News | CORDIS |  European Commission">
            <a:extLst>
              <a:ext uri="{FF2B5EF4-FFF2-40B4-BE49-F238E27FC236}">
                <a16:creationId xmlns:a16="http://schemas.microsoft.com/office/drawing/2014/main" id="{15F47925-DF46-471E-A5DF-C6B9A7169CF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48254" y="1877251"/>
            <a:ext cx="761368" cy="4320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5" name="TekstSylinder 14">
            <a:extLst>
              <a:ext uri="{FF2B5EF4-FFF2-40B4-BE49-F238E27FC236}">
                <a16:creationId xmlns:a16="http://schemas.microsoft.com/office/drawing/2014/main" id="{10E075B2-33ED-A347-9F0D-60D9177EED25}"/>
              </a:ext>
            </a:extLst>
          </p:cNvPr>
          <p:cNvSpPr txBox="1"/>
          <p:nvPr/>
        </p:nvSpPr>
        <p:spPr>
          <a:xfrm>
            <a:off x="773199" y="1874628"/>
            <a:ext cx="3891842" cy="677108"/>
          </a:xfrm>
          <a:prstGeom prst="rect">
            <a:avLst/>
          </a:prstGeom>
          <a:noFill/>
        </p:spPr>
        <p:txBody>
          <a:bodyPr wrap="square">
            <a:spAutoFit/>
          </a:bodyPr>
          <a:lstStyle/>
          <a:p>
            <a:r>
              <a:rPr lang="nb-NO" sz="1100" b="1" dirty="0">
                <a:effectLst/>
                <a:latin typeface="Verdana" panose="020B0604030504040204" pitchFamily="34" charset="0"/>
                <a:ea typeface="Times New Roman" panose="02020603050405020304" pitchFamily="18" charset="0"/>
              </a:rPr>
              <a:t>Hvor enig eller uenig er du i påstandene?</a:t>
            </a:r>
          </a:p>
          <a:p>
            <a:r>
              <a:rPr lang="nb-NO" sz="900" dirty="0"/>
              <a:t>Viser snitt på 7-punkt skala der 1=Helt uenig og 7=Helt enig i påstanden</a:t>
            </a:r>
          </a:p>
          <a:p>
            <a:endParaRPr lang="nb-NO" sz="1800" dirty="0">
              <a:effectLst/>
              <a:latin typeface="Times New Roman" panose="02020603050405020304" pitchFamily="18" charset="0"/>
              <a:ea typeface="Times New Roman" panose="02020603050405020304" pitchFamily="18" charset="0"/>
            </a:endParaRPr>
          </a:p>
        </p:txBody>
      </p:sp>
      <p:sp>
        <p:nvSpPr>
          <p:cNvPr id="18" name="TekstSylinder 17">
            <a:extLst>
              <a:ext uri="{FF2B5EF4-FFF2-40B4-BE49-F238E27FC236}">
                <a16:creationId xmlns:a16="http://schemas.microsoft.com/office/drawing/2014/main" id="{AB3AE2BE-3BA1-48AC-F677-965CDF35B514}"/>
              </a:ext>
            </a:extLst>
          </p:cNvPr>
          <p:cNvSpPr txBox="1"/>
          <p:nvPr/>
        </p:nvSpPr>
        <p:spPr>
          <a:xfrm>
            <a:off x="0" y="6627075"/>
            <a:ext cx="8040216" cy="230832"/>
          </a:xfrm>
          <a:prstGeom prst="rect">
            <a:avLst/>
          </a:prstGeom>
          <a:noFill/>
        </p:spPr>
        <p:txBody>
          <a:bodyPr wrap="square">
            <a:spAutoFit/>
          </a:bodyPr>
          <a:lstStyle/>
          <a:p>
            <a:r>
              <a:rPr lang="nb-NO" sz="900" i="1" dirty="0" err="1"/>
              <a:t>Clusteranalyse</a:t>
            </a:r>
            <a:r>
              <a:rPr lang="nb-NO" sz="900" i="1" dirty="0"/>
              <a:t>: Personer med sammenfallende svaranalyse havner i samme gruppe. Base = Hele utvalget (n= 2119)</a:t>
            </a:r>
          </a:p>
        </p:txBody>
      </p:sp>
    </p:spTree>
    <p:extLst>
      <p:ext uri="{BB962C8B-B14F-4D97-AF65-F5344CB8AC3E}">
        <p14:creationId xmlns:p14="http://schemas.microsoft.com/office/powerpoint/2010/main" val="330863512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0" y="0"/>
            <a:ext cx="1219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rgbClr val="FFFFFF"/>
              </a:solidFill>
            </a:endParaRPr>
          </a:p>
        </p:txBody>
      </p:sp>
      <p:pic>
        <p:nvPicPr>
          <p:cNvPr id="5" name="Bilde 4" descr="Et bilde som inneholder katt, pattedyr, sitter, innendørs&#10;&#10;Automatisk generert beskrivelse">
            <a:extLst>
              <a:ext uri="{FF2B5EF4-FFF2-40B4-BE49-F238E27FC236}">
                <a16:creationId xmlns:a16="http://schemas.microsoft.com/office/drawing/2014/main" id="{C299450B-596E-492E-8AEB-FF492D5DEB5C}"/>
              </a:ext>
            </a:extLst>
          </p:cNvPr>
          <p:cNvPicPr>
            <a:picLocks noChangeAspect="1"/>
          </p:cNvPicPr>
          <p:nvPr/>
        </p:nvPicPr>
        <p:blipFill rotWithShape="1">
          <a:blip r:embed="rId3">
            <a:extLst>
              <a:ext uri="{28A0092B-C50C-407E-A947-70E740481C1C}">
                <a14:useLocalDpi xmlns:a14="http://schemas.microsoft.com/office/drawing/2010/main" val="0"/>
              </a:ext>
            </a:extLst>
          </a:blip>
          <a:srcRect t="2328"/>
          <a:stretch/>
        </p:blipFill>
        <p:spPr>
          <a:xfrm>
            <a:off x="1994474" y="0"/>
            <a:ext cx="7966564" cy="6858000"/>
          </a:xfrm>
          <a:prstGeom prst="rect">
            <a:avLst/>
          </a:prstGeom>
        </p:spPr>
      </p:pic>
      <p:sp>
        <p:nvSpPr>
          <p:cNvPr id="4" name="Tittel 3"/>
          <p:cNvSpPr>
            <a:spLocks noGrp="1"/>
          </p:cNvSpPr>
          <p:nvPr>
            <p:ph type="title"/>
          </p:nvPr>
        </p:nvSpPr>
        <p:spPr>
          <a:xfrm>
            <a:off x="1945860" y="2733799"/>
            <a:ext cx="7966564" cy="911225"/>
          </a:xfrm>
        </p:spPr>
        <p:txBody>
          <a:bodyPr/>
          <a:lstStyle/>
          <a:p>
            <a:pPr algn="ctr"/>
            <a:r>
              <a:rPr lang="nb-NO" sz="1200" dirty="0">
                <a:solidFill>
                  <a:schemeClr val="bg1"/>
                </a:solidFill>
              </a:rPr>
              <a:t>Når vi inviterer folk til å mene: </a:t>
            </a:r>
            <a:br>
              <a:rPr lang="nb-NO" sz="1200" dirty="0">
                <a:solidFill>
                  <a:schemeClr val="bg1"/>
                </a:solidFill>
              </a:rPr>
            </a:br>
            <a:r>
              <a:rPr lang="nb-NO" sz="3200" dirty="0">
                <a:solidFill>
                  <a:schemeClr val="bg1"/>
                </a:solidFill>
              </a:rPr>
              <a:t>«</a:t>
            </a:r>
            <a:r>
              <a:rPr lang="nb-NO" sz="3200" dirty="0" err="1">
                <a:solidFill>
                  <a:schemeClr val="bg1"/>
                </a:solidFill>
              </a:rPr>
              <a:t>Perception</a:t>
            </a:r>
            <a:r>
              <a:rPr lang="nb-NO" sz="3200" dirty="0">
                <a:solidFill>
                  <a:schemeClr val="bg1"/>
                </a:solidFill>
              </a:rPr>
              <a:t> is </a:t>
            </a:r>
            <a:r>
              <a:rPr lang="nb-NO" sz="3200" dirty="0" err="1">
                <a:solidFill>
                  <a:schemeClr val="bg1"/>
                </a:solidFill>
              </a:rPr>
              <a:t>reality</a:t>
            </a:r>
            <a:r>
              <a:rPr lang="nb-NO" sz="3200" dirty="0">
                <a:solidFill>
                  <a:schemeClr val="bg1"/>
                </a:solidFill>
              </a:rPr>
              <a:t>!»</a:t>
            </a:r>
            <a:br>
              <a:rPr lang="nb-NO" sz="3200" dirty="0">
                <a:solidFill>
                  <a:schemeClr val="bg1"/>
                </a:solidFill>
              </a:rPr>
            </a:br>
            <a:r>
              <a:rPr lang="nb-NO" sz="1800" dirty="0">
                <a:solidFill>
                  <a:schemeClr val="bg1"/>
                </a:solidFill>
              </a:rPr>
              <a:t>Folk sier ikke alltid det de mener, og mener ikke alltid det de sier.</a:t>
            </a:r>
            <a:br>
              <a:rPr lang="nb-NO" sz="1800" dirty="0">
                <a:solidFill>
                  <a:schemeClr val="bg1"/>
                </a:solidFill>
              </a:rPr>
            </a:br>
            <a:br>
              <a:rPr lang="nb-NO" sz="1800" dirty="0">
                <a:solidFill>
                  <a:schemeClr val="bg1"/>
                </a:solidFill>
              </a:rPr>
            </a:br>
            <a:r>
              <a:rPr lang="nb-NO" sz="1800" dirty="0">
                <a:solidFill>
                  <a:schemeClr val="bg1"/>
                </a:solidFill>
              </a:rPr>
              <a:t>De store talls lov: Summen av subjektive oppfatninger blir </a:t>
            </a:r>
            <a:br>
              <a:rPr lang="nb-NO" sz="1800" dirty="0">
                <a:solidFill>
                  <a:schemeClr val="bg1"/>
                </a:solidFill>
              </a:rPr>
            </a:br>
            <a:r>
              <a:rPr lang="nb-NO" sz="1800" dirty="0">
                <a:solidFill>
                  <a:schemeClr val="bg1"/>
                </a:solidFill>
              </a:rPr>
              <a:t>omgivelsenes objektive oppfatning</a:t>
            </a:r>
            <a:br>
              <a:rPr lang="nb-NO" sz="1800" dirty="0">
                <a:solidFill>
                  <a:schemeClr val="bg1"/>
                </a:solidFill>
              </a:rPr>
            </a:br>
            <a:endParaRPr lang="nb-NO" sz="1800" dirty="0">
              <a:solidFill>
                <a:srgbClr val="FF0000"/>
              </a:solidFill>
            </a:endParaRPr>
          </a:p>
        </p:txBody>
      </p:sp>
    </p:spTree>
    <p:extLst>
      <p:ext uri="{BB962C8B-B14F-4D97-AF65-F5344CB8AC3E}">
        <p14:creationId xmlns:p14="http://schemas.microsoft.com/office/powerpoint/2010/main" val="42204704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2660AD-BBD6-4741-8B4F-5172EFBA2386}"/>
              </a:ext>
            </a:extLst>
          </p:cNvPr>
          <p:cNvSpPr>
            <a:spLocks noGrp="1"/>
          </p:cNvSpPr>
          <p:nvPr>
            <p:ph type="title"/>
          </p:nvPr>
        </p:nvSpPr>
        <p:spPr>
          <a:xfrm>
            <a:off x="733425" y="364154"/>
            <a:ext cx="10725149" cy="911225"/>
          </a:xfrm>
        </p:spPr>
        <p:txBody>
          <a:bodyPr/>
          <a:lstStyle/>
          <a:p>
            <a:r>
              <a:rPr lang="nb-NO" sz="1200" dirty="0">
                <a:solidFill>
                  <a:schemeClr val="tx1">
                    <a:lumMod val="50000"/>
                    <a:lumOff val="50000"/>
                  </a:schemeClr>
                </a:solidFill>
              </a:rPr>
              <a:t>HOLDNINGSGRUPPER</a:t>
            </a:r>
            <a:br>
              <a:rPr lang="nb-NO" dirty="0"/>
            </a:br>
            <a:r>
              <a:rPr lang="nb-NO" dirty="0"/>
              <a:t>Nærmere profiler på holdningsgruppene</a:t>
            </a:r>
            <a:br>
              <a:rPr lang="nb-NO" dirty="0"/>
            </a:br>
            <a:endParaRPr lang="nb-NO" sz="1200" dirty="0"/>
          </a:p>
        </p:txBody>
      </p:sp>
      <p:graphicFrame>
        <p:nvGraphicFramePr>
          <p:cNvPr id="5" name="Tabell 4">
            <a:extLst>
              <a:ext uri="{FF2B5EF4-FFF2-40B4-BE49-F238E27FC236}">
                <a16:creationId xmlns:a16="http://schemas.microsoft.com/office/drawing/2014/main" id="{0B166D72-DB93-4C14-94DB-8A7B936CAC5E}"/>
              </a:ext>
            </a:extLst>
          </p:cNvPr>
          <p:cNvGraphicFramePr>
            <a:graphicFrameLocks noGrp="1"/>
          </p:cNvGraphicFramePr>
          <p:nvPr>
            <p:extLst>
              <p:ext uri="{D42A27DB-BD31-4B8C-83A1-F6EECF244321}">
                <p14:modId xmlns:p14="http://schemas.microsoft.com/office/powerpoint/2010/main" val="2178899974"/>
              </p:ext>
            </p:extLst>
          </p:nvPr>
        </p:nvGraphicFramePr>
        <p:xfrm>
          <a:off x="764722" y="1556792"/>
          <a:ext cx="10837557" cy="4730375"/>
        </p:xfrm>
        <a:graphic>
          <a:graphicData uri="http://schemas.openxmlformats.org/drawingml/2006/table">
            <a:tbl>
              <a:tblPr>
                <a:effectLst>
                  <a:outerShdw blurRad="63500" sx="102000" sy="102000" algn="ctr" rotWithShape="0">
                    <a:prstClr val="black">
                      <a:alpha val="40000"/>
                    </a:prstClr>
                  </a:outerShdw>
                </a:effectLst>
              </a:tblPr>
              <a:tblGrid>
                <a:gridCol w="1296000">
                  <a:extLst>
                    <a:ext uri="{9D8B030D-6E8A-4147-A177-3AD203B41FA5}">
                      <a16:colId xmlns:a16="http://schemas.microsoft.com/office/drawing/2014/main" val="2280857787"/>
                    </a:ext>
                  </a:extLst>
                </a:gridCol>
                <a:gridCol w="648000">
                  <a:extLst>
                    <a:ext uri="{9D8B030D-6E8A-4147-A177-3AD203B41FA5}">
                      <a16:colId xmlns:a16="http://schemas.microsoft.com/office/drawing/2014/main" val="1257862794"/>
                    </a:ext>
                  </a:extLst>
                </a:gridCol>
                <a:gridCol w="648000">
                  <a:extLst>
                    <a:ext uri="{9D8B030D-6E8A-4147-A177-3AD203B41FA5}">
                      <a16:colId xmlns:a16="http://schemas.microsoft.com/office/drawing/2014/main" val="2474029178"/>
                    </a:ext>
                  </a:extLst>
                </a:gridCol>
                <a:gridCol w="648000">
                  <a:extLst>
                    <a:ext uri="{9D8B030D-6E8A-4147-A177-3AD203B41FA5}">
                      <a16:colId xmlns:a16="http://schemas.microsoft.com/office/drawing/2014/main" val="214434114"/>
                    </a:ext>
                  </a:extLst>
                </a:gridCol>
                <a:gridCol w="648000">
                  <a:extLst>
                    <a:ext uri="{9D8B030D-6E8A-4147-A177-3AD203B41FA5}">
                      <a16:colId xmlns:a16="http://schemas.microsoft.com/office/drawing/2014/main" val="1113853187"/>
                    </a:ext>
                  </a:extLst>
                </a:gridCol>
                <a:gridCol w="651190">
                  <a:extLst>
                    <a:ext uri="{9D8B030D-6E8A-4147-A177-3AD203B41FA5}">
                      <a16:colId xmlns:a16="http://schemas.microsoft.com/office/drawing/2014/main" val="281093039"/>
                    </a:ext>
                  </a:extLst>
                </a:gridCol>
                <a:gridCol w="644810">
                  <a:extLst>
                    <a:ext uri="{9D8B030D-6E8A-4147-A177-3AD203B41FA5}">
                      <a16:colId xmlns:a16="http://schemas.microsoft.com/office/drawing/2014/main" val="3152316930"/>
                    </a:ext>
                  </a:extLst>
                </a:gridCol>
                <a:gridCol w="468000">
                  <a:extLst>
                    <a:ext uri="{9D8B030D-6E8A-4147-A177-3AD203B41FA5}">
                      <a16:colId xmlns:a16="http://schemas.microsoft.com/office/drawing/2014/main" val="1918839380"/>
                    </a:ext>
                  </a:extLst>
                </a:gridCol>
                <a:gridCol w="1297557">
                  <a:extLst>
                    <a:ext uri="{9D8B030D-6E8A-4147-A177-3AD203B41FA5}">
                      <a16:colId xmlns:a16="http://schemas.microsoft.com/office/drawing/2014/main" val="3742243214"/>
                    </a:ext>
                  </a:extLst>
                </a:gridCol>
                <a:gridCol w="648000">
                  <a:extLst>
                    <a:ext uri="{9D8B030D-6E8A-4147-A177-3AD203B41FA5}">
                      <a16:colId xmlns:a16="http://schemas.microsoft.com/office/drawing/2014/main" val="494041274"/>
                    </a:ext>
                  </a:extLst>
                </a:gridCol>
                <a:gridCol w="648000">
                  <a:extLst>
                    <a:ext uri="{9D8B030D-6E8A-4147-A177-3AD203B41FA5}">
                      <a16:colId xmlns:a16="http://schemas.microsoft.com/office/drawing/2014/main" val="1969903364"/>
                    </a:ext>
                  </a:extLst>
                </a:gridCol>
                <a:gridCol w="648000">
                  <a:extLst>
                    <a:ext uri="{9D8B030D-6E8A-4147-A177-3AD203B41FA5}">
                      <a16:colId xmlns:a16="http://schemas.microsoft.com/office/drawing/2014/main" val="2214046188"/>
                    </a:ext>
                  </a:extLst>
                </a:gridCol>
                <a:gridCol w="648000">
                  <a:extLst>
                    <a:ext uri="{9D8B030D-6E8A-4147-A177-3AD203B41FA5}">
                      <a16:colId xmlns:a16="http://schemas.microsoft.com/office/drawing/2014/main" val="257799873"/>
                    </a:ext>
                  </a:extLst>
                </a:gridCol>
                <a:gridCol w="648000">
                  <a:extLst>
                    <a:ext uri="{9D8B030D-6E8A-4147-A177-3AD203B41FA5}">
                      <a16:colId xmlns:a16="http://schemas.microsoft.com/office/drawing/2014/main" val="4242707744"/>
                    </a:ext>
                  </a:extLst>
                </a:gridCol>
                <a:gridCol w="648000">
                  <a:extLst>
                    <a:ext uri="{9D8B030D-6E8A-4147-A177-3AD203B41FA5}">
                      <a16:colId xmlns:a16="http://schemas.microsoft.com/office/drawing/2014/main" val="246196444"/>
                    </a:ext>
                  </a:extLst>
                </a:gridCol>
              </a:tblGrid>
              <a:tr h="199102">
                <a:tc>
                  <a:txBody>
                    <a:bodyPr/>
                    <a:lstStyle/>
                    <a:p>
                      <a:pPr algn="l" fontAlgn="ctr"/>
                      <a:r>
                        <a:rPr lang="nb-NO" sz="900" b="1" i="0" u="none" strike="noStrike" dirty="0">
                          <a:effectLst/>
                          <a:latin typeface="Calibri" panose="020F0502020204030204" pitchFamily="34" charset="0"/>
                        </a:rPr>
                        <a:t> </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900" b="1" i="0" u="none" strike="noStrike" dirty="0">
                          <a:effectLst/>
                          <a:latin typeface="Calibri" panose="020F0502020204030204" pitchFamily="34" charset="0"/>
                        </a:rPr>
                        <a:t>De </a:t>
                      </a:r>
                    </a:p>
                    <a:p>
                      <a:pPr algn="ctr" fontAlgn="ctr"/>
                      <a:r>
                        <a:rPr lang="nb-NO" sz="900" b="1" i="0" u="none" strike="noStrike" dirty="0">
                          <a:effectLst/>
                          <a:latin typeface="Calibri" panose="020F0502020204030204" pitchFamily="34" charset="0"/>
                        </a:rPr>
                        <a:t>moderne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900" b="1" i="0" u="none" strike="noStrike" dirty="0">
                          <a:effectLst/>
                          <a:latin typeface="Calibri" panose="020F0502020204030204" pitchFamily="34" charset="0"/>
                        </a:rPr>
                        <a:t>Mobiltids-tyvene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900" b="1" i="0" u="none" strike="noStrike" dirty="0">
                          <a:effectLst/>
                          <a:latin typeface="Calibri" panose="020F0502020204030204" pitchFamily="34" charset="0"/>
                        </a:rPr>
                        <a:t>De tilbuds-bevisste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900" b="1" i="0" u="none" strike="noStrike" dirty="0">
                          <a:effectLst/>
                          <a:latin typeface="Calibri" panose="020F0502020204030204" pitchFamily="34" charset="0"/>
                        </a:rPr>
                        <a:t>Opplever barrierer</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nb-NO" sz="900" b="1" i="0" u="none" strike="noStrike" dirty="0">
                          <a:effectLst/>
                          <a:latin typeface="Calibri" panose="020F0502020204030204" pitchFamily="34" charset="0"/>
                        </a:rPr>
                        <a:t>De bok-interesserte</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nb-NO" sz="900" b="1" i="0" u="none" strike="noStrike" dirty="0">
                          <a:effectLst/>
                          <a:latin typeface="Calibri" panose="020F0502020204030204" pitchFamily="34" charset="0"/>
                        </a:rPr>
                        <a:t>De barne-orienterte</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900" b="1" i="0" u="none" strike="noStrike" dirty="0">
                        <a:effectLst/>
                        <a:latin typeface="Calibri" panose="020F0502020204030204" pitchFamily="34" charset="0"/>
                      </a:endParaRPr>
                    </a:p>
                  </a:txBody>
                  <a:tcPr marL="5579" marR="5579" marT="5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nb-NO" sz="900" b="1" i="0" u="none" strike="noStrike" dirty="0">
                          <a:effectLst/>
                          <a:latin typeface="Calibri" panose="020F0502020204030204" pitchFamily="34" charset="0"/>
                        </a:rPr>
                        <a:t> </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900" b="1" i="0" u="none" strike="noStrike" dirty="0">
                          <a:effectLst/>
                          <a:latin typeface="Calibri" panose="020F0502020204030204" pitchFamily="34" charset="0"/>
                        </a:rPr>
                        <a:t>De </a:t>
                      </a:r>
                    </a:p>
                    <a:p>
                      <a:pPr algn="ctr" fontAlgn="ctr"/>
                      <a:r>
                        <a:rPr lang="nb-NO" sz="900" b="1" i="0" u="none" strike="noStrike" dirty="0">
                          <a:effectLst/>
                          <a:latin typeface="Calibri" panose="020F0502020204030204" pitchFamily="34" charset="0"/>
                        </a:rPr>
                        <a:t>moderne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900" b="1" i="0" u="none" strike="noStrike" dirty="0">
                          <a:effectLst/>
                          <a:latin typeface="Calibri" panose="020F0502020204030204" pitchFamily="34" charset="0"/>
                        </a:rPr>
                        <a:t>Mobiltids-tyvene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900" b="1" i="0" u="none" strike="noStrike" dirty="0">
                          <a:effectLst/>
                          <a:latin typeface="Calibri" panose="020F0502020204030204" pitchFamily="34" charset="0"/>
                        </a:rPr>
                        <a:t>De tilbuds-bevisste</a:t>
                      </a:r>
                    </a:p>
                  </a:txBody>
                  <a:tcPr marL="7550" marR="7550" marT="7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900" b="1" i="0" u="none" strike="noStrike" dirty="0">
                          <a:effectLst/>
                          <a:latin typeface="Calibri" panose="020F0502020204030204" pitchFamily="34" charset="0"/>
                        </a:rPr>
                        <a:t>Opplever barrierer</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nb-NO" sz="900" b="1" i="0" u="none" strike="noStrike" dirty="0">
                          <a:effectLst/>
                          <a:latin typeface="Calibri" panose="020F0502020204030204" pitchFamily="34" charset="0"/>
                        </a:rPr>
                        <a:t>De bok-interesserte</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nb-NO" sz="900" b="1" i="0" u="none" strike="noStrike" dirty="0">
                          <a:effectLst/>
                          <a:latin typeface="Calibri" panose="020F0502020204030204" pitchFamily="34" charset="0"/>
                        </a:rPr>
                        <a:t>De barne-orienterte</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71011746"/>
                  </a:ext>
                </a:extLst>
              </a:tr>
              <a:tr h="180000">
                <a:tc>
                  <a:txBody>
                    <a:bodyPr/>
                    <a:lstStyle/>
                    <a:p>
                      <a:pPr algn="l" fontAlgn="ctr"/>
                      <a:r>
                        <a:rPr lang="nb-NO" sz="1000" b="1" i="0" u="none" strike="noStrike" dirty="0">
                          <a:effectLst/>
                          <a:latin typeface="Calibri" panose="020F0502020204030204" pitchFamily="34" charset="0"/>
                        </a:rPr>
                        <a:t>Total</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effectLst/>
                          <a:latin typeface="Calibri" panose="020F0502020204030204" pitchFamily="34" charset="0"/>
                        </a:rPr>
                        <a:t>31 %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effectLst/>
                          <a:latin typeface="Calibri" panose="020F0502020204030204" pitchFamily="34" charset="0"/>
                        </a:rPr>
                        <a:t>15 %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effectLst/>
                          <a:latin typeface="Calibri" panose="020F0502020204030204" pitchFamily="34" charset="0"/>
                        </a:rPr>
                        <a:t>14 %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effectLst/>
                          <a:latin typeface="Calibri" panose="020F0502020204030204" pitchFamily="34" charset="0"/>
                        </a:rPr>
                        <a:t>14 %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effectLst/>
                          <a:latin typeface="Calibri" panose="020F0502020204030204" pitchFamily="34" charset="0"/>
                        </a:rPr>
                        <a:t>14 %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effectLst/>
                          <a:latin typeface="Calibri" panose="020F0502020204030204" pitchFamily="34" charset="0"/>
                        </a:rPr>
                        <a:t>13 %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dirty="0">
                        <a:effectLst/>
                        <a:latin typeface="Calibri" panose="020F0502020204030204" pitchFamily="34" charset="0"/>
                      </a:endParaRPr>
                    </a:p>
                  </a:txBody>
                  <a:tcPr marL="5579" marR="5579" marT="5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nb-NO" sz="1000" b="1" i="0" u="none" strike="noStrike" dirty="0">
                          <a:effectLst/>
                          <a:latin typeface="Calibri" panose="020F0502020204030204" pitchFamily="34" charset="0"/>
                        </a:rPr>
                        <a:t>Total</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effectLst/>
                          <a:latin typeface="Calibri" panose="020F0502020204030204" pitchFamily="34" charset="0"/>
                        </a:rPr>
                        <a:t>31 %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effectLst/>
                          <a:latin typeface="Calibri" panose="020F0502020204030204" pitchFamily="34" charset="0"/>
                        </a:rPr>
                        <a:t>15 %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effectLst/>
                          <a:latin typeface="Calibri" panose="020F0502020204030204" pitchFamily="34" charset="0"/>
                        </a:rPr>
                        <a:t>14 %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effectLst/>
                          <a:latin typeface="Calibri" panose="020F0502020204030204" pitchFamily="34" charset="0"/>
                        </a:rPr>
                        <a:t>14 %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effectLst/>
                          <a:latin typeface="Calibri" panose="020F0502020204030204" pitchFamily="34" charset="0"/>
                        </a:rPr>
                        <a:t>14 %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effectLst/>
                          <a:latin typeface="Calibri" panose="020F0502020204030204" pitchFamily="34" charset="0"/>
                        </a:rPr>
                        <a:t>13 %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72210831"/>
                  </a:ext>
                </a:extLst>
              </a:tr>
              <a:tr h="101340">
                <a:tc>
                  <a:txBody>
                    <a:bodyPr/>
                    <a:lstStyle/>
                    <a:p>
                      <a:pPr algn="l" fontAlgn="ctr"/>
                      <a:r>
                        <a:rPr lang="nb-NO" sz="1000" b="0" i="0" u="none" strike="noStrike" dirty="0">
                          <a:effectLst/>
                          <a:latin typeface="Calibri" panose="020F0502020204030204" pitchFamily="34" charset="0"/>
                        </a:rPr>
                        <a:t>Mann</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37 %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9 %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11 %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15 %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dirty="0">
                        <a:effectLst/>
                        <a:latin typeface="Calibri" panose="020F0502020204030204" pitchFamily="34" charset="0"/>
                      </a:endParaRPr>
                    </a:p>
                  </a:txBody>
                  <a:tcPr marL="5579" marR="5579" marT="5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nb-NO" sz="1000" b="0" i="0" u="none" strike="noStrike" dirty="0">
                          <a:effectLst/>
                          <a:latin typeface="Calibri" panose="020F0502020204030204" pitchFamily="34" charset="0"/>
                        </a:rPr>
                        <a:t>Oslo og omegn</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36 %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11 %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9039951"/>
                  </a:ext>
                </a:extLst>
              </a:tr>
              <a:tr h="101340">
                <a:tc>
                  <a:txBody>
                    <a:bodyPr/>
                    <a:lstStyle/>
                    <a:p>
                      <a:pPr algn="l" fontAlgn="ctr"/>
                      <a:r>
                        <a:rPr lang="nb-NO" sz="1000" b="0" i="0" u="none" strike="noStrike" dirty="0">
                          <a:effectLst/>
                          <a:latin typeface="Calibri" panose="020F0502020204030204" pitchFamily="34" charset="0"/>
                        </a:rPr>
                        <a:t>Kvinne</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24 %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16 %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19 %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16 %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10 %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dirty="0">
                        <a:effectLst/>
                        <a:latin typeface="Calibri" panose="020F0502020204030204" pitchFamily="34" charset="0"/>
                      </a:endParaRPr>
                    </a:p>
                  </a:txBody>
                  <a:tcPr marL="5579" marR="5579" marT="5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nb-NO" sz="1000" b="0" i="0" u="none" strike="noStrike" dirty="0">
                          <a:effectLst/>
                          <a:latin typeface="Calibri" panose="020F0502020204030204" pitchFamily="34" charset="0"/>
                        </a:rPr>
                        <a:t>Øvrig Østland</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30 %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15 %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16 %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12 %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99185462"/>
                  </a:ext>
                </a:extLst>
              </a:tr>
              <a:tr h="101340">
                <a:tc>
                  <a:txBody>
                    <a:bodyPr/>
                    <a:lstStyle/>
                    <a:p>
                      <a:pPr algn="l" fontAlgn="ctr"/>
                      <a:r>
                        <a:rPr lang="nb-NO" sz="1000" b="0" i="0" u="none" strike="noStrike" dirty="0">
                          <a:effectLst/>
                          <a:latin typeface="Calibri" panose="020F0502020204030204" pitchFamily="34" charset="0"/>
                        </a:rPr>
                        <a:t>16-19</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46 %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29 %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6 %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8 %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2 %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9 %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dirty="0">
                        <a:effectLst/>
                        <a:latin typeface="Calibri" panose="020F0502020204030204" pitchFamily="34" charset="0"/>
                      </a:endParaRPr>
                    </a:p>
                  </a:txBody>
                  <a:tcPr marL="5579" marR="5579" marT="5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nb-NO" sz="1000" b="0" i="0" u="none" strike="noStrike" dirty="0">
                          <a:effectLst/>
                          <a:latin typeface="Calibri" panose="020F0502020204030204" pitchFamily="34" charset="0"/>
                        </a:rPr>
                        <a:t>Sør-/Vestlandet</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28 %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18 %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15 %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87297846"/>
                  </a:ext>
                </a:extLst>
              </a:tr>
              <a:tr h="101340">
                <a:tc>
                  <a:txBody>
                    <a:bodyPr/>
                    <a:lstStyle/>
                    <a:p>
                      <a:pPr algn="l" fontAlgn="ctr"/>
                      <a:r>
                        <a:rPr lang="nb-NO" sz="1000" b="0" i="0" u="none" strike="noStrike" dirty="0">
                          <a:effectLst/>
                          <a:latin typeface="Calibri" panose="020F0502020204030204" pitchFamily="34" charset="0"/>
                        </a:rPr>
                        <a:t>20-24</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43 %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28 %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9 %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9 %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7 %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dirty="0">
                        <a:effectLst/>
                        <a:latin typeface="Calibri" panose="020F0502020204030204" pitchFamily="34" charset="0"/>
                      </a:endParaRPr>
                    </a:p>
                  </a:txBody>
                  <a:tcPr marL="5579" marR="5579" marT="5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nb-NO" sz="1000" b="0" i="0" u="none" strike="noStrike" dirty="0">
                          <a:effectLst/>
                          <a:latin typeface="Calibri" panose="020F0502020204030204" pitchFamily="34" charset="0"/>
                        </a:rPr>
                        <a:t>Midt-/ Nord Norge</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30 %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15 %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11 %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16 %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15 %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65081158"/>
                  </a:ext>
                </a:extLst>
              </a:tr>
              <a:tr h="101340">
                <a:tc>
                  <a:txBody>
                    <a:bodyPr/>
                    <a:lstStyle/>
                    <a:p>
                      <a:pPr algn="l" fontAlgn="ctr"/>
                      <a:r>
                        <a:rPr lang="nb-NO" sz="1000" b="0" i="0" u="none" strike="noStrike" dirty="0">
                          <a:effectLst/>
                          <a:latin typeface="Calibri" panose="020F0502020204030204" pitchFamily="34" charset="0"/>
                        </a:rPr>
                        <a:t>25-29</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44 %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22 %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12 %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11 %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7 %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dirty="0">
                        <a:effectLst/>
                        <a:latin typeface="Calibri" panose="020F0502020204030204" pitchFamily="34" charset="0"/>
                      </a:endParaRPr>
                    </a:p>
                  </a:txBody>
                  <a:tcPr marL="5579" marR="5579" marT="5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nb-NO" sz="1000" b="0" i="0" u="none" strike="noStrike" dirty="0">
                          <a:effectLst/>
                          <a:latin typeface="Calibri" panose="020F0502020204030204" pitchFamily="34" charset="0"/>
                        </a:rPr>
                        <a:t>Ikke-leser</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23 %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7 %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16 %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2 %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20 %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29350981"/>
                  </a:ext>
                </a:extLst>
              </a:tr>
              <a:tr h="101340">
                <a:tc>
                  <a:txBody>
                    <a:bodyPr/>
                    <a:lstStyle/>
                    <a:p>
                      <a:pPr algn="l" fontAlgn="ctr"/>
                      <a:r>
                        <a:rPr lang="nb-NO" sz="1000" b="0" i="0" u="none" strike="noStrike" dirty="0">
                          <a:effectLst/>
                          <a:latin typeface="Calibri" panose="020F0502020204030204" pitchFamily="34" charset="0"/>
                        </a:rPr>
                        <a:t>30-39</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36 %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20 %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8 %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12 %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11 %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dirty="0">
                        <a:effectLst/>
                        <a:latin typeface="Calibri" panose="020F0502020204030204" pitchFamily="34" charset="0"/>
                      </a:endParaRPr>
                    </a:p>
                  </a:txBody>
                  <a:tcPr marL="5579" marR="5579" marT="5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nb-NO" sz="1000" b="0" i="0" u="none" strike="noStrike" dirty="0">
                          <a:effectLst/>
                          <a:latin typeface="Calibri" panose="020F0502020204030204" pitchFamily="34" charset="0"/>
                        </a:rPr>
                        <a:t>Småleser (1-4)</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30 %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22 %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12 %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9 %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17502828"/>
                  </a:ext>
                </a:extLst>
              </a:tr>
              <a:tr h="101340">
                <a:tc>
                  <a:txBody>
                    <a:bodyPr/>
                    <a:lstStyle/>
                    <a:p>
                      <a:pPr algn="l" fontAlgn="ctr"/>
                      <a:r>
                        <a:rPr lang="nb-NO" sz="1000" b="0" i="0" u="none" strike="noStrike" dirty="0">
                          <a:effectLst/>
                          <a:latin typeface="Calibri" panose="020F0502020204030204" pitchFamily="34" charset="0"/>
                        </a:rPr>
                        <a:t>40-49</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27 %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16 %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16 %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9 %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20 %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dirty="0">
                        <a:effectLst/>
                        <a:latin typeface="Calibri" panose="020F0502020204030204" pitchFamily="34" charset="0"/>
                      </a:endParaRPr>
                    </a:p>
                  </a:txBody>
                  <a:tcPr marL="5579" marR="5579" marT="5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nb-NO" sz="1000" b="0" i="0" u="none" strike="noStrike" dirty="0">
                          <a:effectLst/>
                          <a:latin typeface="Calibri" panose="020F0502020204030204" pitchFamily="34" charset="0"/>
                        </a:rPr>
                        <a:t>Mediumleser (5-12)</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28 %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12 %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15 %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20 %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10 %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87147163"/>
                  </a:ext>
                </a:extLst>
              </a:tr>
              <a:tr h="101340">
                <a:tc>
                  <a:txBody>
                    <a:bodyPr/>
                    <a:lstStyle/>
                    <a:p>
                      <a:pPr algn="l" fontAlgn="ctr"/>
                      <a:r>
                        <a:rPr lang="nb-NO" sz="1000" b="0" i="0" u="none" strike="noStrike" dirty="0">
                          <a:effectLst/>
                          <a:latin typeface="Calibri" panose="020F0502020204030204" pitchFamily="34" charset="0"/>
                        </a:rPr>
                        <a:t>50-59</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24 %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10 %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17 %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19 %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18 %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dirty="0">
                        <a:effectLst/>
                        <a:latin typeface="Calibri" panose="020F0502020204030204" pitchFamily="34" charset="0"/>
                      </a:endParaRPr>
                    </a:p>
                  </a:txBody>
                  <a:tcPr marL="5579" marR="5579" marT="5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nb-NO" sz="1000" b="0" i="0" u="none" strike="noStrike" dirty="0">
                          <a:effectLst/>
                          <a:latin typeface="Calibri" panose="020F0502020204030204" pitchFamily="34" charset="0"/>
                        </a:rPr>
                        <a:t>Storleser (13-24)</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5 %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21 %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19 %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9 %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12441790"/>
                  </a:ext>
                </a:extLst>
              </a:tr>
              <a:tr h="101340">
                <a:tc>
                  <a:txBody>
                    <a:bodyPr/>
                    <a:lstStyle/>
                    <a:p>
                      <a:pPr algn="l" fontAlgn="ctr"/>
                      <a:r>
                        <a:rPr lang="nb-NO" sz="1000" b="0" i="0" u="none" strike="noStrike" dirty="0">
                          <a:effectLst/>
                          <a:latin typeface="Calibri" panose="020F0502020204030204" pitchFamily="34" charset="0"/>
                        </a:rPr>
                        <a:t>60-69</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23 %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5 %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19 %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20 %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16 %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16 %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dirty="0">
                        <a:effectLst/>
                        <a:latin typeface="Calibri" panose="020F0502020204030204" pitchFamily="34" charset="0"/>
                      </a:endParaRPr>
                    </a:p>
                  </a:txBody>
                  <a:tcPr marL="5579" marR="5579" marT="5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nb-NO" sz="1000" b="0" i="0" u="none" strike="noStrike" dirty="0">
                          <a:effectLst/>
                          <a:latin typeface="Calibri" panose="020F0502020204030204" pitchFamily="34" charset="0"/>
                        </a:rPr>
                        <a:t>Superleser (25+)</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32 %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2 %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21 %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11 %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23 %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12 %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95575438"/>
                  </a:ext>
                </a:extLst>
              </a:tr>
              <a:tr h="101340">
                <a:tc>
                  <a:txBody>
                    <a:bodyPr/>
                    <a:lstStyle/>
                    <a:p>
                      <a:pPr algn="l" fontAlgn="ctr"/>
                      <a:r>
                        <a:rPr lang="nb-NO" sz="1000" b="0" i="0" u="none" strike="noStrike" dirty="0">
                          <a:effectLst/>
                          <a:latin typeface="Calibri" panose="020F0502020204030204" pitchFamily="34" charset="0"/>
                        </a:rPr>
                        <a:t>70+</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23 %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5 %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12 %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33 %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19 %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8 %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dirty="0">
                        <a:effectLst/>
                        <a:latin typeface="Calibri" panose="020F0502020204030204" pitchFamily="34" charset="0"/>
                      </a:endParaRPr>
                    </a:p>
                  </a:txBody>
                  <a:tcPr marL="5579" marR="5579" marT="5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nb-NO" sz="1000" b="0" i="0" u="none" strike="noStrike" dirty="0">
                          <a:effectLst/>
                          <a:latin typeface="Calibri" panose="020F0502020204030204" pitchFamily="34" charset="0"/>
                        </a:rPr>
                        <a:t>Ikke-kjøper</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36 %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18 %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12 %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16 %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02323130"/>
                  </a:ext>
                </a:extLst>
              </a:tr>
              <a:tr h="101340">
                <a:tc>
                  <a:txBody>
                    <a:bodyPr/>
                    <a:lstStyle/>
                    <a:p>
                      <a:pPr algn="l" fontAlgn="ctr"/>
                      <a:r>
                        <a:rPr lang="nb-NO" sz="1000" b="0" i="0" u="none" strike="noStrike" dirty="0">
                          <a:effectLst/>
                          <a:latin typeface="Calibri" panose="020F0502020204030204" pitchFamily="34" charset="0"/>
                        </a:rPr>
                        <a:t>Har barn</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30 %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20 %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12 %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9 %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11 %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18 %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dirty="0">
                        <a:effectLst/>
                        <a:latin typeface="Calibri" panose="020F0502020204030204" pitchFamily="34" charset="0"/>
                      </a:endParaRPr>
                    </a:p>
                  </a:txBody>
                  <a:tcPr marL="5579" marR="5579" marT="5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nb-NO" sz="1000" b="0" i="0" u="none" strike="noStrike" dirty="0">
                          <a:effectLst/>
                          <a:latin typeface="Calibri" panose="020F0502020204030204" pitchFamily="34" charset="0"/>
                        </a:rPr>
                        <a:t>Småkjøper (1-4)</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29 %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19 %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15 %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11 %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71345510"/>
                  </a:ext>
                </a:extLst>
              </a:tr>
              <a:tr h="101340">
                <a:tc>
                  <a:txBody>
                    <a:bodyPr/>
                    <a:lstStyle/>
                    <a:p>
                      <a:pPr algn="l" fontAlgn="ctr"/>
                      <a:r>
                        <a:rPr lang="nb-NO" sz="1000" b="0" i="0" u="none" strike="noStrike" dirty="0">
                          <a:effectLst/>
                          <a:latin typeface="Calibri" panose="020F0502020204030204" pitchFamily="34" charset="0"/>
                        </a:rPr>
                        <a:t>Ikke barn</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31 %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13 %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15 %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16 %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15 %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11 %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dirty="0">
                        <a:effectLst/>
                        <a:latin typeface="Calibri" panose="020F0502020204030204" pitchFamily="34" charset="0"/>
                      </a:endParaRPr>
                    </a:p>
                  </a:txBody>
                  <a:tcPr marL="5579" marR="5579" marT="5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nb-NO" sz="1000" b="0" i="0" u="none" strike="noStrike" dirty="0">
                          <a:effectLst/>
                          <a:latin typeface="Calibri" panose="020F0502020204030204" pitchFamily="34" charset="0"/>
                        </a:rPr>
                        <a:t>Mediumkjøper (5-12)</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26 %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12 %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16 %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20 %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12 %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13549934"/>
                  </a:ext>
                </a:extLst>
              </a:tr>
              <a:tr h="101340">
                <a:tc>
                  <a:txBody>
                    <a:bodyPr/>
                    <a:lstStyle/>
                    <a:p>
                      <a:pPr algn="l" fontAlgn="ctr"/>
                      <a:r>
                        <a:rPr lang="nb-NO" sz="1000" b="0" i="0" u="none" strike="noStrike" dirty="0">
                          <a:effectLst/>
                          <a:latin typeface="Calibri" panose="020F0502020204030204" pitchFamily="34" charset="0"/>
                        </a:rPr>
                        <a:t>SINK</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46 %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22 %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10 %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5 %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10 %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7 %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dirty="0">
                        <a:effectLst/>
                        <a:latin typeface="Calibri" panose="020F0502020204030204" pitchFamily="34" charset="0"/>
                      </a:endParaRPr>
                    </a:p>
                  </a:txBody>
                  <a:tcPr marL="5579" marR="5579" marT="5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nb-NO" sz="1000" b="0" i="0" u="none" strike="noStrike" dirty="0">
                          <a:effectLst/>
                          <a:latin typeface="Calibri" panose="020F0502020204030204" pitchFamily="34" charset="0"/>
                        </a:rPr>
                        <a:t>Storkjøper (13-24)</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31 %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6 %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12 %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11 %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29 %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11 %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08085926"/>
                  </a:ext>
                </a:extLst>
              </a:tr>
              <a:tr h="101340">
                <a:tc>
                  <a:txBody>
                    <a:bodyPr/>
                    <a:lstStyle/>
                    <a:p>
                      <a:pPr algn="l" fontAlgn="ctr"/>
                      <a:r>
                        <a:rPr lang="nb-NO" sz="1000" b="0" i="0" u="none" strike="noStrike" dirty="0">
                          <a:effectLst/>
                          <a:latin typeface="Calibri" panose="020F0502020204030204" pitchFamily="34" charset="0"/>
                        </a:rPr>
                        <a:t>DINK</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41 %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24 %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7 %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10 %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6 %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dirty="0">
                        <a:effectLst/>
                        <a:latin typeface="Calibri" panose="020F0502020204030204" pitchFamily="34" charset="0"/>
                      </a:endParaRPr>
                    </a:p>
                  </a:txBody>
                  <a:tcPr marL="5579" marR="5579" marT="5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nb-NO" sz="1000" b="0" i="0" u="none" strike="noStrike" dirty="0">
                          <a:effectLst/>
                          <a:latin typeface="Calibri" panose="020F0502020204030204" pitchFamily="34" charset="0"/>
                        </a:rPr>
                        <a:t>Superkjøper (25+)</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5 %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28 %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7 %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73582340"/>
                  </a:ext>
                </a:extLst>
              </a:tr>
              <a:tr h="101340">
                <a:tc>
                  <a:txBody>
                    <a:bodyPr/>
                    <a:lstStyle/>
                    <a:p>
                      <a:pPr algn="l" fontAlgn="ctr"/>
                      <a:r>
                        <a:rPr lang="nb-NO" sz="1000" b="0" i="0" u="none" strike="noStrike" dirty="0">
                          <a:effectLst/>
                          <a:latin typeface="Calibri" panose="020F0502020204030204" pitchFamily="34" charset="0"/>
                        </a:rPr>
                        <a:t>FWSK</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30 %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22 %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7 %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10 %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18 %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dirty="0">
                        <a:effectLst/>
                        <a:latin typeface="Calibri" panose="020F0502020204030204" pitchFamily="34" charset="0"/>
                      </a:endParaRPr>
                    </a:p>
                  </a:txBody>
                  <a:tcPr marL="5579" marR="5579" marT="5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nb-NO" sz="1000" b="0" i="0" u="none" strike="noStrike" dirty="0">
                          <a:effectLst/>
                          <a:latin typeface="Calibri" panose="020F0502020204030204" pitchFamily="34" charset="0"/>
                        </a:rPr>
                        <a:t>Bibliotek siste år</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31 %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18 %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11 %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96352871"/>
                  </a:ext>
                </a:extLst>
              </a:tr>
              <a:tr h="101340">
                <a:tc>
                  <a:txBody>
                    <a:bodyPr/>
                    <a:lstStyle/>
                    <a:p>
                      <a:pPr algn="l" fontAlgn="ctr"/>
                      <a:r>
                        <a:rPr lang="nb-NO" sz="1000" b="0" i="0" u="none" strike="noStrike" dirty="0">
                          <a:effectLst/>
                          <a:latin typeface="Calibri" panose="020F0502020204030204" pitchFamily="34" charset="0"/>
                        </a:rPr>
                        <a:t>FWLK</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30 %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18 %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10 %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10 %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20 %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dirty="0">
                        <a:effectLst/>
                        <a:latin typeface="Calibri" panose="020F0502020204030204" pitchFamily="34" charset="0"/>
                      </a:endParaRPr>
                    </a:p>
                  </a:txBody>
                  <a:tcPr marL="5579" marR="5579" marT="5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nb-NO" sz="1000" b="0" i="0" u="none" strike="noStrike" dirty="0">
                          <a:effectLst/>
                          <a:latin typeface="Calibri" panose="020F0502020204030204" pitchFamily="34" charset="0"/>
                        </a:rPr>
                        <a:t>Ikke besøkt bibliotek</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31 %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16 %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12 %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06627330"/>
                  </a:ext>
                </a:extLst>
              </a:tr>
              <a:tr h="101340">
                <a:tc>
                  <a:txBody>
                    <a:bodyPr/>
                    <a:lstStyle/>
                    <a:p>
                      <a:pPr algn="l" fontAlgn="ctr"/>
                      <a:r>
                        <a:rPr lang="nb-NO" sz="1000" b="0" i="0" u="none" strike="noStrike" dirty="0">
                          <a:effectLst/>
                          <a:latin typeface="Calibri" panose="020F0502020204030204" pitchFamily="34" charset="0"/>
                        </a:rPr>
                        <a:t>EMPTY</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24 %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7 %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17 %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21 %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18 %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dirty="0">
                        <a:effectLst/>
                        <a:latin typeface="Calibri" panose="020F0502020204030204" pitchFamily="34" charset="0"/>
                      </a:endParaRPr>
                    </a:p>
                  </a:txBody>
                  <a:tcPr marL="5579" marR="5579" marT="5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nb-NO" sz="1000" b="0" i="0" u="none" strike="noStrike" dirty="0">
                          <a:effectLst/>
                          <a:latin typeface="Calibri" panose="020F0502020204030204" pitchFamily="34" charset="0"/>
                        </a:rPr>
                        <a:t>Norsk tekst</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27 %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14 %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16 %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17 %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12 %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36461706"/>
                  </a:ext>
                </a:extLst>
              </a:tr>
              <a:tr h="101340">
                <a:tc>
                  <a:txBody>
                    <a:bodyPr/>
                    <a:lstStyle/>
                    <a:p>
                      <a:pPr algn="l" fontAlgn="ctr"/>
                      <a:r>
                        <a:rPr lang="nb-NO" sz="1000" b="0" i="0" u="none" strike="noStrike" dirty="0">
                          <a:effectLst/>
                          <a:latin typeface="Calibri" panose="020F0502020204030204" pitchFamily="34" charset="0"/>
                        </a:rPr>
                        <a:t>OS</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26 %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6 %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15 %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21 %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18 %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dirty="0">
                        <a:effectLst/>
                        <a:latin typeface="Calibri" panose="020F0502020204030204" pitchFamily="34" charset="0"/>
                      </a:endParaRPr>
                    </a:p>
                  </a:txBody>
                  <a:tcPr marL="5579" marR="5579" marT="5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nb-NO" sz="1000" b="0" i="0" u="none" strike="noStrike" dirty="0">
                          <a:effectLst/>
                          <a:latin typeface="Calibri" panose="020F0502020204030204" pitchFamily="34" charset="0"/>
                        </a:rPr>
                        <a:t>Engelsk tekst</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48 %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9 %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8 %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9 %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7459296"/>
                  </a:ext>
                </a:extLst>
              </a:tr>
              <a:tr h="101340">
                <a:tc>
                  <a:txBody>
                    <a:bodyPr/>
                    <a:lstStyle/>
                    <a:p>
                      <a:pPr algn="l" fontAlgn="ctr"/>
                      <a:r>
                        <a:rPr lang="nb-NO" sz="1000" b="0" i="0" u="none" strike="noStrike" dirty="0">
                          <a:effectLst/>
                          <a:latin typeface="Calibri" panose="020F0502020204030204" pitchFamily="34" charset="0"/>
                        </a:rPr>
                        <a:t>Lav utdannelse</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32 %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20 %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10 %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12 %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dirty="0">
                        <a:effectLst/>
                        <a:latin typeface="Calibri" panose="020F0502020204030204" pitchFamily="34" charset="0"/>
                      </a:endParaRPr>
                    </a:p>
                  </a:txBody>
                  <a:tcPr marL="5579" marR="5579" marT="5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nb-NO" sz="1000" b="0" i="0" u="none" strike="noStrike" dirty="0">
                          <a:effectLst/>
                          <a:latin typeface="Calibri" panose="020F0502020204030204" pitchFamily="34" charset="0"/>
                        </a:rPr>
                        <a:t>Annet språk</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40 %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7 %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12 %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11 %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20 %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10 %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2479198"/>
                  </a:ext>
                </a:extLst>
              </a:tr>
              <a:tr h="101340">
                <a:tc>
                  <a:txBody>
                    <a:bodyPr/>
                    <a:lstStyle/>
                    <a:p>
                      <a:pPr algn="l" fontAlgn="ctr"/>
                      <a:r>
                        <a:rPr lang="nb-NO" sz="1000" b="0" i="0" u="none" strike="noStrike" dirty="0">
                          <a:effectLst/>
                          <a:latin typeface="Calibri" panose="020F0502020204030204" pitchFamily="34" charset="0"/>
                        </a:rPr>
                        <a:t>Medium utdannelse</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29 %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11 %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16 %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15 %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dirty="0">
                        <a:effectLst/>
                        <a:latin typeface="Calibri" panose="020F0502020204030204" pitchFamily="34" charset="0"/>
                      </a:endParaRPr>
                    </a:p>
                  </a:txBody>
                  <a:tcPr marL="5579" marR="5579" marT="5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nb-NO" sz="1000" b="0" i="0" u="none" strike="noStrike" dirty="0">
                          <a:effectLst/>
                          <a:latin typeface="Calibri" panose="020F0502020204030204" pitchFamily="34" charset="0"/>
                        </a:rPr>
                        <a:t>Papirbok, lest</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28 %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13 %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16 %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15 %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17 %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11 %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03904632"/>
                  </a:ext>
                </a:extLst>
              </a:tr>
              <a:tr h="101340">
                <a:tc>
                  <a:txBody>
                    <a:bodyPr/>
                    <a:lstStyle/>
                    <a:p>
                      <a:pPr algn="l" fontAlgn="ctr"/>
                      <a:r>
                        <a:rPr lang="nb-NO" sz="1000" b="0" i="0" u="none" strike="noStrike" dirty="0">
                          <a:effectLst/>
                          <a:latin typeface="Calibri" panose="020F0502020204030204" pitchFamily="34" charset="0"/>
                        </a:rPr>
                        <a:t>Høy utdannelse</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31 %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9 %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15 %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19 %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12 %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dirty="0">
                        <a:effectLst/>
                        <a:latin typeface="Calibri" panose="020F0502020204030204" pitchFamily="34" charset="0"/>
                      </a:endParaRPr>
                    </a:p>
                  </a:txBody>
                  <a:tcPr marL="5579" marR="5579" marT="5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nb-NO" sz="1000" b="0" i="0" u="none" strike="noStrike" dirty="0">
                          <a:effectLst/>
                          <a:latin typeface="Calibri" panose="020F0502020204030204" pitchFamily="34" charset="0"/>
                        </a:rPr>
                        <a:t>Lydbok, lest</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36 %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8 %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16 %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0736166"/>
                  </a:ext>
                </a:extLst>
              </a:tr>
              <a:tr h="161051">
                <a:tc>
                  <a:txBody>
                    <a:bodyPr/>
                    <a:lstStyle/>
                    <a:p>
                      <a:pPr algn="l" fontAlgn="ctr"/>
                      <a:r>
                        <a:rPr lang="nb-NO" sz="1000" b="0" i="0" u="none" strike="noStrike" dirty="0">
                          <a:effectLst/>
                          <a:latin typeface="Calibri" panose="020F0502020204030204" pitchFamily="34" charset="0"/>
                        </a:rPr>
                        <a:t>HH-inntekt, under 500</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16 %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16 %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11 %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10 %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dirty="0">
                        <a:effectLst/>
                        <a:latin typeface="Calibri" panose="020F0502020204030204" pitchFamily="34" charset="0"/>
                      </a:endParaRPr>
                    </a:p>
                  </a:txBody>
                  <a:tcPr marL="5579" marR="5579" marT="5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nb-NO" sz="1000" b="0" i="0" u="none" strike="noStrike" dirty="0">
                          <a:effectLst/>
                          <a:latin typeface="Calibri" panose="020F0502020204030204" pitchFamily="34" charset="0"/>
                        </a:rPr>
                        <a:t>E-bok lest</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64 %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6 %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11 %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8 %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8 %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43582601"/>
                  </a:ext>
                </a:extLst>
              </a:tr>
              <a:tr h="101340">
                <a:tc>
                  <a:txBody>
                    <a:bodyPr/>
                    <a:lstStyle/>
                    <a:p>
                      <a:pPr algn="l" fontAlgn="ctr"/>
                      <a:r>
                        <a:rPr lang="nb-NO" sz="1000" b="0" i="0" u="none" strike="noStrike" dirty="0">
                          <a:effectLst/>
                          <a:latin typeface="Calibri" panose="020F0502020204030204" pitchFamily="34" charset="0"/>
                        </a:rPr>
                        <a:t>HH-inntekt, 500-999</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29 %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16 %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16 %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15 %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11 %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dirty="0">
                        <a:effectLst/>
                        <a:latin typeface="Calibri" panose="020F0502020204030204" pitchFamily="34" charset="0"/>
                      </a:endParaRPr>
                    </a:p>
                  </a:txBody>
                  <a:tcPr marL="5579" marR="5579" marT="5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nb-NO" sz="1000" b="0" i="0" u="none" strike="noStrike" dirty="0">
                          <a:effectLst/>
                          <a:latin typeface="Calibri" panose="020F0502020204030204" pitchFamily="34" charset="0"/>
                        </a:rPr>
                        <a:t>Papirbok, kjøpt</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27 %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15 %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18 %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44844849"/>
                  </a:ext>
                </a:extLst>
              </a:tr>
              <a:tr h="101340">
                <a:tc>
                  <a:txBody>
                    <a:bodyPr/>
                    <a:lstStyle/>
                    <a:p>
                      <a:pPr algn="l" fontAlgn="ctr"/>
                      <a:r>
                        <a:rPr lang="nb-NO" sz="1000" b="0" i="0" u="none" strike="noStrike" dirty="0">
                          <a:effectLst/>
                          <a:latin typeface="Calibri" panose="020F0502020204030204" pitchFamily="34" charset="0"/>
                        </a:rPr>
                        <a:t>HH-inntekt, 1+ million</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28 %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15 %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8 %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16 %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20 %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dirty="0">
                        <a:effectLst/>
                        <a:latin typeface="Calibri" panose="020F0502020204030204" pitchFamily="34" charset="0"/>
                      </a:endParaRPr>
                    </a:p>
                  </a:txBody>
                  <a:tcPr marL="5579" marR="5579" marT="5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nb-NO" sz="1000" b="0" i="0" u="none" strike="noStrike" dirty="0">
                          <a:effectLst/>
                          <a:latin typeface="Calibri" panose="020F0502020204030204" pitchFamily="34" charset="0"/>
                        </a:rPr>
                        <a:t>Lydbok, kjøpt</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41 %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6 %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10 %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16 %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78043569"/>
                  </a:ext>
                </a:extLst>
              </a:tr>
              <a:tr h="101340">
                <a:tc>
                  <a:txBody>
                    <a:bodyPr/>
                    <a:lstStyle/>
                    <a:p>
                      <a:pPr algn="l" fontAlgn="ctr"/>
                      <a:r>
                        <a:rPr lang="nb-NO" sz="1000" b="0" i="0" u="none" strike="noStrike" dirty="0">
                          <a:effectLst/>
                          <a:latin typeface="Calibri" panose="020F0502020204030204" pitchFamily="34" charset="0"/>
                        </a:rPr>
                        <a:t>Stor by</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31 %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16 %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15 %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12 %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dirty="0">
                        <a:effectLst/>
                        <a:latin typeface="Calibri" panose="020F0502020204030204" pitchFamily="34" charset="0"/>
                      </a:endParaRPr>
                    </a:p>
                  </a:txBody>
                  <a:tcPr marL="5579" marR="5579" marT="55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nb-NO" sz="1000" b="0" i="0" u="none" strike="noStrike" dirty="0">
                          <a:effectLst/>
                          <a:latin typeface="Calibri" panose="020F0502020204030204" pitchFamily="34" charset="0"/>
                        </a:rPr>
                        <a:t>E-bok kjøpt</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71 %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7 %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5 %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7 %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7 %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26771204"/>
                  </a:ext>
                </a:extLst>
              </a:tr>
              <a:tr h="101340">
                <a:tc>
                  <a:txBody>
                    <a:bodyPr/>
                    <a:lstStyle/>
                    <a:p>
                      <a:pPr algn="l" fontAlgn="ctr"/>
                      <a:r>
                        <a:rPr lang="nb-NO" sz="1000" b="0" i="0" u="none" strike="noStrike" dirty="0">
                          <a:effectLst/>
                          <a:latin typeface="Calibri" panose="020F0502020204030204" pitchFamily="34" charset="0"/>
                        </a:rPr>
                        <a:t>Liten by</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30 %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17 %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11 %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dirty="0">
                        <a:effectLst/>
                        <a:latin typeface="Calibri" panose="020F0502020204030204" pitchFamily="34" charset="0"/>
                      </a:endParaRPr>
                    </a:p>
                  </a:txBody>
                  <a:tcPr marL="5579" marR="5579" marT="5579"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nb-NO" sz="1000" b="0" i="0" u="none" strike="noStrike" dirty="0">
                        <a:effectLst/>
                        <a:latin typeface="Calibri" panose="020F0502020204030204" pitchFamily="34" charset="0"/>
                      </a:endParaRPr>
                    </a:p>
                  </a:txBody>
                  <a:tcPr marL="66950" marR="5579" marT="557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nb-NO" sz="1000" b="0" i="0" u="none" strike="noStrike" dirty="0">
                        <a:effectLst/>
                        <a:latin typeface="Calibri" panose="020F0502020204030204" pitchFamily="34" charset="0"/>
                      </a:endParaRPr>
                    </a:p>
                  </a:txBody>
                  <a:tcPr marL="5579" marR="5579" marT="557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nb-NO" sz="1000" b="0" i="0" u="none" strike="noStrike" dirty="0">
                        <a:effectLst/>
                        <a:latin typeface="Calibri" panose="020F0502020204030204" pitchFamily="34" charset="0"/>
                      </a:endParaRPr>
                    </a:p>
                  </a:txBody>
                  <a:tcPr marL="5579" marR="5579" marT="557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nb-NO" sz="1000" b="0" i="0" u="none" strike="noStrike" dirty="0">
                        <a:effectLst/>
                        <a:latin typeface="Calibri" panose="020F0502020204030204" pitchFamily="34" charset="0"/>
                      </a:endParaRPr>
                    </a:p>
                  </a:txBody>
                  <a:tcPr marL="5579" marR="5579" marT="557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nb-NO" sz="1000" b="0" i="0" u="none" strike="noStrike" dirty="0">
                        <a:effectLst/>
                        <a:latin typeface="Calibri" panose="020F0502020204030204" pitchFamily="34" charset="0"/>
                      </a:endParaRPr>
                    </a:p>
                  </a:txBody>
                  <a:tcPr marL="5579" marR="5579" marT="557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nb-NO" sz="1000" b="0" i="0" u="none" strike="noStrike" dirty="0">
                        <a:effectLst/>
                        <a:latin typeface="Calibri" panose="020F0502020204030204" pitchFamily="34" charset="0"/>
                      </a:endParaRPr>
                    </a:p>
                  </a:txBody>
                  <a:tcPr marL="5579" marR="5579" marT="557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nb-NO" sz="1000" b="0" i="0" u="none" strike="noStrike" dirty="0">
                        <a:effectLst/>
                        <a:latin typeface="Calibri" panose="020F0502020204030204" pitchFamily="34" charset="0"/>
                      </a:endParaRPr>
                    </a:p>
                  </a:txBody>
                  <a:tcPr marL="5579" marR="5579" marT="5579"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32638189"/>
                  </a:ext>
                </a:extLst>
              </a:tr>
              <a:tr h="101340">
                <a:tc>
                  <a:txBody>
                    <a:bodyPr/>
                    <a:lstStyle/>
                    <a:p>
                      <a:pPr algn="l" fontAlgn="ctr"/>
                      <a:r>
                        <a:rPr lang="nb-NO" sz="1000" b="0" i="0" u="none" strike="noStrike" dirty="0">
                          <a:effectLst/>
                          <a:latin typeface="Calibri" panose="020F0502020204030204" pitchFamily="34" charset="0"/>
                        </a:rPr>
                        <a:t>Ikke by</a:t>
                      </a:r>
                    </a:p>
                  </a:txBody>
                  <a:tcPr marL="66950"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31 %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FF0000"/>
                          </a:solidFill>
                          <a:effectLst/>
                          <a:latin typeface="Calibri" panose="020F0502020204030204" pitchFamily="34" charset="0"/>
                        </a:rPr>
                        <a:t>12 %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13 %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1" i="0" u="none" strike="noStrike" dirty="0">
                          <a:solidFill>
                            <a:srgbClr val="00B050"/>
                          </a:solidFill>
                          <a:effectLst/>
                          <a:latin typeface="Calibri" panose="020F0502020204030204" pitchFamily="34" charset="0"/>
                        </a:rPr>
                        <a:t>17 %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000" b="0" i="0" u="none" strike="noStrike" dirty="0">
                          <a:effectLst/>
                          <a:latin typeface="Calibri" panose="020F0502020204030204" pitchFamily="34" charset="0"/>
                        </a:rPr>
                        <a:t>14 %</a:t>
                      </a:r>
                    </a:p>
                  </a:txBody>
                  <a:tcPr marL="5579" marR="5579" marT="55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dirty="0">
                        <a:effectLst/>
                        <a:latin typeface="Calibri" panose="020F0502020204030204" pitchFamily="34" charset="0"/>
                      </a:endParaRPr>
                    </a:p>
                  </a:txBody>
                  <a:tcPr marL="5579" marR="5579" marT="5579"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nb-NO" sz="1000" b="0" i="0" u="none" strike="noStrike" dirty="0">
                        <a:effectLst/>
                        <a:latin typeface="Calibri" panose="020F0502020204030204" pitchFamily="34" charset="0"/>
                      </a:endParaRPr>
                    </a:p>
                  </a:txBody>
                  <a:tcPr marL="66950" marR="5579" marT="5579" marB="0" anchor="b">
                    <a:lnL>
                      <a:noFill/>
                    </a:lnL>
                    <a:lnR>
                      <a:noFill/>
                    </a:lnR>
                    <a:lnT>
                      <a:noFill/>
                    </a:lnT>
                    <a:lnB>
                      <a:noFill/>
                    </a:lnB>
                  </a:tcPr>
                </a:tc>
                <a:tc>
                  <a:txBody>
                    <a:bodyPr/>
                    <a:lstStyle/>
                    <a:p>
                      <a:pPr algn="ctr" fontAlgn="b"/>
                      <a:endParaRPr lang="nb-NO" sz="1000" b="0" i="0" u="none" strike="noStrike" dirty="0">
                        <a:effectLst/>
                        <a:latin typeface="Calibri" panose="020F0502020204030204" pitchFamily="34" charset="0"/>
                      </a:endParaRPr>
                    </a:p>
                  </a:txBody>
                  <a:tcPr marL="5579" marR="5579" marT="5579" marB="0" anchor="b">
                    <a:lnL>
                      <a:noFill/>
                    </a:lnL>
                    <a:lnR>
                      <a:noFill/>
                    </a:lnR>
                    <a:lnT>
                      <a:noFill/>
                    </a:lnT>
                    <a:lnB>
                      <a:noFill/>
                    </a:lnB>
                  </a:tcPr>
                </a:tc>
                <a:tc>
                  <a:txBody>
                    <a:bodyPr/>
                    <a:lstStyle/>
                    <a:p>
                      <a:pPr algn="ctr" fontAlgn="b"/>
                      <a:endParaRPr lang="nb-NO" sz="1000" b="0" i="0" u="none" strike="noStrike" dirty="0">
                        <a:effectLst/>
                        <a:latin typeface="Calibri" panose="020F0502020204030204" pitchFamily="34" charset="0"/>
                      </a:endParaRPr>
                    </a:p>
                  </a:txBody>
                  <a:tcPr marL="5579" marR="5579" marT="5579" marB="0" anchor="b">
                    <a:lnL>
                      <a:noFill/>
                    </a:lnL>
                    <a:lnR>
                      <a:noFill/>
                    </a:lnR>
                    <a:lnT>
                      <a:noFill/>
                    </a:lnT>
                    <a:lnB>
                      <a:noFill/>
                    </a:lnB>
                  </a:tcPr>
                </a:tc>
                <a:tc>
                  <a:txBody>
                    <a:bodyPr/>
                    <a:lstStyle/>
                    <a:p>
                      <a:pPr algn="ctr" fontAlgn="b"/>
                      <a:endParaRPr lang="nb-NO" sz="1000" b="0" i="0" u="none" strike="noStrike" dirty="0">
                        <a:effectLst/>
                        <a:latin typeface="Calibri" panose="020F0502020204030204" pitchFamily="34" charset="0"/>
                      </a:endParaRPr>
                    </a:p>
                  </a:txBody>
                  <a:tcPr marL="5579" marR="5579" marT="5579" marB="0" anchor="b">
                    <a:lnL>
                      <a:noFill/>
                    </a:lnL>
                    <a:lnR>
                      <a:noFill/>
                    </a:lnR>
                    <a:lnT>
                      <a:noFill/>
                    </a:lnT>
                    <a:lnB>
                      <a:noFill/>
                    </a:lnB>
                  </a:tcPr>
                </a:tc>
                <a:tc>
                  <a:txBody>
                    <a:bodyPr/>
                    <a:lstStyle/>
                    <a:p>
                      <a:pPr algn="ctr" fontAlgn="b"/>
                      <a:endParaRPr lang="nb-NO" sz="1000" b="0" i="0" u="none" strike="noStrike" dirty="0">
                        <a:effectLst/>
                        <a:latin typeface="Calibri" panose="020F0502020204030204" pitchFamily="34" charset="0"/>
                      </a:endParaRPr>
                    </a:p>
                  </a:txBody>
                  <a:tcPr marL="5579" marR="5579" marT="5579" marB="0" anchor="b">
                    <a:lnL>
                      <a:noFill/>
                    </a:lnL>
                    <a:lnR>
                      <a:noFill/>
                    </a:lnR>
                    <a:lnT>
                      <a:noFill/>
                    </a:lnT>
                    <a:lnB>
                      <a:noFill/>
                    </a:lnB>
                  </a:tcPr>
                </a:tc>
                <a:tc>
                  <a:txBody>
                    <a:bodyPr/>
                    <a:lstStyle/>
                    <a:p>
                      <a:pPr algn="ctr" fontAlgn="b"/>
                      <a:endParaRPr lang="nb-NO" sz="1000" b="0" i="0" u="none" strike="noStrike" dirty="0">
                        <a:effectLst/>
                        <a:latin typeface="Calibri" panose="020F0502020204030204" pitchFamily="34" charset="0"/>
                      </a:endParaRPr>
                    </a:p>
                  </a:txBody>
                  <a:tcPr marL="5579" marR="5579" marT="5579" marB="0" anchor="b">
                    <a:lnL>
                      <a:noFill/>
                    </a:lnL>
                    <a:lnR>
                      <a:noFill/>
                    </a:lnR>
                    <a:lnT>
                      <a:noFill/>
                    </a:lnT>
                    <a:lnB>
                      <a:noFill/>
                    </a:lnB>
                  </a:tcPr>
                </a:tc>
                <a:tc>
                  <a:txBody>
                    <a:bodyPr/>
                    <a:lstStyle/>
                    <a:p>
                      <a:pPr algn="ctr" fontAlgn="b"/>
                      <a:endParaRPr lang="nb-NO" sz="1000" b="0" i="0" u="none" strike="noStrike" dirty="0">
                        <a:effectLst/>
                        <a:latin typeface="Calibri" panose="020F0502020204030204" pitchFamily="34" charset="0"/>
                      </a:endParaRPr>
                    </a:p>
                  </a:txBody>
                  <a:tcPr marL="5579" marR="5579" marT="5579" marB="0" anchor="b">
                    <a:lnL>
                      <a:noFill/>
                    </a:lnL>
                    <a:lnR>
                      <a:noFill/>
                    </a:lnR>
                    <a:lnT>
                      <a:noFill/>
                    </a:lnT>
                    <a:lnB>
                      <a:noFill/>
                    </a:lnB>
                  </a:tcPr>
                </a:tc>
                <a:extLst>
                  <a:ext uri="{0D108BD9-81ED-4DB2-BD59-A6C34878D82A}">
                    <a16:rowId xmlns:a16="http://schemas.microsoft.com/office/drawing/2014/main" val="3962731893"/>
                  </a:ext>
                </a:extLst>
              </a:tr>
            </a:tbl>
          </a:graphicData>
        </a:graphic>
      </p:graphicFrame>
      <p:pic>
        <p:nvPicPr>
          <p:cNvPr id="7" name="Picture 2" descr="Bilderesultat for GENDER ICON">
            <a:extLst>
              <a:ext uri="{FF2B5EF4-FFF2-40B4-BE49-F238E27FC236}">
                <a16:creationId xmlns:a16="http://schemas.microsoft.com/office/drawing/2014/main" id="{75A679DF-4394-421E-BD83-40E0F85ED0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9105" y="1575259"/>
            <a:ext cx="284139" cy="2870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Bilderesultat for AGE ICON">
            <a:extLst>
              <a:ext uri="{FF2B5EF4-FFF2-40B4-BE49-F238E27FC236}">
                <a16:creationId xmlns:a16="http://schemas.microsoft.com/office/drawing/2014/main" id="{1A516D23-2B5E-4C7E-A1D7-3D4762DF72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79476" y="1910838"/>
            <a:ext cx="361689" cy="3371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Bilderesultat for CHILDREN ICON">
            <a:extLst>
              <a:ext uri="{FF2B5EF4-FFF2-40B4-BE49-F238E27FC236}">
                <a16:creationId xmlns:a16="http://schemas.microsoft.com/office/drawing/2014/main" id="{923F6AD0-7D82-43C5-99E3-8A560453D2C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79476" y="2274751"/>
            <a:ext cx="337119" cy="337119"/>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e 9">
            <a:extLst>
              <a:ext uri="{FF2B5EF4-FFF2-40B4-BE49-F238E27FC236}">
                <a16:creationId xmlns:a16="http://schemas.microsoft.com/office/drawing/2014/main" id="{001610D5-3B18-4E27-A54E-CE7C316016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7190" y="2964755"/>
            <a:ext cx="361690" cy="207936"/>
          </a:xfrm>
          <a:prstGeom prst="rect">
            <a:avLst/>
          </a:prstGeom>
        </p:spPr>
      </p:pic>
      <p:pic>
        <p:nvPicPr>
          <p:cNvPr id="11" name="Picture 12" descr="Bilderesultat for INCOME ICON">
            <a:extLst>
              <a:ext uri="{FF2B5EF4-FFF2-40B4-BE49-F238E27FC236}">
                <a16:creationId xmlns:a16="http://schemas.microsoft.com/office/drawing/2014/main" id="{1CAAC36F-8ABA-4EA0-B3CD-141FF440CA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43257" y="3191190"/>
            <a:ext cx="373338" cy="348688"/>
          </a:xfrm>
          <a:prstGeom prst="rect">
            <a:avLst/>
          </a:prstGeom>
          <a:noFill/>
          <a:extLst>
            <a:ext uri="{909E8E84-426E-40DD-AFC4-6F175D3DCCD1}">
              <a14:hiddenFill xmlns:a14="http://schemas.microsoft.com/office/drawing/2010/main">
                <a:solidFill>
                  <a:srgbClr val="FFFFFF"/>
                </a:solidFill>
              </a14:hiddenFill>
            </a:ext>
          </a:extLst>
        </p:spPr>
      </p:pic>
      <p:pic>
        <p:nvPicPr>
          <p:cNvPr id="12" name="Bilde 11">
            <a:extLst>
              <a:ext uri="{FF2B5EF4-FFF2-40B4-BE49-F238E27FC236}">
                <a16:creationId xmlns:a16="http://schemas.microsoft.com/office/drawing/2014/main" id="{61008A9A-92F0-4016-91CA-4D6647FA191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973225" y="3548905"/>
            <a:ext cx="335897" cy="272810"/>
          </a:xfrm>
          <a:prstGeom prst="rect">
            <a:avLst/>
          </a:prstGeom>
        </p:spPr>
      </p:pic>
      <p:pic>
        <p:nvPicPr>
          <p:cNvPr id="13" name="Picture 19" descr="Household Icons - Download Free Vector Icons | Noun Project">
            <a:extLst>
              <a:ext uri="{FF2B5EF4-FFF2-40B4-BE49-F238E27FC236}">
                <a16:creationId xmlns:a16="http://schemas.microsoft.com/office/drawing/2014/main" id="{71A0BA6A-2021-42C0-AA2E-67E1B057A1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79476" y="2611870"/>
            <a:ext cx="324491" cy="324491"/>
          </a:xfrm>
          <a:prstGeom prst="rect">
            <a:avLst/>
          </a:prstGeom>
          <a:noFill/>
          <a:extLst>
            <a:ext uri="{909E8E84-426E-40DD-AFC4-6F175D3DCCD1}">
              <a14:hiddenFill xmlns:a14="http://schemas.microsoft.com/office/drawing/2010/main">
                <a:solidFill>
                  <a:srgbClr val="FFFFFF"/>
                </a:solidFill>
              </a14:hiddenFill>
            </a:ext>
          </a:extLst>
        </p:spPr>
      </p:pic>
      <p:pic>
        <p:nvPicPr>
          <p:cNvPr id="15" name="Grafikk 14" descr="Handlevogn kontur">
            <a:extLst>
              <a:ext uri="{FF2B5EF4-FFF2-40B4-BE49-F238E27FC236}">
                <a16:creationId xmlns:a16="http://schemas.microsoft.com/office/drawing/2014/main" id="{1F8A92CE-00B5-47EE-A199-56ECC58EE51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988828" y="4212474"/>
            <a:ext cx="304690" cy="304690"/>
          </a:xfrm>
          <a:prstGeom prst="rect">
            <a:avLst/>
          </a:prstGeom>
        </p:spPr>
      </p:pic>
      <p:pic>
        <p:nvPicPr>
          <p:cNvPr id="16" name="Grafikk 15" descr="Bøker på hylle med heldekkende fyll">
            <a:extLst>
              <a:ext uri="{FF2B5EF4-FFF2-40B4-BE49-F238E27FC236}">
                <a16:creationId xmlns:a16="http://schemas.microsoft.com/office/drawing/2014/main" id="{439605F7-0F9D-4A62-A4FD-566C42951A1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987697" y="4517164"/>
            <a:ext cx="335916" cy="335916"/>
          </a:xfrm>
          <a:prstGeom prst="rect">
            <a:avLst/>
          </a:prstGeom>
        </p:spPr>
      </p:pic>
      <p:pic>
        <p:nvPicPr>
          <p:cNvPr id="17" name="Picture 4" descr="World International Language Icon Thin Line Vector Stock Vector -  Illustration of globe, country: 174303821">
            <a:extLst>
              <a:ext uri="{FF2B5EF4-FFF2-40B4-BE49-F238E27FC236}">
                <a16:creationId xmlns:a16="http://schemas.microsoft.com/office/drawing/2014/main" id="{CD8F30BC-DAEF-4261-AB51-91BDA6A88A5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72827" y="4880268"/>
            <a:ext cx="365655" cy="365655"/>
          </a:xfrm>
          <a:prstGeom prst="rect">
            <a:avLst/>
          </a:prstGeom>
          <a:noFill/>
          <a:extLst>
            <a:ext uri="{909E8E84-426E-40DD-AFC4-6F175D3DCCD1}">
              <a14:hiddenFill xmlns:a14="http://schemas.microsoft.com/office/drawing/2010/main">
                <a:solidFill>
                  <a:srgbClr val="FFFFFF"/>
                </a:solidFill>
              </a14:hiddenFill>
            </a:ext>
          </a:extLst>
        </p:spPr>
      </p:pic>
      <p:pic>
        <p:nvPicPr>
          <p:cNvPr id="18" name="Bilde 17">
            <a:extLst>
              <a:ext uri="{FF2B5EF4-FFF2-40B4-BE49-F238E27FC236}">
                <a16:creationId xmlns:a16="http://schemas.microsoft.com/office/drawing/2014/main" id="{8351314B-D176-472A-A306-722CEADA7676}"/>
              </a:ext>
            </a:extLst>
          </p:cNvPr>
          <p:cNvPicPr>
            <a:picLocks noChangeAspect="1"/>
          </p:cNvPicPr>
          <p:nvPr/>
        </p:nvPicPr>
        <p:blipFill>
          <a:blip r:embed="rId15"/>
          <a:stretch>
            <a:fillRect/>
          </a:stretch>
        </p:blipFill>
        <p:spPr>
          <a:xfrm>
            <a:off x="5979476" y="5939360"/>
            <a:ext cx="304690" cy="308368"/>
          </a:xfrm>
          <a:prstGeom prst="rect">
            <a:avLst/>
          </a:prstGeom>
        </p:spPr>
      </p:pic>
      <p:pic>
        <p:nvPicPr>
          <p:cNvPr id="19" name="Bilde 18">
            <a:extLst>
              <a:ext uri="{FF2B5EF4-FFF2-40B4-BE49-F238E27FC236}">
                <a16:creationId xmlns:a16="http://schemas.microsoft.com/office/drawing/2014/main" id="{B90624A9-615F-44FB-8600-452E1EB595A9}"/>
              </a:ext>
            </a:extLst>
          </p:cNvPr>
          <p:cNvPicPr>
            <a:picLocks noChangeAspect="1"/>
          </p:cNvPicPr>
          <p:nvPr/>
        </p:nvPicPr>
        <p:blipFill>
          <a:blip r:embed="rId16"/>
          <a:stretch>
            <a:fillRect/>
          </a:stretch>
        </p:blipFill>
        <p:spPr>
          <a:xfrm>
            <a:off x="6005725" y="5518866"/>
            <a:ext cx="317888" cy="324214"/>
          </a:xfrm>
          <a:prstGeom prst="rect">
            <a:avLst/>
          </a:prstGeom>
        </p:spPr>
      </p:pic>
      <p:pic>
        <p:nvPicPr>
          <p:cNvPr id="20" name="Bilde 19">
            <a:extLst>
              <a:ext uri="{FF2B5EF4-FFF2-40B4-BE49-F238E27FC236}">
                <a16:creationId xmlns:a16="http://schemas.microsoft.com/office/drawing/2014/main" id="{46793AC2-54AA-428A-9678-431960DBA678}"/>
              </a:ext>
            </a:extLst>
          </p:cNvPr>
          <p:cNvPicPr>
            <a:picLocks noChangeAspect="1"/>
          </p:cNvPicPr>
          <p:nvPr/>
        </p:nvPicPr>
        <p:blipFill>
          <a:blip r:embed="rId17"/>
          <a:stretch>
            <a:fillRect/>
          </a:stretch>
        </p:blipFill>
        <p:spPr>
          <a:xfrm>
            <a:off x="5987697" y="5271036"/>
            <a:ext cx="384768" cy="223414"/>
          </a:xfrm>
          <a:prstGeom prst="rect">
            <a:avLst/>
          </a:prstGeom>
        </p:spPr>
      </p:pic>
      <p:pic>
        <p:nvPicPr>
          <p:cNvPr id="21" name="Bilde 20">
            <a:extLst>
              <a:ext uri="{FF2B5EF4-FFF2-40B4-BE49-F238E27FC236}">
                <a16:creationId xmlns:a16="http://schemas.microsoft.com/office/drawing/2014/main" id="{20838714-325D-4369-9C64-5336D08B1D38}"/>
              </a:ext>
            </a:extLst>
          </p:cNvPr>
          <p:cNvPicPr>
            <a:picLocks noChangeAspect="1"/>
          </p:cNvPicPr>
          <p:nvPr/>
        </p:nvPicPr>
        <p:blipFill>
          <a:blip r:embed="rId18"/>
          <a:stretch>
            <a:fillRect/>
          </a:stretch>
        </p:blipFill>
        <p:spPr>
          <a:xfrm>
            <a:off x="6000099" y="3882355"/>
            <a:ext cx="283145" cy="304008"/>
          </a:xfrm>
          <a:prstGeom prst="rect">
            <a:avLst/>
          </a:prstGeom>
        </p:spPr>
      </p:pic>
      <p:sp>
        <p:nvSpPr>
          <p:cNvPr id="23" name="TekstSylinder 22">
            <a:extLst>
              <a:ext uri="{FF2B5EF4-FFF2-40B4-BE49-F238E27FC236}">
                <a16:creationId xmlns:a16="http://schemas.microsoft.com/office/drawing/2014/main" id="{2F5D756C-67F2-8548-C7BE-E54147EAF18D}"/>
              </a:ext>
            </a:extLst>
          </p:cNvPr>
          <p:cNvSpPr txBox="1"/>
          <p:nvPr/>
        </p:nvSpPr>
        <p:spPr>
          <a:xfrm>
            <a:off x="0" y="6453336"/>
            <a:ext cx="8040216" cy="369332"/>
          </a:xfrm>
          <a:prstGeom prst="rect">
            <a:avLst/>
          </a:prstGeom>
          <a:noFill/>
        </p:spPr>
        <p:txBody>
          <a:bodyPr wrap="square">
            <a:spAutoFit/>
          </a:bodyPr>
          <a:lstStyle/>
          <a:p>
            <a:r>
              <a:rPr lang="nb-NO" sz="900" dirty="0"/>
              <a:t>Over 50 ulike profiler med markering av signifikant overrepresentasjon (mer enn totalt) og underrepresentasjon (lavere enn totalt) </a:t>
            </a:r>
          </a:p>
          <a:p>
            <a:r>
              <a:rPr lang="nb-NO" sz="900" i="1" dirty="0" err="1"/>
              <a:t>Clusteranalyse</a:t>
            </a:r>
            <a:r>
              <a:rPr lang="nb-NO" sz="900" i="1" dirty="0"/>
              <a:t>: Personer med sammenfallende svaranalyse havner i samme gruppe. Base = Hele utvalget (n= 2119)</a:t>
            </a:r>
          </a:p>
        </p:txBody>
      </p:sp>
    </p:spTree>
    <p:extLst>
      <p:ext uri="{BB962C8B-B14F-4D97-AF65-F5344CB8AC3E}">
        <p14:creationId xmlns:p14="http://schemas.microsoft.com/office/powerpoint/2010/main" val="269748184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02793F81-8AAF-2A43-A7C7-0DD9BA4D1BCC}"/>
              </a:ext>
            </a:extLst>
          </p:cNvPr>
          <p:cNvSpPr>
            <a:spLocks noGrp="1"/>
          </p:cNvSpPr>
          <p:nvPr>
            <p:ph type="body" sz="quarter" idx="11"/>
          </p:nvPr>
        </p:nvSpPr>
        <p:spPr>
          <a:xfrm>
            <a:off x="1991544" y="2460252"/>
            <a:ext cx="2489620" cy="1597962"/>
          </a:xfrm>
        </p:spPr>
        <p:txBody>
          <a:bodyPr/>
          <a:lstStyle/>
          <a:p>
            <a:r>
              <a:rPr lang="nb-NO" dirty="0"/>
              <a:t>02</a:t>
            </a:r>
          </a:p>
        </p:txBody>
      </p:sp>
      <p:sp>
        <p:nvSpPr>
          <p:cNvPr id="3" name="Plassholder for tekst 2">
            <a:extLst>
              <a:ext uri="{FF2B5EF4-FFF2-40B4-BE49-F238E27FC236}">
                <a16:creationId xmlns:a16="http://schemas.microsoft.com/office/drawing/2014/main" id="{4955106B-59C9-C947-A12B-13AAF526CFC0}"/>
              </a:ext>
            </a:extLst>
          </p:cNvPr>
          <p:cNvSpPr>
            <a:spLocks noGrp="1"/>
          </p:cNvSpPr>
          <p:nvPr>
            <p:ph type="body" sz="quarter" idx="12"/>
          </p:nvPr>
        </p:nvSpPr>
        <p:spPr>
          <a:xfrm>
            <a:off x="4727848" y="2708920"/>
            <a:ext cx="5647284" cy="375089"/>
          </a:xfrm>
        </p:spPr>
        <p:txBody>
          <a:bodyPr/>
          <a:lstStyle/>
          <a:p>
            <a:r>
              <a:rPr lang="nb-NO" sz="2400" dirty="0"/>
              <a:t>LESING / LYTTING AV BØKER</a:t>
            </a:r>
          </a:p>
          <a:p>
            <a:r>
              <a:rPr lang="nb-NO" sz="1200" dirty="0"/>
              <a:t>ANTALL BØKER LEST</a:t>
            </a:r>
          </a:p>
          <a:p>
            <a:r>
              <a:rPr lang="nb-NO" sz="1200" dirty="0"/>
              <a:t>SPRÅK OG FORMAT FOR BØKER LEST</a:t>
            </a:r>
          </a:p>
          <a:p>
            <a:r>
              <a:rPr lang="nb-NO" sz="1200" dirty="0"/>
              <a:t>KANAL FOR ANSKAFFELSE AV BØKER</a:t>
            </a:r>
          </a:p>
          <a:p>
            <a:r>
              <a:rPr lang="nb-NO" sz="1200" dirty="0"/>
              <a:t>ENDRING I FREKVENS MED ÅRSAK</a:t>
            </a:r>
          </a:p>
          <a:p>
            <a:r>
              <a:rPr lang="nb-NO" sz="2400" dirty="0"/>
              <a:t> </a:t>
            </a:r>
          </a:p>
        </p:txBody>
      </p:sp>
    </p:spTree>
    <p:extLst>
      <p:ext uri="{BB962C8B-B14F-4D97-AF65-F5344CB8AC3E}">
        <p14:creationId xmlns:p14="http://schemas.microsoft.com/office/powerpoint/2010/main" val="13805950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240716-AD5A-49CC-B3C1-B92931A91BAC}"/>
              </a:ext>
            </a:extLst>
          </p:cNvPr>
          <p:cNvSpPr>
            <a:spLocks noGrp="1"/>
          </p:cNvSpPr>
          <p:nvPr>
            <p:ph type="title"/>
          </p:nvPr>
        </p:nvSpPr>
        <p:spPr/>
        <p:txBody>
          <a:bodyPr/>
          <a:lstStyle/>
          <a:p>
            <a:r>
              <a:rPr lang="nb-NO" sz="1200" dirty="0">
                <a:solidFill>
                  <a:schemeClr val="tx1">
                    <a:lumMod val="50000"/>
                    <a:lumOff val="50000"/>
                  </a:schemeClr>
                </a:solidFill>
              </a:rPr>
              <a:t>ANDEL I BEFOLKNINGEN SOM HAR LEST MINST EN BOK:</a:t>
            </a:r>
            <a:br>
              <a:rPr lang="nb-NO" dirty="0"/>
            </a:br>
            <a:r>
              <a:rPr lang="nb-NO" dirty="0"/>
              <a:t>83% av befolkningen har lest / lyttet til en eller flere bøker i løpet av 2021</a:t>
            </a:r>
            <a:br>
              <a:rPr lang="nb-NO" dirty="0"/>
            </a:br>
            <a:r>
              <a:rPr lang="nb-NO" sz="1200" dirty="0"/>
              <a:t>3.657.000 antall nordmenn (16+)</a:t>
            </a:r>
            <a:endParaRPr lang="nb-NO" dirty="0"/>
          </a:p>
        </p:txBody>
      </p:sp>
      <p:graphicFrame>
        <p:nvGraphicFramePr>
          <p:cNvPr id="8" name="Diagram 7">
            <a:extLst>
              <a:ext uri="{FF2B5EF4-FFF2-40B4-BE49-F238E27FC236}">
                <a16:creationId xmlns:a16="http://schemas.microsoft.com/office/drawing/2014/main" id="{5E7F91A5-1D17-414B-9EDF-EF0D72CA1937}"/>
              </a:ext>
            </a:extLst>
          </p:cNvPr>
          <p:cNvGraphicFramePr/>
          <p:nvPr>
            <p:extLst>
              <p:ext uri="{D42A27DB-BD31-4B8C-83A1-F6EECF244321}">
                <p14:modId xmlns:p14="http://schemas.microsoft.com/office/powerpoint/2010/main" val="1268092365"/>
              </p:ext>
            </p:extLst>
          </p:nvPr>
        </p:nvGraphicFramePr>
        <p:xfrm>
          <a:off x="731355" y="2275131"/>
          <a:ext cx="10725149" cy="3241215"/>
        </p:xfrm>
        <a:graphic>
          <a:graphicData uri="http://schemas.openxmlformats.org/drawingml/2006/chart">
            <c:chart xmlns:c="http://schemas.openxmlformats.org/drawingml/2006/chart" xmlns:r="http://schemas.openxmlformats.org/officeDocument/2006/relationships" r:id="rId3"/>
          </a:graphicData>
        </a:graphic>
      </p:graphicFrame>
      <p:sp>
        <p:nvSpPr>
          <p:cNvPr id="11" name="TekstSylinder 10">
            <a:extLst>
              <a:ext uri="{FF2B5EF4-FFF2-40B4-BE49-F238E27FC236}">
                <a16:creationId xmlns:a16="http://schemas.microsoft.com/office/drawing/2014/main" id="{0F2A0545-455F-41BB-8748-E1A24AA93B48}"/>
              </a:ext>
            </a:extLst>
          </p:cNvPr>
          <p:cNvSpPr txBox="1"/>
          <p:nvPr/>
        </p:nvSpPr>
        <p:spPr>
          <a:xfrm>
            <a:off x="0" y="6546830"/>
            <a:ext cx="10707665" cy="338554"/>
          </a:xfrm>
          <a:prstGeom prst="rect">
            <a:avLst/>
          </a:prstGeom>
          <a:noFill/>
        </p:spPr>
        <p:txBody>
          <a:bodyPr wrap="square">
            <a:spAutoFit/>
          </a:bodyPr>
          <a:lstStyle/>
          <a:p>
            <a:r>
              <a:rPr lang="nb-NO" sz="800" b="1" dirty="0">
                <a:latin typeface="Arial" panose="020B0604020202020204" pitchFamily="34" charset="0"/>
                <a:ea typeface="Verdana" panose="020B0604030504040204" pitchFamily="34" charset="0"/>
                <a:cs typeface="Arial" panose="020B0604020202020204" pitchFamily="34" charset="0"/>
              </a:rPr>
              <a:t>Hvor mange bøker leste og/eller lyttet du til i løpet av siste året – 2021? Andel svart minst en</a:t>
            </a:r>
          </a:p>
          <a:p>
            <a:r>
              <a:rPr lang="nb-NO" sz="800" i="1" dirty="0">
                <a:latin typeface="Arial" panose="020B0604020202020204" pitchFamily="34" charset="0"/>
                <a:cs typeface="Arial" panose="020B0604020202020204" pitchFamily="34" charset="0"/>
              </a:rPr>
              <a:t>Merk: Historiske data er gjennomført hos Ipsos t.o.m. 2019 – skifte av metode fra telefon (blå ramme) til Web (grønn ramme) ble foretatt i 2017</a:t>
            </a:r>
            <a:endParaRPr lang="nb-NO" sz="800" i="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Ellipse 2">
            <a:extLst>
              <a:ext uri="{FF2B5EF4-FFF2-40B4-BE49-F238E27FC236}">
                <a16:creationId xmlns:a16="http://schemas.microsoft.com/office/drawing/2014/main" id="{981C1252-6A9C-4E73-83B6-7FFD9EDF69B2}"/>
              </a:ext>
            </a:extLst>
          </p:cNvPr>
          <p:cNvSpPr/>
          <p:nvPr/>
        </p:nvSpPr>
        <p:spPr>
          <a:xfrm>
            <a:off x="9912423" y="3861048"/>
            <a:ext cx="1514485" cy="648072"/>
          </a:xfrm>
          <a:prstGeom prst="ellipse">
            <a:avLst/>
          </a:prstGeom>
          <a:noFill/>
          <a:ln>
            <a:solidFill>
              <a:srgbClr val="3EE2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TekstSylinder 11">
            <a:extLst>
              <a:ext uri="{FF2B5EF4-FFF2-40B4-BE49-F238E27FC236}">
                <a16:creationId xmlns:a16="http://schemas.microsoft.com/office/drawing/2014/main" id="{68312AD6-BBF4-403D-82B5-48625EEB1900}"/>
              </a:ext>
            </a:extLst>
          </p:cNvPr>
          <p:cNvSpPr txBox="1"/>
          <p:nvPr/>
        </p:nvSpPr>
        <p:spPr>
          <a:xfrm>
            <a:off x="631715" y="1628800"/>
            <a:ext cx="10795194" cy="615553"/>
          </a:xfrm>
          <a:prstGeom prst="rect">
            <a:avLst/>
          </a:prstGeom>
          <a:noFill/>
        </p:spPr>
        <p:txBody>
          <a:bodyPr wrap="square">
            <a:spAutoFit/>
          </a:bodyPr>
          <a:lstStyle/>
          <a:p>
            <a:r>
              <a:rPr lang="nb-NO" b="1" dirty="0">
                <a:effectLst/>
                <a:latin typeface="Arial" panose="020B0604020202020204" pitchFamily="34" charset="0"/>
                <a:ea typeface="Verdana" panose="020B0604030504040204" pitchFamily="34" charset="0"/>
                <a:cs typeface="Arial" panose="020B0604020202020204" pitchFamily="34" charset="0"/>
              </a:rPr>
              <a:t>Hvor mange bøker leste og/eller lyttet du til i løpet av siste året – 2021?</a:t>
            </a:r>
            <a:r>
              <a:rPr lang="nb-NO" dirty="0">
                <a:effectLst/>
                <a:latin typeface="Arial" panose="020B0604020202020204" pitchFamily="34" charset="0"/>
                <a:ea typeface="Verdana" panose="020B0604030504040204" pitchFamily="34" charset="0"/>
                <a:cs typeface="Arial" panose="020B0604020202020204" pitchFamily="34" charset="0"/>
              </a:rPr>
              <a:t> </a:t>
            </a:r>
          </a:p>
          <a:p>
            <a:r>
              <a:rPr lang="nb-NO" sz="1050" dirty="0">
                <a:effectLst/>
                <a:latin typeface="Arial" panose="020B0604020202020204" pitchFamily="34" charset="0"/>
                <a:ea typeface="Verdana" panose="020B0604030504040204" pitchFamily="34" charset="0"/>
                <a:cs typeface="Arial" panose="020B0604020202020204" pitchFamily="34" charset="0"/>
              </a:rPr>
              <a:t>Tenk på alle typer bøker, papir-, lyd- og e-bøker, men </a:t>
            </a:r>
            <a:r>
              <a:rPr lang="nb-NO" sz="1050" i="1" dirty="0">
                <a:effectLst/>
                <a:latin typeface="Arial" panose="020B0604020202020204" pitchFamily="34" charset="0"/>
                <a:ea typeface="Verdana" panose="020B0604030504040204" pitchFamily="34" charset="0"/>
                <a:cs typeface="Arial" panose="020B0604020202020204" pitchFamily="34" charset="0"/>
              </a:rPr>
              <a:t>ikke</a:t>
            </a:r>
            <a:r>
              <a:rPr lang="nb-NO" sz="1050" dirty="0">
                <a:effectLst/>
                <a:latin typeface="Arial" panose="020B0604020202020204" pitchFamily="34" charset="0"/>
                <a:ea typeface="Verdana" panose="020B0604030504040204" pitchFamily="34" charset="0"/>
                <a:cs typeface="Arial" panose="020B0604020202020204" pitchFamily="34" charset="0"/>
              </a:rPr>
              <a:t> skolebøker og annen pensumlitteratur.</a:t>
            </a:r>
          </a:p>
          <a:p>
            <a:r>
              <a:rPr lang="nb-NO" sz="1050" i="1" dirty="0"/>
              <a:t>Viser andel av befolkningen som har lest/lyttet til minst en bok i løpet av siste året. Base = Hele utvalget</a:t>
            </a:r>
          </a:p>
        </p:txBody>
      </p:sp>
    </p:spTree>
    <p:extLst>
      <p:ext uri="{BB962C8B-B14F-4D97-AF65-F5344CB8AC3E}">
        <p14:creationId xmlns:p14="http://schemas.microsoft.com/office/powerpoint/2010/main" val="384570057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240716-AD5A-49CC-B3C1-B92931A91BAC}"/>
              </a:ext>
            </a:extLst>
          </p:cNvPr>
          <p:cNvSpPr>
            <a:spLocks noGrp="1"/>
          </p:cNvSpPr>
          <p:nvPr>
            <p:ph type="title"/>
          </p:nvPr>
        </p:nvSpPr>
        <p:spPr/>
        <p:txBody>
          <a:bodyPr/>
          <a:lstStyle/>
          <a:p>
            <a:r>
              <a:rPr lang="nb-NO" sz="1200" dirty="0">
                <a:solidFill>
                  <a:schemeClr val="tx1">
                    <a:lumMod val="50000"/>
                    <a:lumOff val="50000"/>
                  </a:schemeClr>
                </a:solidFill>
              </a:rPr>
              <a:t>PENETRASJON – LESING:</a:t>
            </a:r>
            <a:br>
              <a:rPr lang="nb-NO" dirty="0"/>
            </a:br>
            <a:r>
              <a:rPr lang="nb-NO" dirty="0">
                <a:solidFill>
                  <a:schemeClr val="tx1"/>
                </a:solidFill>
              </a:rPr>
              <a:t>Lesepenetrasjon endrer seg ikke mye avhengig av metode</a:t>
            </a:r>
            <a:br>
              <a:rPr lang="nb-NO" dirty="0">
                <a:solidFill>
                  <a:schemeClr val="tx1"/>
                </a:solidFill>
              </a:rPr>
            </a:br>
            <a:r>
              <a:rPr lang="nb-NO" sz="1200" dirty="0">
                <a:solidFill>
                  <a:schemeClr val="tx1"/>
                </a:solidFill>
              </a:rPr>
              <a:t>Dog noe lavere andel på omnibuss web </a:t>
            </a:r>
            <a:endParaRPr lang="nb-NO" dirty="0"/>
          </a:p>
        </p:txBody>
      </p:sp>
      <p:graphicFrame>
        <p:nvGraphicFramePr>
          <p:cNvPr id="8" name="Diagram 7">
            <a:extLst>
              <a:ext uri="{FF2B5EF4-FFF2-40B4-BE49-F238E27FC236}">
                <a16:creationId xmlns:a16="http://schemas.microsoft.com/office/drawing/2014/main" id="{5E7F91A5-1D17-414B-9EDF-EF0D72CA1937}"/>
              </a:ext>
            </a:extLst>
          </p:cNvPr>
          <p:cNvGraphicFramePr/>
          <p:nvPr/>
        </p:nvGraphicFramePr>
        <p:xfrm>
          <a:off x="731355" y="2127045"/>
          <a:ext cx="10725149" cy="3241215"/>
        </p:xfrm>
        <a:graphic>
          <a:graphicData uri="http://schemas.openxmlformats.org/drawingml/2006/chart">
            <c:chart xmlns:c="http://schemas.openxmlformats.org/drawingml/2006/chart" xmlns:r="http://schemas.openxmlformats.org/officeDocument/2006/relationships" r:id="rId2"/>
          </a:graphicData>
        </a:graphic>
      </p:graphicFrame>
      <p:sp>
        <p:nvSpPr>
          <p:cNvPr id="5" name="Rektangel 4">
            <a:extLst>
              <a:ext uri="{FF2B5EF4-FFF2-40B4-BE49-F238E27FC236}">
                <a16:creationId xmlns:a16="http://schemas.microsoft.com/office/drawing/2014/main" id="{9CFAAF0E-B40B-4637-94EE-41D354EB30ED}"/>
              </a:ext>
            </a:extLst>
          </p:cNvPr>
          <p:cNvSpPr/>
          <p:nvPr/>
        </p:nvSpPr>
        <p:spPr>
          <a:xfrm>
            <a:off x="10061775" y="3395597"/>
            <a:ext cx="1218800" cy="38958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dirty="0">
                <a:solidFill>
                  <a:schemeClr val="tx1"/>
                </a:solidFill>
              </a:rPr>
              <a:t>Hovedundersøkelse</a:t>
            </a:r>
          </a:p>
          <a:p>
            <a:pPr algn="ctr"/>
            <a:r>
              <a:rPr lang="nb-NO" dirty="0">
                <a:solidFill>
                  <a:schemeClr val="tx1"/>
                </a:solidFill>
              </a:rPr>
              <a:t>83 %</a:t>
            </a:r>
          </a:p>
        </p:txBody>
      </p:sp>
      <p:sp>
        <p:nvSpPr>
          <p:cNvPr id="6" name="Rektangel 5">
            <a:extLst>
              <a:ext uri="{FF2B5EF4-FFF2-40B4-BE49-F238E27FC236}">
                <a16:creationId xmlns:a16="http://schemas.microsoft.com/office/drawing/2014/main" id="{6457EA15-F876-48FB-9B11-BEAA46004289}"/>
              </a:ext>
            </a:extLst>
          </p:cNvPr>
          <p:cNvSpPr/>
          <p:nvPr/>
        </p:nvSpPr>
        <p:spPr>
          <a:xfrm>
            <a:off x="10056440" y="3865577"/>
            <a:ext cx="1218800" cy="38958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dirty="0">
                <a:solidFill>
                  <a:schemeClr val="tx1"/>
                </a:solidFill>
              </a:rPr>
              <a:t>Omnibus, web</a:t>
            </a:r>
          </a:p>
          <a:p>
            <a:pPr algn="ctr"/>
            <a:r>
              <a:rPr lang="nb-NO" dirty="0">
                <a:solidFill>
                  <a:schemeClr val="tx1"/>
                </a:solidFill>
              </a:rPr>
              <a:t>79 %</a:t>
            </a:r>
          </a:p>
        </p:txBody>
      </p:sp>
      <p:sp>
        <p:nvSpPr>
          <p:cNvPr id="7" name="Rektangel 6">
            <a:extLst>
              <a:ext uri="{FF2B5EF4-FFF2-40B4-BE49-F238E27FC236}">
                <a16:creationId xmlns:a16="http://schemas.microsoft.com/office/drawing/2014/main" id="{3530CACD-23C3-4843-BC10-4A346DD32070}"/>
              </a:ext>
            </a:extLst>
          </p:cNvPr>
          <p:cNvSpPr/>
          <p:nvPr/>
        </p:nvSpPr>
        <p:spPr>
          <a:xfrm>
            <a:off x="10056440" y="4335557"/>
            <a:ext cx="1218800" cy="389587"/>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dirty="0">
                <a:solidFill>
                  <a:schemeClr val="tx1"/>
                </a:solidFill>
              </a:rPr>
              <a:t>Omnibus, telefon</a:t>
            </a:r>
          </a:p>
          <a:p>
            <a:pPr algn="ctr"/>
            <a:r>
              <a:rPr lang="nb-NO" dirty="0">
                <a:solidFill>
                  <a:schemeClr val="tx1"/>
                </a:solidFill>
              </a:rPr>
              <a:t>84 %</a:t>
            </a:r>
          </a:p>
        </p:txBody>
      </p:sp>
      <p:pic>
        <p:nvPicPr>
          <p:cNvPr id="15" name="Bilde 14">
            <a:extLst>
              <a:ext uri="{FF2B5EF4-FFF2-40B4-BE49-F238E27FC236}">
                <a16:creationId xmlns:a16="http://schemas.microsoft.com/office/drawing/2014/main" id="{0900CB86-7A62-4E24-A5C4-48AEA5CCF45D}"/>
              </a:ext>
            </a:extLst>
          </p:cNvPr>
          <p:cNvPicPr>
            <a:picLocks noChangeAspect="1"/>
          </p:cNvPicPr>
          <p:nvPr/>
        </p:nvPicPr>
        <p:blipFill>
          <a:blip r:embed="rId3"/>
          <a:stretch>
            <a:fillRect/>
          </a:stretch>
        </p:blipFill>
        <p:spPr>
          <a:xfrm>
            <a:off x="8256240" y="3585261"/>
            <a:ext cx="504056" cy="283531"/>
          </a:xfrm>
          <a:prstGeom prst="rect">
            <a:avLst/>
          </a:prstGeom>
        </p:spPr>
      </p:pic>
      <p:sp>
        <p:nvSpPr>
          <p:cNvPr id="12" name="TekstSylinder 11">
            <a:extLst>
              <a:ext uri="{FF2B5EF4-FFF2-40B4-BE49-F238E27FC236}">
                <a16:creationId xmlns:a16="http://schemas.microsoft.com/office/drawing/2014/main" id="{65C2F551-C428-4827-9581-F1228F6DE1A9}"/>
              </a:ext>
            </a:extLst>
          </p:cNvPr>
          <p:cNvSpPr txBox="1"/>
          <p:nvPr/>
        </p:nvSpPr>
        <p:spPr>
          <a:xfrm>
            <a:off x="704144" y="1850046"/>
            <a:ext cx="8639183" cy="276999"/>
          </a:xfrm>
          <a:prstGeom prst="rect">
            <a:avLst/>
          </a:prstGeom>
          <a:noFill/>
        </p:spPr>
        <p:txBody>
          <a:bodyPr wrap="square" rtlCol="0">
            <a:spAutoFit/>
          </a:bodyPr>
          <a:lstStyle/>
          <a:p>
            <a:r>
              <a:rPr lang="nb-NO" b="1" dirty="0"/>
              <a:t>Andel av befolkningen som har lest/lyttet til minst en bok i løpet av siste året:</a:t>
            </a:r>
          </a:p>
        </p:txBody>
      </p:sp>
      <p:sp>
        <p:nvSpPr>
          <p:cNvPr id="13" name="TekstSylinder 12">
            <a:extLst>
              <a:ext uri="{FF2B5EF4-FFF2-40B4-BE49-F238E27FC236}">
                <a16:creationId xmlns:a16="http://schemas.microsoft.com/office/drawing/2014/main" id="{56BEF0D0-E5AA-B447-8A78-855DBE3F49C1}"/>
              </a:ext>
            </a:extLst>
          </p:cNvPr>
          <p:cNvSpPr txBox="1"/>
          <p:nvPr/>
        </p:nvSpPr>
        <p:spPr>
          <a:xfrm>
            <a:off x="0" y="6546830"/>
            <a:ext cx="10707665" cy="338554"/>
          </a:xfrm>
          <a:prstGeom prst="rect">
            <a:avLst/>
          </a:prstGeom>
          <a:noFill/>
        </p:spPr>
        <p:txBody>
          <a:bodyPr wrap="square">
            <a:spAutoFit/>
          </a:bodyPr>
          <a:lstStyle/>
          <a:p>
            <a:r>
              <a:rPr lang="nb-NO" sz="800" b="1" dirty="0">
                <a:latin typeface="Arial" panose="020B0604020202020204" pitchFamily="34" charset="0"/>
                <a:ea typeface="Verdana" panose="020B0604030504040204" pitchFamily="34" charset="0"/>
                <a:cs typeface="Arial" panose="020B0604020202020204" pitchFamily="34" charset="0"/>
              </a:rPr>
              <a:t>Hvor mange bøker leste og/eller lyttet du til i løpet av siste året – 2021? Andel svart minst en</a:t>
            </a:r>
          </a:p>
          <a:p>
            <a:r>
              <a:rPr lang="nb-NO" sz="800" i="1" dirty="0">
                <a:latin typeface="Arial" panose="020B0604020202020204" pitchFamily="34" charset="0"/>
                <a:cs typeface="Arial" panose="020B0604020202020204" pitchFamily="34" charset="0"/>
              </a:rPr>
              <a:t>Merk: Historiske data er gjennomført hos Ipsos t.o.m. 2019 – skifte av metode fra telefon (blå ramme) til Web (grønn ramme) ble foretatt i 2017</a:t>
            </a:r>
            <a:endParaRPr lang="nb-NO" sz="800" i="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Ellipse 9">
            <a:extLst>
              <a:ext uri="{FF2B5EF4-FFF2-40B4-BE49-F238E27FC236}">
                <a16:creationId xmlns:a16="http://schemas.microsoft.com/office/drawing/2014/main" id="{6656841A-57E9-AE40-A874-E6277354C558}"/>
              </a:ext>
            </a:extLst>
          </p:cNvPr>
          <p:cNvSpPr/>
          <p:nvPr/>
        </p:nvSpPr>
        <p:spPr>
          <a:xfrm>
            <a:off x="9192344" y="258005"/>
            <a:ext cx="2543875" cy="65071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b="1" dirty="0">
                <a:solidFill>
                  <a:schemeClr val="tx1"/>
                </a:solidFill>
              </a:rPr>
              <a:t>TEKNISK</a:t>
            </a:r>
          </a:p>
        </p:txBody>
      </p:sp>
    </p:spTree>
    <p:extLst>
      <p:ext uri="{BB962C8B-B14F-4D97-AF65-F5344CB8AC3E}">
        <p14:creationId xmlns:p14="http://schemas.microsoft.com/office/powerpoint/2010/main" val="423849519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tel 1">
            <a:extLst>
              <a:ext uri="{FF2B5EF4-FFF2-40B4-BE49-F238E27FC236}">
                <a16:creationId xmlns:a16="http://schemas.microsoft.com/office/drawing/2014/main" id="{1CB1DDF2-518D-4D01-BC34-22F1165508EB}"/>
              </a:ext>
            </a:extLst>
          </p:cNvPr>
          <p:cNvSpPr>
            <a:spLocks noGrp="1"/>
          </p:cNvSpPr>
          <p:nvPr>
            <p:ph type="title"/>
          </p:nvPr>
        </p:nvSpPr>
        <p:spPr>
          <a:xfrm>
            <a:off x="742950" y="237529"/>
            <a:ext cx="10725150" cy="1055730"/>
          </a:xfrm>
        </p:spPr>
        <p:txBody>
          <a:bodyPr/>
          <a:lstStyle/>
          <a:p>
            <a:r>
              <a:rPr lang="nb-NO" sz="1200" dirty="0">
                <a:solidFill>
                  <a:schemeClr val="tx1">
                    <a:lumMod val="50000"/>
                    <a:lumOff val="50000"/>
                  </a:schemeClr>
                </a:solidFill>
              </a:rPr>
              <a:t>PROFIL PÅ BOKLESEREN:</a:t>
            </a:r>
            <a:br>
              <a:rPr lang="nb-NO" sz="1200" dirty="0">
                <a:solidFill>
                  <a:schemeClr val="tx1">
                    <a:lumMod val="50000"/>
                    <a:lumOff val="50000"/>
                  </a:schemeClr>
                </a:solidFill>
              </a:rPr>
            </a:br>
            <a:r>
              <a:rPr lang="nb-NO" dirty="0">
                <a:solidFill>
                  <a:schemeClr val="tx1"/>
                </a:solidFill>
              </a:rPr>
              <a:t>Bøker leses av alle – uavhengig av demografi og holdning</a:t>
            </a:r>
            <a:br>
              <a:rPr lang="nb-NO" dirty="0">
                <a:solidFill>
                  <a:schemeClr val="tx1"/>
                </a:solidFill>
              </a:rPr>
            </a:br>
            <a:r>
              <a:rPr lang="nb-NO" sz="1200" dirty="0"/>
              <a:t>Bokleseren er oftere kvinne, 70+ år, oftere uten barn, oftere middels/høy utdannelse, bor oftere i Oslo </a:t>
            </a:r>
            <a:br>
              <a:rPr lang="nb-NO" sz="1200" dirty="0"/>
            </a:br>
            <a:r>
              <a:rPr lang="nb-NO" sz="1200" dirty="0"/>
              <a:t>og omegn og er oftere i holdningsgruppene «De bokinteresserte» og «Tilbudsbevisste»</a:t>
            </a:r>
          </a:p>
        </p:txBody>
      </p:sp>
      <p:graphicFrame>
        <p:nvGraphicFramePr>
          <p:cNvPr id="21" name="Diagram 20">
            <a:extLst>
              <a:ext uri="{FF2B5EF4-FFF2-40B4-BE49-F238E27FC236}">
                <a16:creationId xmlns:a16="http://schemas.microsoft.com/office/drawing/2014/main" id="{1719E487-46A7-468D-82FB-1705E159C422}"/>
              </a:ext>
            </a:extLst>
          </p:cNvPr>
          <p:cNvGraphicFramePr/>
          <p:nvPr>
            <p:extLst>
              <p:ext uri="{D42A27DB-BD31-4B8C-83A1-F6EECF244321}">
                <p14:modId xmlns:p14="http://schemas.microsoft.com/office/powerpoint/2010/main" val="811453848"/>
              </p:ext>
            </p:extLst>
          </p:nvPr>
        </p:nvGraphicFramePr>
        <p:xfrm>
          <a:off x="762397" y="1550895"/>
          <a:ext cx="4680520" cy="4803350"/>
        </p:xfrm>
        <a:graphic>
          <a:graphicData uri="http://schemas.openxmlformats.org/drawingml/2006/chart">
            <c:chart xmlns:c="http://schemas.openxmlformats.org/drawingml/2006/chart" xmlns:r="http://schemas.openxmlformats.org/officeDocument/2006/relationships" r:id="rId2"/>
          </a:graphicData>
        </a:graphic>
      </p:graphicFrame>
      <p:pic>
        <p:nvPicPr>
          <p:cNvPr id="19" name="Picture 2" descr="Bilderesultat for GENDER ICON">
            <a:extLst>
              <a:ext uri="{FF2B5EF4-FFF2-40B4-BE49-F238E27FC236}">
                <a16:creationId xmlns:a16="http://schemas.microsoft.com/office/drawing/2014/main" id="{A39705E1-6EBA-4082-ABE7-E48FF0E3BB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0403" y="1569905"/>
            <a:ext cx="284139" cy="28702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Bilderesultat for AGE ICON">
            <a:extLst>
              <a:ext uri="{FF2B5EF4-FFF2-40B4-BE49-F238E27FC236}">
                <a16:creationId xmlns:a16="http://schemas.microsoft.com/office/drawing/2014/main" id="{90FEDFFA-690A-4F6C-B6C8-D91CAAD3CF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1683" y="1896328"/>
            <a:ext cx="361689" cy="33711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Bilderesultat for CHILDREN ICON">
            <a:extLst>
              <a:ext uri="{FF2B5EF4-FFF2-40B4-BE49-F238E27FC236}">
                <a16:creationId xmlns:a16="http://schemas.microsoft.com/office/drawing/2014/main" id="{AC6A5854-399E-496F-94C2-E781D6542E9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43967" y="2248325"/>
            <a:ext cx="337119" cy="337119"/>
          </a:xfrm>
          <a:prstGeom prst="rect">
            <a:avLst/>
          </a:prstGeom>
          <a:noFill/>
          <a:extLst>
            <a:ext uri="{909E8E84-426E-40DD-AFC4-6F175D3DCCD1}">
              <a14:hiddenFill xmlns:a14="http://schemas.microsoft.com/office/drawing/2010/main">
                <a:solidFill>
                  <a:srgbClr val="FFFFFF"/>
                </a:solidFill>
              </a14:hiddenFill>
            </a:ext>
          </a:extLst>
        </p:spPr>
      </p:pic>
      <p:pic>
        <p:nvPicPr>
          <p:cNvPr id="24" name="Bilde 23">
            <a:extLst>
              <a:ext uri="{FF2B5EF4-FFF2-40B4-BE49-F238E27FC236}">
                <a16:creationId xmlns:a16="http://schemas.microsoft.com/office/drawing/2014/main" id="{495731C5-D6D9-4743-A023-441997D2EE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31682" y="2927039"/>
            <a:ext cx="361690" cy="207936"/>
          </a:xfrm>
          <a:prstGeom prst="rect">
            <a:avLst/>
          </a:prstGeom>
        </p:spPr>
      </p:pic>
      <p:pic>
        <p:nvPicPr>
          <p:cNvPr id="25" name="Picture 12" descr="Bilderesultat for INCOME ICON">
            <a:extLst>
              <a:ext uri="{FF2B5EF4-FFF2-40B4-BE49-F238E27FC236}">
                <a16:creationId xmlns:a16="http://schemas.microsoft.com/office/drawing/2014/main" id="{33F699A0-5441-428D-A82F-5CA5BD4D0CF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20034" y="3195741"/>
            <a:ext cx="373338" cy="348688"/>
          </a:xfrm>
          <a:prstGeom prst="rect">
            <a:avLst/>
          </a:prstGeom>
          <a:noFill/>
          <a:extLst>
            <a:ext uri="{909E8E84-426E-40DD-AFC4-6F175D3DCCD1}">
              <a14:hiddenFill xmlns:a14="http://schemas.microsoft.com/office/drawing/2010/main">
                <a:solidFill>
                  <a:srgbClr val="FFFFFF"/>
                </a:solidFill>
              </a14:hiddenFill>
            </a:ext>
          </a:extLst>
        </p:spPr>
      </p:pic>
      <p:pic>
        <p:nvPicPr>
          <p:cNvPr id="26" name="Bilde 25">
            <a:extLst>
              <a:ext uri="{FF2B5EF4-FFF2-40B4-BE49-F238E27FC236}">
                <a16:creationId xmlns:a16="http://schemas.microsoft.com/office/drawing/2014/main" id="{3242E3C9-17F1-4387-A254-10C72935D37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625451" y="3571219"/>
            <a:ext cx="335897" cy="272810"/>
          </a:xfrm>
          <a:prstGeom prst="rect">
            <a:avLst/>
          </a:prstGeom>
        </p:spPr>
      </p:pic>
      <p:pic>
        <p:nvPicPr>
          <p:cNvPr id="27" name="Picture 19" descr="Household Icons - Download Free Vector Icons | Noun Project">
            <a:extLst>
              <a:ext uri="{FF2B5EF4-FFF2-40B4-BE49-F238E27FC236}">
                <a16:creationId xmlns:a16="http://schemas.microsoft.com/office/drawing/2014/main" id="{F966391B-AD2F-472B-BB03-5D09B52A226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44762" y="2575943"/>
            <a:ext cx="324491" cy="324491"/>
          </a:xfrm>
          <a:prstGeom prst="rect">
            <a:avLst/>
          </a:prstGeom>
          <a:noFill/>
          <a:extLst>
            <a:ext uri="{909E8E84-426E-40DD-AFC4-6F175D3DCCD1}">
              <a14:hiddenFill xmlns:a14="http://schemas.microsoft.com/office/drawing/2010/main">
                <a:solidFill>
                  <a:srgbClr val="FFFFFF"/>
                </a:solidFill>
              </a14:hiddenFill>
            </a:ext>
          </a:extLst>
        </p:spPr>
      </p:pic>
      <p:pic>
        <p:nvPicPr>
          <p:cNvPr id="28" name="Grafikk 27" descr="Handlevogn kontur">
            <a:extLst>
              <a:ext uri="{FF2B5EF4-FFF2-40B4-BE49-F238E27FC236}">
                <a16:creationId xmlns:a16="http://schemas.microsoft.com/office/drawing/2014/main" id="{07CE1475-400C-49E5-A421-9F612F8370D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64563" y="4219907"/>
            <a:ext cx="304690" cy="304690"/>
          </a:xfrm>
          <a:prstGeom prst="rect">
            <a:avLst/>
          </a:prstGeom>
        </p:spPr>
      </p:pic>
      <p:pic>
        <p:nvPicPr>
          <p:cNvPr id="29" name="Grafikk 28" descr="Bøker på hylle med heldekkende fyll">
            <a:extLst>
              <a:ext uri="{FF2B5EF4-FFF2-40B4-BE49-F238E27FC236}">
                <a16:creationId xmlns:a16="http://schemas.microsoft.com/office/drawing/2014/main" id="{689FE0AA-41F1-4C89-BC4F-C1D229F1E85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640580" y="4555256"/>
            <a:ext cx="335916" cy="335916"/>
          </a:xfrm>
          <a:prstGeom prst="rect">
            <a:avLst/>
          </a:prstGeom>
        </p:spPr>
      </p:pic>
      <p:pic>
        <p:nvPicPr>
          <p:cNvPr id="30" name="Picture 4" descr="World International Language Icon Thin Line Vector Stock Vector -  Illustration of globe, country: 174303821">
            <a:extLst>
              <a:ext uri="{FF2B5EF4-FFF2-40B4-BE49-F238E27FC236}">
                <a16:creationId xmlns:a16="http://schemas.microsoft.com/office/drawing/2014/main" id="{FE5E32F7-1B78-43C7-B371-19C3AC8ECDB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19644" y="4906847"/>
            <a:ext cx="365655" cy="365655"/>
          </a:xfrm>
          <a:prstGeom prst="rect">
            <a:avLst/>
          </a:prstGeom>
          <a:noFill/>
          <a:extLst>
            <a:ext uri="{909E8E84-426E-40DD-AFC4-6F175D3DCCD1}">
              <a14:hiddenFill xmlns:a14="http://schemas.microsoft.com/office/drawing/2010/main">
                <a:solidFill>
                  <a:srgbClr val="FFFFFF"/>
                </a:solidFill>
              </a14:hiddenFill>
            </a:ext>
          </a:extLst>
        </p:spPr>
      </p:pic>
      <p:pic>
        <p:nvPicPr>
          <p:cNvPr id="31" name="Bilde 30">
            <a:extLst>
              <a:ext uri="{FF2B5EF4-FFF2-40B4-BE49-F238E27FC236}">
                <a16:creationId xmlns:a16="http://schemas.microsoft.com/office/drawing/2014/main" id="{A7682EA5-1711-48B7-814D-AF7FE3CFE3D1}"/>
              </a:ext>
            </a:extLst>
          </p:cNvPr>
          <p:cNvPicPr>
            <a:picLocks noChangeAspect="1"/>
          </p:cNvPicPr>
          <p:nvPr/>
        </p:nvPicPr>
        <p:blipFill>
          <a:blip r:embed="rId15"/>
          <a:stretch>
            <a:fillRect/>
          </a:stretch>
        </p:blipFill>
        <p:spPr>
          <a:xfrm>
            <a:off x="5591944" y="5997800"/>
            <a:ext cx="304690" cy="308368"/>
          </a:xfrm>
          <a:prstGeom prst="rect">
            <a:avLst/>
          </a:prstGeom>
        </p:spPr>
      </p:pic>
      <p:pic>
        <p:nvPicPr>
          <p:cNvPr id="32" name="Bilde 31">
            <a:extLst>
              <a:ext uri="{FF2B5EF4-FFF2-40B4-BE49-F238E27FC236}">
                <a16:creationId xmlns:a16="http://schemas.microsoft.com/office/drawing/2014/main" id="{184F736C-8CE3-4949-9285-64DED458EE9F}"/>
              </a:ext>
            </a:extLst>
          </p:cNvPr>
          <p:cNvPicPr>
            <a:picLocks noChangeAspect="1"/>
          </p:cNvPicPr>
          <p:nvPr/>
        </p:nvPicPr>
        <p:blipFill>
          <a:blip r:embed="rId16"/>
          <a:stretch>
            <a:fillRect/>
          </a:stretch>
        </p:blipFill>
        <p:spPr>
          <a:xfrm>
            <a:off x="5651365" y="5636736"/>
            <a:ext cx="317888" cy="324214"/>
          </a:xfrm>
          <a:prstGeom prst="rect">
            <a:avLst/>
          </a:prstGeom>
        </p:spPr>
      </p:pic>
      <p:pic>
        <p:nvPicPr>
          <p:cNvPr id="33" name="Bilde 32">
            <a:extLst>
              <a:ext uri="{FF2B5EF4-FFF2-40B4-BE49-F238E27FC236}">
                <a16:creationId xmlns:a16="http://schemas.microsoft.com/office/drawing/2014/main" id="{3D582E00-D2D8-4263-A590-6D91A8FA6A19}"/>
              </a:ext>
            </a:extLst>
          </p:cNvPr>
          <p:cNvPicPr>
            <a:picLocks noChangeAspect="1"/>
          </p:cNvPicPr>
          <p:nvPr/>
        </p:nvPicPr>
        <p:blipFill>
          <a:blip r:embed="rId17"/>
          <a:stretch>
            <a:fillRect/>
          </a:stretch>
        </p:blipFill>
        <p:spPr>
          <a:xfrm>
            <a:off x="5620142" y="5346236"/>
            <a:ext cx="384768" cy="223414"/>
          </a:xfrm>
          <a:prstGeom prst="rect">
            <a:avLst/>
          </a:prstGeom>
        </p:spPr>
      </p:pic>
      <p:pic>
        <p:nvPicPr>
          <p:cNvPr id="34" name="Bilde 33">
            <a:extLst>
              <a:ext uri="{FF2B5EF4-FFF2-40B4-BE49-F238E27FC236}">
                <a16:creationId xmlns:a16="http://schemas.microsoft.com/office/drawing/2014/main" id="{5557E03F-05E0-4AA1-BBCE-335B9C1A491F}"/>
              </a:ext>
            </a:extLst>
          </p:cNvPr>
          <p:cNvPicPr>
            <a:picLocks noChangeAspect="1"/>
          </p:cNvPicPr>
          <p:nvPr/>
        </p:nvPicPr>
        <p:blipFill>
          <a:blip r:embed="rId18"/>
          <a:stretch>
            <a:fillRect/>
          </a:stretch>
        </p:blipFill>
        <p:spPr>
          <a:xfrm>
            <a:off x="5656327" y="3885240"/>
            <a:ext cx="283145" cy="304008"/>
          </a:xfrm>
          <a:prstGeom prst="rect">
            <a:avLst/>
          </a:prstGeom>
        </p:spPr>
      </p:pic>
      <p:graphicFrame>
        <p:nvGraphicFramePr>
          <p:cNvPr id="35" name="Diagram 34">
            <a:extLst>
              <a:ext uri="{FF2B5EF4-FFF2-40B4-BE49-F238E27FC236}">
                <a16:creationId xmlns:a16="http://schemas.microsoft.com/office/drawing/2014/main" id="{1AADA21E-AE73-49A4-BBD6-C8D4006774B6}"/>
              </a:ext>
            </a:extLst>
          </p:cNvPr>
          <p:cNvGraphicFramePr/>
          <p:nvPr>
            <p:extLst>
              <p:ext uri="{D42A27DB-BD31-4B8C-83A1-F6EECF244321}">
                <p14:modId xmlns:p14="http://schemas.microsoft.com/office/powerpoint/2010/main" val="3083682106"/>
              </p:ext>
            </p:extLst>
          </p:nvPr>
        </p:nvGraphicFramePr>
        <p:xfrm>
          <a:off x="6238518" y="1550895"/>
          <a:ext cx="4680520" cy="4803350"/>
        </p:xfrm>
        <a:graphic>
          <a:graphicData uri="http://schemas.openxmlformats.org/drawingml/2006/chart">
            <c:chart xmlns:c="http://schemas.openxmlformats.org/drawingml/2006/chart" xmlns:r="http://schemas.openxmlformats.org/officeDocument/2006/relationships" r:id="rId19"/>
          </a:graphicData>
        </a:graphic>
      </p:graphicFrame>
      <p:sp>
        <p:nvSpPr>
          <p:cNvPr id="2" name="TekstSylinder 1">
            <a:extLst>
              <a:ext uri="{FF2B5EF4-FFF2-40B4-BE49-F238E27FC236}">
                <a16:creationId xmlns:a16="http://schemas.microsoft.com/office/drawing/2014/main" id="{EF4E06FE-0622-4DEC-A7F1-5B504D1D3206}"/>
              </a:ext>
            </a:extLst>
          </p:cNvPr>
          <p:cNvSpPr txBox="1"/>
          <p:nvPr/>
        </p:nvSpPr>
        <p:spPr>
          <a:xfrm>
            <a:off x="653278" y="6354245"/>
            <a:ext cx="4542802" cy="230832"/>
          </a:xfrm>
          <a:prstGeom prst="rect">
            <a:avLst/>
          </a:prstGeom>
          <a:noFill/>
        </p:spPr>
        <p:txBody>
          <a:bodyPr wrap="square" rtlCol="0">
            <a:spAutoFit/>
          </a:bodyPr>
          <a:lstStyle/>
          <a:p>
            <a:r>
              <a:rPr lang="nb-NO" sz="900" i="1" dirty="0"/>
              <a:t>Signifikante forskjeller er markert med grønt for høyere enn total og rødt for lavere</a:t>
            </a:r>
          </a:p>
        </p:txBody>
      </p:sp>
      <p:cxnSp>
        <p:nvCxnSpPr>
          <p:cNvPr id="36" name="Rett linje 35">
            <a:extLst>
              <a:ext uri="{FF2B5EF4-FFF2-40B4-BE49-F238E27FC236}">
                <a16:creationId xmlns:a16="http://schemas.microsoft.com/office/drawing/2014/main" id="{A7708FE3-939C-4664-8C9B-A60DFF0F76D1}"/>
              </a:ext>
            </a:extLst>
          </p:cNvPr>
          <p:cNvCxnSpPr>
            <a:cxnSpLocks/>
          </p:cNvCxnSpPr>
          <p:nvPr/>
        </p:nvCxnSpPr>
        <p:spPr>
          <a:xfrm>
            <a:off x="4655840" y="1344562"/>
            <a:ext cx="0" cy="4896166"/>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1EB2D36-EC60-4DED-83D8-EDCA1EDC0228}"/>
              </a:ext>
            </a:extLst>
          </p:cNvPr>
          <p:cNvCxnSpPr>
            <a:cxnSpLocks/>
          </p:cNvCxnSpPr>
          <p:nvPr/>
        </p:nvCxnSpPr>
        <p:spPr>
          <a:xfrm>
            <a:off x="9984432" y="1344562"/>
            <a:ext cx="0" cy="4896166"/>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38" name="TekstSylinder 37">
            <a:extLst>
              <a:ext uri="{FF2B5EF4-FFF2-40B4-BE49-F238E27FC236}">
                <a16:creationId xmlns:a16="http://schemas.microsoft.com/office/drawing/2014/main" id="{968BDD2A-2F0C-3143-E3CB-643DFCA92440}"/>
              </a:ext>
            </a:extLst>
          </p:cNvPr>
          <p:cNvSpPr txBox="1"/>
          <p:nvPr/>
        </p:nvSpPr>
        <p:spPr>
          <a:xfrm>
            <a:off x="-45136" y="6666979"/>
            <a:ext cx="6030435" cy="230832"/>
          </a:xfrm>
          <a:prstGeom prst="rect">
            <a:avLst/>
          </a:prstGeom>
          <a:noFill/>
        </p:spPr>
        <p:txBody>
          <a:bodyPr wrap="square" rtlCol="0">
            <a:spAutoFit/>
          </a:bodyPr>
          <a:lstStyle/>
          <a:p>
            <a:r>
              <a:rPr lang="nb-NO" sz="900" b="1" dirty="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Hvor mange bøker leste og/eller lyttet du til i løpet av siste året – 2021? Andel som har lest minst en bok</a:t>
            </a:r>
            <a:endParaRPr lang="nb-NO" sz="900" dirty="0"/>
          </a:p>
        </p:txBody>
      </p:sp>
    </p:spTree>
    <p:extLst>
      <p:ext uri="{BB962C8B-B14F-4D97-AF65-F5344CB8AC3E}">
        <p14:creationId xmlns:p14="http://schemas.microsoft.com/office/powerpoint/2010/main" val="365988020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240716-AD5A-49CC-B3C1-B92931A91BAC}"/>
              </a:ext>
            </a:extLst>
          </p:cNvPr>
          <p:cNvSpPr>
            <a:spLocks noGrp="1"/>
          </p:cNvSpPr>
          <p:nvPr>
            <p:ph type="title"/>
          </p:nvPr>
        </p:nvSpPr>
        <p:spPr/>
        <p:txBody>
          <a:bodyPr/>
          <a:lstStyle/>
          <a:p>
            <a:r>
              <a:rPr lang="nb-NO" sz="1200" dirty="0">
                <a:solidFill>
                  <a:schemeClr val="tx1">
                    <a:lumMod val="50000"/>
                    <a:lumOff val="50000"/>
                  </a:schemeClr>
                </a:solidFill>
              </a:rPr>
              <a:t>ANTALL BØKER LEST SISTE ÅRET - BEFOLKNINGEN</a:t>
            </a:r>
            <a:br>
              <a:rPr lang="nb-NO" sz="1200" dirty="0">
                <a:solidFill>
                  <a:schemeClr val="tx1">
                    <a:lumMod val="50000"/>
                    <a:lumOff val="50000"/>
                  </a:schemeClr>
                </a:solidFill>
              </a:rPr>
            </a:br>
            <a:r>
              <a:rPr lang="nb-NO" i="1" dirty="0">
                <a:solidFill>
                  <a:schemeClr val="tx1"/>
                </a:solidFill>
              </a:rPr>
              <a:t>Befolkningen</a:t>
            </a:r>
            <a:r>
              <a:rPr lang="nb-NO" dirty="0">
                <a:solidFill>
                  <a:schemeClr val="tx1"/>
                </a:solidFill>
              </a:rPr>
              <a:t> </a:t>
            </a:r>
            <a:r>
              <a:rPr lang="nb-NO" dirty="0"/>
              <a:t>leste / lyttet i snitt til 11 bøker i 2021</a:t>
            </a:r>
            <a:br>
              <a:rPr lang="nb-NO" dirty="0"/>
            </a:br>
            <a:r>
              <a:rPr lang="nb-NO" sz="1200" dirty="0"/>
              <a:t>Ser vi kun på bokleseren (lest minst en bok) er antall leste bøker i snitt 13,2 </a:t>
            </a:r>
          </a:p>
        </p:txBody>
      </p:sp>
      <p:graphicFrame>
        <p:nvGraphicFramePr>
          <p:cNvPr id="13" name="Diagram 12">
            <a:extLst>
              <a:ext uri="{FF2B5EF4-FFF2-40B4-BE49-F238E27FC236}">
                <a16:creationId xmlns:a16="http://schemas.microsoft.com/office/drawing/2014/main" id="{630082FB-5E83-4D16-BF71-F05BF2FFC33E}"/>
              </a:ext>
            </a:extLst>
          </p:cNvPr>
          <p:cNvGraphicFramePr/>
          <p:nvPr>
            <p:extLst>
              <p:ext uri="{D42A27DB-BD31-4B8C-83A1-F6EECF244321}">
                <p14:modId xmlns:p14="http://schemas.microsoft.com/office/powerpoint/2010/main" val="4115542915"/>
              </p:ext>
            </p:extLst>
          </p:nvPr>
        </p:nvGraphicFramePr>
        <p:xfrm>
          <a:off x="673520" y="2780928"/>
          <a:ext cx="10725149" cy="2592288"/>
        </p:xfrm>
        <a:graphic>
          <a:graphicData uri="http://schemas.openxmlformats.org/drawingml/2006/chart">
            <c:chart xmlns:c="http://schemas.openxmlformats.org/drawingml/2006/chart" xmlns:r="http://schemas.openxmlformats.org/officeDocument/2006/relationships" r:id="rId2"/>
          </a:graphicData>
        </a:graphic>
      </p:graphicFrame>
      <p:sp>
        <p:nvSpPr>
          <p:cNvPr id="14" name="TekstSylinder 13">
            <a:extLst>
              <a:ext uri="{FF2B5EF4-FFF2-40B4-BE49-F238E27FC236}">
                <a16:creationId xmlns:a16="http://schemas.microsoft.com/office/drawing/2014/main" id="{93A97282-6F8A-4EF8-8187-666CF5F0EE43}"/>
              </a:ext>
            </a:extLst>
          </p:cNvPr>
          <p:cNvSpPr txBox="1"/>
          <p:nvPr/>
        </p:nvSpPr>
        <p:spPr>
          <a:xfrm>
            <a:off x="628992" y="2134597"/>
            <a:ext cx="10795194" cy="623248"/>
          </a:xfrm>
          <a:prstGeom prst="rect">
            <a:avLst/>
          </a:prstGeom>
          <a:noFill/>
        </p:spPr>
        <p:txBody>
          <a:bodyPr wrap="square">
            <a:spAutoFit/>
          </a:bodyPr>
          <a:lstStyle/>
          <a:p>
            <a:r>
              <a:rPr lang="nb-NO" b="1" dirty="0">
                <a:effectLst/>
                <a:latin typeface="Arial" panose="020B0604020202020204" pitchFamily="34" charset="0"/>
                <a:ea typeface="Verdana" panose="020B0604030504040204" pitchFamily="34" charset="0"/>
                <a:cs typeface="Arial" panose="020B0604020202020204" pitchFamily="34" charset="0"/>
              </a:rPr>
              <a:t>Hvor mange bøker leste og/eller lyttet du til i løpet av siste året – 2021?</a:t>
            </a:r>
            <a:r>
              <a:rPr lang="nb-NO" dirty="0">
                <a:effectLst/>
                <a:latin typeface="Arial" panose="020B0604020202020204" pitchFamily="34" charset="0"/>
                <a:ea typeface="Verdana" panose="020B0604030504040204" pitchFamily="34" charset="0"/>
                <a:cs typeface="Arial" panose="020B0604020202020204" pitchFamily="34" charset="0"/>
              </a:rPr>
              <a:t> </a:t>
            </a:r>
          </a:p>
          <a:p>
            <a:r>
              <a:rPr lang="nb-NO" dirty="0">
                <a:effectLst/>
                <a:latin typeface="Arial" panose="020B0604020202020204" pitchFamily="34" charset="0"/>
                <a:ea typeface="Verdana" panose="020B0604030504040204" pitchFamily="34" charset="0"/>
                <a:cs typeface="Arial" panose="020B0604020202020204" pitchFamily="34" charset="0"/>
              </a:rPr>
              <a:t>Tenk på alle typer bøker, papir-, lyd- og e-bøker, men </a:t>
            </a:r>
            <a:r>
              <a:rPr lang="nb-NO" i="1" dirty="0">
                <a:effectLst/>
                <a:latin typeface="Arial" panose="020B0604020202020204" pitchFamily="34" charset="0"/>
                <a:ea typeface="Verdana" panose="020B0604030504040204" pitchFamily="34" charset="0"/>
                <a:cs typeface="Arial" panose="020B0604020202020204" pitchFamily="34" charset="0"/>
              </a:rPr>
              <a:t>ikke</a:t>
            </a:r>
            <a:r>
              <a:rPr lang="nb-NO" dirty="0">
                <a:effectLst/>
                <a:latin typeface="Arial" panose="020B0604020202020204" pitchFamily="34" charset="0"/>
                <a:ea typeface="Verdana" panose="020B0604030504040204" pitchFamily="34" charset="0"/>
                <a:cs typeface="Arial" panose="020B0604020202020204" pitchFamily="34" charset="0"/>
              </a:rPr>
              <a:t> skolebøker og annen pensumlitteratur.</a:t>
            </a:r>
          </a:p>
          <a:p>
            <a:r>
              <a:rPr lang="nb-NO" sz="1050" i="1" dirty="0"/>
              <a:t>Snitt er beregnet basert på hele populasjon</a:t>
            </a:r>
          </a:p>
        </p:txBody>
      </p:sp>
      <p:sp>
        <p:nvSpPr>
          <p:cNvPr id="15" name="Ellipse 14">
            <a:extLst>
              <a:ext uri="{FF2B5EF4-FFF2-40B4-BE49-F238E27FC236}">
                <a16:creationId xmlns:a16="http://schemas.microsoft.com/office/drawing/2014/main" id="{B3C44A6A-3B57-4BE1-916E-C971F277E896}"/>
              </a:ext>
            </a:extLst>
          </p:cNvPr>
          <p:cNvSpPr/>
          <p:nvPr/>
        </p:nvSpPr>
        <p:spPr>
          <a:xfrm>
            <a:off x="9661154" y="3140968"/>
            <a:ext cx="1152128" cy="1152128"/>
          </a:xfrm>
          <a:prstGeom prst="ellipse">
            <a:avLst/>
          </a:prstGeom>
          <a:noFill/>
          <a:ln>
            <a:solidFill>
              <a:srgbClr val="3EE2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9" name="TekstSylinder 8">
            <a:extLst>
              <a:ext uri="{FF2B5EF4-FFF2-40B4-BE49-F238E27FC236}">
                <a16:creationId xmlns:a16="http://schemas.microsoft.com/office/drawing/2014/main" id="{6F1C949C-20C6-8274-EF5A-56204C82C37B}"/>
              </a:ext>
            </a:extLst>
          </p:cNvPr>
          <p:cNvSpPr txBox="1"/>
          <p:nvPr/>
        </p:nvSpPr>
        <p:spPr>
          <a:xfrm>
            <a:off x="0" y="6611779"/>
            <a:ext cx="10707665" cy="215444"/>
          </a:xfrm>
          <a:prstGeom prst="rect">
            <a:avLst/>
          </a:prstGeom>
          <a:noFill/>
        </p:spPr>
        <p:txBody>
          <a:bodyPr wrap="square">
            <a:spAutoFit/>
          </a:bodyPr>
          <a:lstStyle/>
          <a:p>
            <a:r>
              <a:rPr lang="nb-NO" sz="800" i="1" dirty="0">
                <a:latin typeface="Arial" panose="020B0604020202020204" pitchFamily="34" charset="0"/>
                <a:cs typeface="Arial" panose="020B0604020202020204" pitchFamily="34" charset="0"/>
              </a:rPr>
              <a:t>Merk: Historiske data er gjennomført hos Ipsos t.o.m. 2019 – skifte av metode fra telefon (blå ramme) til Web (grønn ramme) ble foretatt i 2017. i 2019 og 2021 er utdannelse inkludert i vektegrunnlaget</a:t>
            </a:r>
            <a:endParaRPr lang="nb-NO" sz="800" i="1"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0596377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240716-AD5A-49CC-B3C1-B92931A91BAC}"/>
              </a:ext>
            </a:extLst>
          </p:cNvPr>
          <p:cNvSpPr>
            <a:spLocks noGrp="1"/>
          </p:cNvSpPr>
          <p:nvPr>
            <p:ph type="title"/>
          </p:nvPr>
        </p:nvSpPr>
        <p:spPr>
          <a:xfrm>
            <a:off x="743565" y="389104"/>
            <a:ext cx="10725149" cy="1707188"/>
          </a:xfrm>
        </p:spPr>
        <p:txBody>
          <a:bodyPr/>
          <a:lstStyle/>
          <a:p>
            <a:r>
              <a:rPr lang="nb-NO" sz="1200" dirty="0">
                <a:solidFill>
                  <a:schemeClr val="tx1">
                    <a:lumMod val="50000"/>
                    <a:lumOff val="50000"/>
                  </a:schemeClr>
                </a:solidFill>
              </a:rPr>
              <a:t>ANTALL BØKER LEST SISTE ÅRET:</a:t>
            </a:r>
            <a:br>
              <a:rPr lang="nb-NO" sz="1200" dirty="0">
                <a:solidFill>
                  <a:schemeClr val="tx1">
                    <a:lumMod val="50000"/>
                    <a:lumOff val="50000"/>
                  </a:schemeClr>
                </a:solidFill>
              </a:rPr>
            </a:br>
            <a:r>
              <a:rPr lang="nb-NO" dirty="0"/>
              <a:t>For kvalitetssikring av metode er spørsmål for 2021 stilt på landsrepresentativ omnibus – både web og telefon – på nøyaktig samme måte som ved tidligere gjennomføringer </a:t>
            </a:r>
            <a:br>
              <a:rPr lang="nb-NO" dirty="0"/>
            </a:br>
            <a:r>
              <a:rPr lang="nb-NO" sz="1200" dirty="0">
                <a:solidFill>
                  <a:schemeClr val="tx1"/>
                </a:solidFill>
              </a:rPr>
              <a:t>I 2021-undersøkelse har vi endret ved å både sette respondenter inn i et tankesett samt stilt spørsmålet på nytt helt i slutten av undersøkelsen. Tallet benyttet er antall bøker som kommer opp etter «priming» - mest riktige både teknisk og metodemessig</a:t>
            </a:r>
            <a:endParaRPr lang="nb-NO" sz="1400" dirty="0"/>
          </a:p>
        </p:txBody>
      </p:sp>
      <p:graphicFrame>
        <p:nvGraphicFramePr>
          <p:cNvPr id="13" name="Diagram 12">
            <a:extLst>
              <a:ext uri="{FF2B5EF4-FFF2-40B4-BE49-F238E27FC236}">
                <a16:creationId xmlns:a16="http://schemas.microsoft.com/office/drawing/2014/main" id="{630082FB-5E83-4D16-BF71-F05BF2FFC33E}"/>
              </a:ext>
            </a:extLst>
          </p:cNvPr>
          <p:cNvGraphicFramePr/>
          <p:nvPr/>
        </p:nvGraphicFramePr>
        <p:xfrm>
          <a:off x="673520" y="2919987"/>
          <a:ext cx="10725149" cy="2592288"/>
        </p:xfrm>
        <a:graphic>
          <a:graphicData uri="http://schemas.openxmlformats.org/drawingml/2006/chart">
            <c:chart xmlns:c="http://schemas.openxmlformats.org/drawingml/2006/chart" xmlns:r="http://schemas.openxmlformats.org/officeDocument/2006/relationships" r:id="rId2"/>
          </a:graphicData>
        </a:graphic>
      </p:graphicFrame>
      <p:sp>
        <p:nvSpPr>
          <p:cNvPr id="14" name="TekstSylinder 13">
            <a:extLst>
              <a:ext uri="{FF2B5EF4-FFF2-40B4-BE49-F238E27FC236}">
                <a16:creationId xmlns:a16="http://schemas.microsoft.com/office/drawing/2014/main" id="{93A97282-6F8A-4EF8-8187-666CF5F0EE43}"/>
              </a:ext>
            </a:extLst>
          </p:cNvPr>
          <p:cNvSpPr txBox="1"/>
          <p:nvPr/>
        </p:nvSpPr>
        <p:spPr>
          <a:xfrm>
            <a:off x="603475" y="2315544"/>
            <a:ext cx="10795194" cy="646331"/>
          </a:xfrm>
          <a:prstGeom prst="rect">
            <a:avLst/>
          </a:prstGeom>
          <a:noFill/>
        </p:spPr>
        <p:txBody>
          <a:bodyPr wrap="square">
            <a:spAutoFit/>
          </a:bodyPr>
          <a:lstStyle/>
          <a:p>
            <a:r>
              <a:rPr lang="nb-NO" b="1" dirty="0">
                <a:effectLst/>
                <a:latin typeface="Arial" panose="020B0604020202020204" pitchFamily="34" charset="0"/>
                <a:ea typeface="Verdana" panose="020B0604030504040204" pitchFamily="34" charset="0"/>
                <a:cs typeface="Arial" panose="020B0604020202020204" pitchFamily="34" charset="0"/>
              </a:rPr>
              <a:t>Hvor mange bøker leste og/eller lyttet du til i løpet av siste året – 2021?</a:t>
            </a:r>
            <a:r>
              <a:rPr lang="nb-NO" dirty="0">
                <a:effectLst/>
                <a:latin typeface="Arial" panose="020B0604020202020204" pitchFamily="34" charset="0"/>
                <a:ea typeface="Verdana" panose="020B0604030504040204" pitchFamily="34" charset="0"/>
                <a:cs typeface="Arial" panose="020B0604020202020204" pitchFamily="34" charset="0"/>
              </a:rPr>
              <a:t> </a:t>
            </a:r>
          </a:p>
          <a:p>
            <a:r>
              <a:rPr lang="nb-NO" dirty="0">
                <a:effectLst/>
                <a:latin typeface="Arial" panose="020B0604020202020204" pitchFamily="34" charset="0"/>
                <a:ea typeface="Verdana" panose="020B0604030504040204" pitchFamily="34" charset="0"/>
                <a:cs typeface="Arial" panose="020B0604020202020204" pitchFamily="34" charset="0"/>
              </a:rPr>
              <a:t>Tenk på alle typer bøker, papir-, lyd- og e-bøker, men </a:t>
            </a:r>
            <a:r>
              <a:rPr lang="nb-NO" i="1" dirty="0">
                <a:effectLst/>
                <a:latin typeface="Arial" panose="020B0604020202020204" pitchFamily="34" charset="0"/>
                <a:ea typeface="Verdana" panose="020B0604030504040204" pitchFamily="34" charset="0"/>
                <a:cs typeface="Arial" panose="020B0604020202020204" pitchFamily="34" charset="0"/>
              </a:rPr>
              <a:t>ikke</a:t>
            </a:r>
            <a:r>
              <a:rPr lang="nb-NO" dirty="0">
                <a:effectLst/>
                <a:latin typeface="Arial" panose="020B0604020202020204" pitchFamily="34" charset="0"/>
                <a:ea typeface="Verdana" panose="020B0604030504040204" pitchFamily="34" charset="0"/>
                <a:cs typeface="Arial" panose="020B0604020202020204" pitchFamily="34" charset="0"/>
              </a:rPr>
              <a:t> skolebøker og annen pensumlitteratur.</a:t>
            </a:r>
          </a:p>
          <a:p>
            <a:r>
              <a:rPr lang="nb-NO" sz="1050" i="1" dirty="0"/>
              <a:t>Snitt er beregnet basert på de som leste/lyttet til minst en bok siste året</a:t>
            </a:r>
            <a:endParaRPr lang="nb-NO" sz="800" i="1" dirty="0">
              <a:effectLst/>
              <a:latin typeface="Arial" panose="020B0604020202020204" pitchFamily="34" charset="0"/>
              <a:ea typeface="Verdana" panose="020B0604030504040204" pitchFamily="34" charset="0"/>
              <a:cs typeface="Arial" panose="020B0604020202020204" pitchFamily="34" charset="0"/>
            </a:endParaRPr>
          </a:p>
        </p:txBody>
      </p:sp>
      <p:sp>
        <p:nvSpPr>
          <p:cNvPr id="17" name="Rektangel 16">
            <a:extLst>
              <a:ext uri="{FF2B5EF4-FFF2-40B4-BE49-F238E27FC236}">
                <a16:creationId xmlns:a16="http://schemas.microsoft.com/office/drawing/2014/main" id="{1FFF24D2-E3F5-4A93-8025-AEC42993ED4F}"/>
              </a:ext>
            </a:extLst>
          </p:cNvPr>
          <p:cNvSpPr/>
          <p:nvPr/>
        </p:nvSpPr>
        <p:spPr>
          <a:xfrm>
            <a:off x="9547049" y="3571095"/>
            <a:ext cx="1229471" cy="38958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b="1" dirty="0">
                <a:solidFill>
                  <a:schemeClr val="tx1"/>
                </a:solidFill>
              </a:rPr>
              <a:t>Etter priming</a:t>
            </a:r>
          </a:p>
          <a:p>
            <a:pPr algn="ctr"/>
            <a:r>
              <a:rPr lang="nb-NO" sz="700" b="1" dirty="0">
                <a:solidFill>
                  <a:schemeClr val="tx1"/>
                </a:solidFill>
              </a:rPr>
              <a:t>(egenkorrigering)</a:t>
            </a:r>
          </a:p>
          <a:p>
            <a:pPr algn="ctr"/>
            <a:r>
              <a:rPr lang="nb-NO" sz="1000" b="1" dirty="0">
                <a:solidFill>
                  <a:schemeClr val="tx1"/>
                </a:solidFill>
              </a:rPr>
              <a:t>11,0</a:t>
            </a:r>
          </a:p>
        </p:txBody>
      </p:sp>
      <p:sp>
        <p:nvSpPr>
          <p:cNvPr id="18" name="Rektangel 17">
            <a:extLst>
              <a:ext uri="{FF2B5EF4-FFF2-40B4-BE49-F238E27FC236}">
                <a16:creationId xmlns:a16="http://schemas.microsoft.com/office/drawing/2014/main" id="{560FFEA0-32D3-460F-B85F-1E2FB9810381}"/>
              </a:ext>
            </a:extLst>
          </p:cNvPr>
          <p:cNvSpPr/>
          <p:nvPr/>
        </p:nvSpPr>
        <p:spPr>
          <a:xfrm>
            <a:off x="9541714" y="4041075"/>
            <a:ext cx="1229471" cy="38958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tx1"/>
                </a:solidFill>
              </a:rPr>
              <a:t>Omnibus, web</a:t>
            </a:r>
          </a:p>
          <a:p>
            <a:pPr algn="ctr"/>
            <a:r>
              <a:rPr lang="nb-NO" sz="1000" dirty="0">
                <a:solidFill>
                  <a:schemeClr val="tx1"/>
                </a:solidFill>
              </a:rPr>
              <a:t>11,4</a:t>
            </a:r>
          </a:p>
        </p:txBody>
      </p:sp>
      <p:sp>
        <p:nvSpPr>
          <p:cNvPr id="19" name="Rektangel 18">
            <a:extLst>
              <a:ext uri="{FF2B5EF4-FFF2-40B4-BE49-F238E27FC236}">
                <a16:creationId xmlns:a16="http://schemas.microsoft.com/office/drawing/2014/main" id="{BCEE01FE-C5D1-4504-8C52-BA1A0F4694A2}"/>
              </a:ext>
            </a:extLst>
          </p:cNvPr>
          <p:cNvSpPr/>
          <p:nvPr/>
        </p:nvSpPr>
        <p:spPr>
          <a:xfrm>
            <a:off x="9541714" y="4505529"/>
            <a:ext cx="1229471" cy="389587"/>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tx1"/>
                </a:solidFill>
              </a:rPr>
              <a:t>Omnibus, telefon</a:t>
            </a:r>
          </a:p>
          <a:p>
            <a:pPr algn="ctr"/>
            <a:r>
              <a:rPr lang="nb-NO" sz="1000" dirty="0">
                <a:solidFill>
                  <a:schemeClr val="tx1"/>
                </a:solidFill>
              </a:rPr>
              <a:t>11,8</a:t>
            </a:r>
          </a:p>
        </p:txBody>
      </p:sp>
      <p:sp>
        <p:nvSpPr>
          <p:cNvPr id="9" name="Rektangel 8">
            <a:extLst>
              <a:ext uri="{FF2B5EF4-FFF2-40B4-BE49-F238E27FC236}">
                <a16:creationId xmlns:a16="http://schemas.microsoft.com/office/drawing/2014/main" id="{0BE9EDC4-E7C0-4719-B727-39558E68132D}"/>
              </a:ext>
            </a:extLst>
          </p:cNvPr>
          <p:cNvSpPr/>
          <p:nvPr/>
        </p:nvSpPr>
        <p:spPr>
          <a:xfrm>
            <a:off x="9541714" y="3101115"/>
            <a:ext cx="1229471" cy="38958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tx1"/>
                </a:solidFill>
              </a:rPr>
              <a:t>Før priming</a:t>
            </a:r>
          </a:p>
          <a:p>
            <a:pPr algn="ctr"/>
            <a:r>
              <a:rPr lang="nb-NO" sz="1000" dirty="0">
                <a:solidFill>
                  <a:schemeClr val="tx1"/>
                </a:solidFill>
              </a:rPr>
              <a:t>10,5</a:t>
            </a:r>
          </a:p>
        </p:txBody>
      </p:sp>
      <p:pic>
        <p:nvPicPr>
          <p:cNvPr id="8" name="Bilde 7">
            <a:extLst>
              <a:ext uri="{FF2B5EF4-FFF2-40B4-BE49-F238E27FC236}">
                <a16:creationId xmlns:a16="http://schemas.microsoft.com/office/drawing/2014/main" id="{D97AC205-DA1E-4B13-8623-8FE975DB93AC}"/>
              </a:ext>
            </a:extLst>
          </p:cNvPr>
          <p:cNvPicPr>
            <a:picLocks noChangeAspect="1"/>
          </p:cNvPicPr>
          <p:nvPr/>
        </p:nvPicPr>
        <p:blipFill>
          <a:blip r:embed="rId3"/>
          <a:stretch>
            <a:fillRect/>
          </a:stretch>
        </p:blipFill>
        <p:spPr>
          <a:xfrm>
            <a:off x="5802731" y="3655882"/>
            <a:ext cx="466725" cy="304800"/>
          </a:xfrm>
          <a:prstGeom prst="rect">
            <a:avLst/>
          </a:prstGeom>
        </p:spPr>
      </p:pic>
      <p:sp>
        <p:nvSpPr>
          <p:cNvPr id="20" name="TekstSylinder 19">
            <a:extLst>
              <a:ext uri="{FF2B5EF4-FFF2-40B4-BE49-F238E27FC236}">
                <a16:creationId xmlns:a16="http://schemas.microsoft.com/office/drawing/2014/main" id="{37939B07-18C1-6C99-2278-294DAE1FE7A0}"/>
              </a:ext>
            </a:extLst>
          </p:cNvPr>
          <p:cNvSpPr txBox="1"/>
          <p:nvPr/>
        </p:nvSpPr>
        <p:spPr>
          <a:xfrm>
            <a:off x="0" y="6611779"/>
            <a:ext cx="10707665" cy="215444"/>
          </a:xfrm>
          <a:prstGeom prst="rect">
            <a:avLst/>
          </a:prstGeom>
          <a:noFill/>
        </p:spPr>
        <p:txBody>
          <a:bodyPr wrap="square">
            <a:spAutoFit/>
          </a:bodyPr>
          <a:lstStyle/>
          <a:p>
            <a:r>
              <a:rPr lang="nb-NO" sz="800" i="1" dirty="0">
                <a:latin typeface="Arial" panose="020B0604020202020204" pitchFamily="34" charset="0"/>
                <a:cs typeface="Arial" panose="020B0604020202020204" pitchFamily="34" charset="0"/>
              </a:rPr>
              <a:t>Merk: Historiske data er gjennomført hos Ipsos t.o.m. 2019 – skifte av metode fra telefon (blå ramme) til Web (grønn ramme) ble foretatt i 2017. i 2019 og 2021 er utdannelse inkludert i vektegrunnlaget</a:t>
            </a:r>
            <a:endParaRPr lang="nb-NO" sz="800" i="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Ellipse 10">
            <a:extLst>
              <a:ext uri="{FF2B5EF4-FFF2-40B4-BE49-F238E27FC236}">
                <a16:creationId xmlns:a16="http://schemas.microsoft.com/office/drawing/2014/main" id="{E4BAAC8E-84F9-754F-AEA2-37505CE00BC9}"/>
              </a:ext>
            </a:extLst>
          </p:cNvPr>
          <p:cNvSpPr/>
          <p:nvPr/>
        </p:nvSpPr>
        <p:spPr>
          <a:xfrm>
            <a:off x="9192344" y="258005"/>
            <a:ext cx="2543875" cy="65071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b="1" dirty="0">
                <a:solidFill>
                  <a:schemeClr val="tx1"/>
                </a:solidFill>
              </a:rPr>
              <a:t>TEKNISK</a:t>
            </a:r>
          </a:p>
        </p:txBody>
      </p:sp>
    </p:spTree>
    <p:extLst>
      <p:ext uri="{BB962C8B-B14F-4D97-AF65-F5344CB8AC3E}">
        <p14:creationId xmlns:p14="http://schemas.microsoft.com/office/powerpoint/2010/main" val="93037449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240716-AD5A-49CC-B3C1-B92931A91BAC}"/>
              </a:ext>
            </a:extLst>
          </p:cNvPr>
          <p:cNvSpPr>
            <a:spLocks noGrp="1"/>
          </p:cNvSpPr>
          <p:nvPr>
            <p:ph type="title"/>
          </p:nvPr>
        </p:nvSpPr>
        <p:spPr/>
        <p:txBody>
          <a:bodyPr/>
          <a:lstStyle/>
          <a:p>
            <a:r>
              <a:rPr lang="nb-NO" sz="1200" dirty="0">
                <a:solidFill>
                  <a:schemeClr val="tx1">
                    <a:lumMod val="50000"/>
                    <a:lumOff val="50000"/>
                  </a:schemeClr>
                </a:solidFill>
              </a:rPr>
              <a:t>ANTALL BØKER LEST SISTE ÅRET - BOKLESEREN </a:t>
            </a:r>
            <a:br>
              <a:rPr lang="nb-NO" sz="1200" dirty="0">
                <a:solidFill>
                  <a:schemeClr val="tx1">
                    <a:lumMod val="50000"/>
                    <a:lumOff val="50000"/>
                  </a:schemeClr>
                </a:solidFill>
              </a:rPr>
            </a:br>
            <a:r>
              <a:rPr lang="nb-NO" i="1" dirty="0">
                <a:solidFill>
                  <a:schemeClr val="tx1"/>
                </a:solidFill>
              </a:rPr>
              <a:t>Bokleseren</a:t>
            </a:r>
            <a:r>
              <a:rPr lang="nb-NO" dirty="0">
                <a:solidFill>
                  <a:schemeClr val="tx1"/>
                </a:solidFill>
              </a:rPr>
              <a:t> </a:t>
            </a:r>
            <a:r>
              <a:rPr lang="nb-NO" dirty="0"/>
              <a:t>leste / lyttet i 2021 i gjennomsnitt til 13,2 bøker</a:t>
            </a:r>
            <a:br>
              <a:rPr lang="nb-NO" dirty="0"/>
            </a:br>
            <a:r>
              <a:rPr lang="nb-NO" sz="1200" dirty="0"/>
              <a:t>Ser vi på hele befolkningen er antall leste bøker i gjennomsnitt 11</a:t>
            </a:r>
          </a:p>
        </p:txBody>
      </p:sp>
      <p:graphicFrame>
        <p:nvGraphicFramePr>
          <p:cNvPr id="13" name="Diagram 12">
            <a:extLst>
              <a:ext uri="{FF2B5EF4-FFF2-40B4-BE49-F238E27FC236}">
                <a16:creationId xmlns:a16="http://schemas.microsoft.com/office/drawing/2014/main" id="{630082FB-5E83-4D16-BF71-F05BF2FFC33E}"/>
              </a:ext>
            </a:extLst>
          </p:cNvPr>
          <p:cNvGraphicFramePr/>
          <p:nvPr>
            <p:extLst>
              <p:ext uri="{D42A27DB-BD31-4B8C-83A1-F6EECF244321}">
                <p14:modId xmlns:p14="http://schemas.microsoft.com/office/powerpoint/2010/main" val="1337190101"/>
              </p:ext>
            </p:extLst>
          </p:nvPr>
        </p:nvGraphicFramePr>
        <p:xfrm>
          <a:off x="673520" y="2780928"/>
          <a:ext cx="10725149" cy="2592288"/>
        </p:xfrm>
        <a:graphic>
          <a:graphicData uri="http://schemas.openxmlformats.org/drawingml/2006/chart">
            <c:chart xmlns:c="http://schemas.openxmlformats.org/drawingml/2006/chart" xmlns:r="http://schemas.openxmlformats.org/officeDocument/2006/relationships" r:id="rId2"/>
          </a:graphicData>
        </a:graphic>
      </p:graphicFrame>
      <p:sp>
        <p:nvSpPr>
          <p:cNvPr id="14" name="TekstSylinder 13">
            <a:extLst>
              <a:ext uri="{FF2B5EF4-FFF2-40B4-BE49-F238E27FC236}">
                <a16:creationId xmlns:a16="http://schemas.microsoft.com/office/drawing/2014/main" id="{93A97282-6F8A-4EF8-8187-666CF5F0EE43}"/>
              </a:ext>
            </a:extLst>
          </p:cNvPr>
          <p:cNvSpPr txBox="1"/>
          <p:nvPr/>
        </p:nvSpPr>
        <p:spPr>
          <a:xfrm>
            <a:off x="628992" y="2134597"/>
            <a:ext cx="10795194" cy="623248"/>
          </a:xfrm>
          <a:prstGeom prst="rect">
            <a:avLst/>
          </a:prstGeom>
          <a:noFill/>
        </p:spPr>
        <p:txBody>
          <a:bodyPr wrap="square">
            <a:spAutoFit/>
          </a:bodyPr>
          <a:lstStyle/>
          <a:p>
            <a:r>
              <a:rPr lang="nb-NO" b="1" dirty="0">
                <a:effectLst/>
                <a:latin typeface="Arial" panose="020B0604020202020204" pitchFamily="34" charset="0"/>
                <a:ea typeface="Verdana" panose="020B0604030504040204" pitchFamily="34" charset="0"/>
                <a:cs typeface="Arial" panose="020B0604020202020204" pitchFamily="34" charset="0"/>
              </a:rPr>
              <a:t>Hvor mange bøker leste og/eller lyttet du til i løpet av siste året – 2021?</a:t>
            </a:r>
            <a:r>
              <a:rPr lang="nb-NO" dirty="0">
                <a:effectLst/>
                <a:latin typeface="Arial" panose="020B0604020202020204" pitchFamily="34" charset="0"/>
                <a:ea typeface="Verdana" panose="020B0604030504040204" pitchFamily="34" charset="0"/>
                <a:cs typeface="Arial" panose="020B0604020202020204" pitchFamily="34" charset="0"/>
              </a:rPr>
              <a:t> </a:t>
            </a:r>
          </a:p>
          <a:p>
            <a:r>
              <a:rPr lang="nb-NO" dirty="0">
                <a:effectLst/>
                <a:latin typeface="Arial" panose="020B0604020202020204" pitchFamily="34" charset="0"/>
                <a:ea typeface="Verdana" panose="020B0604030504040204" pitchFamily="34" charset="0"/>
                <a:cs typeface="Arial" panose="020B0604020202020204" pitchFamily="34" charset="0"/>
              </a:rPr>
              <a:t>Tenk på alle typer bøker, papir-, lyd- og e-bøker, men </a:t>
            </a:r>
            <a:r>
              <a:rPr lang="nb-NO" i="1" dirty="0">
                <a:effectLst/>
                <a:latin typeface="Arial" panose="020B0604020202020204" pitchFamily="34" charset="0"/>
                <a:ea typeface="Verdana" panose="020B0604030504040204" pitchFamily="34" charset="0"/>
                <a:cs typeface="Arial" panose="020B0604020202020204" pitchFamily="34" charset="0"/>
              </a:rPr>
              <a:t>ikke</a:t>
            </a:r>
            <a:r>
              <a:rPr lang="nb-NO" dirty="0">
                <a:effectLst/>
                <a:latin typeface="Arial" panose="020B0604020202020204" pitchFamily="34" charset="0"/>
                <a:ea typeface="Verdana" panose="020B0604030504040204" pitchFamily="34" charset="0"/>
                <a:cs typeface="Arial" panose="020B0604020202020204" pitchFamily="34" charset="0"/>
              </a:rPr>
              <a:t> skolebøker og annen pensumlitteratur.</a:t>
            </a:r>
          </a:p>
          <a:p>
            <a:r>
              <a:rPr lang="nb-NO" sz="1050" i="1" dirty="0"/>
              <a:t>Snitt er beregnet basert på de som leste/lyttet til minst en bok siste året (83% av befolkningen)</a:t>
            </a:r>
          </a:p>
        </p:txBody>
      </p:sp>
      <p:sp>
        <p:nvSpPr>
          <p:cNvPr id="15" name="Ellipse 14">
            <a:extLst>
              <a:ext uri="{FF2B5EF4-FFF2-40B4-BE49-F238E27FC236}">
                <a16:creationId xmlns:a16="http://schemas.microsoft.com/office/drawing/2014/main" id="{B3C44A6A-3B57-4BE1-916E-C971F277E896}"/>
              </a:ext>
            </a:extLst>
          </p:cNvPr>
          <p:cNvSpPr/>
          <p:nvPr/>
        </p:nvSpPr>
        <p:spPr>
          <a:xfrm>
            <a:off x="9661154" y="3140968"/>
            <a:ext cx="1152128" cy="1152128"/>
          </a:xfrm>
          <a:prstGeom prst="ellipse">
            <a:avLst/>
          </a:prstGeom>
          <a:noFill/>
          <a:ln>
            <a:solidFill>
              <a:srgbClr val="3EE2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 name="TekstSylinder 7">
            <a:extLst>
              <a:ext uri="{FF2B5EF4-FFF2-40B4-BE49-F238E27FC236}">
                <a16:creationId xmlns:a16="http://schemas.microsoft.com/office/drawing/2014/main" id="{834EBA18-F690-20E2-6081-3A7F3EE3072D}"/>
              </a:ext>
            </a:extLst>
          </p:cNvPr>
          <p:cNvSpPr txBox="1"/>
          <p:nvPr/>
        </p:nvSpPr>
        <p:spPr>
          <a:xfrm>
            <a:off x="0" y="6611779"/>
            <a:ext cx="10707665" cy="215444"/>
          </a:xfrm>
          <a:prstGeom prst="rect">
            <a:avLst/>
          </a:prstGeom>
          <a:noFill/>
        </p:spPr>
        <p:txBody>
          <a:bodyPr wrap="square">
            <a:spAutoFit/>
          </a:bodyPr>
          <a:lstStyle/>
          <a:p>
            <a:r>
              <a:rPr lang="nb-NO" sz="800" i="1" dirty="0">
                <a:latin typeface="Arial" panose="020B0604020202020204" pitchFamily="34" charset="0"/>
                <a:cs typeface="Arial" panose="020B0604020202020204" pitchFamily="34" charset="0"/>
              </a:rPr>
              <a:t>Merk: Historiske data er gjennomført hos Ipsos t.o.m. 2019 – skifte av metode fra telefon (blå ramme) til Web (grønn ramme) ble foretatt i 2017. i 2019 og 2021 er utdannelse inkludert i vektegrunnlaget</a:t>
            </a:r>
            <a:endParaRPr lang="nb-NO" sz="800" i="1"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0365537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630082FB-5E83-4D16-BF71-F05BF2FFC33E}"/>
              </a:ext>
            </a:extLst>
          </p:cNvPr>
          <p:cNvGraphicFramePr/>
          <p:nvPr/>
        </p:nvGraphicFramePr>
        <p:xfrm>
          <a:off x="673520" y="2919987"/>
          <a:ext cx="10725149" cy="2592288"/>
        </p:xfrm>
        <a:graphic>
          <a:graphicData uri="http://schemas.openxmlformats.org/drawingml/2006/chart">
            <c:chart xmlns:c="http://schemas.openxmlformats.org/drawingml/2006/chart" xmlns:r="http://schemas.openxmlformats.org/officeDocument/2006/relationships" r:id="rId2"/>
          </a:graphicData>
        </a:graphic>
      </p:graphicFrame>
      <p:sp>
        <p:nvSpPr>
          <p:cNvPr id="14" name="TekstSylinder 13">
            <a:extLst>
              <a:ext uri="{FF2B5EF4-FFF2-40B4-BE49-F238E27FC236}">
                <a16:creationId xmlns:a16="http://schemas.microsoft.com/office/drawing/2014/main" id="{93A97282-6F8A-4EF8-8187-666CF5F0EE43}"/>
              </a:ext>
            </a:extLst>
          </p:cNvPr>
          <p:cNvSpPr txBox="1"/>
          <p:nvPr/>
        </p:nvSpPr>
        <p:spPr>
          <a:xfrm>
            <a:off x="603475" y="2315544"/>
            <a:ext cx="10795194" cy="646331"/>
          </a:xfrm>
          <a:prstGeom prst="rect">
            <a:avLst/>
          </a:prstGeom>
          <a:noFill/>
        </p:spPr>
        <p:txBody>
          <a:bodyPr wrap="square">
            <a:spAutoFit/>
          </a:bodyPr>
          <a:lstStyle/>
          <a:p>
            <a:r>
              <a:rPr lang="nb-NO" b="1" dirty="0">
                <a:effectLst/>
                <a:latin typeface="Arial" panose="020B0604020202020204" pitchFamily="34" charset="0"/>
                <a:ea typeface="Verdana" panose="020B0604030504040204" pitchFamily="34" charset="0"/>
                <a:cs typeface="Arial" panose="020B0604020202020204" pitchFamily="34" charset="0"/>
              </a:rPr>
              <a:t>Hvor mange bøker leste og/eller lyttet du til i løpet av siste året – 2021?</a:t>
            </a:r>
            <a:r>
              <a:rPr lang="nb-NO" dirty="0">
                <a:effectLst/>
                <a:latin typeface="Arial" panose="020B0604020202020204" pitchFamily="34" charset="0"/>
                <a:ea typeface="Verdana" panose="020B0604030504040204" pitchFamily="34" charset="0"/>
                <a:cs typeface="Arial" panose="020B0604020202020204" pitchFamily="34" charset="0"/>
              </a:rPr>
              <a:t> </a:t>
            </a:r>
          </a:p>
          <a:p>
            <a:r>
              <a:rPr lang="nb-NO" dirty="0">
                <a:effectLst/>
                <a:latin typeface="Arial" panose="020B0604020202020204" pitchFamily="34" charset="0"/>
                <a:ea typeface="Verdana" panose="020B0604030504040204" pitchFamily="34" charset="0"/>
                <a:cs typeface="Arial" panose="020B0604020202020204" pitchFamily="34" charset="0"/>
              </a:rPr>
              <a:t>Tenk på alle typer bøker, papir-, lyd- og e-bøker, men </a:t>
            </a:r>
            <a:r>
              <a:rPr lang="nb-NO" i="1" dirty="0">
                <a:effectLst/>
                <a:latin typeface="Arial" panose="020B0604020202020204" pitchFamily="34" charset="0"/>
                <a:ea typeface="Verdana" panose="020B0604030504040204" pitchFamily="34" charset="0"/>
                <a:cs typeface="Arial" panose="020B0604020202020204" pitchFamily="34" charset="0"/>
              </a:rPr>
              <a:t>ikke</a:t>
            </a:r>
            <a:r>
              <a:rPr lang="nb-NO" dirty="0">
                <a:effectLst/>
                <a:latin typeface="Arial" panose="020B0604020202020204" pitchFamily="34" charset="0"/>
                <a:ea typeface="Verdana" panose="020B0604030504040204" pitchFamily="34" charset="0"/>
                <a:cs typeface="Arial" panose="020B0604020202020204" pitchFamily="34" charset="0"/>
              </a:rPr>
              <a:t> skolebøker og annen pensumlitteratur.</a:t>
            </a:r>
          </a:p>
          <a:p>
            <a:r>
              <a:rPr lang="nb-NO" sz="1050" i="1" dirty="0"/>
              <a:t>Snitt er beregnet basert på de som leste/lyttet til minst en bok siste året</a:t>
            </a:r>
            <a:endParaRPr lang="nb-NO" sz="800" i="1" dirty="0">
              <a:effectLst/>
              <a:latin typeface="Arial" panose="020B0604020202020204" pitchFamily="34" charset="0"/>
              <a:ea typeface="Verdana" panose="020B0604030504040204" pitchFamily="34" charset="0"/>
              <a:cs typeface="Arial" panose="020B0604020202020204" pitchFamily="34" charset="0"/>
            </a:endParaRPr>
          </a:p>
        </p:txBody>
      </p:sp>
      <p:sp>
        <p:nvSpPr>
          <p:cNvPr id="17" name="Rektangel 16">
            <a:extLst>
              <a:ext uri="{FF2B5EF4-FFF2-40B4-BE49-F238E27FC236}">
                <a16:creationId xmlns:a16="http://schemas.microsoft.com/office/drawing/2014/main" id="{1FFF24D2-E3F5-4A93-8025-AEC42993ED4F}"/>
              </a:ext>
            </a:extLst>
          </p:cNvPr>
          <p:cNvSpPr/>
          <p:nvPr/>
        </p:nvSpPr>
        <p:spPr>
          <a:xfrm>
            <a:off x="9547049" y="3571095"/>
            <a:ext cx="1229471" cy="38958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b="1" dirty="0">
                <a:solidFill>
                  <a:schemeClr val="tx1"/>
                </a:solidFill>
              </a:rPr>
              <a:t>Etter priming</a:t>
            </a:r>
          </a:p>
          <a:p>
            <a:pPr algn="ctr"/>
            <a:r>
              <a:rPr lang="nb-NO" sz="700" b="1" dirty="0">
                <a:solidFill>
                  <a:schemeClr val="tx1"/>
                </a:solidFill>
              </a:rPr>
              <a:t>(egenkorrigering)</a:t>
            </a:r>
          </a:p>
          <a:p>
            <a:pPr algn="ctr"/>
            <a:r>
              <a:rPr lang="nb-NO" sz="1000" b="1" dirty="0">
                <a:solidFill>
                  <a:schemeClr val="tx1"/>
                </a:solidFill>
              </a:rPr>
              <a:t>13,2</a:t>
            </a:r>
          </a:p>
        </p:txBody>
      </p:sp>
      <p:sp>
        <p:nvSpPr>
          <p:cNvPr id="18" name="Rektangel 17">
            <a:extLst>
              <a:ext uri="{FF2B5EF4-FFF2-40B4-BE49-F238E27FC236}">
                <a16:creationId xmlns:a16="http://schemas.microsoft.com/office/drawing/2014/main" id="{560FFEA0-32D3-460F-B85F-1E2FB9810381}"/>
              </a:ext>
            </a:extLst>
          </p:cNvPr>
          <p:cNvSpPr/>
          <p:nvPr/>
        </p:nvSpPr>
        <p:spPr>
          <a:xfrm>
            <a:off x="9541714" y="4041075"/>
            <a:ext cx="1229471" cy="38958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tx1"/>
                </a:solidFill>
              </a:rPr>
              <a:t>Omnibus, web</a:t>
            </a:r>
          </a:p>
          <a:p>
            <a:pPr algn="ctr"/>
            <a:r>
              <a:rPr lang="nb-NO" sz="1000" dirty="0">
                <a:solidFill>
                  <a:schemeClr val="tx1"/>
                </a:solidFill>
              </a:rPr>
              <a:t>14,4</a:t>
            </a:r>
          </a:p>
        </p:txBody>
      </p:sp>
      <p:sp>
        <p:nvSpPr>
          <p:cNvPr id="19" name="Rektangel 18">
            <a:extLst>
              <a:ext uri="{FF2B5EF4-FFF2-40B4-BE49-F238E27FC236}">
                <a16:creationId xmlns:a16="http://schemas.microsoft.com/office/drawing/2014/main" id="{BCEE01FE-C5D1-4504-8C52-BA1A0F4694A2}"/>
              </a:ext>
            </a:extLst>
          </p:cNvPr>
          <p:cNvSpPr/>
          <p:nvPr/>
        </p:nvSpPr>
        <p:spPr>
          <a:xfrm>
            <a:off x="9541714" y="4505529"/>
            <a:ext cx="1229471" cy="389587"/>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tx1"/>
                </a:solidFill>
              </a:rPr>
              <a:t>Omnibus, telefon</a:t>
            </a:r>
          </a:p>
          <a:p>
            <a:pPr algn="ctr"/>
            <a:r>
              <a:rPr lang="nb-NO" sz="1000" dirty="0">
                <a:solidFill>
                  <a:schemeClr val="tx1"/>
                </a:solidFill>
              </a:rPr>
              <a:t>14,1</a:t>
            </a:r>
          </a:p>
        </p:txBody>
      </p:sp>
      <p:sp>
        <p:nvSpPr>
          <p:cNvPr id="9" name="Rektangel 8">
            <a:extLst>
              <a:ext uri="{FF2B5EF4-FFF2-40B4-BE49-F238E27FC236}">
                <a16:creationId xmlns:a16="http://schemas.microsoft.com/office/drawing/2014/main" id="{0BE9EDC4-E7C0-4719-B727-39558E68132D}"/>
              </a:ext>
            </a:extLst>
          </p:cNvPr>
          <p:cNvSpPr/>
          <p:nvPr/>
        </p:nvSpPr>
        <p:spPr>
          <a:xfrm>
            <a:off x="9541714" y="3101115"/>
            <a:ext cx="1229471" cy="38958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tx1"/>
                </a:solidFill>
              </a:rPr>
              <a:t>Før priming</a:t>
            </a:r>
          </a:p>
          <a:p>
            <a:pPr algn="ctr"/>
            <a:r>
              <a:rPr lang="nb-NO" sz="1000" dirty="0">
                <a:solidFill>
                  <a:schemeClr val="tx1"/>
                </a:solidFill>
              </a:rPr>
              <a:t>12,5</a:t>
            </a:r>
          </a:p>
        </p:txBody>
      </p:sp>
      <p:pic>
        <p:nvPicPr>
          <p:cNvPr id="8" name="Bilde 7">
            <a:extLst>
              <a:ext uri="{FF2B5EF4-FFF2-40B4-BE49-F238E27FC236}">
                <a16:creationId xmlns:a16="http://schemas.microsoft.com/office/drawing/2014/main" id="{D97AC205-DA1E-4B13-8623-8FE975DB93AC}"/>
              </a:ext>
            </a:extLst>
          </p:cNvPr>
          <p:cNvPicPr>
            <a:picLocks noChangeAspect="1"/>
          </p:cNvPicPr>
          <p:nvPr/>
        </p:nvPicPr>
        <p:blipFill>
          <a:blip r:embed="rId3"/>
          <a:stretch>
            <a:fillRect/>
          </a:stretch>
        </p:blipFill>
        <p:spPr>
          <a:xfrm>
            <a:off x="5802731" y="3655882"/>
            <a:ext cx="466725" cy="304800"/>
          </a:xfrm>
          <a:prstGeom prst="rect">
            <a:avLst/>
          </a:prstGeom>
        </p:spPr>
      </p:pic>
      <p:sp>
        <p:nvSpPr>
          <p:cNvPr id="20" name="TekstSylinder 19">
            <a:extLst>
              <a:ext uri="{FF2B5EF4-FFF2-40B4-BE49-F238E27FC236}">
                <a16:creationId xmlns:a16="http://schemas.microsoft.com/office/drawing/2014/main" id="{37939B07-18C1-6C99-2278-294DAE1FE7A0}"/>
              </a:ext>
            </a:extLst>
          </p:cNvPr>
          <p:cNvSpPr txBox="1"/>
          <p:nvPr/>
        </p:nvSpPr>
        <p:spPr>
          <a:xfrm>
            <a:off x="0" y="6611779"/>
            <a:ext cx="10707665" cy="215444"/>
          </a:xfrm>
          <a:prstGeom prst="rect">
            <a:avLst/>
          </a:prstGeom>
          <a:noFill/>
        </p:spPr>
        <p:txBody>
          <a:bodyPr wrap="square">
            <a:spAutoFit/>
          </a:bodyPr>
          <a:lstStyle/>
          <a:p>
            <a:r>
              <a:rPr lang="nb-NO" sz="800" i="1" dirty="0">
                <a:latin typeface="Arial" panose="020B0604020202020204" pitchFamily="34" charset="0"/>
                <a:cs typeface="Arial" panose="020B0604020202020204" pitchFamily="34" charset="0"/>
              </a:rPr>
              <a:t>Merk: Historiske data er gjennomført hos Ipsos t.o.m. 2019 – skifte av metode fra telefon (blå ramme) til Web (grønn ramme) ble foretatt i 2017. i 2019 og 2021 er utdannelse inkludert i vektegrunnlaget</a:t>
            </a:r>
            <a:endParaRPr lang="nb-NO" sz="800" i="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Tittel 1">
            <a:extLst>
              <a:ext uri="{FF2B5EF4-FFF2-40B4-BE49-F238E27FC236}">
                <a16:creationId xmlns:a16="http://schemas.microsoft.com/office/drawing/2014/main" id="{A35203C1-DEBF-6593-D64A-1D08FAA09F3B}"/>
              </a:ext>
            </a:extLst>
          </p:cNvPr>
          <p:cNvSpPr>
            <a:spLocks noGrp="1"/>
          </p:cNvSpPr>
          <p:nvPr>
            <p:ph type="title"/>
          </p:nvPr>
        </p:nvSpPr>
        <p:spPr>
          <a:xfrm>
            <a:off x="733425" y="479296"/>
            <a:ext cx="10725150" cy="1288162"/>
          </a:xfrm>
        </p:spPr>
        <p:txBody>
          <a:bodyPr/>
          <a:lstStyle/>
          <a:p>
            <a:r>
              <a:rPr lang="nb-NO" sz="1200" dirty="0">
                <a:solidFill>
                  <a:schemeClr val="tx1">
                    <a:lumMod val="50000"/>
                    <a:lumOff val="50000"/>
                  </a:schemeClr>
                </a:solidFill>
              </a:rPr>
              <a:t>ANTALL BØKER LEST SISTE ÅRET - </a:t>
            </a:r>
            <a:r>
              <a:rPr lang="nb-NO" sz="1200" i="1" dirty="0">
                <a:solidFill>
                  <a:schemeClr val="tx1">
                    <a:lumMod val="50000"/>
                    <a:lumOff val="50000"/>
                  </a:schemeClr>
                </a:solidFill>
              </a:rPr>
              <a:t>BOKLESEREN</a:t>
            </a:r>
            <a:r>
              <a:rPr lang="nb-NO" sz="1200" dirty="0">
                <a:solidFill>
                  <a:schemeClr val="tx1">
                    <a:lumMod val="50000"/>
                    <a:lumOff val="50000"/>
                  </a:schemeClr>
                </a:solidFill>
              </a:rPr>
              <a:t>:</a:t>
            </a:r>
            <a:br>
              <a:rPr lang="nb-NO" sz="1200" dirty="0">
                <a:solidFill>
                  <a:schemeClr val="tx1">
                    <a:lumMod val="50000"/>
                    <a:lumOff val="50000"/>
                  </a:schemeClr>
                </a:solidFill>
              </a:rPr>
            </a:br>
            <a:r>
              <a:rPr lang="nb-NO" dirty="0">
                <a:solidFill>
                  <a:schemeClr val="tx1"/>
                </a:solidFill>
              </a:rPr>
              <a:t>Bokleseren </a:t>
            </a:r>
            <a:r>
              <a:rPr lang="nb-NO" dirty="0"/>
              <a:t>leste / lyttet til 13,2 bøker i gjennomsnitt i 2021</a:t>
            </a:r>
            <a:br>
              <a:rPr lang="nb-NO" dirty="0"/>
            </a:br>
            <a:r>
              <a:rPr lang="nb-NO" sz="1200" dirty="0"/>
              <a:t>For kvalitetssikring av metode er spørsmål for 2021 stilt på landsrepresentativ omnibus – både web og telefon – på nøyaktig samme måte som ved tidligere gjennomføringer. </a:t>
            </a:r>
            <a:r>
              <a:rPr lang="nb-NO" sz="1200" dirty="0">
                <a:solidFill>
                  <a:schemeClr val="tx1"/>
                </a:solidFill>
              </a:rPr>
              <a:t>I 2021-undersøkelse har vi endret ved å både sette de inn i et tankesett samt stilt spørsmålet på nytt helt i slutten av undersøkelsen. Tallet benyttet er antall bøker som kommer opp etter «priming» - mest riktige både teknisk og metodemessig</a:t>
            </a:r>
            <a:endParaRPr lang="nb-NO" sz="1200" dirty="0"/>
          </a:p>
        </p:txBody>
      </p:sp>
      <p:sp>
        <p:nvSpPr>
          <p:cNvPr id="16" name="Ellipse 15">
            <a:extLst>
              <a:ext uri="{FF2B5EF4-FFF2-40B4-BE49-F238E27FC236}">
                <a16:creationId xmlns:a16="http://schemas.microsoft.com/office/drawing/2014/main" id="{DF7770AA-560A-BA14-EC24-AE89A54ABD10}"/>
              </a:ext>
            </a:extLst>
          </p:cNvPr>
          <p:cNvSpPr/>
          <p:nvPr/>
        </p:nvSpPr>
        <p:spPr>
          <a:xfrm>
            <a:off x="9192344" y="258005"/>
            <a:ext cx="2543875" cy="65071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b="1" dirty="0">
                <a:solidFill>
                  <a:schemeClr val="tx1"/>
                </a:solidFill>
              </a:rPr>
              <a:t>TEKNISK</a:t>
            </a:r>
          </a:p>
        </p:txBody>
      </p:sp>
    </p:spTree>
    <p:extLst>
      <p:ext uri="{BB962C8B-B14F-4D97-AF65-F5344CB8AC3E}">
        <p14:creationId xmlns:p14="http://schemas.microsoft.com/office/powerpoint/2010/main" val="283763731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tel 1">
            <a:extLst>
              <a:ext uri="{FF2B5EF4-FFF2-40B4-BE49-F238E27FC236}">
                <a16:creationId xmlns:a16="http://schemas.microsoft.com/office/drawing/2014/main" id="{1CB1DDF2-518D-4D01-BC34-22F1165508EB}"/>
              </a:ext>
            </a:extLst>
          </p:cNvPr>
          <p:cNvSpPr>
            <a:spLocks noGrp="1"/>
          </p:cNvSpPr>
          <p:nvPr>
            <p:ph type="title"/>
          </p:nvPr>
        </p:nvSpPr>
        <p:spPr>
          <a:xfrm>
            <a:off x="839416" y="276330"/>
            <a:ext cx="10725150" cy="911225"/>
          </a:xfrm>
        </p:spPr>
        <p:txBody>
          <a:bodyPr/>
          <a:lstStyle/>
          <a:p>
            <a:r>
              <a:rPr lang="nb-NO" sz="1200" dirty="0">
                <a:solidFill>
                  <a:schemeClr val="tx1">
                    <a:lumMod val="50000"/>
                    <a:lumOff val="50000"/>
                  </a:schemeClr>
                </a:solidFill>
              </a:rPr>
              <a:t>ANTALL BØKER LEST SISTE ÅRET – BOKLESEREN: </a:t>
            </a:r>
            <a:br>
              <a:rPr lang="nb-NO" sz="1200" dirty="0">
                <a:solidFill>
                  <a:schemeClr val="tx1">
                    <a:lumMod val="50000"/>
                    <a:lumOff val="50000"/>
                  </a:schemeClr>
                </a:solidFill>
              </a:rPr>
            </a:br>
            <a:r>
              <a:rPr lang="nb-NO" dirty="0"/>
              <a:t>Snitt antall bøker lest / lyttet til siste året fordelt på nærmere 50 ulike undergrupper</a:t>
            </a:r>
          </a:p>
        </p:txBody>
      </p:sp>
      <p:graphicFrame>
        <p:nvGraphicFramePr>
          <p:cNvPr id="21" name="Diagram 20">
            <a:extLst>
              <a:ext uri="{FF2B5EF4-FFF2-40B4-BE49-F238E27FC236}">
                <a16:creationId xmlns:a16="http://schemas.microsoft.com/office/drawing/2014/main" id="{1719E487-46A7-468D-82FB-1705E159C422}"/>
              </a:ext>
            </a:extLst>
          </p:cNvPr>
          <p:cNvGraphicFramePr/>
          <p:nvPr>
            <p:extLst>
              <p:ext uri="{D42A27DB-BD31-4B8C-83A1-F6EECF244321}">
                <p14:modId xmlns:p14="http://schemas.microsoft.com/office/powerpoint/2010/main" val="837346389"/>
              </p:ext>
            </p:extLst>
          </p:nvPr>
        </p:nvGraphicFramePr>
        <p:xfrm>
          <a:off x="839416" y="1412776"/>
          <a:ext cx="4680520" cy="5070316"/>
        </p:xfrm>
        <a:graphic>
          <a:graphicData uri="http://schemas.openxmlformats.org/drawingml/2006/chart">
            <c:chart xmlns:c="http://schemas.openxmlformats.org/drawingml/2006/chart" xmlns:r="http://schemas.openxmlformats.org/officeDocument/2006/relationships" r:id="rId2"/>
          </a:graphicData>
        </a:graphic>
      </p:graphicFrame>
      <p:pic>
        <p:nvPicPr>
          <p:cNvPr id="23" name="Picture 2" descr="Bilderesultat for GENDER ICON">
            <a:extLst>
              <a:ext uri="{FF2B5EF4-FFF2-40B4-BE49-F238E27FC236}">
                <a16:creationId xmlns:a16="http://schemas.microsoft.com/office/drawing/2014/main" id="{9EEBA276-8FF2-46A8-9F66-17A5D814D1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9800" y="1515259"/>
            <a:ext cx="284139" cy="2870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Bilderesultat for AGE ICON">
            <a:extLst>
              <a:ext uri="{FF2B5EF4-FFF2-40B4-BE49-F238E27FC236}">
                <a16:creationId xmlns:a16="http://schemas.microsoft.com/office/drawing/2014/main" id="{1DCD1C75-E2B2-472E-9B7E-30A38BFB19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0171" y="1850838"/>
            <a:ext cx="361689" cy="33711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Bilderesultat for CHILDREN ICON">
            <a:extLst>
              <a:ext uri="{FF2B5EF4-FFF2-40B4-BE49-F238E27FC236}">
                <a16:creationId xmlns:a16="http://schemas.microsoft.com/office/drawing/2014/main" id="{211E3CF1-63BD-4382-8621-4A7FAC7053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0171" y="2214751"/>
            <a:ext cx="337119" cy="337119"/>
          </a:xfrm>
          <a:prstGeom prst="rect">
            <a:avLst/>
          </a:prstGeom>
          <a:noFill/>
          <a:extLst>
            <a:ext uri="{909E8E84-426E-40DD-AFC4-6F175D3DCCD1}">
              <a14:hiddenFill xmlns:a14="http://schemas.microsoft.com/office/drawing/2010/main">
                <a:solidFill>
                  <a:srgbClr val="FFFFFF"/>
                </a:solidFill>
              </a14:hiddenFill>
            </a:ext>
          </a:extLst>
        </p:spPr>
      </p:pic>
      <p:pic>
        <p:nvPicPr>
          <p:cNvPr id="26" name="Bilde 25">
            <a:extLst>
              <a:ext uri="{FF2B5EF4-FFF2-40B4-BE49-F238E27FC236}">
                <a16:creationId xmlns:a16="http://schemas.microsoft.com/office/drawing/2014/main" id="{5D1B972F-63A1-4739-A44A-4A7E14DE5F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87885" y="2904755"/>
            <a:ext cx="361690" cy="207936"/>
          </a:xfrm>
          <a:prstGeom prst="rect">
            <a:avLst/>
          </a:prstGeom>
        </p:spPr>
      </p:pic>
      <p:pic>
        <p:nvPicPr>
          <p:cNvPr id="27" name="Picture 12" descr="Bilderesultat for INCOME ICON">
            <a:extLst>
              <a:ext uri="{FF2B5EF4-FFF2-40B4-BE49-F238E27FC236}">
                <a16:creationId xmlns:a16="http://schemas.microsoft.com/office/drawing/2014/main" id="{5090A74E-E5EA-47E1-934D-0977EF8CDB8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63952" y="3131190"/>
            <a:ext cx="373338" cy="348688"/>
          </a:xfrm>
          <a:prstGeom prst="rect">
            <a:avLst/>
          </a:prstGeom>
          <a:noFill/>
          <a:extLst>
            <a:ext uri="{909E8E84-426E-40DD-AFC4-6F175D3DCCD1}">
              <a14:hiddenFill xmlns:a14="http://schemas.microsoft.com/office/drawing/2010/main">
                <a:solidFill>
                  <a:srgbClr val="FFFFFF"/>
                </a:solidFill>
              </a14:hiddenFill>
            </a:ext>
          </a:extLst>
        </p:spPr>
      </p:pic>
      <p:pic>
        <p:nvPicPr>
          <p:cNvPr id="28" name="Bilde 27">
            <a:extLst>
              <a:ext uri="{FF2B5EF4-FFF2-40B4-BE49-F238E27FC236}">
                <a16:creationId xmlns:a16="http://schemas.microsoft.com/office/drawing/2014/main" id="{809C853C-FF19-4372-9E03-205F2C499F6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693919" y="3556679"/>
            <a:ext cx="335897" cy="272810"/>
          </a:xfrm>
          <a:prstGeom prst="rect">
            <a:avLst/>
          </a:prstGeom>
        </p:spPr>
      </p:pic>
      <p:pic>
        <p:nvPicPr>
          <p:cNvPr id="29" name="Picture 19" descr="Household Icons - Download Free Vector Icons | Noun Project">
            <a:extLst>
              <a:ext uri="{FF2B5EF4-FFF2-40B4-BE49-F238E27FC236}">
                <a16:creationId xmlns:a16="http://schemas.microsoft.com/office/drawing/2014/main" id="{7C0EDD17-2105-4D61-8DA2-CB86CEFF7E7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00171" y="2551870"/>
            <a:ext cx="324491" cy="324491"/>
          </a:xfrm>
          <a:prstGeom prst="rect">
            <a:avLst/>
          </a:prstGeom>
          <a:noFill/>
          <a:extLst>
            <a:ext uri="{909E8E84-426E-40DD-AFC4-6F175D3DCCD1}">
              <a14:hiddenFill xmlns:a14="http://schemas.microsoft.com/office/drawing/2010/main">
                <a:solidFill>
                  <a:srgbClr val="FFFFFF"/>
                </a:solidFill>
              </a14:hiddenFill>
            </a:ext>
          </a:extLst>
        </p:spPr>
      </p:pic>
      <p:pic>
        <p:nvPicPr>
          <p:cNvPr id="30" name="Grafikk 29" descr="Handlevogn kontur">
            <a:extLst>
              <a:ext uri="{FF2B5EF4-FFF2-40B4-BE49-F238E27FC236}">
                <a16:creationId xmlns:a16="http://schemas.microsoft.com/office/drawing/2014/main" id="{FC3FA7A4-A7DE-459E-8402-0D6FC821148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09523" y="4264848"/>
            <a:ext cx="304690" cy="304690"/>
          </a:xfrm>
          <a:prstGeom prst="rect">
            <a:avLst/>
          </a:prstGeom>
        </p:spPr>
      </p:pic>
      <p:pic>
        <p:nvPicPr>
          <p:cNvPr id="31" name="Grafikk 30" descr="Bøker på hylle med heldekkende fyll">
            <a:extLst>
              <a:ext uri="{FF2B5EF4-FFF2-40B4-BE49-F238E27FC236}">
                <a16:creationId xmlns:a16="http://schemas.microsoft.com/office/drawing/2014/main" id="{D39FBA74-A6B3-4CEC-B074-B78BB3D14B1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708392" y="4590983"/>
            <a:ext cx="335916" cy="335916"/>
          </a:xfrm>
          <a:prstGeom prst="rect">
            <a:avLst/>
          </a:prstGeom>
        </p:spPr>
      </p:pic>
      <p:pic>
        <p:nvPicPr>
          <p:cNvPr id="32" name="Picture 4" descr="World International Language Icon Thin Line Vector Stock Vector -  Illustration of globe, country: 174303821">
            <a:extLst>
              <a:ext uri="{FF2B5EF4-FFF2-40B4-BE49-F238E27FC236}">
                <a16:creationId xmlns:a16="http://schemas.microsoft.com/office/drawing/2014/main" id="{D7231CFA-033E-4491-9315-5F940BBE75F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93522" y="5007468"/>
            <a:ext cx="365655" cy="365655"/>
          </a:xfrm>
          <a:prstGeom prst="rect">
            <a:avLst/>
          </a:prstGeom>
          <a:noFill/>
          <a:extLst>
            <a:ext uri="{909E8E84-426E-40DD-AFC4-6F175D3DCCD1}">
              <a14:hiddenFill xmlns:a14="http://schemas.microsoft.com/office/drawing/2010/main">
                <a:solidFill>
                  <a:srgbClr val="FFFFFF"/>
                </a:solidFill>
              </a14:hiddenFill>
            </a:ext>
          </a:extLst>
        </p:spPr>
      </p:pic>
      <p:pic>
        <p:nvPicPr>
          <p:cNvPr id="33" name="Bilde 32">
            <a:extLst>
              <a:ext uri="{FF2B5EF4-FFF2-40B4-BE49-F238E27FC236}">
                <a16:creationId xmlns:a16="http://schemas.microsoft.com/office/drawing/2014/main" id="{A59C4F29-1677-458E-B7BB-D1FFD2E319FE}"/>
              </a:ext>
            </a:extLst>
          </p:cNvPr>
          <p:cNvPicPr>
            <a:picLocks noChangeAspect="1"/>
          </p:cNvPicPr>
          <p:nvPr/>
        </p:nvPicPr>
        <p:blipFill>
          <a:blip r:embed="rId15"/>
          <a:stretch>
            <a:fillRect/>
          </a:stretch>
        </p:blipFill>
        <p:spPr>
          <a:xfrm>
            <a:off x="5691386" y="6164741"/>
            <a:ext cx="304690" cy="308368"/>
          </a:xfrm>
          <a:prstGeom prst="rect">
            <a:avLst/>
          </a:prstGeom>
        </p:spPr>
      </p:pic>
      <p:pic>
        <p:nvPicPr>
          <p:cNvPr id="34" name="Bilde 33">
            <a:extLst>
              <a:ext uri="{FF2B5EF4-FFF2-40B4-BE49-F238E27FC236}">
                <a16:creationId xmlns:a16="http://schemas.microsoft.com/office/drawing/2014/main" id="{7CBC0611-CECA-4960-9CA5-FBB81EB4EEED}"/>
              </a:ext>
            </a:extLst>
          </p:cNvPr>
          <p:cNvPicPr>
            <a:picLocks noChangeAspect="1"/>
          </p:cNvPicPr>
          <p:nvPr/>
        </p:nvPicPr>
        <p:blipFill>
          <a:blip r:embed="rId16"/>
          <a:stretch>
            <a:fillRect/>
          </a:stretch>
        </p:blipFill>
        <p:spPr>
          <a:xfrm>
            <a:off x="5726420" y="5737333"/>
            <a:ext cx="317888" cy="324214"/>
          </a:xfrm>
          <a:prstGeom prst="rect">
            <a:avLst/>
          </a:prstGeom>
        </p:spPr>
      </p:pic>
      <p:pic>
        <p:nvPicPr>
          <p:cNvPr id="35" name="Bilde 34">
            <a:extLst>
              <a:ext uri="{FF2B5EF4-FFF2-40B4-BE49-F238E27FC236}">
                <a16:creationId xmlns:a16="http://schemas.microsoft.com/office/drawing/2014/main" id="{F0C98ADC-645F-4E18-A193-7812CB003D50}"/>
              </a:ext>
            </a:extLst>
          </p:cNvPr>
          <p:cNvPicPr>
            <a:picLocks noChangeAspect="1"/>
          </p:cNvPicPr>
          <p:nvPr/>
        </p:nvPicPr>
        <p:blipFill>
          <a:blip r:embed="rId17"/>
          <a:stretch>
            <a:fillRect/>
          </a:stretch>
        </p:blipFill>
        <p:spPr>
          <a:xfrm>
            <a:off x="5698611" y="5426626"/>
            <a:ext cx="384768" cy="223414"/>
          </a:xfrm>
          <a:prstGeom prst="rect">
            <a:avLst/>
          </a:prstGeom>
        </p:spPr>
      </p:pic>
      <p:pic>
        <p:nvPicPr>
          <p:cNvPr id="36" name="Bilde 35">
            <a:extLst>
              <a:ext uri="{FF2B5EF4-FFF2-40B4-BE49-F238E27FC236}">
                <a16:creationId xmlns:a16="http://schemas.microsoft.com/office/drawing/2014/main" id="{D5596BBE-87A1-4B25-8A63-51D0B6A2CE4F}"/>
              </a:ext>
            </a:extLst>
          </p:cNvPr>
          <p:cNvPicPr>
            <a:picLocks noChangeAspect="1"/>
          </p:cNvPicPr>
          <p:nvPr/>
        </p:nvPicPr>
        <p:blipFill>
          <a:blip r:embed="rId18"/>
          <a:stretch>
            <a:fillRect/>
          </a:stretch>
        </p:blipFill>
        <p:spPr>
          <a:xfrm>
            <a:off x="5720794" y="3895637"/>
            <a:ext cx="283145" cy="304008"/>
          </a:xfrm>
          <a:prstGeom prst="rect">
            <a:avLst/>
          </a:prstGeom>
        </p:spPr>
      </p:pic>
      <p:graphicFrame>
        <p:nvGraphicFramePr>
          <p:cNvPr id="37" name="Diagram 36">
            <a:extLst>
              <a:ext uri="{FF2B5EF4-FFF2-40B4-BE49-F238E27FC236}">
                <a16:creationId xmlns:a16="http://schemas.microsoft.com/office/drawing/2014/main" id="{D3D189EB-76AE-4E06-8CAC-DC37CC152000}"/>
              </a:ext>
            </a:extLst>
          </p:cNvPr>
          <p:cNvGraphicFramePr/>
          <p:nvPr>
            <p:extLst>
              <p:ext uri="{D42A27DB-BD31-4B8C-83A1-F6EECF244321}">
                <p14:modId xmlns:p14="http://schemas.microsoft.com/office/powerpoint/2010/main" val="988565458"/>
              </p:ext>
            </p:extLst>
          </p:nvPr>
        </p:nvGraphicFramePr>
        <p:xfrm>
          <a:off x="6231146" y="1412776"/>
          <a:ext cx="4680520" cy="5070316"/>
        </p:xfrm>
        <a:graphic>
          <a:graphicData uri="http://schemas.openxmlformats.org/drawingml/2006/chart">
            <c:chart xmlns:c="http://schemas.openxmlformats.org/drawingml/2006/chart" xmlns:r="http://schemas.openxmlformats.org/officeDocument/2006/relationships" r:id="rId19"/>
          </a:graphicData>
        </a:graphic>
      </p:graphicFrame>
      <p:cxnSp>
        <p:nvCxnSpPr>
          <p:cNvPr id="39" name="Rett linje 38">
            <a:extLst>
              <a:ext uri="{FF2B5EF4-FFF2-40B4-BE49-F238E27FC236}">
                <a16:creationId xmlns:a16="http://schemas.microsoft.com/office/drawing/2014/main" id="{6C9B8CE7-428A-438C-B3EF-8724D00282F6}"/>
              </a:ext>
            </a:extLst>
          </p:cNvPr>
          <p:cNvCxnSpPr>
            <a:cxnSpLocks/>
          </p:cNvCxnSpPr>
          <p:nvPr/>
        </p:nvCxnSpPr>
        <p:spPr>
          <a:xfrm>
            <a:off x="3359696" y="1506960"/>
            <a:ext cx="0" cy="4896166"/>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42" name="Rett linje 41">
            <a:extLst>
              <a:ext uri="{FF2B5EF4-FFF2-40B4-BE49-F238E27FC236}">
                <a16:creationId xmlns:a16="http://schemas.microsoft.com/office/drawing/2014/main" id="{3F42FF62-77C8-46C1-9E65-4FCE83397334}"/>
              </a:ext>
            </a:extLst>
          </p:cNvPr>
          <p:cNvCxnSpPr>
            <a:cxnSpLocks/>
          </p:cNvCxnSpPr>
          <p:nvPr/>
        </p:nvCxnSpPr>
        <p:spPr>
          <a:xfrm>
            <a:off x="8688288" y="1515259"/>
            <a:ext cx="0" cy="4896166"/>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41" name="TekstSylinder 40">
            <a:extLst>
              <a:ext uri="{FF2B5EF4-FFF2-40B4-BE49-F238E27FC236}">
                <a16:creationId xmlns:a16="http://schemas.microsoft.com/office/drawing/2014/main" id="{0711A60E-6101-B0AD-2B0E-C88F1F34B3E2}"/>
              </a:ext>
            </a:extLst>
          </p:cNvPr>
          <p:cNvSpPr txBox="1"/>
          <p:nvPr/>
        </p:nvSpPr>
        <p:spPr>
          <a:xfrm>
            <a:off x="-26820" y="6640035"/>
            <a:ext cx="12045792" cy="230832"/>
          </a:xfrm>
          <a:prstGeom prst="rect">
            <a:avLst/>
          </a:prstGeom>
          <a:noFill/>
        </p:spPr>
        <p:txBody>
          <a:bodyPr wrap="square" rtlCol="0">
            <a:spAutoFit/>
          </a:bodyPr>
          <a:lstStyle/>
          <a:p>
            <a:r>
              <a:rPr lang="nb-NO" sz="900" b="1" dirty="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Hvor mange bøker leste og/eller lyttet du til i løpet av siste året – 2021? </a:t>
            </a:r>
            <a:r>
              <a:rPr lang="nb-NO" sz="900" b="1" dirty="0">
                <a:solidFill>
                  <a:schemeClr val="tx1">
                    <a:lumMod val="50000"/>
                    <a:lumOff val="50000"/>
                  </a:schemeClr>
                </a:solidFill>
              </a:rPr>
              <a:t>Snitt er beregnet basert på de som leste/lyttet til minst en bok siste året (83% av befolkningen)</a:t>
            </a:r>
          </a:p>
        </p:txBody>
      </p:sp>
    </p:spTree>
    <p:extLst>
      <p:ext uri="{BB962C8B-B14F-4D97-AF65-F5344CB8AC3E}">
        <p14:creationId xmlns:p14="http://schemas.microsoft.com/office/powerpoint/2010/main" val="337344918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891986-71DD-1248-A8E9-A05A27B07719}"/>
              </a:ext>
            </a:extLst>
          </p:cNvPr>
          <p:cNvSpPr>
            <a:spLocks noGrp="1"/>
          </p:cNvSpPr>
          <p:nvPr>
            <p:ph type="title"/>
          </p:nvPr>
        </p:nvSpPr>
        <p:spPr/>
        <p:txBody>
          <a:bodyPr/>
          <a:lstStyle/>
          <a:p>
            <a:r>
              <a:rPr lang="nb-NO" dirty="0"/>
              <a:t>Om gjennomføring av leserundersøkelsen for 2021</a:t>
            </a:r>
          </a:p>
        </p:txBody>
      </p:sp>
      <p:pic>
        <p:nvPicPr>
          <p:cNvPr id="3" name="Bilde 2">
            <a:extLst>
              <a:ext uri="{FF2B5EF4-FFF2-40B4-BE49-F238E27FC236}">
                <a16:creationId xmlns:a16="http://schemas.microsoft.com/office/drawing/2014/main" id="{81D0AD49-09E6-7D47-82C2-2B204173940B}"/>
              </a:ext>
            </a:extLst>
          </p:cNvPr>
          <p:cNvPicPr>
            <a:picLocks noChangeAspect="1"/>
          </p:cNvPicPr>
          <p:nvPr/>
        </p:nvPicPr>
        <p:blipFill>
          <a:blip r:embed="rId2"/>
          <a:stretch>
            <a:fillRect/>
          </a:stretch>
        </p:blipFill>
        <p:spPr>
          <a:xfrm>
            <a:off x="1271464" y="2196642"/>
            <a:ext cx="3109026" cy="2603937"/>
          </a:xfrm>
          <a:prstGeom prst="rect">
            <a:avLst/>
          </a:prstGeom>
        </p:spPr>
      </p:pic>
      <p:sp>
        <p:nvSpPr>
          <p:cNvPr id="4" name="TekstSylinder 3">
            <a:extLst>
              <a:ext uri="{FF2B5EF4-FFF2-40B4-BE49-F238E27FC236}">
                <a16:creationId xmlns:a16="http://schemas.microsoft.com/office/drawing/2014/main" id="{E1DA42D2-EFB5-E84D-A430-F4448EFAA6FA}"/>
              </a:ext>
            </a:extLst>
          </p:cNvPr>
          <p:cNvSpPr txBox="1"/>
          <p:nvPr/>
        </p:nvSpPr>
        <p:spPr>
          <a:xfrm>
            <a:off x="1631504" y="1556792"/>
            <a:ext cx="2203488" cy="338554"/>
          </a:xfrm>
          <a:prstGeom prst="rect">
            <a:avLst/>
          </a:prstGeom>
          <a:noFill/>
        </p:spPr>
        <p:txBody>
          <a:bodyPr wrap="none" rtlCol="0">
            <a:spAutoFit/>
          </a:bodyPr>
          <a:lstStyle/>
          <a:p>
            <a:r>
              <a:rPr lang="nb-NO" sz="1600" b="1" dirty="0"/>
              <a:t>2119 BESVARELSER</a:t>
            </a:r>
          </a:p>
        </p:txBody>
      </p:sp>
      <p:pic>
        <p:nvPicPr>
          <p:cNvPr id="7" name="Bilde 6">
            <a:extLst>
              <a:ext uri="{FF2B5EF4-FFF2-40B4-BE49-F238E27FC236}">
                <a16:creationId xmlns:a16="http://schemas.microsoft.com/office/drawing/2014/main" id="{6B0E157C-82C4-1740-915F-87276D11A7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421" y="2276872"/>
            <a:ext cx="3416300" cy="1981200"/>
          </a:xfrm>
          <a:prstGeom prst="rect">
            <a:avLst/>
          </a:prstGeom>
        </p:spPr>
      </p:pic>
      <p:sp>
        <p:nvSpPr>
          <p:cNvPr id="8" name="TekstSylinder 7">
            <a:extLst>
              <a:ext uri="{FF2B5EF4-FFF2-40B4-BE49-F238E27FC236}">
                <a16:creationId xmlns:a16="http://schemas.microsoft.com/office/drawing/2014/main" id="{E3B85805-12EA-8B42-B360-E8ACA96A0D25}"/>
              </a:ext>
            </a:extLst>
          </p:cNvPr>
          <p:cNvSpPr txBox="1"/>
          <p:nvPr/>
        </p:nvSpPr>
        <p:spPr>
          <a:xfrm>
            <a:off x="6456040" y="1551691"/>
            <a:ext cx="2771400" cy="338554"/>
          </a:xfrm>
          <a:prstGeom prst="rect">
            <a:avLst/>
          </a:prstGeom>
          <a:noFill/>
        </p:spPr>
        <p:txBody>
          <a:bodyPr wrap="none" rtlCol="0">
            <a:spAutoFit/>
          </a:bodyPr>
          <a:lstStyle/>
          <a:p>
            <a:r>
              <a:rPr lang="nb-NO" sz="1600" b="1" dirty="0"/>
              <a:t>SAMLET INN AV NORSTAT</a:t>
            </a:r>
          </a:p>
        </p:txBody>
      </p:sp>
      <p:sp>
        <p:nvSpPr>
          <p:cNvPr id="10" name="TekstSylinder 9">
            <a:extLst>
              <a:ext uri="{FF2B5EF4-FFF2-40B4-BE49-F238E27FC236}">
                <a16:creationId xmlns:a16="http://schemas.microsoft.com/office/drawing/2014/main" id="{AA9ACD8F-48B1-7B43-8D85-B84E95413D83}"/>
              </a:ext>
            </a:extLst>
          </p:cNvPr>
          <p:cNvSpPr txBox="1"/>
          <p:nvPr/>
        </p:nvSpPr>
        <p:spPr>
          <a:xfrm>
            <a:off x="1271464" y="5122884"/>
            <a:ext cx="4104456" cy="830997"/>
          </a:xfrm>
          <a:prstGeom prst="rect">
            <a:avLst/>
          </a:prstGeom>
          <a:noFill/>
        </p:spPr>
        <p:txBody>
          <a:bodyPr wrap="square">
            <a:spAutoFit/>
          </a:bodyPr>
          <a:lstStyle/>
          <a:p>
            <a:r>
              <a:rPr lang="nb-NO" sz="1200" dirty="0"/>
              <a:t>Dataene er vektet </a:t>
            </a:r>
            <a:r>
              <a:rPr lang="nb-NO" dirty="0"/>
              <a:t>på </a:t>
            </a:r>
            <a:r>
              <a:rPr lang="nb-NO" sz="1200" dirty="0"/>
              <a:t>kjønn, alder, landsdel og utdanning</a:t>
            </a:r>
          </a:p>
          <a:p>
            <a:endParaRPr lang="nb-NO" dirty="0"/>
          </a:p>
          <a:p>
            <a:r>
              <a:rPr lang="nb-NO" sz="1200" dirty="0"/>
              <a:t>Befolkning = alle</a:t>
            </a:r>
          </a:p>
          <a:p>
            <a:r>
              <a:rPr lang="nb-NO" dirty="0"/>
              <a:t>Bokleser = har lest minst en bok siste året</a:t>
            </a:r>
            <a:endParaRPr lang="nb-NO" sz="1200" dirty="0"/>
          </a:p>
        </p:txBody>
      </p:sp>
      <p:sp>
        <p:nvSpPr>
          <p:cNvPr id="12" name="TekstSylinder 11">
            <a:extLst>
              <a:ext uri="{FF2B5EF4-FFF2-40B4-BE49-F238E27FC236}">
                <a16:creationId xmlns:a16="http://schemas.microsoft.com/office/drawing/2014/main" id="{DD217207-66EE-2E43-AB1B-B53972B4F32A}"/>
              </a:ext>
            </a:extLst>
          </p:cNvPr>
          <p:cNvSpPr txBox="1"/>
          <p:nvPr/>
        </p:nvSpPr>
        <p:spPr>
          <a:xfrm>
            <a:off x="6095421" y="5118775"/>
            <a:ext cx="6125632" cy="830997"/>
          </a:xfrm>
          <a:prstGeom prst="rect">
            <a:avLst/>
          </a:prstGeom>
          <a:noFill/>
        </p:spPr>
        <p:txBody>
          <a:bodyPr wrap="square">
            <a:spAutoFit/>
          </a:bodyPr>
          <a:lstStyle/>
          <a:p>
            <a:r>
              <a:rPr lang="nb-NO" sz="1200" dirty="0"/>
              <a:t>Dataene er samlet inn i februar 2022</a:t>
            </a:r>
          </a:p>
          <a:p>
            <a:endParaRPr lang="nb-NO" dirty="0"/>
          </a:p>
          <a:p>
            <a:r>
              <a:rPr lang="nb-NO" sz="1000" i="1" dirty="0"/>
              <a:t>Historiske måletall i rapporten er hentet fra tidligere undersøkelse gjennomført hos </a:t>
            </a:r>
            <a:r>
              <a:rPr lang="nb-NO" sz="1000" i="1" dirty="0" err="1"/>
              <a:t>Ipsos</a:t>
            </a:r>
            <a:endParaRPr lang="nb-NO" sz="1000" i="1" dirty="0"/>
          </a:p>
          <a:p>
            <a:endParaRPr lang="nb-NO" sz="1200" dirty="0"/>
          </a:p>
        </p:txBody>
      </p:sp>
    </p:spTree>
    <p:extLst>
      <p:ext uri="{BB962C8B-B14F-4D97-AF65-F5344CB8AC3E}">
        <p14:creationId xmlns:p14="http://schemas.microsoft.com/office/powerpoint/2010/main" val="202089371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EDC1EEAE-46CA-1A40-B999-9F9534D40DCD}"/>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0923" name="think-cell Slide" r:id="rId6" imgW="7772400" imgH="10058400" progId="TCLayout.ActiveDocument.1">
                  <p:embed/>
                </p:oleObj>
              </mc:Choice>
              <mc:Fallback>
                <p:oleObj name="think-cell Slide" r:id="rId6" imgW="7772400" imgH="10058400" progId="TCLayout.ActiveDocument.1">
                  <p:embed/>
                  <p:pic>
                    <p:nvPicPr>
                      <p:cNvPr id="8" name="Objekt 7" hidden="1">
                        <a:extLst>
                          <a:ext uri="{FF2B5EF4-FFF2-40B4-BE49-F238E27FC236}">
                            <a16:creationId xmlns:a16="http://schemas.microsoft.com/office/drawing/2014/main" id="{EDC1EEAE-46CA-1A40-B999-9F9534D40DCD}"/>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96225CB2-7BAD-A24A-BE90-5415978EB110}"/>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1600" b="1" dirty="0">
              <a:latin typeface="Arial" panose="020B0604020202020204" pitchFamily="34" charset="0"/>
              <a:ea typeface="+mj-ea"/>
              <a:cs typeface="+mj-cs"/>
              <a:sym typeface="Arial" panose="020B0604020202020204" pitchFamily="34" charset="0"/>
            </a:endParaRPr>
          </a:p>
        </p:txBody>
      </p:sp>
      <p:sp>
        <p:nvSpPr>
          <p:cNvPr id="37" name="Tittel 1">
            <a:extLst>
              <a:ext uri="{FF2B5EF4-FFF2-40B4-BE49-F238E27FC236}">
                <a16:creationId xmlns:a16="http://schemas.microsoft.com/office/drawing/2014/main" id="{8FA79C3F-4758-4FAD-95BA-45746B69246F}"/>
              </a:ext>
            </a:extLst>
          </p:cNvPr>
          <p:cNvSpPr>
            <a:spLocks noGrp="1"/>
          </p:cNvSpPr>
          <p:nvPr>
            <p:ph type="title"/>
          </p:nvPr>
        </p:nvSpPr>
        <p:spPr/>
        <p:txBody>
          <a:bodyPr anchor="ctr"/>
          <a:lstStyle/>
          <a:p>
            <a:r>
              <a:rPr lang="nb-NO" sz="1200" dirty="0">
                <a:solidFill>
                  <a:schemeClr val="tx1">
                    <a:lumMod val="50000"/>
                    <a:lumOff val="50000"/>
                  </a:schemeClr>
                </a:solidFill>
              </a:rPr>
              <a:t>5 LESERGRUPPER BASERT PÅ SELVRAPPORTERT LESERSFREKVENS: </a:t>
            </a:r>
            <a:br>
              <a:rPr lang="nb-NO" sz="1200" dirty="0">
                <a:solidFill>
                  <a:schemeClr val="tx1">
                    <a:lumMod val="50000"/>
                    <a:lumOff val="50000"/>
                  </a:schemeClr>
                </a:solidFill>
              </a:rPr>
            </a:br>
            <a:r>
              <a:rPr lang="nb-NO" dirty="0">
                <a:solidFill>
                  <a:schemeClr val="tx1"/>
                </a:solidFill>
              </a:rPr>
              <a:t>Halvparten av befolkningen leser minst en bok i kvartalet</a:t>
            </a:r>
            <a:br>
              <a:rPr lang="nb-NO" dirty="0">
                <a:solidFill>
                  <a:schemeClr val="tx1"/>
                </a:solidFill>
              </a:rPr>
            </a:br>
            <a:r>
              <a:rPr lang="nb-NO" sz="1600" dirty="0">
                <a:solidFill>
                  <a:schemeClr val="tx1"/>
                </a:solidFill>
              </a:rPr>
              <a:t>24% leser mer enn en bok måneden - 17% leser ikke bøker</a:t>
            </a:r>
            <a:endParaRPr lang="en-US" sz="1200" dirty="0">
              <a:solidFill>
                <a:schemeClr val="tx1"/>
              </a:solidFill>
            </a:endParaRPr>
          </a:p>
        </p:txBody>
      </p:sp>
      <p:sp>
        <p:nvSpPr>
          <p:cNvPr id="79" name="Rektangel 78">
            <a:extLst>
              <a:ext uri="{FF2B5EF4-FFF2-40B4-BE49-F238E27FC236}">
                <a16:creationId xmlns:a16="http://schemas.microsoft.com/office/drawing/2014/main" id="{742B2369-79EA-4245-AE5C-C8CD9EDD8D22}"/>
              </a:ext>
            </a:extLst>
          </p:cNvPr>
          <p:cNvSpPr/>
          <p:nvPr/>
        </p:nvSpPr>
        <p:spPr>
          <a:xfrm>
            <a:off x="9708562" y="6597352"/>
            <a:ext cx="2483438" cy="26064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b-NO" sz="900" i="1" dirty="0">
                <a:solidFill>
                  <a:schemeClr val="tx1"/>
                </a:solidFill>
                <a:latin typeface="Arial" panose="020B0604020202020204" pitchFamily="34" charset="0"/>
                <a:cs typeface="Arial" panose="020B0604020202020204" pitchFamily="34" charset="0"/>
              </a:rPr>
              <a:t>Befolkning 2021 16+: 4.406.000  (Kilde SSB)</a:t>
            </a:r>
          </a:p>
        </p:txBody>
      </p:sp>
      <p:grpSp>
        <p:nvGrpSpPr>
          <p:cNvPr id="4" name="Gruppe 3">
            <a:extLst>
              <a:ext uri="{FF2B5EF4-FFF2-40B4-BE49-F238E27FC236}">
                <a16:creationId xmlns:a16="http://schemas.microsoft.com/office/drawing/2014/main" id="{83E89465-9E55-4480-9FDE-3156587B455A}"/>
              </a:ext>
            </a:extLst>
          </p:cNvPr>
          <p:cNvGrpSpPr/>
          <p:nvPr/>
        </p:nvGrpSpPr>
        <p:grpSpPr>
          <a:xfrm>
            <a:off x="776485" y="1639866"/>
            <a:ext cx="10418266" cy="4397040"/>
            <a:chOff x="776485" y="1639866"/>
            <a:chExt cx="10418266" cy="4397040"/>
          </a:xfrm>
        </p:grpSpPr>
        <p:sp>
          <p:nvSpPr>
            <p:cNvPr id="80" name="Rektangel 79">
              <a:extLst>
                <a:ext uri="{FF2B5EF4-FFF2-40B4-BE49-F238E27FC236}">
                  <a16:creationId xmlns:a16="http://schemas.microsoft.com/office/drawing/2014/main" id="{B8DC66C2-006B-424F-A7CC-A3BA870B830F}"/>
                </a:ext>
              </a:extLst>
            </p:cNvPr>
            <p:cNvSpPr/>
            <p:nvPr/>
          </p:nvSpPr>
          <p:spPr>
            <a:xfrm>
              <a:off x="776485" y="5474253"/>
              <a:ext cx="2067792" cy="562653"/>
            </a:xfrm>
            <a:prstGeom prst="rect">
              <a:avLst/>
            </a:prstGeom>
            <a:solidFill>
              <a:schemeClr val="tx2">
                <a:lumMod val="20000"/>
                <a:lumOff val="80000"/>
              </a:schemeClr>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b-NO" b="1" dirty="0">
                  <a:solidFill>
                    <a:schemeClr val="accent2">
                      <a:lumMod val="50000"/>
                    </a:schemeClr>
                  </a:solidFill>
                </a:rPr>
                <a:t>IKKE-LESER (17%)</a:t>
              </a:r>
            </a:p>
            <a:p>
              <a:pPr algn="ctr"/>
              <a:r>
                <a:rPr lang="nb-NO" b="1" dirty="0">
                  <a:solidFill>
                    <a:schemeClr val="accent2">
                      <a:lumMod val="50000"/>
                    </a:schemeClr>
                  </a:solidFill>
                </a:rPr>
                <a:t>Ca. 733.000 personer</a:t>
              </a:r>
            </a:p>
            <a:p>
              <a:pPr algn="ctr"/>
              <a:r>
                <a:rPr lang="nb-NO" sz="900" i="1" dirty="0">
                  <a:solidFill>
                    <a:schemeClr val="accent2">
                      <a:lumMod val="50000"/>
                    </a:schemeClr>
                  </a:solidFill>
                </a:rPr>
                <a:t>Har ikke lest noen bøker siste året</a:t>
              </a:r>
            </a:p>
          </p:txBody>
        </p:sp>
        <p:pic>
          <p:nvPicPr>
            <p:cNvPr id="83" name="Picture 153" descr="Free Image on Pixabay - Man, Walking, Confident, Silhouette | Silhouette  people, Person silhouette, Silhouette man">
              <a:extLst>
                <a:ext uri="{FF2B5EF4-FFF2-40B4-BE49-F238E27FC236}">
                  <a16:creationId xmlns:a16="http://schemas.microsoft.com/office/drawing/2014/main" id="{F4F17A02-2EA1-4344-820A-C1497EED59EE}"/>
                </a:ext>
              </a:extLst>
            </p:cNvPr>
            <p:cNvPicPr>
              <a:picLocks noChangeAspect="1" noChangeArrowheads="1"/>
            </p:cNvPicPr>
            <p:nvPr/>
          </p:nvPicPr>
          <p:blipFill>
            <a:blip r:embed="rId8" cstate="email">
              <a:duotone>
                <a:srgbClr val="002060">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1708665" y="3482915"/>
              <a:ext cx="958700" cy="191740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57" descr="Kvinne Figur Slank - Gratis vektorgrafikk på Pixabay">
              <a:extLst>
                <a:ext uri="{FF2B5EF4-FFF2-40B4-BE49-F238E27FC236}">
                  <a16:creationId xmlns:a16="http://schemas.microsoft.com/office/drawing/2014/main" id="{A2D3DCFA-1A63-4028-8146-9752F8AEDD83}"/>
                </a:ext>
              </a:extLst>
            </p:cNvPr>
            <p:cNvPicPr>
              <a:picLocks noChangeAspect="1" noChangeArrowheads="1"/>
            </p:cNvPicPr>
            <p:nvPr/>
          </p:nvPicPr>
          <p:blipFill>
            <a:blip r:embed="rId9" cstate="email">
              <a:duotone>
                <a:srgbClr val="C00000">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1280667" y="4494492"/>
              <a:ext cx="452912" cy="905823"/>
            </a:xfrm>
            <a:prstGeom prst="rect">
              <a:avLst/>
            </a:prstGeom>
            <a:noFill/>
            <a:extLst>
              <a:ext uri="{909E8E84-426E-40DD-AFC4-6F175D3DCCD1}">
                <a14:hiddenFill xmlns:a14="http://schemas.microsoft.com/office/drawing/2010/main">
                  <a:solidFill>
                    <a:srgbClr val="FFFFFF"/>
                  </a:solidFill>
                </a14:hiddenFill>
              </a:ext>
            </a:extLst>
          </p:spPr>
        </p:pic>
        <p:sp>
          <p:nvSpPr>
            <p:cNvPr id="85" name="TekstSylinder 84">
              <a:extLst>
                <a:ext uri="{FF2B5EF4-FFF2-40B4-BE49-F238E27FC236}">
                  <a16:creationId xmlns:a16="http://schemas.microsoft.com/office/drawing/2014/main" id="{7634B954-5AF5-44B2-9756-3E9CBA19BE4A}"/>
                </a:ext>
              </a:extLst>
            </p:cNvPr>
            <p:cNvSpPr txBox="1"/>
            <p:nvPr/>
          </p:nvSpPr>
          <p:spPr>
            <a:xfrm>
              <a:off x="1193826" y="4206078"/>
              <a:ext cx="600174" cy="246221"/>
            </a:xfrm>
            <a:prstGeom prst="rect">
              <a:avLst/>
            </a:prstGeom>
            <a:noFill/>
          </p:spPr>
          <p:txBody>
            <a:bodyPr wrap="square" rtlCol="0">
              <a:spAutoFit/>
            </a:bodyPr>
            <a:lstStyle/>
            <a:p>
              <a:pPr algn="ctr"/>
              <a:r>
                <a:rPr lang="nb-NO" sz="1000" b="1" dirty="0">
                  <a:solidFill>
                    <a:srgbClr val="C00000"/>
                  </a:solidFill>
                </a:rPr>
                <a:t>11%</a:t>
              </a:r>
            </a:p>
          </p:txBody>
        </p:sp>
        <p:sp>
          <p:nvSpPr>
            <p:cNvPr id="86" name="TekstSylinder 85">
              <a:extLst>
                <a:ext uri="{FF2B5EF4-FFF2-40B4-BE49-F238E27FC236}">
                  <a16:creationId xmlns:a16="http://schemas.microsoft.com/office/drawing/2014/main" id="{97324DBB-A2F6-4CDB-878C-E0FF34683A35}"/>
                </a:ext>
              </a:extLst>
            </p:cNvPr>
            <p:cNvSpPr txBox="1"/>
            <p:nvPr/>
          </p:nvSpPr>
          <p:spPr>
            <a:xfrm>
              <a:off x="1916740" y="3264372"/>
              <a:ext cx="600174" cy="246221"/>
            </a:xfrm>
            <a:prstGeom prst="rect">
              <a:avLst/>
            </a:prstGeom>
            <a:noFill/>
          </p:spPr>
          <p:txBody>
            <a:bodyPr wrap="square" rtlCol="0">
              <a:spAutoFit/>
            </a:bodyPr>
            <a:lstStyle/>
            <a:p>
              <a:pPr algn="ctr"/>
              <a:r>
                <a:rPr lang="nb-NO" sz="1000" b="1" dirty="0">
                  <a:solidFill>
                    <a:schemeClr val="accent2">
                      <a:lumMod val="50000"/>
                    </a:schemeClr>
                  </a:solidFill>
                </a:rPr>
                <a:t>22%</a:t>
              </a:r>
            </a:p>
          </p:txBody>
        </p:sp>
        <p:pic>
          <p:nvPicPr>
            <p:cNvPr id="87" name="Picture 153" descr="Free Image on Pixabay - Man, Walking, Confident, Silhouette | Silhouette  people, Person silhouette, Silhouette man">
              <a:extLst>
                <a:ext uri="{FF2B5EF4-FFF2-40B4-BE49-F238E27FC236}">
                  <a16:creationId xmlns:a16="http://schemas.microsoft.com/office/drawing/2014/main" id="{C15D9CE5-6C0C-4439-A0CC-E2AD0A18950C}"/>
                </a:ext>
              </a:extLst>
            </p:cNvPr>
            <p:cNvPicPr>
              <a:picLocks noChangeAspect="1" noChangeArrowheads="1"/>
            </p:cNvPicPr>
            <p:nvPr/>
          </p:nvPicPr>
          <p:blipFill>
            <a:blip r:embed="rId8" cstate="email">
              <a:duotone>
                <a:srgbClr val="002060">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3606616" y="1908200"/>
              <a:ext cx="1615385" cy="323077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57" descr="Kvinne Figur Slank - Gratis vektorgrafikk på Pixabay">
              <a:extLst>
                <a:ext uri="{FF2B5EF4-FFF2-40B4-BE49-F238E27FC236}">
                  <a16:creationId xmlns:a16="http://schemas.microsoft.com/office/drawing/2014/main" id="{55FBF321-B5B8-4BC2-A7FB-CCE1BAE9117E}"/>
                </a:ext>
              </a:extLst>
            </p:cNvPr>
            <p:cNvPicPr>
              <a:picLocks noChangeAspect="1" noChangeArrowheads="1"/>
            </p:cNvPicPr>
            <p:nvPr/>
          </p:nvPicPr>
          <p:blipFill>
            <a:blip r:embed="rId9" cstate="email">
              <a:duotone>
                <a:srgbClr val="C00000">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3120817" y="2938548"/>
              <a:ext cx="1091267" cy="2182533"/>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53" descr="Free Image on Pixabay - Man, Walking, Confident, Silhouette | Silhouette  people, Person silhouette, Silhouette man">
              <a:extLst>
                <a:ext uri="{FF2B5EF4-FFF2-40B4-BE49-F238E27FC236}">
                  <a16:creationId xmlns:a16="http://schemas.microsoft.com/office/drawing/2014/main" id="{AAD9214E-48A8-46D7-BE78-05DB1338338A}"/>
                </a:ext>
              </a:extLst>
            </p:cNvPr>
            <p:cNvPicPr>
              <a:picLocks noChangeAspect="1" noChangeArrowheads="1"/>
            </p:cNvPicPr>
            <p:nvPr/>
          </p:nvPicPr>
          <p:blipFill>
            <a:blip r:embed="rId8" cstate="email">
              <a:duotone>
                <a:srgbClr val="002060">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5887361" y="2483017"/>
              <a:ext cx="1173731" cy="2347461"/>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57" descr="Kvinne Figur Slank - Gratis vektorgrafikk på Pixabay">
              <a:extLst>
                <a:ext uri="{FF2B5EF4-FFF2-40B4-BE49-F238E27FC236}">
                  <a16:creationId xmlns:a16="http://schemas.microsoft.com/office/drawing/2014/main" id="{6A4E8967-D8D1-4F84-9AEF-96A464075E18}"/>
                </a:ext>
              </a:extLst>
            </p:cNvPr>
            <p:cNvPicPr>
              <a:picLocks noChangeAspect="1" noChangeArrowheads="1"/>
            </p:cNvPicPr>
            <p:nvPr/>
          </p:nvPicPr>
          <p:blipFill>
            <a:blip r:embed="rId9" cstate="email">
              <a:duotone>
                <a:srgbClr val="C00000">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5087551" y="2015558"/>
              <a:ext cx="1407762" cy="2815524"/>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53" descr="Free Image on Pixabay - Man, Walking, Confident, Silhouette | Silhouette  people, Person silhouette, Silhouette man">
              <a:extLst>
                <a:ext uri="{FF2B5EF4-FFF2-40B4-BE49-F238E27FC236}">
                  <a16:creationId xmlns:a16="http://schemas.microsoft.com/office/drawing/2014/main" id="{9741563E-F155-4600-BC72-F552506A05FF}"/>
                </a:ext>
              </a:extLst>
            </p:cNvPr>
            <p:cNvPicPr>
              <a:picLocks noChangeAspect="1" noChangeArrowheads="1"/>
            </p:cNvPicPr>
            <p:nvPr/>
          </p:nvPicPr>
          <p:blipFill>
            <a:blip r:embed="rId8" cstate="email">
              <a:duotone>
                <a:srgbClr val="002060">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8004138" y="3544539"/>
              <a:ext cx="477992" cy="955984"/>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57" descr="Kvinne Figur Slank - Gratis vektorgrafikk på Pixabay">
              <a:extLst>
                <a:ext uri="{FF2B5EF4-FFF2-40B4-BE49-F238E27FC236}">
                  <a16:creationId xmlns:a16="http://schemas.microsoft.com/office/drawing/2014/main" id="{F8EBA088-3A0E-4903-8864-F1B369284471}"/>
                </a:ext>
              </a:extLst>
            </p:cNvPr>
            <p:cNvPicPr>
              <a:picLocks noChangeAspect="1" noChangeArrowheads="1"/>
            </p:cNvPicPr>
            <p:nvPr/>
          </p:nvPicPr>
          <p:blipFill>
            <a:blip r:embed="rId9" cstate="email">
              <a:duotone>
                <a:srgbClr val="C00000">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7430833" y="3118991"/>
              <a:ext cx="723332" cy="1446664"/>
            </a:xfrm>
            <a:prstGeom prst="rect">
              <a:avLst/>
            </a:prstGeom>
            <a:noFill/>
            <a:extLst>
              <a:ext uri="{909E8E84-426E-40DD-AFC4-6F175D3DCCD1}">
                <a14:hiddenFill xmlns:a14="http://schemas.microsoft.com/office/drawing/2010/main">
                  <a:solidFill>
                    <a:srgbClr val="FFFFFF"/>
                  </a:solidFill>
                </a14:hiddenFill>
              </a:ext>
            </a:extLst>
          </p:spPr>
        </p:pic>
        <p:sp>
          <p:nvSpPr>
            <p:cNvPr id="94" name="TekstSylinder 93">
              <a:extLst>
                <a:ext uri="{FF2B5EF4-FFF2-40B4-BE49-F238E27FC236}">
                  <a16:creationId xmlns:a16="http://schemas.microsoft.com/office/drawing/2014/main" id="{21A7ED54-452D-4DB2-9475-5D8841B5CBAA}"/>
                </a:ext>
              </a:extLst>
            </p:cNvPr>
            <p:cNvSpPr txBox="1"/>
            <p:nvPr/>
          </p:nvSpPr>
          <p:spPr>
            <a:xfrm>
              <a:off x="3359228" y="2692327"/>
              <a:ext cx="600174" cy="246221"/>
            </a:xfrm>
            <a:prstGeom prst="rect">
              <a:avLst/>
            </a:prstGeom>
            <a:noFill/>
          </p:spPr>
          <p:txBody>
            <a:bodyPr wrap="square" rtlCol="0">
              <a:spAutoFit/>
            </a:bodyPr>
            <a:lstStyle/>
            <a:p>
              <a:pPr algn="ctr"/>
              <a:r>
                <a:rPr lang="nb-NO" sz="1000" b="1" dirty="0">
                  <a:solidFill>
                    <a:srgbClr val="C00000"/>
                  </a:solidFill>
                </a:rPr>
                <a:t>28%</a:t>
              </a:r>
            </a:p>
          </p:txBody>
        </p:sp>
        <p:sp>
          <p:nvSpPr>
            <p:cNvPr id="95" name="TekstSylinder 94">
              <a:extLst>
                <a:ext uri="{FF2B5EF4-FFF2-40B4-BE49-F238E27FC236}">
                  <a16:creationId xmlns:a16="http://schemas.microsoft.com/office/drawing/2014/main" id="{55FD5400-2BEC-43FE-90C4-763D1498641B}"/>
                </a:ext>
              </a:extLst>
            </p:cNvPr>
            <p:cNvSpPr txBox="1"/>
            <p:nvPr/>
          </p:nvSpPr>
          <p:spPr>
            <a:xfrm>
              <a:off x="4055556" y="1639866"/>
              <a:ext cx="600174" cy="246221"/>
            </a:xfrm>
            <a:prstGeom prst="rect">
              <a:avLst/>
            </a:prstGeom>
            <a:noFill/>
          </p:spPr>
          <p:txBody>
            <a:bodyPr wrap="square" rtlCol="0">
              <a:spAutoFit/>
            </a:bodyPr>
            <a:lstStyle/>
            <a:p>
              <a:pPr algn="ctr"/>
              <a:r>
                <a:rPr lang="nb-NO" sz="1000" b="1" dirty="0">
                  <a:solidFill>
                    <a:schemeClr val="accent2">
                      <a:lumMod val="50000"/>
                    </a:schemeClr>
                  </a:solidFill>
                </a:rPr>
                <a:t>34%</a:t>
              </a:r>
            </a:p>
          </p:txBody>
        </p:sp>
        <p:sp>
          <p:nvSpPr>
            <p:cNvPr id="96" name="TekstSylinder 95">
              <a:extLst>
                <a:ext uri="{FF2B5EF4-FFF2-40B4-BE49-F238E27FC236}">
                  <a16:creationId xmlns:a16="http://schemas.microsoft.com/office/drawing/2014/main" id="{74EBB7B3-E55D-4650-8B15-08186E577F9B}"/>
                </a:ext>
              </a:extLst>
            </p:cNvPr>
            <p:cNvSpPr txBox="1"/>
            <p:nvPr/>
          </p:nvSpPr>
          <p:spPr>
            <a:xfrm>
              <a:off x="5528116" y="1773352"/>
              <a:ext cx="600174" cy="246221"/>
            </a:xfrm>
            <a:prstGeom prst="rect">
              <a:avLst/>
            </a:prstGeom>
            <a:noFill/>
          </p:spPr>
          <p:txBody>
            <a:bodyPr wrap="square" rtlCol="0">
              <a:spAutoFit/>
            </a:bodyPr>
            <a:lstStyle/>
            <a:p>
              <a:pPr algn="ctr"/>
              <a:r>
                <a:rPr lang="nb-NO" sz="1000" b="1" dirty="0">
                  <a:solidFill>
                    <a:srgbClr val="C00000"/>
                  </a:solidFill>
                </a:rPr>
                <a:t>30%</a:t>
              </a:r>
            </a:p>
          </p:txBody>
        </p:sp>
        <p:sp>
          <p:nvSpPr>
            <p:cNvPr id="97" name="TekstSylinder 96">
              <a:extLst>
                <a:ext uri="{FF2B5EF4-FFF2-40B4-BE49-F238E27FC236}">
                  <a16:creationId xmlns:a16="http://schemas.microsoft.com/office/drawing/2014/main" id="{3E9FC01E-F21E-4F88-97AC-2492ECF66AD9}"/>
                </a:ext>
              </a:extLst>
            </p:cNvPr>
            <p:cNvSpPr txBox="1"/>
            <p:nvPr/>
          </p:nvSpPr>
          <p:spPr>
            <a:xfrm>
              <a:off x="6210002" y="2194934"/>
              <a:ext cx="600174" cy="246221"/>
            </a:xfrm>
            <a:prstGeom prst="rect">
              <a:avLst/>
            </a:prstGeom>
            <a:noFill/>
          </p:spPr>
          <p:txBody>
            <a:bodyPr wrap="square" rtlCol="0">
              <a:spAutoFit/>
            </a:bodyPr>
            <a:lstStyle/>
            <a:p>
              <a:pPr algn="ctr"/>
              <a:r>
                <a:rPr lang="nb-NO" sz="1000" b="1" dirty="0">
                  <a:solidFill>
                    <a:schemeClr val="accent2">
                      <a:lumMod val="50000"/>
                    </a:schemeClr>
                  </a:solidFill>
                </a:rPr>
                <a:t>26%</a:t>
              </a:r>
            </a:p>
          </p:txBody>
        </p:sp>
        <p:sp>
          <p:nvSpPr>
            <p:cNvPr id="98" name="TekstSylinder 97">
              <a:extLst>
                <a:ext uri="{FF2B5EF4-FFF2-40B4-BE49-F238E27FC236}">
                  <a16:creationId xmlns:a16="http://schemas.microsoft.com/office/drawing/2014/main" id="{A6196061-B36E-40FE-9B92-1940A31066B5}"/>
                </a:ext>
              </a:extLst>
            </p:cNvPr>
            <p:cNvSpPr txBox="1"/>
            <p:nvPr/>
          </p:nvSpPr>
          <p:spPr>
            <a:xfrm>
              <a:off x="7481989" y="2846491"/>
              <a:ext cx="600174" cy="246221"/>
            </a:xfrm>
            <a:prstGeom prst="rect">
              <a:avLst/>
            </a:prstGeom>
            <a:noFill/>
          </p:spPr>
          <p:txBody>
            <a:bodyPr wrap="square" rtlCol="0">
              <a:spAutoFit/>
            </a:bodyPr>
            <a:lstStyle/>
            <a:p>
              <a:pPr algn="ctr"/>
              <a:r>
                <a:rPr lang="nb-NO" sz="1000" b="1" dirty="0">
                  <a:solidFill>
                    <a:srgbClr val="C00000"/>
                  </a:solidFill>
                </a:rPr>
                <a:t>15%</a:t>
              </a:r>
            </a:p>
          </p:txBody>
        </p:sp>
        <p:sp>
          <p:nvSpPr>
            <p:cNvPr id="99" name="TekstSylinder 98">
              <a:extLst>
                <a:ext uri="{FF2B5EF4-FFF2-40B4-BE49-F238E27FC236}">
                  <a16:creationId xmlns:a16="http://schemas.microsoft.com/office/drawing/2014/main" id="{67A17599-D8D6-4B21-8A16-617091489D7D}"/>
                </a:ext>
              </a:extLst>
            </p:cNvPr>
            <p:cNvSpPr txBox="1"/>
            <p:nvPr/>
          </p:nvSpPr>
          <p:spPr>
            <a:xfrm>
              <a:off x="7975917" y="3333418"/>
              <a:ext cx="600174" cy="246221"/>
            </a:xfrm>
            <a:prstGeom prst="rect">
              <a:avLst/>
            </a:prstGeom>
            <a:noFill/>
          </p:spPr>
          <p:txBody>
            <a:bodyPr wrap="square" rtlCol="0">
              <a:spAutoFit/>
            </a:bodyPr>
            <a:lstStyle/>
            <a:p>
              <a:pPr algn="ctr"/>
              <a:r>
                <a:rPr lang="nb-NO" sz="1000" b="1" dirty="0">
                  <a:solidFill>
                    <a:schemeClr val="accent2">
                      <a:lumMod val="50000"/>
                    </a:schemeClr>
                  </a:solidFill>
                </a:rPr>
                <a:t>10%</a:t>
              </a:r>
            </a:p>
          </p:txBody>
        </p:sp>
        <p:pic>
          <p:nvPicPr>
            <p:cNvPr id="104" name="Picture 153" descr="Free Image on Pixabay - Man, Walking, Confident, Silhouette | Silhouette  people, Person silhouette, Silhouette man">
              <a:extLst>
                <a:ext uri="{FF2B5EF4-FFF2-40B4-BE49-F238E27FC236}">
                  <a16:creationId xmlns:a16="http://schemas.microsoft.com/office/drawing/2014/main" id="{0061061D-9B7A-4B61-9E46-AE7BF4B6F2CA}"/>
                </a:ext>
              </a:extLst>
            </p:cNvPr>
            <p:cNvPicPr>
              <a:picLocks noChangeAspect="1" noChangeArrowheads="1"/>
            </p:cNvPicPr>
            <p:nvPr/>
          </p:nvPicPr>
          <p:blipFill>
            <a:blip r:embed="rId8" cstate="email">
              <a:duotone>
                <a:srgbClr val="002060">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10172023" y="3290746"/>
              <a:ext cx="480299" cy="960598"/>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57" descr="Kvinne Figur Slank - Gratis vektorgrafikk på Pixabay">
              <a:extLst>
                <a:ext uri="{FF2B5EF4-FFF2-40B4-BE49-F238E27FC236}">
                  <a16:creationId xmlns:a16="http://schemas.microsoft.com/office/drawing/2014/main" id="{13B8758B-4B0E-48B0-A362-E5588ABCEB11}"/>
                </a:ext>
              </a:extLst>
            </p:cNvPr>
            <p:cNvPicPr>
              <a:picLocks noChangeAspect="1" noChangeArrowheads="1"/>
            </p:cNvPicPr>
            <p:nvPr/>
          </p:nvPicPr>
          <p:blipFill>
            <a:blip r:embed="rId9" cstate="email">
              <a:duotone>
                <a:srgbClr val="C00000">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9634769" y="2846491"/>
              <a:ext cx="715566" cy="1431132"/>
            </a:xfrm>
            <a:prstGeom prst="rect">
              <a:avLst/>
            </a:prstGeom>
            <a:noFill/>
            <a:extLst>
              <a:ext uri="{909E8E84-426E-40DD-AFC4-6F175D3DCCD1}">
                <a14:hiddenFill xmlns:a14="http://schemas.microsoft.com/office/drawing/2010/main">
                  <a:solidFill>
                    <a:srgbClr val="FFFFFF"/>
                  </a:solidFill>
                </a14:hiddenFill>
              </a:ext>
            </a:extLst>
          </p:spPr>
        </p:pic>
        <p:sp>
          <p:nvSpPr>
            <p:cNvPr id="112" name="TekstSylinder 111">
              <a:extLst>
                <a:ext uri="{FF2B5EF4-FFF2-40B4-BE49-F238E27FC236}">
                  <a16:creationId xmlns:a16="http://schemas.microsoft.com/office/drawing/2014/main" id="{5F669810-9FE5-4A2B-BD64-846790DC9A9B}"/>
                </a:ext>
              </a:extLst>
            </p:cNvPr>
            <p:cNvSpPr txBox="1"/>
            <p:nvPr/>
          </p:nvSpPr>
          <p:spPr>
            <a:xfrm>
              <a:off x="9708562" y="2521616"/>
              <a:ext cx="600174" cy="246221"/>
            </a:xfrm>
            <a:prstGeom prst="rect">
              <a:avLst/>
            </a:prstGeom>
            <a:noFill/>
          </p:spPr>
          <p:txBody>
            <a:bodyPr wrap="square" rtlCol="0">
              <a:spAutoFit/>
            </a:bodyPr>
            <a:lstStyle/>
            <a:p>
              <a:pPr algn="ctr"/>
              <a:r>
                <a:rPr lang="nb-NO" sz="1000" b="1" dirty="0">
                  <a:solidFill>
                    <a:srgbClr val="C00000"/>
                  </a:solidFill>
                </a:rPr>
                <a:t>16%</a:t>
              </a:r>
            </a:p>
          </p:txBody>
        </p:sp>
        <p:sp>
          <p:nvSpPr>
            <p:cNvPr id="113" name="TekstSylinder 112">
              <a:extLst>
                <a:ext uri="{FF2B5EF4-FFF2-40B4-BE49-F238E27FC236}">
                  <a16:creationId xmlns:a16="http://schemas.microsoft.com/office/drawing/2014/main" id="{4F31AFED-33A0-4822-8CC5-232288117806}"/>
                </a:ext>
              </a:extLst>
            </p:cNvPr>
            <p:cNvSpPr txBox="1"/>
            <p:nvPr/>
          </p:nvSpPr>
          <p:spPr>
            <a:xfrm>
              <a:off x="10112762" y="3018151"/>
              <a:ext cx="600174" cy="246221"/>
            </a:xfrm>
            <a:prstGeom prst="rect">
              <a:avLst/>
            </a:prstGeom>
            <a:noFill/>
          </p:spPr>
          <p:txBody>
            <a:bodyPr wrap="square" rtlCol="0">
              <a:spAutoFit/>
            </a:bodyPr>
            <a:lstStyle/>
            <a:p>
              <a:pPr algn="ctr"/>
              <a:r>
                <a:rPr lang="nb-NO" sz="1000" b="1" dirty="0">
                  <a:solidFill>
                    <a:schemeClr val="accent2">
                      <a:lumMod val="50000"/>
                    </a:schemeClr>
                  </a:solidFill>
                </a:rPr>
                <a:t>8%</a:t>
              </a:r>
            </a:p>
          </p:txBody>
        </p:sp>
        <p:sp>
          <p:nvSpPr>
            <p:cNvPr id="116" name="Rektangel 115">
              <a:extLst>
                <a:ext uri="{FF2B5EF4-FFF2-40B4-BE49-F238E27FC236}">
                  <a16:creationId xmlns:a16="http://schemas.microsoft.com/office/drawing/2014/main" id="{44E6C20A-D9A6-4DA5-B429-08EE67D6041C}"/>
                </a:ext>
              </a:extLst>
            </p:cNvPr>
            <p:cNvSpPr/>
            <p:nvPr/>
          </p:nvSpPr>
          <p:spPr>
            <a:xfrm>
              <a:off x="2867212" y="5172524"/>
              <a:ext cx="2067792" cy="562653"/>
            </a:xfrm>
            <a:prstGeom prst="rect">
              <a:avLst/>
            </a:prstGeom>
            <a:solidFill>
              <a:schemeClr val="tx2">
                <a:lumMod val="20000"/>
                <a:lumOff val="80000"/>
              </a:schemeClr>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b-NO" b="1" dirty="0">
                  <a:solidFill>
                    <a:schemeClr val="accent2">
                      <a:lumMod val="50000"/>
                    </a:schemeClr>
                  </a:solidFill>
                </a:rPr>
                <a:t>SMÅLESER (31%)</a:t>
              </a:r>
            </a:p>
            <a:p>
              <a:pPr algn="ctr"/>
              <a:r>
                <a:rPr lang="nb-NO" b="1" dirty="0">
                  <a:solidFill>
                    <a:schemeClr val="accent2">
                      <a:lumMod val="50000"/>
                    </a:schemeClr>
                  </a:solidFill>
                </a:rPr>
                <a:t>Ca. 1.355.000 personer</a:t>
              </a:r>
            </a:p>
            <a:p>
              <a:pPr algn="ctr"/>
              <a:r>
                <a:rPr lang="nb-NO" sz="900" i="1" dirty="0">
                  <a:solidFill>
                    <a:schemeClr val="accent2">
                      <a:lumMod val="50000"/>
                    </a:schemeClr>
                  </a:solidFill>
                </a:rPr>
                <a:t>Inntil en bok i kvartalet (1-4 i året)</a:t>
              </a:r>
            </a:p>
            <a:p>
              <a:pPr algn="ctr"/>
              <a:endParaRPr lang="nb-NO" sz="900" i="1" dirty="0">
                <a:solidFill>
                  <a:schemeClr val="accent2">
                    <a:lumMod val="50000"/>
                  </a:schemeClr>
                </a:solidFill>
              </a:endParaRPr>
            </a:p>
          </p:txBody>
        </p:sp>
        <p:sp>
          <p:nvSpPr>
            <p:cNvPr id="117" name="Rektangel 116">
              <a:extLst>
                <a:ext uri="{FF2B5EF4-FFF2-40B4-BE49-F238E27FC236}">
                  <a16:creationId xmlns:a16="http://schemas.microsoft.com/office/drawing/2014/main" id="{6E87E804-F90D-481A-AFD4-B60910E35062}"/>
                </a:ext>
              </a:extLst>
            </p:cNvPr>
            <p:cNvSpPr/>
            <p:nvPr/>
          </p:nvSpPr>
          <p:spPr>
            <a:xfrm>
              <a:off x="4951327" y="4854599"/>
              <a:ext cx="2067792" cy="562653"/>
            </a:xfrm>
            <a:prstGeom prst="rect">
              <a:avLst/>
            </a:prstGeom>
            <a:solidFill>
              <a:schemeClr val="tx2">
                <a:lumMod val="20000"/>
                <a:lumOff val="80000"/>
              </a:schemeClr>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b-NO" b="1" dirty="0">
                  <a:solidFill>
                    <a:schemeClr val="accent2">
                      <a:lumMod val="50000"/>
                    </a:schemeClr>
                  </a:solidFill>
                </a:rPr>
                <a:t>MEDIUMLESER (28%)</a:t>
              </a:r>
            </a:p>
            <a:p>
              <a:pPr algn="ctr"/>
              <a:r>
                <a:rPr lang="nb-NO" b="1" dirty="0">
                  <a:solidFill>
                    <a:schemeClr val="accent2">
                      <a:lumMod val="50000"/>
                    </a:schemeClr>
                  </a:solidFill>
                </a:rPr>
                <a:t>Ca. 1.235.000 personer</a:t>
              </a:r>
            </a:p>
            <a:p>
              <a:pPr algn="ctr"/>
              <a:r>
                <a:rPr lang="nb-NO" sz="900" i="1" dirty="0">
                  <a:solidFill>
                    <a:schemeClr val="accent2">
                      <a:lumMod val="50000"/>
                    </a:schemeClr>
                  </a:solidFill>
                </a:rPr>
                <a:t>Inntil en bok i mnd (5-12 i året)</a:t>
              </a:r>
            </a:p>
          </p:txBody>
        </p:sp>
        <p:sp>
          <p:nvSpPr>
            <p:cNvPr id="118" name="Rektangel 117">
              <a:extLst>
                <a:ext uri="{FF2B5EF4-FFF2-40B4-BE49-F238E27FC236}">
                  <a16:creationId xmlns:a16="http://schemas.microsoft.com/office/drawing/2014/main" id="{00D283E0-7DEB-46BC-B965-A7E648C27C37}"/>
                </a:ext>
              </a:extLst>
            </p:cNvPr>
            <p:cNvSpPr/>
            <p:nvPr/>
          </p:nvSpPr>
          <p:spPr>
            <a:xfrm>
              <a:off x="7035442" y="4572778"/>
              <a:ext cx="2067792" cy="562653"/>
            </a:xfrm>
            <a:prstGeom prst="rect">
              <a:avLst/>
            </a:prstGeom>
            <a:solidFill>
              <a:schemeClr val="tx2">
                <a:lumMod val="20000"/>
                <a:lumOff val="80000"/>
              </a:schemeClr>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b-NO" b="1" dirty="0">
                  <a:solidFill>
                    <a:schemeClr val="accent2">
                      <a:lumMod val="50000"/>
                    </a:schemeClr>
                  </a:solidFill>
                </a:rPr>
                <a:t>STORLESER (12%)</a:t>
              </a:r>
            </a:p>
            <a:p>
              <a:pPr algn="ctr"/>
              <a:r>
                <a:rPr lang="nb-NO" b="1" dirty="0">
                  <a:solidFill>
                    <a:schemeClr val="accent2">
                      <a:lumMod val="50000"/>
                    </a:schemeClr>
                  </a:solidFill>
                </a:rPr>
                <a:t>Ca. 545.000 personer</a:t>
              </a:r>
            </a:p>
            <a:p>
              <a:pPr algn="ctr"/>
              <a:r>
                <a:rPr lang="nb-NO" sz="900" i="1" dirty="0">
                  <a:solidFill>
                    <a:schemeClr val="accent2">
                      <a:lumMod val="50000"/>
                    </a:schemeClr>
                  </a:solidFill>
                </a:rPr>
                <a:t>Inntil 2 bøker i mnd (13-24 i året)</a:t>
              </a:r>
            </a:p>
            <a:p>
              <a:pPr algn="ctr"/>
              <a:endParaRPr lang="nb-NO" sz="900" i="1" dirty="0">
                <a:solidFill>
                  <a:schemeClr val="accent2">
                    <a:lumMod val="50000"/>
                  </a:schemeClr>
                </a:solidFill>
              </a:endParaRPr>
            </a:p>
          </p:txBody>
        </p:sp>
        <p:sp>
          <p:nvSpPr>
            <p:cNvPr id="119" name="Rektangel 118">
              <a:extLst>
                <a:ext uri="{FF2B5EF4-FFF2-40B4-BE49-F238E27FC236}">
                  <a16:creationId xmlns:a16="http://schemas.microsoft.com/office/drawing/2014/main" id="{00754075-5313-4D38-BC56-C12BADAFA87F}"/>
                </a:ext>
              </a:extLst>
            </p:cNvPr>
            <p:cNvSpPr/>
            <p:nvPr/>
          </p:nvSpPr>
          <p:spPr>
            <a:xfrm>
              <a:off x="9126959" y="4291451"/>
              <a:ext cx="2067792" cy="562653"/>
            </a:xfrm>
            <a:prstGeom prst="rect">
              <a:avLst/>
            </a:prstGeom>
            <a:solidFill>
              <a:schemeClr val="tx2">
                <a:lumMod val="20000"/>
                <a:lumOff val="80000"/>
              </a:schemeClr>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b-NO" b="1" dirty="0">
                  <a:solidFill>
                    <a:schemeClr val="accent2">
                      <a:lumMod val="50000"/>
                    </a:schemeClr>
                  </a:solidFill>
                </a:rPr>
                <a:t>SUPERLESER (12%)</a:t>
              </a:r>
            </a:p>
            <a:p>
              <a:pPr algn="ctr"/>
              <a:r>
                <a:rPr lang="nb-NO" b="1" dirty="0">
                  <a:solidFill>
                    <a:schemeClr val="accent2">
                      <a:lumMod val="50000"/>
                    </a:schemeClr>
                  </a:solidFill>
                </a:rPr>
                <a:t>Ca. 538.000 personer</a:t>
              </a:r>
            </a:p>
            <a:p>
              <a:pPr algn="ctr"/>
              <a:r>
                <a:rPr lang="nb-NO" sz="900" i="1" dirty="0">
                  <a:solidFill>
                    <a:schemeClr val="accent2">
                      <a:lumMod val="50000"/>
                    </a:schemeClr>
                  </a:solidFill>
                </a:rPr>
                <a:t>Mer enn 2 bøker i mnd (’25+ i året)</a:t>
              </a:r>
            </a:p>
          </p:txBody>
        </p:sp>
      </p:grpSp>
      <p:sp>
        <p:nvSpPr>
          <p:cNvPr id="2" name="TekstSylinder 1">
            <a:extLst>
              <a:ext uri="{FF2B5EF4-FFF2-40B4-BE49-F238E27FC236}">
                <a16:creationId xmlns:a16="http://schemas.microsoft.com/office/drawing/2014/main" id="{A797834E-FCE8-C447-9828-08FA6D57A2E7}"/>
              </a:ext>
            </a:extLst>
          </p:cNvPr>
          <p:cNvSpPr txBox="1"/>
          <p:nvPr/>
        </p:nvSpPr>
        <p:spPr>
          <a:xfrm>
            <a:off x="-45171" y="6604565"/>
            <a:ext cx="4523995" cy="246221"/>
          </a:xfrm>
          <a:prstGeom prst="rect">
            <a:avLst/>
          </a:prstGeom>
          <a:noFill/>
        </p:spPr>
        <p:txBody>
          <a:bodyPr wrap="none" rtlCol="0">
            <a:spAutoFit/>
          </a:bodyPr>
          <a:lstStyle/>
          <a:p>
            <a:r>
              <a:rPr lang="nb-NO" sz="1000" dirty="0">
                <a:solidFill>
                  <a:schemeClr val="tx1">
                    <a:lumMod val="50000"/>
                    <a:lumOff val="50000"/>
                  </a:schemeClr>
                </a:solidFill>
              </a:rPr>
              <a:t> </a:t>
            </a:r>
            <a:r>
              <a:rPr lang="nb-NO" sz="1000" b="1" dirty="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Hvor mange bøker leste og/eller lyttet du til i løpet av siste året – 2021?</a:t>
            </a:r>
            <a:endParaRPr lang="nb-NO" sz="1000" dirty="0"/>
          </a:p>
        </p:txBody>
      </p:sp>
      <p:sp>
        <p:nvSpPr>
          <p:cNvPr id="3" name="Ellipse 2">
            <a:extLst>
              <a:ext uri="{FF2B5EF4-FFF2-40B4-BE49-F238E27FC236}">
                <a16:creationId xmlns:a16="http://schemas.microsoft.com/office/drawing/2014/main" id="{03886181-1FCC-3146-AE9E-CC49FF79519B}"/>
              </a:ext>
            </a:extLst>
          </p:cNvPr>
          <p:cNvSpPr/>
          <p:nvPr/>
        </p:nvSpPr>
        <p:spPr>
          <a:xfrm>
            <a:off x="7160673" y="2194934"/>
            <a:ext cx="4263919" cy="2096517"/>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6" name="Ellipse 35">
            <a:extLst>
              <a:ext uri="{FF2B5EF4-FFF2-40B4-BE49-F238E27FC236}">
                <a16:creationId xmlns:a16="http://schemas.microsoft.com/office/drawing/2014/main" id="{56022AAB-2067-B141-9336-16C8DCE0D53F}"/>
              </a:ext>
            </a:extLst>
          </p:cNvPr>
          <p:cNvSpPr/>
          <p:nvPr/>
        </p:nvSpPr>
        <p:spPr>
          <a:xfrm>
            <a:off x="995585" y="3068960"/>
            <a:ext cx="1932063" cy="2096517"/>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417128593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E46FA441-3A44-4DA8-B283-33FEFFA01E35}"/>
              </a:ext>
            </a:extLst>
          </p:cNvPr>
          <p:cNvGraphicFramePr/>
          <p:nvPr>
            <p:extLst>
              <p:ext uri="{D42A27DB-BD31-4B8C-83A1-F6EECF244321}">
                <p14:modId xmlns:p14="http://schemas.microsoft.com/office/powerpoint/2010/main" val="76854018"/>
              </p:ext>
            </p:extLst>
          </p:nvPr>
        </p:nvGraphicFramePr>
        <p:xfrm>
          <a:off x="742951" y="2204864"/>
          <a:ext cx="10725149" cy="3890173"/>
        </p:xfrm>
        <a:graphic>
          <a:graphicData uri="http://schemas.openxmlformats.org/drawingml/2006/chart">
            <c:chart xmlns:c="http://schemas.openxmlformats.org/drawingml/2006/chart" xmlns:r="http://schemas.openxmlformats.org/officeDocument/2006/relationships" r:id="rId3"/>
          </a:graphicData>
        </a:graphic>
      </p:graphicFrame>
      <p:sp>
        <p:nvSpPr>
          <p:cNvPr id="14" name="Tittel 1">
            <a:extLst>
              <a:ext uri="{FF2B5EF4-FFF2-40B4-BE49-F238E27FC236}">
                <a16:creationId xmlns:a16="http://schemas.microsoft.com/office/drawing/2014/main" id="{B1220675-3E4E-2255-C7F8-F51131F31D1D}"/>
              </a:ext>
            </a:extLst>
          </p:cNvPr>
          <p:cNvSpPr>
            <a:spLocks noGrp="1"/>
          </p:cNvSpPr>
          <p:nvPr>
            <p:ph type="title"/>
          </p:nvPr>
        </p:nvSpPr>
        <p:spPr>
          <a:xfrm>
            <a:off x="742950" y="510307"/>
            <a:ext cx="10725150" cy="911225"/>
          </a:xfrm>
        </p:spPr>
        <p:txBody>
          <a:bodyPr/>
          <a:lstStyle/>
          <a:p>
            <a:r>
              <a:rPr lang="nb-NO" sz="1200" dirty="0">
                <a:solidFill>
                  <a:schemeClr val="bg1">
                    <a:lumMod val="50000"/>
                  </a:schemeClr>
                </a:solidFill>
              </a:rPr>
              <a:t>SNITT ANTALL BØKER LEST / LYTTET TIL SISTE ÅRET FORDELT PÅ KJØNN OG ALDER</a:t>
            </a:r>
            <a:br>
              <a:rPr lang="nb-NO" sz="1200" dirty="0">
                <a:solidFill>
                  <a:schemeClr val="bg1">
                    <a:lumMod val="50000"/>
                  </a:schemeClr>
                </a:solidFill>
              </a:rPr>
            </a:br>
            <a:r>
              <a:rPr lang="nb-NO" dirty="0"/>
              <a:t>Fra 20 år og oppover leser kvinner flere bøker enn menn</a:t>
            </a:r>
            <a:br>
              <a:rPr lang="nb-NO" dirty="0"/>
            </a:br>
            <a:r>
              <a:rPr lang="nb-NO" sz="1200" dirty="0"/>
              <a:t>Flere bøker leses jo eldre man blir – også blant menn</a:t>
            </a:r>
          </a:p>
        </p:txBody>
      </p:sp>
      <p:pic>
        <p:nvPicPr>
          <p:cNvPr id="15" name="Picture 153" descr="Free Image on Pixabay - Man, Walking, Confident, Silhouette | Silhouette  people, Person silhouette, Silhouette man">
            <a:extLst>
              <a:ext uri="{FF2B5EF4-FFF2-40B4-BE49-F238E27FC236}">
                <a16:creationId xmlns:a16="http://schemas.microsoft.com/office/drawing/2014/main" id="{193254C4-5537-84AE-2138-730FC7430D21}"/>
              </a:ext>
            </a:extLst>
          </p:cNvPr>
          <p:cNvPicPr>
            <a:picLocks noChangeAspect="1" noChangeArrowheads="1"/>
          </p:cNvPicPr>
          <p:nvPr/>
        </p:nvPicPr>
        <p:blipFill>
          <a:blip r:embed="rId4" cstate="email">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11509" y="2340124"/>
            <a:ext cx="504056" cy="100811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7" descr="Kvinne Figur Slank - Gratis vektorgrafikk på Pixabay">
            <a:extLst>
              <a:ext uri="{FF2B5EF4-FFF2-40B4-BE49-F238E27FC236}">
                <a16:creationId xmlns:a16="http://schemas.microsoft.com/office/drawing/2014/main" id="{23781C13-7CB8-CEFB-69ED-9C23BABE82C6}"/>
              </a:ext>
            </a:extLst>
          </p:cNvPr>
          <p:cNvPicPr>
            <a:picLocks noChangeAspect="1" noChangeArrowheads="1"/>
          </p:cNvPicPr>
          <p:nvPr/>
        </p:nvPicPr>
        <p:blipFill>
          <a:blip r:embed="rId5" cstate="email">
            <a:duotone>
              <a:srgbClr val="C00000">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1157531" y="2340124"/>
            <a:ext cx="504056" cy="1008112"/>
          </a:xfrm>
          <a:prstGeom prst="rect">
            <a:avLst/>
          </a:prstGeom>
          <a:noFill/>
          <a:extLst>
            <a:ext uri="{909E8E84-426E-40DD-AFC4-6F175D3DCCD1}">
              <a14:hiddenFill xmlns:a14="http://schemas.microsoft.com/office/drawing/2010/main">
                <a:solidFill>
                  <a:srgbClr val="FFFFFF"/>
                </a:solidFill>
              </a14:hiddenFill>
            </a:ext>
          </a:extLst>
        </p:spPr>
      </p:pic>
      <p:sp>
        <p:nvSpPr>
          <p:cNvPr id="17" name="TekstSylinder 16">
            <a:extLst>
              <a:ext uri="{FF2B5EF4-FFF2-40B4-BE49-F238E27FC236}">
                <a16:creationId xmlns:a16="http://schemas.microsoft.com/office/drawing/2014/main" id="{6BEEFA61-6124-0334-DDC6-B821560A2512}"/>
              </a:ext>
            </a:extLst>
          </p:cNvPr>
          <p:cNvSpPr txBox="1"/>
          <p:nvPr/>
        </p:nvSpPr>
        <p:spPr>
          <a:xfrm>
            <a:off x="1775520" y="2270852"/>
            <a:ext cx="6924944" cy="584775"/>
          </a:xfrm>
          <a:prstGeom prst="rect">
            <a:avLst/>
          </a:prstGeom>
          <a:noFill/>
        </p:spPr>
        <p:txBody>
          <a:bodyPr wrap="square" rtlCol="0">
            <a:spAutoFit/>
          </a:bodyPr>
          <a:lstStyle/>
          <a:p>
            <a:r>
              <a:rPr lang="nb-NO" b="1" dirty="0">
                <a:latin typeface="Arial" panose="020B0604020202020204" pitchFamily="34" charset="0"/>
                <a:ea typeface="Verdana" panose="020B0604030504040204" pitchFamily="34" charset="0"/>
                <a:cs typeface="Arial" panose="020B0604020202020204" pitchFamily="34" charset="0"/>
              </a:rPr>
              <a:t>Hvor mange bøker leste og/eller lyttet du til i løpet av siste året – 2021?</a:t>
            </a:r>
            <a:r>
              <a:rPr lang="nb-NO" dirty="0">
                <a:latin typeface="Arial" panose="020B0604020202020204" pitchFamily="34" charset="0"/>
                <a:ea typeface="Verdana" panose="020B0604030504040204" pitchFamily="34" charset="0"/>
                <a:cs typeface="Arial" panose="020B0604020202020204" pitchFamily="34" charset="0"/>
              </a:rPr>
              <a:t> </a:t>
            </a:r>
          </a:p>
          <a:p>
            <a:r>
              <a:rPr lang="nb-NO" sz="1000" dirty="0">
                <a:latin typeface="Arial" panose="020B0604020202020204" pitchFamily="34" charset="0"/>
                <a:ea typeface="Verdana" panose="020B0604030504040204" pitchFamily="34" charset="0"/>
                <a:cs typeface="Arial" panose="020B0604020202020204" pitchFamily="34" charset="0"/>
              </a:rPr>
              <a:t>Tenk på alle typer bøker, papir-, lyd- og e-bøker, men </a:t>
            </a:r>
            <a:r>
              <a:rPr lang="nb-NO" sz="1000" i="1" dirty="0">
                <a:latin typeface="Arial" panose="020B0604020202020204" pitchFamily="34" charset="0"/>
                <a:ea typeface="Verdana" panose="020B0604030504040204" pitchFamily="34" charset="0"/>
                <a:cs typeface="Arial" panose="020B0604020202020204" pitchFamily="34" charset="0"/>
              </a:rPr>
              <a:t>ikke</a:t>
            </a:r>
            <a:r>
              <a:rPr lang="nb-NO" sz="1000" dirty="0">
                <a:latin typeface="Arial" panose="020B0604020202020204" pitchFamily="34" charset="0"/>
                <a:ea typeface="Verdana" panose="020B0604030504040204" pitchFamily="34" charset="0"/>
                <a:cs typeface="Arial" panose="020B0604020202020204" pitchFamily="34" charset="0"/>
              </a:rPr>
              <a:t> skolebøker og annen pensumlitteratur.</a:t>
            </a:r>
          </a:p>
          <a:p>
            <a:r>
              <a:rPr lang="nb-NO" sz="1000" i="1" dirty="0"/>
              <a:t>Snitt er beregnet basert på de som leste/lyttet til minst en bok siste året (83% av befolkningen)</a:t>
            </a:r>
          </a:p>
        </p:txBody>
      </p:sp>
      <p:sp>
        <p:nvSpPr>
          <p:cNvPr id="18" name="TekstSylinder 17">
            <a:extLst>
              <a:ext uri="{FF2B5EF4-FFF2-40B4-BE49-F238E27FC236}">
                <a16:creationId xmlns:a16="http://schemas.microsoft.com/office/drawing/2014/main" id="{CE9F410B-56E1-EA84-FB29-AF823DB360B2}"/>
              </a:ext>
            </a:extLst>
          </p:cNvPr>
          <p:cNvSpPr txBox="1"/>
          <p:nvPr/>
        </p:nvSpPr>
        <p:spPr>
          <a:xfrm>
            <a:off x="0" y="6638973"/>
            <a:ext cx="5804794" cy="215444"/>
          </a:xfrm>
          <a:prstGeom prst="rect">
            <a:avLst/>
          </a:prstGeom>
          <a:noFill/>
        </p:spPr>
        <p:txBody>
          <a:bodyPr wrap="none" rtlCol="0">
            <a:spAutoFit/>
          </a:bodyPr>
          <a:lstStyle/>
          <a:p>
            <a:r>
              <a:rPr lang="nb-NO" sz="800" i="1" dirty="0"/>
              <a:t>NB: AKTSOMHET VED SAMMENLIGNING MOT TIDLIGERE ÅRS TALL PGA ENDRING I SPØRSMÅLSFORMULERING.</a:t>
            </a:r>
            <a:endParaRPr lang="nb-NO" sz="800" dirty="0"/>
          </a:p>
        </p:txBody>
      </p:sp>
    </p:spTree>
    <p:extLst>
      <p:ext uri="{BB962C8B-B14F-4D97-AF65-F5344CB8AC3E}">
        <p14:creationId xmlns:p14="http://schemas.microsoft.com/office/powerpoint/2010/main" val="31498350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E46FA441-3A44-4DA8-B283-33FEFFA01E35}"/>
              </a:ext>
            </a:extLst>
          </p:cNvPr>
          <p:cNvGraphicFramePr/>
          <p:nvPr>
            <p:extLst>
              <p:ext uri="{D42A27DB-BD31-4B8C-83A1-F6EECF244321}">
                <p14:modId xmlns:p14="http://schemas.microsoft.com/office/powerpoint/2010/main" val="3835893900"/>
              </p:ext>
            </p:extLst>
          </p:nvPr>
        </p:nvGraphicFramePr>
        <p:xfrm>
          <a:off x="742951" y="2204864"/>
          <a:ext cx="10725149" cy="3890173"/>
        </p:xfrm>
        <a:graphic>
          <a:graphicData uri="http://schemas.openxmlformats.org/drawingml/2006/chart">
            <c:chart xmlns:c="http://schemas.openxmlformats.org/drawingml/2006/chart" xmlns:r="http://schemas.openxmlformats.org/officeDocument/2006/relationships" r:id="rId2"/>
          </a:graphicData>
        </a:graphic>
      </p:graphicFrame>
      <p:sp>
        <p:nvSpPr>
          <p:cNvPr id="4" name="Tittel 1">
            <a:extLst>
              <a:ext uri="{FF2B5EF4-FFF2-40B4-BE49-F238E27FC236}">
                <a16:creationId xmlns:a16="http://schemas.microsoft.com/office/drawing/2014/main" id="{35BAE993-A99C-40E2-BE18-259D177EE488}"/>
              </a:ext>
            </a:extLst>
          </p:cNvPr>
          <p:cNvSpPr>
            <a:spLocks noGrp="1"/>
          </p:cNvSpPr>
          <p:nvPr>
            <p:ph type="title"/>
          </p:nvPr>
        </p:nvSpPr>
        <p:spPr>
          <a:xfrm>
            <a:off x="745680" y="476672"/>
            <a:ext cx="10725150" cy="911225"/>
          </a:xfrm>
        </p:spPr>
        <p:txBody>
          <a:bodyPr anchor="ctr"/>
          <a:lstStyle/>
          <a:p>
            <a:r>
              <a:rPr lang="nb-NO" sz="1200" dirty="0">
                <a:solidFill>
                  <a:schemeClr val="tx1">
                    <a:lumMod val="50000"/>
                    <a:lumOff val="50000"/>
                  </a:schemeClr>
                </a:solidFill>
              </a:rPr>
              <a:t>5 LESERGRUPPER – FORDELT PÅ ALDER: </a:t>
            </a:r>
            <a:br>
              <a:rPr lang="nb-NO" sz="1200" dirty="0">
                <a:solidFill>
                  <a:schemeClr val="tx1">
                    <a:lumMod val="50000"/>
                    <a:lumOff val="50000"/>
                  </a:schemeClr>
                </a:solidFill>
              </a:rPr>
            </a:br>
            <a:r>
              <a:rPr lang="nb-NO" dirty="0">
                <a:solidFill>
                  <a:schemeClr val="tx1"/>
                </a:solidFill>
              </a:rPr>
              <a:t>Tydelig sammenheng mellom alder og hvor mye man leser</a:t>
            </a:r>
            <a:br>
              <a:rPr lang="nb-NO" dirty="0">
                <a:solidFill>
                  <a:schemeClr val="tx1"/>
                </a:solidFill>
              </a:rPr>
            </a:br>
            <a:r>
              <a:rPr lang="nb-NO" sz="1600" dirty="0">
                <a:solidFill>
                  <a:schemeClr val="tx1"/>
                </a:solidFill>
              </a:rPr>
              <a:t>Småleserne er oftere yngre – jo eldre man er jo flere bøker leser man</a:t>
            </a:r>
            <a:endParaRPr lang="en-US" dirty="0">
              <a:solidFill>
                <a:schemeClr val="tx1"/>
              </a:solidFill>
            </a:endParaRPr>
          </a:p>
        </p:txBody>
      </p:sp>
      <p:sp>
        <p:nvSpPr>
          <p:cNvPr id="7" name="TekstSylinder 6">
            <a:extLst>
              <a:ext uri="{FF2B5EF4-FFF2-40B4-BE49-F238E27FC236}">
                <a16:creationId xmlns:a16="http://schemas.microsoft.com/office/drawing/2014/main" id="{C90D9F1D-FD85-4B02-B57B-84140882A178}"/>
              </a:ext>
            </a:extLst>
          </p:cNvPr>
          <p:cNvSpPr txBox="1"/>
          <p:nvPr/>
        </p:nvSpPr>
        <p:spPr>
          <a:xfrm>
            <a:off x="9408368" y="2780928"/>
            <a:ext cx="1872208" cy="230832"/>
          </a:xfrm>
          <a:prstGeom prst="rect">
            <a:avLst/>
          </a:prstGeom>
          <a:noFill/>
        </p:spPr>
        <p:txBody>
          <a:bodyPr wrap="square" rtlCol="0">
            <a:spAutoFit/>
          </a:bodyPr>
          <a:lstStyle/>
          <a:p>
            <a:r>
              <a:rPr lang="nb-NO" sz="900" dirty="0">
                <a:solidFill>
                  <a:schemeClr val="tx1">
                    <a:lumMod val="50000"/>
                    <a:lumOff val="50000"/>
                  </a:schemeClr>
                </a:solidFill>
              </a:rPr>
              <a:t>SNITTALDER: 44,8</a:t>
            </a:r>
          </a:p>
        </p:txBody>
      </p:sp>
      <p:sp>
        <p:nvSpPr>
          <p:cNvPr id="9" name="TekstSylinder 8">
            <a:extLst>
              <a:ext uri="{FF2B5EF4-FFF2-40B4-BE49-F238E27FC236}">
                <a16:creationId xmlns:a16="http://schemas.microsoft.com/office/drawing/2014/main" id="{94382153-4648-4A55-8BD3-51448302A000}"/>
              </a:ext>
            </a:extLst>
          </p:cNvPr>
          <p:cNvSpPr txBox="1"/>
          <p:nvPr/>
        </p:nvSpPr>
        <p:spPr>
          <a:xfrm>
            <a:off x="9408368" y="3501008"/>
            <a:ext cx="1872208" cy="230832"/>
          </a:xfrm>
          <a:prstGeom prst="rect">
            <a:avLst/>
          </a:prstGeom>
          <a:noFill/>
        </p:spPr>
        <p:txBody>
          <a:bodyPr wrap="square" rtlCol="0">
            <a:spAutoFit/>
          </a:bodyPr>
          <a:lstStyle/>
          <a:p>
            <a:r>
              <a:rPr lang="nb-NO" sz="900" dirty="0">
                <a:solidFill>
                  <a:schemeClr val="tx1">
                    <a:lumMod val="50000"/>
                    <a:lumOff val="50000"/>
                  </a:schemeClr>
                </a:solidFill>
              </a:rPr>
              <a:t>SNITTALDER: 42,4</a:t>
            </a:r>
          </a:p>
        </p:txBody>
      </p:sp>
      <p:sp>
        <p:nvSpPr>
          <p:cNvPr id="10" name="TekstSylinder 9">
            <a:extLst>
              <a:ext uri="{FF2B5EF4-FFF2-40B4-BE49-F238E27FC236}">
                <a16:creationId xmlns:a16="http://schemas.microsoft.com/office/drawing/2014/main" id="{E346EF96-5AC1-4325-8D7B-2B6C5E99F53B}"/>
              </a:ext>
            </a:extLst>
          </p:cNvPr>
          <p:cNvSpPr txBox="1"/>
          <p:nvPr/>
        </p:nvSpPr>
        <p:spPr>
          <a:xfrm>
            <a:off x="9408368" y="4221088"/>
            <a:ext cx="1872208" cy="230832"/>
          </a:xfrm>
          <a:prstGeom prst="rect">
            <a:avLst/>
          </a:prstGeom>
          <a:noFill/>
        </p:spPr>
        <p:txBody>
          <a:bodyPr wrap="square" rtlCol="0">
            <a:spAutoFit/>
          </a:bodyPr>
          <a:lstStyle/>
          <a:p>
            <a:r>
              <a:rPr lang="nb-NO" sz="900" dirty="0">
                <a:solidFill>
                  <a:schemeClr val="tx1">
                    <a:lumMod val="50000"/>
                    <a:lumOff val="50000"/>
                  </a:schemeClr>
                </a:solidFill>
              </a:rPr>
              <a:t>SNITTALDER: 47,1</a:t>
            </a:r>
          </a:p>
        </p:txBody>
      </p:sp>
      <p:sp>
        <p:nvSpPr>
          <p:cNvPr id="11" name="TekstSylinder 10">
            <a:extLst>
              <a:ext uri="{FF2B5EF4-FFF2-40B4-BE49-F238E27FC236}">
                <a16:creationId xmlns:a16="http://schemas.microsoft.com/office/drawing/2014/main" id="{9B6E2012-EFC0-4717-A18E-541178CDAD18}"/>
              </a:ext>
            </a:extLst>
          </p:cNvPr>
          <p:cNvSpPr txBox="1"/>
          <p:nvPr/>
        </p:nvSpPr>
        <p:spPr>
          <a:xfrm>
            <a:off x="9408368" y="4941168"/>
            <a:ext cx="1872208" cy="230832"/>
          </a:xfrm>
          <a:prstGeom prst="rect">
            <a:avLst/>
          </a:prstGeom>
          <a:noFill/>
        </p:spPr>
        <p:txBody>
          <a:bodyPr wrap="square" rtlCol="0">
            <a:spAutoFit/>
          </a:bodyPr>
          <a:lstStyle/>
          <a:p>
            <a:r>
              <a:rPr lang="nb-NO" sz="900" dirty="0">
                <a:solidFill>
                  <a:schemeClr val="tx1">
                    <a:lumMod val="50000"/>
                    <a:lumOff val="50000"/>
                  </a:schemeClr>
                </a:solidFill>
              </a:rPr>
              <a:t>SNITTALDER: 51,6</a:t>
            </a:r>
          </a:p>
        </p:txBody>
      </p:sp>
      <p:sp>
        <p:nvSpPr>
          <p:cNvPr id="12" name="TekstSylinder 11">
            <a:extLst>
              <a:ext uri="{FF2B5EF4-FFF2-40B4-BE49-F238E27FC236}">
                <a16:creationId xmlns:a16="http://schemas.microsoft.com/office/drawing/2014/main" id="{52D0926F-0710-45C3-BD40-CCCE7D5B1DFC}"/>
              </a:ext>
            </a:extLst>
          </p:cNvPr>
          <p:cNvSpPr txBox="1"/>
          <p:nvPr/>
        </p:nvSpPr>
        <p:spPr>
          <a:xfrm>
            <a:off x="9408368" y="5661248"/>
            <a:ext cx="1872208" cy="230832"/>
          </a:xfrm>
          <a:prstGeom prst="rect">
            <a:avLst/>
          </a:prstGeom>
          <a:noFill/>
        </p:spPr>
        <p:txBody>
          <a:bodyPr wrap="square" rtlCol="0">
            <a:spAutoFit/>
          </a:bodyPr>
          <a:lstStyle/>
          <a:p>
            <a:r>
              <a:rPr lang="nb-NO" sz="900" dirty="0">
                <a:solidFill>
                  <a:schemeClr val="tx1">
                    <a:lumMod val="50000"/>
                    <a:lumOff val="50000"/>
                  </a:schemeClr>
                </a:solidFill>
              </a:rPr>
              <a:t>SNITTALDER: 52,0</a:t>
            </a:r>
          </a:p>
        </p:txBody>
      </p:sp>
      <p:sp>
        <p:nvSpPr>
          <p:cNvPr id="13" name="TekstSylinder 12">
            <a:extLst>
              <a:ext uri="{FF2B5EF4-FFF2-40B4-BE49-F238E27FC236}">
                <a16:creationId xmlns:a16="http://schemas.microsoft.com/office/drawing/2014/main" id="{E283A59A-2992-0941-8403-F4CA3B99470A}"/>
              </a:ext>
            </a:extLst>
          </p:cNvPr>
          <p:cNvSpPr txBox="1"/>
          <p:nvPr/>
        </p:nvSpPr>
        <p:spPr>
          <a:xfrm>
            <a:off x="-2299" y="6633735"/>
            <a:ext cx="4523995" cy="246221"/>
          </a:xfrm>
          <a:prstGeom prst="rect">
            <a:avLst/>
          </a:prstGeom>
          <a:noFill/>
        </p:spPr>
        <p:txBody>
          <a:bodyPr wrap="none" rtlCol="0">
            <a:spAutoFit/>
          </a:bodyPr>
          <a:lstStyle/>
          <a:p>
            <a:r>
              <a:rPr lang="nb-NO" sz="1000" dirty="0">
                <a:solidFill>
                  <a:schemeClr val="tx1">
                    <a:lumMod val="50000"/>
                    <a:lumOff val="50000"/>
                  </a:schemeClr>
                </a:solidFill>
              </a:rPr>
              <a:t> </a:t>
            </a:r>
            <a:r>
              <a:rPr lang="nb-NO" sz="1000" b="1" dirty="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Hvor mange bøker leste og/eller lyttet du til i løpet av siste året – 2021?</a:t>
            </a:r>
            <a:endParaRPr lang="nb-NO" sz="1000" dirty="0"/>
          </a:p>
        </p:txBody>
      </p:sp>
    </p:spTree>
    <p:extLst>
      <p:ext uri="{BB962C8B-B14F-4D97-AF65-F5344CB8AC3E}">
        <p14:creationId xmlns:p14="http://schemas.microsoft.com/office/powerpoint/2010/main" val="202554214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153" descr="Free Image on Pixabay - Man, Walking, Confident, Silhouette | Silhouette  people, Person silhouette, Silhouette man">
            <a:extLst>
              <a:ext uri="{FF2B5EF4-FFF2-40B4-BE49-F238E27FC236}">
                <a16:creationId xmlns:a16="http://schemas.microsoft.com/office/drawing/2014/main" id="{193254C4-5537-84AE-2138-730FC7430D21}"/>
              </a:ext>
            </a:extLst>
          </p:cNvPr>
          <p:cNvPicPr>
            <a:picLocks noChangeAspect="1" noChangeArrowheads="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11509" y="2340124"/>
            <a:ext cx="504056" cy="100811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7" descr="Kvinne Figur Slank - Gratis vektorgrafikk på Pixabay">
            <a:extLst>
              <a:ext uri="{FF2B5EF4-FFF2-40B4-BE49-F238E27FC236}">
                <a16:creationId xmlns:a16="http://schemas.microsoft.com/office/drawing/2014/main" id="{23781C13-7CB8-CEFB-69ED-9C23BABE82C6}"/>
              </a:ext>
            </a:extLst>
          </p:cNvPr>
          <p:cNvPicPr>
            <a:picLocks noChangeAspect="1" noChangeArrowheads="1"/>
          </p:cNvPicPr>
          <p:nvPr/>
        </p:nvPicPr>
        <p:blipFill>
          <a:blip r:embed="rId4" cstate="email">
            <a:duotone>
              <a:srgbClr val="C00000">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1157531" y="2340124"/>
            <a:ext cx="504056" cy="1008112"/>
          </a:xfrm>
          <a:prstGeom prst="rect">
            <a:avLst/>
          </a:prstGeom>
          <a:noFill/>
          <a:extLst>
            <a:ext uri="{909E8E84-426E-40DD-AFC4-6F175D3DCCD1}">
              <a14:hiddenFill xmlns:a14="http://schemas.microsoft.com/office/drawing/2010/main">
                <a:solidFill>
                  <a:srgbClr val="FFFFFF"/>
                </a:solidFill>
              </a14:hiddenFill>
            </a:ext>
          </a:extLst>
        </p:spPr>
      </p:pic>
      <p:sp>
        <p:nvSpPr>
          <p:cNvPr id="17" name="TekstSylinder 16">
            <a:extLst>
              <a:ext uri="{FF2B5EF4-FFF2-40B4-BE49-F238E27FC236}">
                <a16:creationId xmlns:a16="http://schemas.microsoft.com/office/drawing/2014/main" id="{6BEEFA61-6124-0334-DDC6-B821560A2512}"/>
              </a:ext>
            </a:extLst>
          </p:cNvPr>
          <p:cNvSpPr txBox="1"/>
          <p:nvPr/>
        </p:nvSpPr>
        <p:spPr>
          <a:xfrm>
            <a:off x="1775520" y="2270852"/>
            <a:ext cx="6924944" cy="584775"/>
          </a:xfrm>
          <a:prstGeom prst="rect">
            <a:avLst/>
          </a:prstGeom>
          <a:noFill/>
        </p:spPr>
        <p:txBody>
          <a:bodyPr wrap="square" rtlCol="0">
            <a:spAutoFit/>
          </a:bodyPr>
          <a:lstStyle/>
          <a:p>
            <a:r>
              <a:rPr lang="nb-NO" b="1" dirty="0">
                <a:latin typeface="Arial" panose="020B0604020202020204" pitchFamily="34" charset="0"/>
                <a:ea typeface="Verdana" panose="020B0604030504040204" pitchFamily="34" charset="0"/>
                <a:cs typeface="Arial" panose="020B0604020202020204" pitchFamily="34" charset="0"/>
              </a:rPr>
              <a:t>Hvor mange bøker leste og/eller lyttet du til i løpet av siste året – 2021?</a:t>
            </a:r>
            <a:r>
              <a:rPr lang="nb-NO" dirty="0">
                <a:latin typeface="Arial" panose="020B0604020202020204" pitchFamily="34" charset="0"/>
                <a:ea typeface="Verdana" panose="020B0604030504040204" pitchFamily="34" charset="0"/>
                <a:cs typeface="Arial" panose="020B0604020202020204" pitchFamily="34" charset="0"/>
              </a:rPr>
              <a:t> </a:t>
            </a:r>
          </a:p>
          <a:p>
            <a:r>
              <a:rPr lang="nb-NO" sz="1000" dirty="0">
                <a:latin typeface="Arial" panose="020B0604020202020204" pitchFamily="34" charset="0"/>
                <a:ea typeface="Verdana" panose="020B0604030504040204" pitchFamily="34" charset="0"/>
                <a:cs typeface="Arial" panose="020B0604020202020204" pitchFamily="34" charset="0"/>
              </a:rPr>
              <a:t>Tenk på alle typer bøker, papir-, lyd- og e-bøker, men </a:t>
            </a:r>
            <a:r>
              <a:rPr lang="nb-NO" sz="1000" i="1" dirty="0">
                <a:latin typeface="Arial" panose="020B0604020202020204" pitchFamily="34" charset="0"/>
                <a:ea typeface="Verdana" panose="020B0604030504040204" pitchFamily="34" charset="0"/>
                <a:cs typeface="Arial" panose="020B0604020202020204" pitchFamily="34" charset="0"/>
              </a:rPr>
              <a:t>ikke</a:t>
            </a:r>
            <a:r>
              <a:rPr lang="nb-NO" sz="1000" dirty="0">
                <a:latin typeface="Arial" panose="020B0604020202020204" pitchFamily="34" charset="0"/>
                <a:ea typeface="Verdana" panose="020B0604030504040204" pitchFamily="34" charset="0"/>
                <a:cs typeface="Arial" panose="020B0604020202020204" pitchFamily="34" charset="0"/>
              </a:rPr>
              <a:t> skolebøker og annen pensumlitteratur.</a:t>
            </a:r>
          </a:p>
          <a:p>
            <a:r>
              <a:rPr lang="nb-NO" sz="1000" i="1" dirty="0"/>
              <a:t>Snitt er beregnet basert på de som leste/lyttet til minst en bok siste året (83% av befolkningen)</a:t>
            </a:r>
          </a:p>
        </p:txBody>
      </p:sp>
      <p:sp>
        <p:nvSpPr>
          <p:cNvPr id="11" name="Tittel 1">
            <a:extLst>
              <a:ext uri="{FF2B5EF4-FFF2-40B4-BE49-F238E27FC236}">
                <a16:creationId xmlns:a16="http://schemas.microsoft.com/office/drawing/2014/main" id="{004EC03E-25F3-6204-5F90-C9E21CFF4A4A}"/>
              </a:ext>
            </a:extLst>
          </p:cNvPr>
          <p:cNvSpPr>
            <a:spLocks noGrp="1"/>
          </p:cNvSpPr>
          <p:nvPr>
            <p:ph type="title"/>
          </p:nvPr>
        </p:nvSpPr>
        <p:spPr/>
        <p:txBody>
          <a:bodyPr/>
          <a:lstStyle/>
          <a:p>
            <a:r>
              <a:rPr lang="nb-NO" sz="1200" dirty="0">
                <a:solidFill>
                  <a:schemeClr val="bg1">
                    <a:lumMod val="50000"/>
                  </a:schemeClr>
                </a:solidFill>
              </a:rPr>
              <a:t>SNITT ANTALL BØKER LEST/LYTTET KONTRA KJØPT SISTE ÅRET FORDELT PÅ KJØNN OG ALDER</a:t>
            </a:r>
            <a:br>
              <a:rPr lang="nb-NO" sz="1200" dirty="0">
                <a:solidFill>
                  <a:schemeClr val="bg1">
                    <a:lumMod val="50000"/>
                  </a:schemeClr>
                </a:solidFill>
              </a:rPr>
            </a:br>
            <a:r>
              <a:rPr lang="nb-NO" dirty="0">
                <a:solidFill>
                  <a:schemeClr val="tx1"/>
                </a:solidFill>
              </a:rPr>
              <a:t>Flere bøker leses enn kjøpes </a:t>
            </a:r>
            <a:br>
              <a:rPr lang="nb-NO" dirty="0">
                <a:solidFill>
                  <a:schemeClr val="tx1"/>
                </a:solidFill>
              </a:rPr>
            </a:br>
            <a:r>
              <a:rPr lang="nb-NO" sz="1200" dirty="0">
                <a:solidFill>
                  <a:schemeClr val="tx1"/>
                </a:solidFill>
              </a:rPr>
              <a:t>... bortsett fra unge menn</a:t>
            </a:r>
            <a:endParaRPr lang="nb-NO" sz="1200" dirty="0"/>
          </a:p>
        </p:txBody>
      </p:sp>
      <p:grpSp>
        <p:nvGrpSpPr>
          <p:cNvPr id="9" name="Gruppe 8">
            <a:extLst>
              <a:ext uri="{FF2B5EF4-FFF2-40B4-BE49-F238E27FC236}">
                <a16:creationId xmlns:a16="http://schemas.microsoft.com/office/drawing/2014/main" id="{D3B3AEF0-701A-5923-A1AD-31324BA6EB8C}"/>
              </a:ext>
            </a:extLst>
          </p:cNvPr>
          <p:cNvGrpSpPr/>
          <p:nvPr/>
        </p:nvGrpSpPr>
        <p:grpSpPr>
          <a:xfrm>
            <a:off x="742951" y="2199944"/>
            <a:ext cx="10725149" cy="3890173"/>
            <a:chOff x="742951" y="2204864"/>
            <a:chExt cx="10725149" cy="3890173"/>
          </a:xfrm>
        </p:grpSpPr>
        <p:graphicFrame>
          <p:nvGraphicFramePr>
            <p:cNvPr id="3" name="Diagram 2">
              <a:extLst>
                <a:ext uri="{FF2B5EF4-FFF2-40B4-BE49-F238E27FC236}">
                  <a16:creationId xmlns:a16="http://schemas.microsoft.com/office/drawing/2014/main" id="{E46FA441-3A44-4DA8-B283-33FEFFA01E35}"/>
                </a:ext>
              </a:extLst>
            </p:cNvPr>
            <p:cNvGraphicFramePr/>
            <p:nvPr/>
          </p:nvGraphicFramePr>
          <p:xfrm>
            <a:off x="742951" y="2204864"/>
            <a:ext cx="10725149" cy="3890173"/>
          </p:xfrm>
          <a:graphic>
            <a:graphicData uri="http://schemas.openxmlformats.org/drawingml/2006/chart">
              <c:chart xmlns:c="http://schemas.openxmlformats.org/drawingml/2006/chart" xmlns:r="http://schemas.openxmlformats.org/officeDocument/2006/relationships" r:id="rId5"/>
            </a:graphicData>
          </a:graphic>
        </p:graphicFrame>
        <p:pic>
          <p:nvPicPr>
            <p:cNvPr id="8" name="Bilde 7">
              <a:extLst>
                <a:ext uri="{FF2B5EF4-FFF2-40B4-BE49-F238E27FC236}">
                  <a16:creationId xmlns:a16="http://schemas.microsoft.com/office/drawing/2014/main" id="{09E6D32D-685E-70C5-50E4-578654748B7A}"/>
                </a:ext>
              </a:extLst>
            </p:cNvPr>
            <p:cNvPicPr>
              <a:picLocks noChangeAspect="1"/>
            </p:cNvPicPr>
            <p:nvPr/>
          </p:nvPicPr>
          <p:blipFill>
            <a:blip r:embed="rId6"/>
            <a:stretch>
              <a:fillRect/>
            </a:stretch>
          </p:blipFill>
          <p:spPr>
            <a:xfrm>
              <a:off x="839416" y="5589240"/>
              <a:ext cx="9410700" cy="438150"/>
            </a:xfrm>
            <a:prstGeom prst="rect">
              <a:avLst/>
            </a:prstGeom>
          </p:spPr>
        </p:pic>
      </p:grpSp>
      <p:pic>
        <p:nvPicPr>
          <p:cNvPr id="20" name="Picture 153" descr="Free Image on Pixabay - Man, Walking, Confident, Silhouette | Silhouette  people, Person silhouette, Silhouette man">
            <a:extLst>
              <a:ext uri="{FF2B5EF4-FFF2-40B4-BE49-F238E27FC236}">
                <a16:creationId xmlns:a16="http://schemas.microsoft.com/office/drawing/2014/main" id="{4EF36602-2142-79FA-EF30-91EAADCA9E54}"/>
              </a:ext>
            </a:extLst>
          </p:cNvPr>
          <p:cNvPicPr>
            <a:picLocks noChangeAspect="1" noChangeArrowheads="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67408" y="2274136"/>
            <a:ext cx="504056" cy="100811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57" descr="Kvinne Figur Slank - Gratis vektorgrafikk på Pixabay">
            <a:extLst>
              <a:ext uri="{FF2B5EF4-FFF2-40B4-BE49-F238E27FC236}">
                <a16:creationId xmlns:a16="http://schemas.microsoft.com/office/drawing/2014/main" id="{D64A7422-15D2-734B-399A-0E356804A3A6}"/>
              </a:ext>
            </a:extLst>
          </p:cNvPr>
          <p:cNvPicPr>
            <a:picLocks noChangeAspect="1" noChangeArrowheads="1"/>
          </p:cNvPicPr>
          <p:nvPr/>
        </p:nvPicPr>
        <p:blipFill>
          <a:blip r:embed="rId4" cstate="email">
            <a:duotone>
              <a:srgbClr val="C00000">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1213430" y="2274136"/>
            <a:ext cx="504056" cy="1008112"/>
          </a:xfrm>
          <a:prstGeom prst="rect">
            <a:avLst/>
          </a:prstGeom>
          <a:noFill/>
          <a:extLst>
            <a:ext uri="{909E8E84-426E-40DD-AFC4-6F175D3DCCD1}">
              <a14:hiddenFill xmlns:a14="http://schemas.microsoft.com/office/drawing/2010/main">
                <a:solidFill>
                  <a:srgbClr val="FFFFFF"/>
                </a:solidFill>
              </a14:hiddenFill>
            </a:ext>
          </a:extLst>
        </p:spPr>
      </p:pic>
      <p:sp>
        <p:nvSpPr>
          <p:cNvPr id="22" name="TekstSylinder 21">
            <a:extLst>
              <a:ext uri="{FF2B5EF4-FFF2-40B4-BE49-F238E27FC236}">
                <a16:creationId xmlns:a16="http://schemas.microsoft.com/office/drawing/2014/main" id="{FC1681F0-1CC0-800F-1A7D-830D5B82BF25}"/>
              </a:ext>
            </a:extLst>
          </p:cNvPr>
          <p:cNvSpPr txBox="1"/>
          <p:nvPr/>
        </p:nvSpPr>
        <p:spPr>
          <a:xfrm>
            <a:off x="1831419" y="2204864"/>
            <a:ext cx="6924944" cy="276999"/>
          </a:xfrm>
          <a:prstGeom prst="rect">
            <a:avLst/>
          </a:prstGeom>
          <a:noFill/>
        </p:spPr>
        <p:txBody>
          <a:bodyPr wrap="square" rtlCol="0">
            <a:spAutoFit/>
          </a:bodyPr>
          <a:lstStyle/>
          <a:p>
            <a:r>
              <a:rPr lang="nb-NO" b="1" dirty="0">
                <a:latin typeface="Arial" panose="020B0604020202020204" pitchFamily="34" charset="0"/>
                <a:ea typeface="Verdana" panose="020B0604030504040204" pitchFamily="34" charset="0"/>
                <a:cs typeface="Arial" panose="020B0604020202020204" pitchFamily="34" charset="0"/>
              </a:rPr>
              <a:t>Viser differansen mellom snitt antall bøker lest kontra snitt bøker kjøpt</a:t>
            </a:r>
            <a:endParaRPr lang="nb-NO" sz="1000" i="1" dirty="0"/>
          </a:p>
        </p:txBody>
      </p:sp>
      <p:sp>
        <p:nvSpPr>
          <p:cNvPr id="24" name="TekstSylinder 23">
            <a:extLst>
              <a:ext uri="{FF2B5EF4-FFF2-40B4-BE49-F238E27FC236}">
                <a16:creationId xmlns:a16="http://schemas.microsoft.com/office/drawing/2014/main" id="{74B3E9CC-2D0C-789E-5865-F29059CA66C1}"/>
              </a:ext>
            </a:extLst>
          </p:cNvPr>
          <p:cNvSpPr txBox="1"/>
          <p:nvPr/>
        </p:nvSpPr>
        <p:spPr>
          <a:xfrm>
            <a:off x="711509" y="6076928"/>
            <a:ext cx="10882192" cy="215444"/>
          </a:xfrm>
          <a:prstGeom prst="rect">
            <a:avLst/>
          </a:prstGeom>
          <a:noFill/>
        </p:spPr>
        <p:txBody>
          <a:bodyPr wrap="square">
            <a:spAutoFit/>
          </a:bodyPr>
          <a:lstStyle/>
          <a:p>
            <a:r>
              <a:rPr lang="nb-NO" sz="800" i="1" dirty="0"/>
              <a:t>Snitt er beregnet basert på de som leste/lyttet til minst en bok siste året / kjøpte minst en bok siste året</a:t>
            </a:r>
          </a:p>
        </p:txBody>
      </p:sp>
      <p:sp>
        <p:nvSpPr>
          <p:cNvPr id="25" name="TekstSylinder 24">
            <a:extLst>
              <a:ext uri="{FF2B5EF4-FFF2-40B4-BE49-F238E27FC236}">
                <a16:creationId xmlns:a16="http://schemas.microsoft.com/office/drawing/2014/main" id="{9EB53B77-90D3-9C9E-D327-E70B21919627}"/>
              </a:ext>
            </a:extLst>
          </p:cNvPr>
          <p:cNvSpPr txBox="1"/>
          <p:nvPr/>
        </p:nvSpPr>
        <p:spPr>
          <a:xfrm>
            <a:off x="-2299" y="6633735"/>
            <a:ext cx="11719875" cy="246221"/>
          </a:xfrm>
          <a:prstGeom prst="rect">
            <a:avLst/>
          </a:prstGeom>
          <a:noFill/>
        </p:spPr>
        <p:txBody>
          <a:bodyPr wrap="none" rtlCol="0">
            <a:spAutoFit/>
          </a:bodyPr>
          <a:lstStyle/>
          <a:p>
            <a:r>
              <a:rPr lang="nb-NO" sz="1000" dirty="0">
                <a:solidFill>
                  <a:schemeClr val="tx1">
                    <a:lumMod val="50000"/>
                    <a:lumOff val="50000"/>
                  </a:schemeClr>
                </a:solidFill>
              </a:rPr>
              <a:t> </a:t>
            </a:r>
            <a:r>
              <a:rPr lang="nb-NO" sz="1000" b="1" dirty="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Hvor mange bøker leste og/eller lyttet du til i løpet av siste året – 2021? [</a:t>
            </a:r>
            <a:r>
              <a:rPr lang="nb-NO" sz="1000" b="1" i="1" dirty="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minus</a:t>
            </a:r>
            <a:r>
              <a:rPr lang="nb-NO" sz="1000" b="1" dirty="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 </a:t>
            </a:r>
            <a:r>
              <a:rPr lang="nb-NO" sz="1000" b="1"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Man kan kjøpe bøker uten å lese de – til seg selv eller andre. Hvor mange bøker vil du anslå at du kjøpte i 2021 </a:t>
            </a:r>
            <a:endParaRPr lang="nb-NO" sz="1000"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1140889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tel 1">
            <a:extLst>
              <a:ext uri="{FF2B5EF4-FFF2-40B4-BE49-F238E27FC236}">
                <a16:creationId xmlns:a16="http://schemas.microsoft.com/office/drawing/2014/main" id="{1CB1DDF2-518D-4D01-BC34-22F1165508EB}"/>
              </a:ext>
            </a:extLst>
          </p:cNvPr>
          <p:cNvSpPr>
            <a:spLocks noGrp="1"/>
          </p:cNvSpPr>
          <p:nvPr>
            <p:ph type="title"/>
          </p:nvPr>
        </p:nvSpPr>
        <p:spPr>
          <a:xfrm>
            <a:off x="839416" y="276330"/>
            <a:ext cx="10873208" cy="911225"/>
          </a:xfrm>
        </p:spPr>
        <p:txBody>
          <a:bodyPr/>
          <a:lstStyle/>
          <a:p>
            <a:r>
              <a:rPr lang="nb-NO" sz="1200" dirty="0">
                <a:solidFill>
                  <a:schemeClr val="bg1">
                    <a:lumMod val="50000"/>
                  </a:schemeClr>
                </a:solidFill>
              </a:rPr>
              <a:t>SNITT ANTALL BØKER LEST/LYTTET KONTRA KJØPT SISTE ÅRET FORDELT PÅ KJØNN OG ALDER</a:t>
            </a:r>
            <a:br>
              <a:rPr lang="nb-NO" sz="1200" dirty="0">
                <a:solidFill>
                  <a:schemeClr val="bg1">
                    <a:lumMod val="50000"/>
                  </a:schemeClr>
                </a:solidFill>
              </a:rPr>
            </a:br>
            <a:r>
              <a:rPr lang="nb-NO" dirty="0">
                <a:solidFill>
                  <a:schemeClr val="tx1"/>
                </a:solidFill>
              </a:rPr>
              <a:t>Jo mer man leser – jo flere bøker kjøpes</a:t>
            </a:r>
            <a:br>
              <a:rPr lang="nb-NO" dirty="0">
                <a:solidFill>
                  <a:schemeClr val="tx1"/>
                </a:solidFill>
              </a:rPr>
            </a:br>
            <a:r>
              <a:rPr lang="nb-NO" sz="1600" dirty="0"/>
              <a:t>Sammenheng mellom kjønn og alder på å lese / lytte vs. å kjøpe for de fleste aldersgrupper</a:t>
            </a:r>
            <a:br>
              <a:rPr lang="nb-NO" sz="1600" dirty="0"/>
            </a:br>
            <a:r>
              <a:rPr lang="nb-NO" sz="1600" dirty="0"/>
              <a:t>Men mindre tydelig for menn enn kvinner</a:t>
            </a:r>
            <a:endParaRPr lang="nb-NO" sz="1200" dirty="0"/>
          </a:p>
        </p:txBody>
      </p:sp>
      <p:graphicFrame>
        <p:nvGraphicFramePr>
          <p:cNvPr id="5" name="Diagram 4">
            <a:extLst>
              <a:ext uri="{FF2B5EF4-FFF2-40B4-BE49-F238E27FC236}">
                <a16:creationId xmlns:a16="http://schemas.microsoft.com/office/drawing/2014/main" id="{533C904F-1D23-4DEF-A7BF-3B0899D04372}"/>
              </a:ext>
            </a:extLst>
          </p:cNvPr>
          <p:cNvGraphicFramePr/>
          <p:nvPr/>
        </p:nvGraphicFramePr>
        <p:xfrm>
          <a:off x="839416" y="1988840"/>
          <a:ext cx="10585176" cy="4320480"/>
        </p:xfrm>
        <a:graphic>
          <a:graphicData uri="http://schemas.openxmlformats.org/drawingml/2006/chart">
            <c:chart xmlns:c="http://schemas.openxmlformats.org/drawingml/2006/chart" xmlns:r="http://schemas.openxmlformats.org/officeDocument/2006/relationships" r:id="rId2"/>
          </a:graphicData>
        </a:graphic>
      </p:graphicFrame>
      <p:sp>
        <p:nvSpPr>
          <p:cNvPr id="6" name="TekstSylinder 5">
            <a:extLst>
              <a:ext uri="{FF2B5EF4-FFF2-40B4-BE49-F238E27FC236}">
                <a16:creationId xmlns:a16="http://schemas.microsoft.com/office/drawing/2014/main" id="{9C0107FD-34A4-422A-A29F-FD1CE60FE44A}"/>
              </a:ext>
            </a:extLst>
          </p:cNvPr>
          <p:cNvSpPr txBox="1"/>
          <p:nvPr/>
        </p:nvSpPr>
        <p:spPr>
          <a:xfrm>
            <a:off x="0" y="6642556"/>
            <a:ext cx="10882192" cy="215444"/>
          </a:xfrm>
          <a:prstGeom prst="rect">
            <a:avLst/>
          </a:prstGeom>
          <a:noFill/>
        </p:spPr>
        <p:txBody>
          <a:bodyPr wrap="square">
            <a:spAutoFit/>
          </a:bodyPr>
          <a:lstStyle/>
          <a:p>
            <a:r>
              <a:rPr lang="nb-NO" sz="800" i="1" dirty="0"/>
              <a:t>Snitt er beregnet basert på de som leste/lyttet til minst en bok siste året / kjøpte minst en bok siste året</a:t>
            </a:r>
          </a:p>
        </p:txBody>
      </p:sp>
    </p:spTree>
    <p:extLst>
      <p:ext uri="{BB962C8B-B14F-4D97-AF65-F5344CB8AC3E}">
        <p14:creationId xmlns:p14="http://schemas.microsoft.com/office/powerpoint/2010/main" val="357422726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AA88199-1197-46F0-BC78-93A7DAACD898}"/>
              </a:ext>
            </a:extLst>
          </p:cNvPr>
          <p:cNvSpPr>
            <a:spLocks noGrp="1"/>
          </p:cNvSpPr>
          <p:nvPr>
            <p:ph type="title"/>
          </p:nvPr>
        </p:nvSpPr>
        <p:spPr/>
        <p:txBody>
          <a:bodyPr/>
          <a:lstStyle/>
          <a:p>
            <a:r>
              <a:rPr lang="nb-NO" sz="1200" dirty="0">
                <a:solidFill>
                  <a:schemeClr val="bg1">
                    <a:lumMod val="50000"/>
                  </a:schemeClr>
                </a:solidFill>
              </a:rPr>
              <a:t>OM ENDRINGER AV STRUKTUR PÅ UNDERSØKELSEN: </a:t>
            </a:r>
            <a:br>
              <a:rPr lang="nb-NO" sz="1200" dirty="0">
                <a:solidFill>
                  <a:schemeClr val="bg1">
                    <a:lumMod val="50000"/>
                  </a:schemeClr>
                </a:solidFill>
              </a:rPr>
            </a:br>
            <a:r>
              <a:rPr lang="nb-NO" dirty="0"/>
              <a:t>Endring av metode for identifisering av språk, format og kanal</a:t>
            </a:r>
          </a:p>
        </p:txBody>
      </p:sp>
      <p:sp>
        <p:nvSpPr>
          <p:cNvPr id="34" name="Shape 43966">
            <a:extLst>
              <a:ext uri="{FF2B5EF4-FFF2-40B4-BE49-F238E27FC236}">
                <a16:creationId xmlns:a16="http://schemas.microsoft.com/office/drawing/2014/main" id="{1A4180EF-6B52-4D3C-A20B-E348EFD624B2}"/>
              </a:ext>
            </a:extLst>
          </p:cNvPr>
          <p:cNvSpPr/>
          <p:nvPr/>
        </p:nvSpPr>
        <p:spPr>
          <a:xfrm flipH="1">
            <a:off x="9723394" y="1656826"/>
            <a:ext cx="477062" cy="598012"/>
          </a:xfrm>
          <a:custGeom>
            <a:avLst/>
            <a:gdLst/>
            <a:ahLst/>
            <a:cxnLst>
              <a:cxn ang="0">
                <a:pos x="wd2" y="hd2"/>
              </a:cxn>
              <a:cxn ang="5400000">
                <a:pos x="wd2" y="hd2"/>
              </a:cxn>
              <a:cxn ang="10800000">
                <a:pos x="wd2" y="hd2"/>
              </a:cxn>
              <a:cxn ang="16200000">
                <a:pos x="wd2" y="hd2"/>
              </a:cxn>
            </a:cxnLst>
            <a:rect l="0" t="0" r="r" b="b"/>
            <a:pathLst>
              <a:path w="21600" h="21600" extrusionOk="0">
                <a:moveTo>
                  <a:pt x="0" y="9340"/>
                </a:moveTo>
                <a:lnTo>
                  <a:pt x="21600" y="0"/>
                </a:lnTo>
                <a:lnTo>
                  <a:pt x="21600" y="21600"/>
                </a:lnTo>
                <a:lnTo>
                  <a:pt x="0" y="21600"/>
                </a:lnTo>
                <a:lnTo>
                  <a:pt x="0" y="9340"/>
                </a:lnTo>
                <a:close/>
              </a:path>
            </a:pathLst>
          </a:custGeom>
          <a:solidFill>
            <a:srgbClr val="2B526A"/>
          </a:solidFill>
          <a:ln w="12700" cap="flat">
            <a:noFill/>
            <a:miter lim="400000"/>
          </a:ln>
          <a:effectLst/>
        </p:spPr>
        <p:txBody>
          <a:bodyPr wrap="square" lIns="0" tIns="0" rIns="0" bIns="0" numCol="1" anchor="t">
            <a:noAutofit/>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nb-NO" sz="2532" b="0" i="0" u="none" strike="noStrike" kern="0" cap="none" spc="0" normalizeH="0" baseline="0" dirty="0">
              <a:ln>
                <a:noFill/>
              </a:ln>
              <a:solidFill>
                <a:srgbClr val="272727"/>
              </a:solidFill>
              <a:effectLst/>
              <a:uLnTx/>
              <a:uFillTx/>
              <a:latin typeface="Arial" panose="020B0604020202020204" pitchFamily="34" charset="0"/>
              <a:cs typeface="Arial" panose="020B0604020202020204" pitchFamily="34" charset="0"/>
            </a:endParaRPr>
          </a:p>
        </p:txBody>
      </p:sp>
      <p:sp>
        <p:nvSpPr>
          <p:cNvPr id="35" name="Shape 43967">
            <a:extLst>
              <a:ext uri="{FF2B5EF4-FFF2-40B4-BE49-F238E27FC236}">
                <a16:creationId xmlns:a16="http://schemas.microsoft.com/office/drawing/2014/main" id="{E9508589-F030-4A5B-9A9F-03B534CFE81B}"/>
              </a:ext>
            </a:extLst>
          </p:cNvPr>
          <p:cNvSpPr/>
          <p:nvPr/>
        </p:nvSpPr>
        <p:spPr>
          <a:xfrm>
            <a:off x="5583436" y="1916832"/>
            <a:ext cx="4623514" cy="3389876"/>
          </a:xfrm>
          <a:prstGeom prst="rect">
            <a:avLst/>
          </a:prstGeom>
          <a:solidFill>
            <a:srgbClr val="2B526A"/>
          </a:solidFill>
          <a:ln w="12700" cap="flat">
            <a:noFill/>
            <a:miter lim="400000"/>
          </a:ln>
          <a:effectLst/>
        </p:spPr>
        <p:txBody>
          <a:bodyPr wrap="square" lIns="0" tIns="0" rIns="0" bIns="0" numCol="1" anchor="t">
            <a:noAutofit/>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nb-NO" sz="2532" b="0" i="0" u="none" strike="noStrike" kern="0" cap="none" spc="0" normalizeH="0" baseline="0" dirty="0">
              <a:ln>
                <a:noFill/>
              </a:ln>
              <a:solidFill>
                <a:srgbClr val="272727"/>
              </a:solidFill>
              <a:effectLst/>
              <a:uLnTx/>
              <a:uFillTx/>
              <a:latin typeface="Arial" panose="020B0604020202020204" pitchFamily="34" charset="0"/>
              <a:cs typeface="Arial" panose="020B0604020202020204" pitchFamily="34" charset="0"/>
            </a:endParaRPr>
          </a:p>
        </p:txBody>
      </p:sp>
      <p:sp>
        <p:nvSpPr>
          <p:cNvPr id="36" name="Shape 43969">
            <a:extLst>
              <a:ext uri="{FF2B5EF4-FFF2-40B4-BE49-F238E27FC236}">
                <a16:creationId xmlns:a16="http://schemas.microsoft.com/office/drawing/2014/main" id="{16910333-F85B-4BFB-A5DC-978EA0B250B9}"/>
              </a:ext>
            </a:extLst>
          </p:cNvPr>
          <p:cNvSpPr/>
          <p:nvPr/>
        </p:nvSpPr>
        <p:spPr>
          <a:xfrm>
            <a:off x="1995294" y="1916832"/>
            <a:ext cx="716940" cy="898707"/>
          </a:xfrm>
          <a:custGeom>
            <a:avLst/>
            <a:gdLst/>
            <a:ahLst/>
            <a:cxnLst>
              <a:cxn ang="0">
                <a:pos x="wd2" y="hd2"/>
              </a:cxn>
              <a:cxn ang="5400000">
                <a:pos x="wd2" y="hd2"/>
              </a:cxn>
              <a:cxn ang="10800000">
                <a:pos x="wd2" y="hd2"/>
              </a:cxn>
              <a:cxn ang="16200000">
                <a:pos x="wd2" y="hd2"/>
              </a:cxn>
            </a:cxnLst>
            <a:rect l="0" t="0" r="r" b="b"/>
            <a:pathLst>
              <a:path w="21600" h="21600" extrusionOk="0">
                <a:moveTo>
                  <a:pt x="0" y="9340"/>
                </a:moveTo>
                <a:lnTo>
                  <a:pt x="21600" y="0"/>
                </a:lnTo>
                <a:lnTo>
                  <a:pt x="21600" y="21600"/>
                </a:lnTo>
                <a:lnTo>
                  <a:pt x="0" y="21600"/>
                </a:lnTo>
                <a:lnTo>
                  <a:pt x="0" y="9340"/>
                </a:lnTo>
                <a:close/>
              </a:path>
            </a:pathLst>
          </a:custGeom>
          <a:solidFill>
            <a:srgbClr val="27AC95">
              <a:lumMod val="75000"/>
            </a:srgbClr>
          </a:solidFill>
          <a:ln w="12700" cap="flat">
            <a:noFill/>
            <a:miter lim="400000"/>
          </a:ln>
          <a:effectLst/>
        </p:spPr>
        <p:txBody>
          <a:bodyPr wrap="square" lIns="0" tIns="0" rIns="0" bIns="0" numCol="1" anchor="t">
            <a:noAutofit/>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nb-NO" sz="2532" b="0" i="0" u="none" strike="noStrike" kern="0" cap="none" spc="0" normalizeH="0" baseline="0" dirty="0">
              <a:ln>
                <a:noFill/>
              </a:ln>
              <a:solidFill>
                <a:srgbClr val="272727"/>
              </a:solidFill>
              <a:effectLst/>
              <a:uLnTx/>
              <a:uFillTx/>
              <a:latin typeface="Arial" panose="020B0604020202020204" pitchFamily="34" charset="0"/>
              <a:cs typeface="Arial" panose="020B0604020202020204" pitchFamily="34" charset="0"/>
            </a:endParaRPr>
          </a:p>
        </p:txBody>
      </p:sp>
      <p:sp>
        <p:nvSpPr>
          <p:cNvPr id="37" name="Shape 43970">
            <a:extLst>
              <a:ext uri="{FF2B5EF4-FFF2-40B4-BE49-F238E27FC236}">
                <a16:creationId xmlns:a16="http://schemas.microsoft.com/office/drawing/2014/main" id="{A8BAE533-A27F-4CC6-A16F-BE704954A9E7}"/>
              </a:ext>
            </a:extLst>
          </p:cNvPr>
          <p:cNvSpPr/>
          <p:nvPr/>
        </p:nvSpPr>
        <p:spPr>
          <a:xfrm flipH="1">
            <a:off x="5583436" y="1925504"/>
            <a:ext cx="1003985" cy="898707"/>
          </a:xfrm>
          <a:custGeom>
            <a:avLst/>
            <a:gdLst/>
            <a:ahLst/>
            <a:cxnLst>
              <a:cxn ang="0">
                <a:pos x="wd2" y="hd2"/>
              </a:cxn>
              <a:cxn ang="5400000">
                <a:pos x="wd2" y="hd2"/>
              </a:cxn>
              <a:cxn ang="10800000">
                <a:pos x="wd2" y="hd2"/>
              </a:cxn>
              <a:cxn ang="16200000">
                <a:pos x="wd2" y="hd2"/>
              </a:cxn>
            </a:cxnLst>
            <a:rect l="0" t="0" r="r" b="b"/>
            <a:pathLst>
              <a:path w="21600" h="21600" extrusionOk="0">
                <a:moveTo>
                  <a:pt x="0" y="9340"/>
                </a:moveTo>
                <a:lnTo>
                  <a:pt x="21600" y="0"/>
                </a:lnTo>
                <a:lnTo>
                  <a:pt x="21600" y="21600"/>
                </a:lnTo>
                <a:lnTo>
                  <a:pt x="0" y="21600"/>
                </a:lnTo>
                <a:lnTo>
                  <a:pt x="0" y="9340"/>
                </a:lnTo>
                <a:close/>
              </a:path>
            </a:pathLst>
          </a:custGeom>
          <a:solidFill>
            <a:srgbClr val="27AC95">
              <a:lumMod val="75000"/>
            </a:srgbClr>
          </a:solidFill>
          <a:ln w="12700" cap="flat">
            <a:noFill/>
            <a:miter lim="400000"/>
          </a:ln>
          <a:effectLst/>
        </p:spPr>
        <p:txBody>
          <a:bodyPr wrap="square" lIns="0" tIns="0" rIns="0" bIns="0" numCol="1" anchor="t">
            <a:noAutofit/>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nb-NO" sz="2532" b="0" i="0" u="none" strike="noStrike" kern="0" cap="none" spc="0" normalizeH="0" baseline="0" dirty="0">
              <a:ln>
                <a:noFill/>
              </a:ln>
              <a:solidFill>
                <a:srgbClr val="272727"/>
              </a:solidFill>
              <a:effectLst/>
              <a:uLnTx/>
              <a:uFillTx/>
              <a:latin typeface="Arial" panose="020B0604020202020204" pitchFamily="34" charset="0"/>
              <a:cs typeface="Arial" panose="020B0604020202020204" pitchFamily="34" charset="0"/>
            </a:endParaRPr>
          </a:p>
        </p:txBody>
      </p:sp>
      <p:sp>
        <p:nvSpPr>
          <p:cNvPr id="38" name="Shape 43972">
            <a:extLst>
              <a:ext uri="{FF2B5EF4-FFF2-40B4-BE49-F238E27FC236}">
                <a16:creationId xmlns:a16="http://schemas.microsoft.com/office/drawing/2014/main" id="{4D5AEC28-0791-415E-92B4-7A1026E6A440}"/>
              </a:ext>
            </a:extLst>
          </p:cNvPr>
          <p:cNvSpPr/>
          <p:nvPr/>
        </p:nvSpPr>
        <p:spPr>
          <a:xfrm>
            <a:off x="1985050" y="2314131"/>
            <a:ext cx="4619366" cy="3988501"/>
          </a:xfrm>
          <a:prstGeom prst="rect">
            <a:avLst/>
          </a:prstGeom>
          <a:solidFill>
            <a:srgbClr val="4DADB5"/>
          </a:solidFill>
          <a:ln w="12700" cap="flat">
            <a:noFill/>
            <a:miter lim="400000"/>
          </a:ln>
          <a:effectLst/>
        </p:spPr>
        <p:txBody>
          <a:bodyPr wrap="square" lIns="0" tIns="0" rIns="0" bIns="0" numCol="1" anchor="t">
            <a:noAutofit/>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nb-NO" b="0" i="0" u="none" strike="noStrike" kern="0" cap="none" spc="0" normalizeH="0" baseline="0" dirty="0">
              <a:ln>
                <a:noFill/>
              </a:ln>
              <a:solidFill>
                <a:srgbClr val="272727"/>
              </a:solidFill>
              <a:effectLst/>
              <a:uLnTx/>
              <a:uFillTx/>
              <a:latin typeface="Arial" panose="020B0604020202020204" pitchFamily="34" charset="0"/>
              <a:cs typeface="Arial" panose="020B0604020202020204" pitchFamily="34" charset="0"/>
            </a:endParaRPr>
          </a:p>
        </p:txBody>
      </p:sp>
      <p:sp>
        <p:nvSpPr>
          <p:cNvPr id="24" name="TextBox 29">
            <a:extLst>
              <a:ext uri="{FF2B5EF4-FFF2-40B4-BE49-F238E27FC236}">
                <a16:creationId xmlns:a16="http://schemas.microsoft.com/office/drawing/2014/main" id="{DB02C704-17C9-4B9D-ADD2-E35E7A01D761}"/>
              </a:ext>
            </a:extLst>
          </p:cNvPr>
          <p:cNvSpPr txBox="1"/>
          <p:nvPr/>
        </p:nvSpPr>
        <p:spPr>
          <a:xfrm>
            <a:off x="2057532" y="2418809"/>
            <a:ext cx="3276859" cy="338554"/>
          </a:xfrm>
          <a:prstGeom prst="rect">
            <a:avLst/>
          </a:prstGeom>
          <a:noFill/>
        </p:spPr>
        <p:txBody>
          <a:bodyPr wrap="none" rtlCol="0" anchor="ctr" anchorCtr="0">
            <a:spAutoFit/>
          </a:bodyPr>
          <a:lstStyle/>
          <a:p>
            <a:pPr defTabSz="914217" fontAlgn="auto">
              <a:spcBef>
                <a:spcPts val="0"/>
              </a:spcBef>
              <a:spcAft>
                <a:spcPts val="0"/>
              </a:spcAft>
            </a:pPr>
            <a:r>
              <a:rPr lang="nb-NO" sz="1600" b="1" dirty="0">
                <a:solidFill>
                  <a:srgbClr val="FFFFFF"/>
                </a:solidFill>
                <a:latin typeface="Arial" panose="020B0604020202020204" pitchFamily="34" charset="0"/>
                <a:ea typeface="League Spartan" charset="0"/>
                <a:cs typeface="Arial" panose="020B0604020202020204" pitchFamily="34" charset="0"/>
              </a:rPr>
              <a:t>HOVEDUNDERSØKELSEN 2021</a:t>
            </a:r>
          </a:p>
        </p:txBody>
      </p:sp>
      <p:sp>
        <p:nvSpPr>
          <p:cNvPr id="29" name="TextBox 36">
            <a:extLst>
              <a:ext uri="{FF2B5EF4-FFF2-40B4-BE49-F238E27FC236}">
                <a16:creationId xmlns:a16="http://schemas.microsoft.com/office/drawing/2014/main" id="{E9856CE8-E01B-4A31-9402-9DDF711A754D}"/>
              </a:ext>
            </a:extLst>
          </p:cNvPr>
          <p:cNvSpPr txBox="1"/>
          <p:nvPr/>
        </p:nvSpPr>
        <p:spPr>
          <a:xfrm>
            <a:off x="6681449" y="2007069"/>
            <a:ext cx="2892296" cy="338554"/>
          </a:xfrm>
          <a:prstGeom prst="rect">
            <a:avLst/>
          </a:prstGeom>
          <a:noFill/>
        </p:spPr>
        <p:txBody>
          <a:bodyPr wrap="square" rtlCol="0" anchor="ctr" anchorCtr="0">
            <a:spAutoFit/>
          </a:bodyPr>
          <a:lstStyle/>
          <a:p>
            <a:pPr defTabSz="914217" fontAlgn="auto">
              <a:spcBef>
                <a:spcPts val="0"/>
              </a:spcBef>
              <a:spcAft>
                <a:spcPts val="0"/>
              </a:spcAft>
            </a:pPr>
            <a:r>
              <a:rPr lang="nb-NO" sz="1600" b="1" dirty="0">
                <a:solidFill>
                  <a:srgbClr val="FFFFFF"/>
                </a:solidFill>
                <a:latin typeface="Arial" panose="020B0604020202020204" pitchFamily="34" charset="0"/>
                <a:ea typeface="League Spartan" charset="0"/>
                <a:cs typeface="Arial" panose="020B0604020202020204" pitchFamily="34" charset="0"/>
              </a:rPr>
              <a:t>IPSOS</a:t>
            </a:r>
          </a:p>
        </p:txBody>
      </p:sp>
      <p:sp>
        <p:nvSpPr>
          <p:cNvPr id="31" name="TekstSylinder 30">
            <a:extLst>
              <a:ext uri="{FF2B5EF4-FFF2-40B4-BE49-F238E27FC236}">
                <a16:creationId xmlns:a16="http://schemas.microsoft.com/office/drawing/2014/main" id="{B75EC73C-10E5-475D-82AE-B78808DD4E36}"/>
              </a:ext>
            </a:extLst>
          </p:cNvPr>
          <p:cNvSpPr txBox="1"/>
          <p:nvPr/>
        </p:nvSpPr>
        <p:spPr>
          <a:xfrm>
            <a:off x="2075412" y="2726407"/>
            <a:ext cx="4539248" cy="3416320"/>
          </a:xfrm>
          <a:prstGeom prst="rect">
            <a:avLst/>
          </a:prstGeom>
          <a:noFill/>
        </p:spPr>
        <p:txBody>
          <a:bodyPr wrap="square" rtlCol="0">
            <a:spAutoFit/>
          </a:bodyPr>
          <a:lstStyle/>
          <a:p>
            <a:r>
              <a:rPr lang="nb-NO" sz="1100" dirty="0">
                <a:solidFill>
                  <a:schemeClr val="bg1"/>
                </a:solidFill>
                <a:latin typeface="Arial" panose="020B0604020202020204" pitchFamily="34" charset="0"/>
                <a:ea typeface="Times New Roman" panose="02020603050405020304" pitchFamily="18" charset="0"/>
                <a:cs typeface="Arial" panose="020B0604020202020204" pitchFamily="34" charset="0"/>
              </a:rPr>
              <a:t>I 2021- undersøkelsen er antall bøker respondent innledningsvis opplyste at han/hun leste vist – og deretter er respondent bedt om å fordele 100 poeng / prosent (språk, format og kanal)</a:t>
            </a:r>
          </a:p>
          <a:p>
            <a:endParaRPr lang="nb-NO"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r>
              <a:rPr lang="nb-NO" sz="10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Tenk på språket i de [antall] bøkene du leste/lyttet til i fjor.</a:t>
            </a:r>
            <a:endParaRPr lang="nb-NO" sz="10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r>
              <a:rPr lang="nb-NO" sz="10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Hvor stor andel var på ulike språk? Fordel 100 poeng/prosent</a:t>
            </a:r>
          </a:p>
          <a:p>
            <a:pPr marL="171450" indent="-171450">
              <a:buFont typeface="Arial" panose="020B0604020202020204" pitchFamily="34" charset="0"/>
              <a:buChar char="•"/>
            </a:pPr>
            <a:r>
              <a:rPr lang="nb-NO" sz="1000" i="1" dirty="0">
                <a:solidFill>
                  <a:schemeClr val="bg1"/>
                </a:solidFill>
                <a:latin typeface="Arial" panose="020B0604020202020204" pitchFamily="34" charset="0"/>
                <a:ea typeface="Times New Roman" panose="02020603050405020304" pitchFamily="18" charset="0"/>
                <a:cs typeface="Arial" panose="020B0604020202020204" pitchFamily="34" charset="0"/>
              </a:rPr>
              <a:t>Norsk</a:t>
            </a:r>
          </a:p>
          <a:p>
            <a:pPr marL="171450" indent="-171450">
              <a:buFont typeface="Arial" panose="020B0604020202020204" pitchFamily="34" charset="0"/>
              <a:buChar char="•"/>
            </a:pPr>
            <a:r>
              <a:rPr lang="nb-NO" sz="10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Engelsk (merk at engelsk er skilt ut i egen gruppe dette året)</a:t>
            </a:r>
          </a:p>
          <a:p>
            <a:pPr marL="171450" indent="-171450">
              <a:buFont typeface="Arial" panose="020B0604020202020204" pitchFamily="34" charset="0"/>
              <a:buChar char="•"/>
            </a:pPr>
            <a:r>
              <a:rPr lang="nb-NO" sz="1000" i="1" dirty="0">
                <a:solidFill>
                  <a:schemeClr val="bg1"/>
                </a:solidFill>
                <a:latin typeface="Arial" panose="020B0604020202020204" pitchFamily="34" charset="0"/>
                <a:ea typeface="Times New Roman" panose="02020603050405020304" pitchFamily="18" charset="0"/>
                <a:cs typeface="Arial" panose="020B0604020202020204" pitchFamily="34" charset="0"/>
              </a:rPr>
              <a:t>Annet språk</a:t>
            </a:r>
          </a:p>
          <a:p>
            <a:pPr marL="171450" indent="-171450">
              <a:buFont typeface="Arial" panose="020B0604020202020204" pitchFamily="34" charset="0"/>
              <a:buChar char="•"/>
            </a:pPr>
            <a:endParaRPr lang="nb-NO" sz="1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r>
              <a:rPr lang="nb-NO" sz="10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Tenk på formatet på de [språk] bøkene du leste/lyttet til i 2021. Hvor stor andel leste du i ulike formater? Fordel 100 poeng/prosent.</a:t>
            </a:r>
          </a:p>
          <a:p>
            <a:pPr marL="171450" indent="-171450">
              <a:buFont typeface="Arial" panose="020B0604020202020204" pitchFamily="34" charset="0"/>
              <a:buChar char="•"/>
            </a:pPr>
            <a:r>
              <a:rPr lang="nb-NO" sz="1000" i="1" dirty="0">
                <a:solidFill>
                  <a:schemeClr val="bg1"/>
                </a:solidFill>
                <a:latin typeface="Arial" panose="020B0604020202020204" pitchFamily="34" charset="0"/>
                <a:ea typeface="Times New Roman" panose="02020603050405020304" pitchFamily="18" charset="0"/>
                <a:cs typeface="Arial" panose="020B0604020202020204" pitchFamily="34" charset="0"/>
              </a:rPr>
              <a:t>Papirbøker</a:t>
            </a:r>
          </a:p>
          <a:p>
            <a:pPr marL="171450" indent="-171450">
              <a:buFont typeface="Arial" panose="020B0604020202020204" pitchFamily="34" charset="0"/>
              <a:buChar char="•"/>
            </a:pPr>
            <a:r>
              <a:rPr lang="nb-NO" sz="10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Lydbøker</a:t>
            </a:r>
          </a:p>
          <a:p>
            <a:pPr marL="171450" indent="-171450">
              <a:buFont typeface="Arial" panose="020B0604020202020204" pitchFamily="34" charset="0"/>
              <a:buChar char="•"/>
            </a:pPr>
            <a:r>
              <a:rPr lang="nb-NO" sz="1000" i="1" dirty="0">
                <a:solidFill>
                  <a:schemeClr val="bg1"/>
                </a:solidFill>
                <a:latin typeface="Arial" panose="020B0604020202020204" pitchFamily="34" charset="0"/>
                <a:ea typeface="Times New Roman" panose="02020603050405020304" pitchFamily="18" charset="0"/>
                <a:cs typeface="Arial" panose="020B0604020202020204" pitchFamily="34" charset="0"/>
              </a:rPr>
              <a:t>E-bøker</a:t>
            </a:r>
          </a:p>
          <a:p>
            <a:pPr marL="171450" indent="-171450">
              <a:buFont typeface="Arial" panose="020B0604020202020204" pitchFamily="34" charset="0"/>
              <a:buChar char="•"/>
            </a:pPr>
            <a:endParaRPr lang="nb-NO" sz="1000" dirty="0">
              <a:effectLst/>
              <a:latin typeface="Arial" panose="020B0604020202020204" pitchFamily="34" charset="0"/>
              <a:ea typeface="Times New Roman" panose="02020603050405020304" pitchFamily="18" charset="0"/>
              <a:cs typeface="Arial" panose="020B0604020202020204" pitchFamily="34" charset="0"/>
            </a:endParaRPr>
          </a:p>
          <a:p>
            <a:r>
              <a:rPr lang="nb-NO" dirty="0">
                <a:solidFill>
                  <a:schemeClr val="bg1"/>
                </a:solidFill>
                <a:latin typeface="Arial" panose="020B0604020202020204" pitchFamily="34" charset="0"/>
                <a:ea typeface="Times New Roman" panose="02020603050405020304" pitchFamily="18" charset="0"/>
                <a:cs typeface="Arial" panose="020B0604020202020204" pitchFamily="34" charset="0"/>
              </a:rPr>
              <a:t>Og tilsvarende har vi bedt de fordele de ulike formatene på ulike kanaler for anskaffelse av bøker</a:t>
            </a:r>
          </a:p>
          <a:p>
            <a:endParaRPr lang="nb-NO"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r>
              <a:rPr lang="nb-NO" dirty="0">
                <a:solidFill>
                  <a:schemeClr val="bg1"/>
                </a:solidFill>
                <a:latin typeface="Arial" panose="020B0604020202020204" pitchFamily="34" charset="0"/>
                <a:ea typeface="Times New Roman" panose="02020603050405020304" pitchFamily="18" charset="0"/>
                <a:cs typeface="Arial" panose="020B0604020202020204" pitchFamily="34" charset="0"/>
              </a:rPr>
              <a:t>Tilsvarende metode er benyttet for kjøp</a:t>
            </a:r>
            <a:endParaRPr lang="nb-NO"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9" name="TekstSylinder 38">
            <a:extLst>
              <a:ext uri="{FF2B5EF4-FFF2-40B4-BE49-F238E27FC236}">
                <a16:creationId xmlns:a16="http://schemas.microsoft.com/office/drawing/2014/main" id="{D8C63CDA-B95E-4B35-AE15-91625ACAF35A}"/>
              </a:ext>
            </a:extLst>
          </p:cNvPr>
          <p:cNvSpPr txBox="1"/>
          <p:nvPr/>
        </p:nvSpPr>
        <p:spPr>
          <a:xfrm>
            <a:off x="6660621" y="2428086"/>
            <a:ext cx="3445068" cy="1200329"/>
          </a:xfrm>
          <a:prstGeom prst="rect">
            <a:avLst/>
          </a:prstGeom>
          <a:noFill/>
        </p:spPr>
        <p:txBody>
          <a:bodyPr wrap="square">
            <a:spAutoFit/>
          </a:bodyPr>
          <a:lstStyle/>
          <a:p>
            <a:r>
              <a:rPr lang="nb-NO" sz="1200" dirty="0">
                <a:solidFill>
                  <a:schemeClr val="bg1"/>
                </a:solidFill>
              </a:rPr>
              <a:t>Ved historisk gjennomføring har man spurt om antall bøker uten at dette er linket tilbake til det antall man opplyser </a:t>
            </a:r>
            <a:r>
              <a:rPr lang="nb-NO" dirty="0">
                <a:solidFill>
                  <a:schemeClr val="bg1"/>
                </a:solidFill>
              </a:rPr>
              <a:t>totalt for </a:t>
            </a:r>
            <a:r>
              <a:rPr lang="nb-NO" sz="1200" dirty="0">
                <a:solidFill>
                  <a:schemeClr val="bg1"/>
                </a:solidFill>
              </a:rPr>
              <a:t>lese / kjøpe</a:t>
            </a:r>
          </a:p>
          <a:p>
            <a:endParaRPr lang="nb-NO" dirty="0">
              <a:solidFill>
                <a:schemeClr val="bg1"/>
              </a:solidFill>
            </a:endParaRPr>
          </a:p>
          <a:p>
            <a:r>
              <a:rPr lang="nb-NO" sz="1200" dirty="0">
                <a:solidFill>
                  <a:schemeClr val="bg1"/>
                </a:solidFill>
              </a:rPr>
              <a:t>Dette kan føre til (og fører normalt til) overlapp og overrapportering</a:t>
            </a:r>
          </a:p>
        </p:txBody>
      </p:sp>
    </p:spTree>
    <p:extLst>
      <p:ext uri="{BB962C8B-B14F-4D97-AF65-F5344CB8AC3E}">
        <p14:creationId xmlns:p14="http://schemas.microsoft.com/office/powerpoint/2010/main" val="67079672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ktangel: avrundede hjørner 42">
            <a:extLst>
              <a:ext uri="{FF2B5EF4-FFF2-40B4-BE49-F238E27FC236}">
                <a16:creationId xmlns:a16="http://schemas.microsoft.com/office/drawing/2014/main" id="{EA6B6521-1458-4973-9BFD-E206AC51028D}"/>
              </a:ext>
            </a:extLst>
          </p:cNvPr>
          <p:cNvSpPr/>
          <p:nvPr/>
        </p:nvSpPr>
        <p:spPr>
          <a:xfrm>
            <a:off x="723900" y="1889976"/>
            <a:ext cx="10744200" cy="89374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dirty="0"/>
              <a:t>SNITT ANTALL BØKER LEST / LYTTET TIL TOTALT  2021 – BLANT BOKLESERNE</a:t>
            </a:r>
          </a:p>
          <a:p>
            <a:pPr algn="ctr"/>
            <a:r>
              <a:rPr lang="nb-NO" sz="3200" b="1" dirty="0"/>
              <a:t>13,2</a:t>
            </a:r>
          </a:p>
        </p:txBody>
      </p:sp>
      <p:sp>
        <p:nvSpPr>
          <p:cNvPr id="2" name="Tittel 1">
            <a:extLst>
              <a:ext uri="{FF2B5EF4-FFF2-40B4-BE49-F238E27FC236}">
                <a16:creationId xmlns:a16="http://schemas.microsoft.com/office/drawing/2014/main" id="{D0778651-EC90-4B3F-96D5-6D29F6132E9E}"/>
              </a:ext>
            </a:extLst>
          </p:cNvPr>
          <p:cNvSpPr>
            <a:spLocks noGrp="1"/>
          </p:cNvSpPr>
          <p:nvPr>
            <p:ph type="title"/>
          </p:nvPr>
        </p:nvSpPr>
        <p:spPr/>
        <p:txBody>
          <a:bodyPr/>
          <a:lstStyle/>
          <a:p>
            <a:r>
              <a:rPr lang="nb-NO" sz="1200" dirty="0">
                <a:solidFill>
                  <a:schemeClr val="tx1">
                    <a:lumMod val="50000"/>
                    <a:lumOff val="50000"/>
                  </a:schemeClr>
                </a:solidFill>
              </a:rPr>
              <a:t>OPPSUMMERING SPRÅK OG FORMAT:</a:t>
            </a:r>
            <a:br>
              <a:rPr lang="nb-NO" dirty="0"/>
            </a:br>
            <a:r>
              <a:rPr lang="nb-NO" dirty="0"/>
              <a:t>76% av bokleserne leste bøker på norsk – 8 av 10 i papirformat</a:t>
            </a:r>
            <a:br>
              <a:rPr lang="nb-NO" dirty="0"/>
            </a:br>
            <a:r>
              <a:rPr lang="nb-NO" sz="1200" dirty="0"/>
              <a:t>15% av alle leste bøker er i lydbokformat – og 8% er en e-bok </a:t>
            </a:r>
            <a:endParaRPr lang="nb-NO" sz="1600" dirty="0"/>
          </a:p>
        </p:txBody>
      </p:sp>
      <p:sp>
        <p:nvSpPr>
          <p:cNvPr id="5" name="Freeform: Shape 13">
            <a:extLst>
              <a:ext uri="{FF2B5EF4-FFF2-40B4-BE49-F238E27FC236}">
                <a16:creationId xmlns:a16="http://schemas.microsoft.com/office/drawing/2014/main" id="{F5177E47-56ED-4BA4-A5B2-96BB3FB313CC}"/>
              </a:ext>
            </a:extLst>
          </p:cNvPr>
          <p:cNvSpPr/>
          <p:nvPr/>
        </p:nvSpPr>
        <p:spPr>
          <a:xfrm>
            <a:off x="1964444" y="4185184"/>
            <a:ext cx="963204" cy="1076459"/>
          </a:xfrm>
          <a:custGeom>
            <a:avLst/>
            <a:gdLst/>
            <a:ahLst/>
            <a:cxnLst>
              <a:cxn ang="3cd4">
                <a:pos x="hc" y="t"/>
              </a:cxn>
              <a:cxn ang="cd2">
                <a:pos x="l" y="vc"/>
              </a:cxn>
              <a:cxn ang="cd4">
                <a:pos x="hc" y="b"/>
              </a:cxn>
              <a:cxn ang="0">
                <a:pos x="r" y="vc"/>
              </a:cxn>
            </a:cxnLst>
            <a:rect l="l" t="t" r="r" b="b"/>
            <a:pathLst>
              <a:path w="1939" h="1735">
                <a:moveTo>
                  <a:pt x="1912" y="969"/>
                </a:moveTo>
                <a:lnTo>
                  <a:pt x="1529" y="1632"/>
                </a:lnTo>
                <a:cubicBezTo>
                  <a:pt x="1492" y="1695"/>
                  <a:pt x="1425" y="1735"/>
                  <a:pt x="1353" y="1735"/>
                </a:cubicBezTo>
                <a:lnTo>
                  <a:pt x="587" y="1735"/>
                </a:lnTo>
                <a:cubicBezTo>
                  <a:pt x="514" y="1735"/>
                  <a:pt x="446" y="1695"/>
                  <a:pt x="411" y="1632"/>
                </a:cubicBezTo>
                <a:lnTo>
                  <a:pt x="28" y="969"/>
                </a:lnTo>
                <a:cubicBezTo>
                  <a:pt x="-9" y="907"/>
                  <a:pt x="-9" y="828"/>
                  <a:pt x="28" y="766"/>
                </a:cubicBezTo>
                <a:lnTo>
                  <a:pt x="411" y="103"/>
                </a:lnTo>
                <a:cubicBezTo>
                  <a:pt x="446" y="39"/>
                  <a:pt x="514" y="0"/>
                  <a:pt x="587" y="0"/>
                </a:cubicBezTo>
                <a:lnTo>
                  <a:pt x="1353" y="0"/>
                </a:lnTo>
                <a:cubicBezTo>
                  <a:pt x="1425" y="0"/>
                  <a:pt x="1492" y="39"/>
                  <a:pt x="1529" y="103"/>
                </a:cubicBezTo>
                <a:lnTo>
                  <a:pt x="1912" y="766"/>
                </a:lnTo>
                <a:cubicBezTo>
                  <a:pt x="1949" y="828"/>
                  <a:pt x="1949" y="907"/>
                  <a:pt x="1912" y="969"/>
                </a:cubicBezTo>
                <a:close/>
              </a:path>
            </a:pathLst>
          </a:custGeom>
          <a:solidFill>
            <a:schemeClr val="accent4"/>
          </a:solidFill>
          <a:ln cap="flat">
            <a:noFill/>
            <a:prstDash val="solid"/>
          </a:ln>
        </p:spPr>
        <p:txBody>
          <a:bodyPr vert="horz" wrap="none" lIns="45000" tIns="22500" rIns="45000" bIns="22500" anchor="ctr" anchorCtr="1" compatLnSpc="0"/>
          <a:lstStyle/>
          <a:p>
            <a:pPr algn="ctr" defTabSz="914217" fontAlgn="auto" hangingPunct="0">
              <a:spcBef>
                <a:spcPts val="0"/>
              </a:spcBef>
              <a:spcAft>
                <a:spcPts val="0"/>
              </a:spcAft>
            </a:pPr>
            <a:r>
              <a:rPr lang="en-US" b="1" dirty="0">
                <a:solidFill>
                  <a:schemeClr val="bg1"/>
                </a:solidFill>
                <a:latin typeface="Arial" panose="020B0604020202020204" pitchFamily="34" charset="0"/>
                <a:ea typeface="Microsoft YaHei" pitchFamily="2"/>
                <a:cs typeface="Arial" panose="020B0604020202020204" pitchFamily="34" charset="0"/>
              </a:rPr>
              <a:t>(14%)</a:t>
            </a:r>
          </a:p>
          <a:p>
            <a:pPr algn="ctr" defTabSz="914217" fontAlgn="auto" hangingPunct="0">
              <a:spcBef>
                <a:spcPts val="0"/>
              </a:spcBef>
              <a:spcAft>
                <a:spcPts val="0"/>
              </a:spcAft>
            </a:pPr>
            <a:r>
              <a:rPr lang="en-US" b="1" dirty="0">
                <a:solidFill>
                  <a:schemeClr val="bg1"/>
                </a:solidFill>
                <a:latin typeface="Arial" panose="020B0604020202020204" pitchFamily="34" charset="0"/>
                <a:ea typeface="Microsoft YaHei" pitchFamily="2"/>
                <a:cs typeface="Arial" panose="020B0604020202020204" pitchFamily="34" charset="0"/>
              </a:rPr>
              <a:t>LYDBOK</a:t>
            </a:r>
          </a:p>
          <a:p>
            <a:pPr algn="ctr" defTabSz="914217" fontAlgn="auto" hangingPunct="0">
              <a:spcBef>
                <a:spcPts val="0"/>
              </a:spcBef>
              <a:spcAft>
                <a:spcPts val="0"/>
              </a:spcAft>
            </a:pPr>
            <a:r>
              <a:rPr lang="en-US" sz="2000" b="1" dirty="0">
                <a:solidFill>
                  <a:schemeClr val="bg1"/>
                </a:solidFill>
                <a:latin typeface="Arial" panose="020B0604020202020204" pitchFamily="34" charset="0"/>
                <a:ea typeface="Microsoft YaHei" pitchFamily="2"/>
                <a:cs typeface="Arial" panose="020B0604020202020204" pitchFamily="34" charset="0"/>
              </a:rPr>
              <a:t>1,4</a:t>
            </a:r>
          </a:p>
        </p:txBody>
      </p:sp>
      <p:sp>
        <p:nvSpPr>
          <p:cNvPr id="6" name="Freeform: Shape 16">
            <a:extLst>
              <a:ext uri="{FF2B5EF4-FFF2-40B4-BE49-F238E27FC236}">
                <a16:creationId xmlns:a16="http://schemas.microsoft.com/office/drawing/2014/main" id="{675ACC47-0C15-428B-922B-AD9244EA50E5}"/>
              </a:ext>
            </a:extLst>
          </p:cNvPr>
          <p:cNvSpPr/>
          <p:nvPr/>
        </p:nvSpPr>
        <p:spPr>
          <a:xfrm>
            <a:off x="934129" y="4185184"/>
            <a:ext cx="963204" cy="1076459"/>
          </a:xfrm>
          <a:custGeom>
            <a:avLst/>
            <a:gdLst/>
            <a:ahLst/>
            <a:cxnLst>
              <a:cxn ang="3cd4">
                <a:pos x="hc" y="t"/>
              </a:cxn>
              <a:cxn ang="cd2">
                <a:pos x="l" y="vc"/>
              </a:cxn>
              <a:cxn ang="cd4">
                <a:pos x="hc" y="b"/>
              </a:cxn>
              <a:cxn ang="0">
                <a:pos x="r" y="vc"/>
              </a:cxn>
            </a:cxnLst>
            <a:rect l="l" t="t" r="r" b="b"/>
            <a:pathLst>
              <a:path w="1939" h="1735">
                <a:moveTo>
                  <a:pt x="1912" y="969"/>
                </a:moveTo>
                <a:lnTo>
                  <a:pt x="1529" y="1632"/>
                </a:lnTo>
                <a:cubicBezTo>
                  <a:pt x="1492" y="1695"/>
                  <a:pt x="1425" y="1735"/>
                  <a:pt x="1353" y="1735"/>
                </a:cubicBezTo>
                <a:lnTo>
                  <a:pt x="587" y="1735"/>
                </a:lnTo>
                <a:cubicBezTo>
                  <a:pt x="514" y="1735"/>
                  <a:pt x="446" y="1695"/>
                  <a:pt x="411" y="1632"/>
                </a:cubicBezTo>
                <a:lnTo>
                  <a:pt x="28" y="969"/>
                </a:lnTo>
                <a:cubicBezTo>
                  <a:pt x="-9" y="907"/>
                  <a:pt x="-9" y="828"/>
                  <a:pt x="28" y="766"/>
                </a:cubicBezTo>
                <a:lnTo>
                  <a:pt x="411" y="103"/>
                </a:lnTo>
                <a:cubicBezTo>
                  <a:pt x="446" y="39"/>
                  <a:pt x="514" y="0"/>
                  <a:pt x="587" y="0"/>
                </a:cubicBezTo>
                <a:lnTo>
                  <a:pt x="1353" y="0"/>
                </a:lnTo>
                <a:cubicBezTo>
                  <a:pt x="1425" y="0"/>
                  <a:pt x="1492" y="39"/>
                  <a:pt x="1529" y="103"/>
                </a:cubicBezTo>
                <a:lnTo>
                  <a:pt x="1912" y="766"/>
                </a:lnTo>
                <a:cubicBezTo>
                  <a:pt x="1949" y="828"/>
                  <a:pt x="1949" y="907"/>
                  <a:pt x="1912" y="969"/>
                </a:cubicBezTo>
                <a:close/>
              </a:path>
            </a:pathLst>
          </a:custGeom>
          <a:solidFill>
            <a:schemeClr val="accent4">
              <a:lumMod val="75000"/>
            </a:schemeClr>
          </a:solidFill>
          <a:ln cap="flat">
            <a:noFill/>
            <a:prstDash val="solid"/>
          </a:ln>
        </p:spPr>
        <p:txBody>
          <a:bodyPr vert="horz" wrap="none" lIns="45000" tIns="22500" rIns="45000" bIns="22500" anchor="ctr" anchorCtr="1" compatLnSpc="0"/>
          <a:lstStyle/>
          <a:p>
            <a:pPr algn="ctr" defTabSz="914217" fontAlgn="auto" hangingPunct="0">
              <a:spcBef>
                <a:spcPts val="0"/>
              </a:spcBef>
              <a:spcAft>
                <a:spcPts val="0"/>
              </a:spcAft>
            </a:pPr>
            <a:r>
              <a:rPr lang="en-US" b="1" dirty="0">
                <a:solidFill>
                  <a:schemeClr val="bg1"/>
                </a:solidFill>
                <a:latin typeface="Arial" panose="020B0604020202020204" pitchFamily="34" charset="0"/>
                <a:ea typeface="Microsoft YaHei" pitchFamily="2"/>
                <a:cs typeface="Arial" panose="020B0604020202020204" pitchFamily="34" charset="0"/>
              </a:rPr>
              <a:t>(80%)</a:t>
            </a:r>
          </a:p>
          <a:p>
            <a:pPr algn="ctr" defTabSz="914217" fontAlgn="auto" hangingPunct="0">
              <a:spcBef>
                <a:spcPts val="0"/>
              </a:spcBef>
              <a:spcAft>
                <a:spcPts val="0"/>
              </a:spcAft>
            </a:pPr>
            <a:r>
              <a:rPr lang="en-US" b="1" dirty="0">
                <a:solidFill>
                  <a:schemeClr val="bg1"/>
                </a:solidFill>
                <a:latin typeface="Arial" panose="020B0604020202020204" pitchFamily="34" charset="0"/>
                <a:ea typeface="Microsoft YaHei" pitchFamily="2"/>
                <a:cs typeface="Arial" panose="020B0604020202020204" pitchFamily="34" charset="0"/>
              </a:rPr>
              <a:t>PAPIRBOK</a:t>
            </a:r>
          </a:p>
          <a:p>
            <a:pPr algn="ctr" defTabSz="914217" fontAlgn="auto" hangingPunct="0">
              <a:spcBef>
                <a:spcPts val="0"/>
              </a:spcBef>
              <a:spcAft>
                <a:spcPts val="0"/>
              </a:spcAft>
            </a:pPr>
            <a:r>
              <a:rPr lang="en-US" sz="2000" b="1" dirty="0">
                <a:solidFill>
                  <a:schemeClr val="bg1"/>
                </a:solidFill>
                <a:latin typeface="Arial" panose="020B0604020202020204" pitchFamily="34" charset="0"/>
                <a:ea typeface="Microsoft YaHei" pitchFamily="2"/>
                <a:cs typeface="Arial" panose="020B0604020202020204" pitchFamily="34" charset="0"/>
              </a:rPr>
              <a:t>8,0</a:t>
            </a:r>
          </a:p>
        </p:txBody>
      </p:sp>
      <p:sp>
        <p:nvSpPr>
          <p:cNvPr id="16" name="Freeform: Shape 13">
            <a:extLst>
              <a:ext uri="{FF2B5EF4-FFF2-40B4-BE49-F238E27FC236}">
                <a16:creationId xmlns:a16="http://schemas.microsoft.com/office/drawing/2014/main" id="{29A4D06C-6C39-4AB9-B270-C020C87E503D}"/>
              </a:ext>
            </a:extLst>
          </p:cNvPr>
          <p:cNvSpPr/>
          <p:nvPr/>
        </p:nvSpPr>
        <p:spPr>
          <a:xfrm>
            <a:off x="3065770" y="4185184"/>
            <a:ext cx="963204" cy="1076459"/>
          </a:xfrm>
          <a:custGeom>
            <a:avLst/>
            <a:gdLst/>
            <a:ahLst/>
            <a:cxnLst>
              <a:cxn ang="3cd4">
                <a:pos x="hc" y="t"/>
              </a:cxn>
              <a:cxn ang="cd2">
                <a:pos x="l" y="vc"/>
              </a:cxn>
              <a:cxn ang="cd4">
                <a:pos x="hc" y="b"/>
              </a:cxn>
              <a:cxn ang="0">
                <a:pos x="r" y="vc"/>
              </a:cxn>
            </a:cxnLst>
            <a:rect l="l" t="t" r="r" b="b"/>
            <a:pathLst>
              <a:path w="1939" h="1735">
                <a:moveTo>
                  <a:pt x="1912" y="969"/>
                </a:moveTo>
                <a:lnTo>
                  <a:pt x="1529" y="1632"/>
                </a:lnTo>
                <a:cubicBezTo>
                  <a:pt x="1492" y="1695"/>
                  <a:pt x="1425" y="1735"/>
                  <a:pt x="1353" y="1735"/>
                </a:cubicBezTo>
                <a:lnTo>
                  <a:pt x="587" y="1735"/>
                </a:lnTo>
                <a:cubicBezTo>
                  <a:pt x="514" y="1735"/>
                  <a:pt x="446" y="1695"/>
                  <a:pt x="411" y="1632"/>
                </a:cubicBezTo>
                <a:lnTo>
                  <a:pt x="28" y="969"/>
                </a:lnTo>
                <a:cubicBezTo>
                  <a:pt x="-9" y="907"/>
                  <a:pt x="-9" y="828"/>
                  <a:pt x="28" y="766"/>
                </a:cubicBezTo>
                <a:lnTo>
                  <a:pt x="411" y="103"/>
                </a:lnTo>
                <a:cubicBezTo>
                  <a:pt x="446" y="39"/>
                  <a:pt x="514" y="0"/>
                  <a:pt x="587" y="0"/>
                </a:cubicBezTo>
                <a:lnTo>
                  <a:pt x="1353" y="0"/>
                </a:lnTo>
                <a:cubicBezTo>
                  <a:pt x="1425" y="0"/>
                  <a:pt x="1492" y="39"/>
                  <a:pt x="1529" y="103"/>
                </a:cubicBezTo>
                <a:lnTo>
                  <a:pt x="1912" y="766"/>
                </a:lnTo>
                <a:cubicBezTo>
                  <a:pt x="1949" y="828"/>
                  <a:pt x="1949" y="907"/>
                  <a:pt x="1912" y="969"/>
                </a:cubicBezTo>
                <a:close/>
              </a:path>
            </a:pathLst>
          </a:custGeom>
          <a:solidFill>
            <a:schemeClr val="accent4">
              <a:lumMod val="60000"/>
              <a:lumOff val="40000"/>
            </a:schemeClr>
          </a:solidFill>
          <a:ln cap="flat">
            <a:noFill/>
            <a:prstDash val="solid"/>
          </a:ln>
        </p:spPr>
        <p:txBody>
          <a:bodyPr vert="horz" wrap="none" lIns="45000" tIns="22500" rIns="45000" bIns="22500" anchor="ctr" anchorCtr="1" compatLnSpc="0"/>
          <a:lstStyle/>
          <a:p>
            <a:pPr algn="ctr" defTabSz="914217" fontAlgn="auto" hangingPunct="0">
              <a:spcBef>
                <a:spcPts val="0"/>
              </a:spcBef>
              <a:spcAft>
                <a:spcPts val="0"/>
              </a:spcAft>
            </a:pPr>
            <a:r>
              <a:rPr lang="en-US" b="1" dirty="0">
                <a:solidFill>
                  <a:schemeClr val="bg1"/>
                </a:solidFill>
                <a:latin typeface="Arial" panose="020B0604020202020204" pitchFamily="34" charset="0"/>
                <a:ea typeface="Microsoft YaHei" pitchFamily="2"/>
                <a:cs typeface="Arial" panose="020B0604020202020204" pitchFamily="34" charset="0"/>
              </a:rPr>
              <a:t>(6%)</a:t>
            </a:r>
          </a:p>
          <a:p>
            <a:pPr algn="ctr" defTabSz="914217" fontAlgn="auto" hangingPunct="0">
              <a:spcBef>
                <a:spcPts val="0"/>
              </a:spcBef>
              <a:spcAft>
                <a:spcPts val="0"/>
              </a:spcAft>
            </a:pPr>
            <a:r>
              <a:rPr lang="en-US" b="1" dirty="0">
                <a:solidFill>
                  <a:schemeClr val="bg1"/>
                </a:solidFill>
                <a:latin typeface="Arial" panose="020B0604020202020204" pitchFamily="34" charset="0"/>
                <a:ea typeface="Microsoft YaHei" pitchFamily="2"/>
                <a:cs typeface="Arial" panose="020B0604020202020204" pitchFamily="34" charset="0"/>
              </a:rPr>
              <a:t>E-BOK</a:t>
            </a:r>
          </a:p>
          <a:p>
            <a:pPr algn="ctr" defTabSz="914217" fontAlgn="auto" hangingPunct="0">
              <a:spcBef>
                <a:spcPts val="0"/>
              </a:spcBef>
              <a:spcAft>
                <a:spcPts val="0"/>
              </a:spcAft>
            </a:pPr>
            <a:r>
              <a:rPr lang="en-US" sz="2000" b="1" dirty="0">
                <a:solidFill>
                  <a:schemeClr val="bg1"/>
                </a:solidFill>
                <a:latin typeface="Arial" panose="020B0604020202020204" pitchFamily="34" charset="0"/>
                <a:ea typeface="Microsoft YaHei" pitchFamily="2"/>
                <a:cs typeface="Arial" panose="020B0604020202020204" pitchFamily="34" charset="0"/>
              </a:rPr>
              <a:t>0,6</a:t>
            </a:r>
          </a:p>
        </p:txBody>
      </p:sp>
      <p:sp>
        <p:nvSpPr>
          <p:cNvPr id="44" name="Rektangel: avrundede hjørner 43">
            <a:extLst>
              <a:ext uri="{FF2B5EF4-FFF2-40B4-BE49-F238E27FC236}">
                <a16:creationId xmlns:a16="http://schemas.microsoft.com/office/drawing/2014/main" id="{7898BB19-333D-4610-9669-12D4527C10B2}"/>
              </a:ext>
            </a:extLst>
          </p:cNvPr>
          <p:cNvSpPr/>
          <p:nvPr/>
        </p:nvSpPr>
        <p:spPr>
          <a:xfrm>
            <a:off x="693407" y="3027336"/>
            <a:ext cx="3530385" cy="893746"/>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dirty="0"/>
              <a:t>NORSK (76%)</a:t>
            </a:r>
          </a:p>
          <a:p>
            <a:pPr algn="ctr"/>
            <a:r>
              <a:rPr lang="nb-NO" sz="3200" b="1" dirty="0"/>
              <a:t>10,0</a:t>
            </a:r>
          </a:p>
        </p:txBody>
      </p:sp>
      <p:sp>
        <p:nvSpPr>
          <p:cNvPr id="47" name="Freeform: Shape 13">
            <a:extLst>
              <a:ext uri="{FF2B5EF4-FFF2-40B4-BE49-F238E27FC236}">
                <a16:creationId xmlns:a16="http://schemas.microsoft.com/office/drawing/2014/main" id="{39B3B55A-97D2-402C-8E54-40CF1ECB49A0}"/>
              </a:ext>
            </a:extLst>
          </p:cNvPr>
          <p:cNvSpPr/>
          <p:nvPr/>
        </p:nvSpPr>
        <p:spPr>
          <a:xfrm>
            <a:off x="5647989" y="4185184"/>
            <a:ext cx="963204" cy="1076459"/>
          </a:xfrm>
          <a:custGeom>
            <a:avLst/>
            <a:gdLst/>
            <a:ahLst/>
            <a:cxnLst>
              <a:cxn ang="3cd4">
                <a:pos x="hc" y="t"/>
              </a:cxn>
              <a:cxn ang="cd2">
                <a:pos x="l" y="vc"/>
              </a:cxn>
              <a:cxn ang="cd4">
                <a:pos x="hc" y="b"/>
              </a:cxn>
              <a:cxn ang="0">
                <a:pos x="r" y="vc"/>
              </a:cxn>
            </a:cxnLst>
            <a:rect l="l" t="t" r="r" b="b"/>
            <a:pathLst>
              <a:path w="1939" h="1735">
                <a:moveTo>
                  <a:pt x="1912" y="969"/>
                </a:moveTo>
                <a:lnTo>
                  <a:pt x="1529" y="1632"/>
                </a:lnTo>
                <a:cubicBezTo>
                  <a:pt x="1492" y="1695"/>
                  <a:pt x="1425" y="1735"/>
                  <a:pt x="1353" y="1735"/>
                </a:cubicBezTo>
                <a:lnTo>
                  <a:pt x="587" y="1735"/>
                </a:lnTo>
                <a:cubicBezTo>
                  <a:pt x="514" y="1735"/>
                  <a:pt x="446" y="1695"/>
                  <a:pt x="411" y="1632"/>
                </a:cubicBezTo>
                <a:lnTo>
                  <a:pt x="28" y="969"/>
                </a:lnTo>
                <a:cubicBezTo>
                  <a:pt x="-9" y="907"/>
                  <a:pt x="-9" y="828"/>
                  <a:pt x="28" y="766"/>
                </a:cubicBezTo>
                <a:lnTo>
                  <a:pt x="411" y="103"/>
                </a:lnTo>
                <a:cubicBezTo>
                  <a:pt x="446" y="39"/>
                  <a:pt x="514" y="0"/>
                  <a:pt x="587" y="0"/>
                </a:cubicBezTo>
                <a:lnTo>
                  <a:pt x="1353" y="0"/>
                </a:lnTo>
                <a:cubicBezTo>
                  <a:pt x="1425" y="0"/>
                  <a:pt x="1492" y="39"/>
                  <a:pt x="1529" y="103"/>
                </a:cubicBezTo>
                <a:lnTo>
                  <a:pt x="1912" y="766"/>
                </a:lnTo>
                <a:cubicBezTo>
                  <a:pt x="1949" y="828"/>
                  <a:pt x="1949" y="907"/>
                  <a:pt x="1912" y="969"/>
                </a:cubicBezTo>
                <a:close/>
              </a:path>
            </a:pathLst>
          </a:custGeom>
          <a:solidFill>
            <a:schemeClr val="accent4"/>
          </a:solidFill>
          <a:ln cap="flat">
            <a:noFill/>
            <a:prstDash val="solid"/>
          </a:ln>
        </p:spPr>
        <p:txBody>
          <a:bodyPr vert="horz" wrap="none" lIns="45000" tIns="22500" rIns="45000" bIns="22500" anchor="ctr" anchorCtr="1" compatLnSpc="0"/>
          <a:lstStyle/>
          <a:p>
            <a:pPr algn="ctr" defTabSz="914217" fontAlgn="auto" hangingPunct="0">
              <a:spcBef>
                <a:spcPts val="0"/>
              </a:spcBef>
              <a:spcAft>
                <a:spcPts val="0"/>
              </a:spcAft>
            </a:pPr>
            <a:r>
              <a:rPr lang="en-US" b="1" dirty="0">
                <a:solidFill>
                  <a:schemeClr val="bg1"/>
                </a:solidFill>
                <a:latin typeface="Arial" panose="020B0604020202020204" pitchFamily="34" charset="0"/>
                <a:ea typeface="Microsoft YaHei" pitchFamily="2"/>
                <a:cs typeface="Arial" panose="020B0604020202020204" pitchFamily="34" charset="0"/>
              </a:rPr>
              <a:t>(17%)</a:t>
            </a:r>
          </a:p>
          <a:p>
            <a:pPr algn="ctr" defTabSz="914217" fontAlgn="auto" hangingPunct="0">
              <a:spcBef>
                <a:spcPts val="0"/>
              </a:spcBef>
              <a:spcAft>
                <a:spcPts val="0"/>
              </a:spcAft>
            </a:pPr>
            <a:r>
              <a:rPr lang="en-US" b="1" dirty="0">
                <a:solidFill>
                  <a:schemeClr val="bg1"/>
                </a:solidFill>
                <a:latin typeface="Arial" panose="020B0604020202020204" pitchFamily="34" charset="0"/>
                <a:ea typeface="Microsoft YaHei" pitchFamily="2"/>
                <a:cs typeface="Arial" panose="020B0604020202020204" pitchFamily="34" charset="0"/>
              </a:rPr>
              <a:t>LYDBOK</a:t>
            </a:r>
          </a:p>
          <a:p>
            <a:pPr algn="ctr" defTabSz="914217" fontAlgn="auto" hangingPunct="0">
              <a:spcBef>
                <a:spcPts val="0"/>
              </a:spcBef>
              <a:spcAft>
                <a:spcPts val="0"/>
              </a:spcAft>
            </a:pPr>
            <a:r>
              <a:rPr lang="en-US" sz="2000" b="1" dirty="0">
                <a:solidFill>
                  <a:schemeClr val="bg1"/>
                </a:solidFill>
                <a:latin typeface="Arial" panose="020B0604020202020204" pitchFamily="34" charset="0"/>
                <a:ea typeface="Microsoft YaHei" pitchFamily="2"/>
                <a:cs typeface="Arial" panose="020B0604020202020204" pitchFamily="34" charset="0"/>
              </a:rPr>
              <a:t>0,5</a:t>
            </a:r>
          </a:p>
        </p:txBody>
      </p:sp>
      <p:sp>
        <p:nvSpPr>
          <p:cNvPr id="48" name="Freeform: Shape 16">
            <a:extLst>
              <a:ext uri="{FF2B5EF4-FFF2-40B4-BE49-F238E27FC236}">
                <a16:creationId xmlns:a16="http://schemas.microsoft.com/office/drawing/2014/main" id="{0D9CB6AA-D9E6-4928-B68E-939AFE854751}"/>
              </a:ext>
            </a:extLst>
          </p:cNvPr>
          <p:cNvSpPr/>
          <p:nvPr/>
        </p:nvSpPr>
        <p:spPr>
          <a:xfrm>
            <a:off x="4571529" y="4185184"/>
            <a:ext cx="963204" cy="1076459"/>
          </a:xfrm>
          <a:custGeom>
            <a:avLst/>
            <a:gdLst/>
            <a:ahLst/>
            <a:cxnLst>
              <a:cxn ang="3cd4">
                <a:pos x="hc" y="t"/>
              </a:cxn>
              <a:cxn ang="cd2">
                <a:pos x="l" y="vc"/>
              </a:cxn>
              <a:cxn ang="cd4">
                <a:pos x="hc" y="b"/>
              </a:cxn>
              <a:cxn ang="0">
                <a:pos x="r" y="vc"/>
              </a:cxn>
            </a:cxnLst>
            <a:rect l="l" t="t" r="r" b="b"/>
            <a:pathLst>
              <a:path w="1939" h="1735">
                <a:moveTo>
                  <a:pt x="1912" y="969"/>
                </a:moveTo>
                <a:lnTo>
                  <a:pt x="1529" y="1632"/>
                </a:lnTo>
                <a:cubicBezTo>
                  <a:pt x="1492" y="1695"/>
                  <a:pt x="1425" y="1735"/>
                  <a:pt x="1353" y="1735"/>
                </a:cubicBezTo>
                <a:lnTo>
                  <a:pt x="587" y="1735"/>
                </a:lnTo>
                <a:cubicBezTo>
                  <a:pt x="514" y="1735"/>
                  <a:pt x="446" y="1695"/>
                  <a:pt x="411" y="1632"/>
                </a:cubicBezTo>
                <a:lnTo>
                  <a:pt x="28" y="969"/>
                </a:lnTo>
                <a:cubicBezTo>
                  <a:pt x="-9" y="907"/>
                  <a:pt x="-9" y="828"/>
                  <a:pt x="28" y="766"/>
                </a:cubicBezTo>
                <a:lnTo>
                  <a:pt x="411" y="103"/>
                </a:lnTo>
                <a:cubicBezTo>
                  <a:pt x="446" y="39"/>
                  <a:pt x="514" y="0"/>
                  <a:pt x="587" y="0"/>
                </a:cubicBezTo>
                <a:lnTo>
                  <a:pt x="1353" y="0"/>
                </a:lnTo>
                <a:cubicBezTo>
                  <a:pt x="1425" y="0"/>
                  <a:pt x="1492" y="39"/>
                  <a:pt x="1529" y="103"/>
                </a:cubicBezTo>
                <a:lnTo>
                  <a:pt x="1912" y="766"/>
                </a:lnTo>
                <a:cubicBezTo>
                  <a:pt x="1949" y="828"/>
                  <a:pt x="1949" y="907"/>
                  <a:pt x="1912" y="969"/>
                </a:cubicBezTo>
                <a:close/>
              </a:path>
            </a:pathLst>
          </a:custGeom>
          <a:solidFill>
            <a:schemeClr val="accent4">
              <a:lumMod val="75000"/>
            </a:schemeClr>
          </a:solidFill>
          <a:ln cap="flat">
            <a:noFill/>
            <a:prstDash val="solid"/>
          </a:ln>
        </p:spPr>
        <p:txBody>
          <a:bodyPr vert="horz" wrap="none" lIns="45000" tIns="22500" rIns="45000" bIns="22500" anchor="ctr" anchorCtr="1" compatLnSpc="0"/>
          <a:lstStyle/>
          <a:p>
            <a:pPr algn="ctr" defTabSz="914217" fontAlgn="auto" hangingPunct="0">
              <a:spcBef>
                <a:spcPts val="0"/>
              </a:spcBef>
              <a:spcAft>
                <a:spcPts val="0"/>
              </a:spcAft>
            </a:pPr>
            <a:r>
              <a:rPr lang="en-US" b="1" dirty="0">
                <a:solidFill>
                  <a:schemeClr val="bg1"/>
                </a:solidFill>
                <a:latin typeface="Arial" panose="020B0604020202020204" pitchFamily="34" charset="0"/>
                <a:ea typeface="Microsoft YaHei" pitchFamily="2"/>
                <a:cs typeface="Arial" panose="020B0604020202020204" pitchFamily="34" charset="0"/>
              </a:rPr>
              <a:t>(66%)</a:t>
            </a:r>
          </a:p>
          <a:p>
            <a:pPr algn="ctr" defTabSz="914217" fontAlgn="auto" hangingPunct="0">
              <a:spcBef>
                <a:spcPts val="0"/>
              </a:spcBef>
              <a:spcAft>
                <a:spcPts val="0"/>
              </a:spcAft>
            </a:pPr>
            <a:r>
              <a:rPr lang="en-US" b="1" dirty="0">
                <a:solidFill>
                  <a:schemeClr val="bg1"/>
                </a:solidFill>
                <a:latin typeface="Arial" panose="020B0604020202020204" pitchFamily="34" charset="0"/>
                <a:ea typeface="Microsoft YaHei" pitchFamily="2"/>
                <a:cs typeface="Arial" panose="020B0604020202020204" pitchFamily="34" charset="0"/>
              </a:rPr>
              <a:t>PAPIRBOK</a:t>
            </a:r>
          </a:p>
          <a:p>
            <a:pPr algn="ctr" defTabSz="914217" fontAlgn="auto" hangingPunct="0">
              <a:spcBef>
                <a:spcPts val="0"/>
              </a:spcBef>
              <a:spcAft>
                <a:spcPts val="0"/>
              </a:spcAft>
            </a:pPr>
            <a:r>
              <a:rPr lang="en-US" sz="2000" b="1" dirty="0">
                <a:solidFill>
                  <a:schemeClr val="bg1"/>
                </a:solidFill>
                <a:latin typeface="Arial" panose="020B0604020202020204" pitchFamily="34" charset="0"/>
                <a:ea typeface="Microsoft YaHei" pitchFamily="2"/>
                <a:cs typeface="Arial" panose="020B0604020202020204" pitchFamily="34" charset="0"/>
              </a:rPr>
              <a:t>1,9</a:t>
            </a:r>
          </a:p>
        </p:txBody>
      </p:sp>
      <p:sp>
        <p:nvSpPr>
          <p:cNvPr id="49" name="Freeform: Shape 13">
            <a:extLst>
              <a:ext uri="{FF2B5EF4-FFF2-40B4-BE49-F238E27FC236}">
                <a16:creationId xmlns:a16="http://schemas.microsoft.com/office/drawing/2014/main" id="{66CD5569-97CC-4268-8E8A-54D97FAACF58}"/>
              </a:ext>
            </a:extLst>
          </p:cNvPr>
          <p:cNvSpPr/>
          <p:nvPr/>
        </p:nvSpPr>
        <p:spPr>
          <a:xfrm>
            <a:off x="6724449" y="4185184"/>
            <a:ext cx="963204" cy="1076459"/>
          </a:xfrm>
          <a:custGeom>
            <a:avLst/>
            <a:gdLst/>
            <a:ahLst/>
            <a:cxnLst>
              <a:cxn ang="3cd4">
                <a:pos x="hc" y="t"/>
              </a:cxn>
              <a:cxn ang="cd2">
                <a:pos x="l" y="vc"/>
              </a:cxn>
              <a:cxn ang="cd4">
                <a:pos x="hc" y="b"/>
              </a:cxn>
              <a:cxn ang="0">
                <a:pos x="r" y="vc"/>
              </a:cxn>
            </a:cxnLst>
            <a:rect l="l" t="t" r="r" b="b"/>
            <a:pathLst>
              <a:path w="1939" h="1735">
                <a:moveTo>
                  <a:pt x="1912" y="969"/>
                </a:moveTo>
                <a:lnTo>
                  <a:pt x="1529" y="1632"/>
                </a:lnTo>
                <a:cubicBezTo>
                  <a:pt x="1492" y="1695"/>
                  <a:pt x="1425" y="1735"/>
                  <a:pt x="1353" y="1735"/>
                </a:cubicBezTo>
                <a:lnTo>
                  <a:pt x="587" y="1735"/>
                </a:lnTo>
                <a:cubicBezTo>
                  <a:pt x="514" y="1735"/>
                  <a:pt x="446" y="1695"/>
                  <a:pt x="411" y="1632"/>
                </a:cubicBezTo>
                <a:lnTo>
                  <a:pt x="28" y="969"/>
                </a:lnTo>
                <a:cubicBezTo>
                  <a:pt x="-9" y="907"/>
                  <a:pt x="-9" y="828"/>
                  <a:pt x="28" y="766"/>
                </a:cubicBezTo>
                <a:lnTo>
                  <a:pt x="411" y="103"/>
                </a:lnTo>
                <a:cubicBezTo>
                  <a:pt x="446" y="39"/>
                  <a:pt x="514" y="0"/>
                  <a:pt x="587" y="0"/>
                </a:cubicBezTo>
                <a:lnTo>
                  <a:pt x="1353" y="0"/>
                </a:lnTo>
                <a:cubicBezTo>
                  <a:pt x="1425" y="0"/>
                  <a:pt x="1492" y="39"/>
                  <a:pt x="1529" y="103"/>
                </a:cubicBezTo>
                <a:lnTo>
                  <a:pt x="1912" y="766"/>
                </a:lnTo>
                <a:cubicBezTo>
                  <a:pt x="1949" y="828"/>
                  <a:pt x="1949" y="907"/>
                  <a:pt x="1912" y="969"/>
                </a:cubicBezTo>
                <a:close/>
              </a:path>
            </a:pathLst>
          </a:custGeom>
          <a:solidFill>
            <a:schemeClr val="accent4">
              <a:lumMod val="60000"/>
              <a:lumOff val="40000"/>
            </a:schemeClr>
          </a:solidFill>
          <a:ln cap="flat">
            <a:noFill/>
            <a:prstDash val="solid"/>
          </a:ln>
        </p:spPr>
        <p:txBody>
          <a:bodyPr vert="horz" wrap="none" lIns="45000" tIns="22500" rIns="45000" bIns="22500" anchor="ctr" anchorCtr="1" compatLnSpc="0"/>
          <a:lstStyle/>
          <a:p>
            <a:pPr algn="ctr" defTabSz="914217" fontAlgn="auto" hangingPunct="0">
              <a:spcBef>
                <a:spcPts val="0"/>
              </a:spcBef>
              <a:spcAft>
                <a:spcPts val="0"/>
              </a:spcAft>
            </a:pPr>
            <a:r>
              <a:rPr lang="en-US" b="1" dirty="0">
                <a:solidFill>
                  <a:schemeClr val="bg1"/>
                </a:solidFill>
                <a:latin typeface="Arial" panose="020B0604020202020204" pitchFamily="34" charset="0"/>
                <a:ea typeface="Microsoft YaHei" pitchFamily="2"/>
                <a:cs typeface="Arial" panose="020B0604020202020204" pitchFamily="34" charset="0"/>
              </a:rPr>
              <a:t>(16%)</a:t>
            </a:r>
          </a:p>
          <a:p>
            <a:pPr algn="ctr" defTabSz="914217" fontAlgn="auto" hangingPunct="0">
              <a:spcBef>
                <a:spcPts val="0"/>
              </a:spcBef>
              <a:spcAft>
                <a:spcPts val="0"/>
              </a:spcAft>
            </a:pPr>
            <a:r>
              <a:rPr lang="en-US" b="1" dirty="0">
                <a:solidFill>
                  <a:schemeClr val="bg1"/>
                </a:solidFill>
                <a:latin typeface="Arial" panose="020B0604020202020204" pitchFamily="34" charset="0"/>
                <a:ea typeface="Microsoft YaHei" pitchFamily="2"/>
                <a:cs typeface="Arial" panose="020B0604020202020204" pitchFamily="34" charset="0"/>
              </a:rPr>
              <a:t>E-BOK</a:t>
            </a:r>
          </a:p>
          <a:p>
            <a:pPr algn="ctr" defTabSz="914217" fontAlgn="auto" hangingPunct="0">
              <a:spcBef>
                <a:spcPts val="0"/>
              </a:spcBef>
              <a:spcAft>
                <a:spcPts val="0"/>
              </a:spcAft>
            </a:pPr>
            <a:r>
              <a:rPr lang="en-US" sz="2000" b="1" dirty="0">
                <a:solidFill>
                  <a:schemeClr val="bg1"/>
                </a:solidFill>
                <a:latin typeface="Arial" panose="020B0604020202020204" pitchFamily="34" charset="0"/>
                <a:ea typeface="Microsoft YaHei" pitchFamily="2"/>
                <a:cs typeface="Arial" panose="020B0604020202020204" pitchFamily="34" charset="0"/>
              </a:rPr>
              <a:t>0,5</a:t>
            </a:r>
          </a:p>
        </p:txBody>
      </p:sp>
      <p:sp>
        <p:nvSpPr>
          <p:cNvPr id="50" name="Rektangel: avrundede hjørner 49">
            <a:extLst>
              <a:ext uri="{FF2B5EF4-FFF2-40B4-BE49-F238E27FC236}">
                <a16:creationId xmlns:a16="http://schemas.microsoft.com/office/drawing/2014/main" id="{942AA79A-3B53-4136-8FC1-E9B5C60BCF07}"/>
              </a:ext>
            </a:extLst>
          </p:cNvPr>
          <p:cNvSpPr/>
          <p:nvPr/>
        </p:nvSpPr>
        <p:spPr>
          <a:xfrm>
            <a:off x="4330807" y="3027336"/>
            <a:ext cx="3530385" cy="893746"/>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dirty="0"/>
              <a:t>ENGELSK (21%)</a:t>
            </a:r>
          </a:p>
          <a:p>
            <a:pPr algn="ctr"/>
            <a:r>
              <a:rPr lang="nb-NO" sz="3200" b="1" dirty="0"/>
              <a:t>2,8</a:t>
            </a:r>
          </a:p>
        </p:txBody>
      </p:sp>
      <p:sp>
        <p:nvSpPr>
          <p:cNvPr id="51" name="Freeform: Shape 13">
            <a:extLst>
              <a:ext uri="{FF2B5EF4-FFF2-40B4-BE49-F238E27FC236}">
                <a16:creationId xmlns:a16="http://schemas.microsoft.com/office/drawing/2014/main" id="{77731824-126F-4FF0-A2EC-DEAA8D8A973C}"/>
              </a:ext>
            </a:extLst>
          </p:cNvPr>
          <p:cNvSpPr/>
          <p:nvPr/>
        </p:nvSpPr>
        <p:spPr>
          <a:xfrm>
            <a:off x="9258027" y="4154800"/>
            <a:ext cx="963204" cy="1076459"/>
          </a:xfrm>
          <a:custGeom>
            <a:avLst/>
            <a:gdLst/>
            <a:ahLst/>
            <a:cxnLst>
              <a:cxn ang="3cd4">
                <a:pos x="hc" y="t"/>
              </a:cxn>
              <a:cxn ang="cd2">
                <a:pos x="l" y="vc"/>
              </a:cxn>
              <a:cxn ang="cd4">
                <a:pos x="hc" y="b"/>
              </a:cxn>
              <a:cxn ang="0">
                <a:pos x="r" y="vc"/>
              </a:cxn>
            </a:cxnLst>
            <a:rect l="l" t="t" r="r" b="b"/>
            <a:pathLst>
              <a:path w="1939" h="1735">
                <a:moveTo>
                  <a:pt x="1912" y="969"/>
                </a:moveTo>
                <a:lnTo>
                  <a:pt x="1529" y="1632"/>
                </a:lnTo>
                <a:cubicBezTo>
                  <a:pt x="1492" y="1695"/>
                  <a:pt x="1425" y="1735"/>
                  <a:pt x="1353" y="1735"/>
                </a:cubicBezTo>
                <a:lnTo>
                  <a:pt x="587" y="1735"/>
                </a:lnTo>
                <a:cubicBezTo>
                  <a:pt x="514" y="1735"/>
                  <a:pt x="446" y="1695"/>
                  <a:pt x="411" y="1632"/>
                </a:cubicBezTo>
                <a:lnTo>
                  <a:pt x="28" y="969"/>
                </a:lnTo>
                <a:cubicBezTo>
                  <a:pt x="-9" y="907"/>
                  <a:pt x="-9" y="828"/>
                  <a:pt x="28" y="766"/>
                </a:cubicBezTo>
                <a:lnTo>
                  <a:pt x="411" y="103"/>
                </a:lnTo>
                <a:cubicBezTo>
                  <a:pt x="446" y="39"/>
                  <a:pt x="514" y="0"/>
                  <a:pt x="587" y="0"/>
                </a:cubicBezTo>
                <a:lnTo>
                  <a:pt x="1353" y="0"/>
                </a:lnTo>
                <a:cubicBezTo>
                  <a:pt x="1425" y="0"/>
                  <a:pt x="1492" y="39"/>
                  <a:pt x="1529" y="103"/>
                </a:cubicBezTo>
                <a:lnTo>
                  <a:pt x="1912" y="766"/>
                </a:lnTo>
                <a:cubicBezTo>
                  <a:pt x="1949" y="828"/>
                  <a:pt x="1949" y="907"/>
                  <a:pt x="1912" y="969"/>
                </a:cubicBezTo>
                <a:close/>
              </a:path>
            </a:pathLst>
          </a:custGeom>
          <a:solidFill>
            <a:schemeClr val="accent4"/>
          </a:solidFill>
          <a:ln cap="flat">
            <a:noFill/>
            <a:prstDash val="solid"/>
          </a:ln>
        </p:spPr>
        <p:txBody>
          <a:bodyPr vert="horz" wrap="none" lIns="45000" tIns="22500" rIns="45000" bIns="22500" anchor="ctr" anchorCtr="1" compatLnSpc="0"/>
          <a:lstStyle/>
          <a:p>
            <a:pPr algn="ctr" defTabSz="914217" fontAlgn="auto" hangingPunct="0">
              <a:spcBef>
                <a:spcPts val="0"/>
              </a:spcBef>
              <a:spcAft>
                <a:spcPts val="0"/>
              </a:spcAft>
            </a:pPr>
            <a:r>
              <a:rPr lang="en-US" b="1" dirty="0">
                <a:solidFill>
                  <a:schemeClr val="bg1"/>
                </a:solidFill>
                <a:latin typeface="Arial" panose="020B0604020202020204" pitchFamily="34" charset="0"/>
                <a:ea typeface="Microsoft YaHei" pitchFamily="2"/>
                <a:cs typeface="Arial" panose="020B0604020202020204" pitchFamily="34" charset="0"/>
              </a:rPr>
              <a:t>(16%)</a:t>
            </a:r>
          </a:p>
          <a:p>
            <a:pPr algn="ctr" defTabSz="914217" fontAlgn="auto" hangingPunct="0">
              <a:spcBef>
                <a:spcPts val="0"/>
              </a:spcBef>
              <a:spcAft>
                <a:spcPts val="0"/>
              </a:spcAft>
            </a:pPr>
            <a:r>
              <a:rPr lang="en-US" b="1" dirty="0">
                <a:solidFill>
                  <a:schemeClr val="bg1"/>
                </a:solidFill>
                <a:latin typeface="Arial" panose="020B0604020202020204" pitchFamily="34" charset="0"/>
                <a:ea typeface="Microsoft YaHei" pitchFamily="2"/>
                <a:cs typeface="Arial" panose="020B0604020202020204" pitchFamily="34" charset="0"/>
              </a:rPr>
              <a:t>LYDBOK</a:t>
            </a:r>
          </a:p>
          <a:p>
            <a:pPr algn="ctr" defTabSz="914217" fontAlgn="auto" hangingPunct="0">
              <a:spcBef>
                <a:spcPts val="0"/>
              </a:spcBef>
              <a:spcAft>
                <a:spcPts val="0"/>
              </a:spcAft>
            </a:pPr>
            <a:r>
              <a:rPr lang="en-US" sz="2000" b="1" dirty="0">
                <a:solidFill>
                  <a:schemeClr val="bg1"/>
                </a:solidFill>
                <a:latin typeface="Arial" panose="020B0604020202020204" pitchFamily="34" charset="0"/>
                <a:ea typeface="Microsoft YaHei" pitchFamily="2"/>
                <a:cs typeface="Arial" panose="020B0604020202020204" pitchFamily="34" charset="0"/>
              </a:rPr>
              <a:t>0,1</a:t>
            </a:r>
          </a:p>
        </p:txBody>
      </p:sp>
      <p:sp>
        <p:nvSpPr>
          <p:cNvPr id="52" name="Freeform: Shape 16">
            <a:extLst>
              <a:ext uri="{FF2B5EF4-FFF2-40B4-BE49-F238E27FC236}">
                <a16:creationId xmlns:a16="http://schemas.microsoft.com/office/drawing/2014/main" id="{0187D26C-3628-43CE-B96E-C1293821D822}"/>
              </a:ext>
            </a:extLst>
          </p:cNvPr>
          <p:cNvSpPr/>
          <p:nvPr/>
        </p:nvSpPr>
        <p:spPr>
          <a:xfrm>
            <a:off x="8181567" y="4154800"/>
            <a:ext cx="963204" cy="1076459"/>
          </a:xfrm>
          <a:custGeom>
            <a:avLst/>
            <a:gdLst/>
            <a:ahLst/>
            <a:cxnLst>
              <a:cxn ang="3cd4">
                <a:pos x="hc" y="t"/>
              </a:cxn>
              <a:cxn ang="cd2">
                <a:pos x="l" y="vc"/>
              </a:cxn>
              <a:cxn ang="cd4">
                <a:pos x="hc" y="b"/>
              </a:cxn>
              <a:cxn ang="0">
                <a:pos x="r" y="vc"/>
              </a:cxn>
            </a:cxnLst>
            <a:rect l="l" t="t" r="r" b="b"/>
            <a:pathLst>
              <a:path w="1939" h="1735">
                <a:moveTo>
                  <a:pt x="1912" y="969"/>
                </a:moveTo>
                <a:lnTo>
                  <a:pt x="1529" y="1632"/>
                </a:lnTo>
                <a:cubicBezTo>
                  <a:pt x="1492" y="1695"/>
                  <a:pt x="1425" y="1735"/>
                  <a:pt x="1353" y="1735"/>
                </a:cubicBezTo>
                <a:lnTo>
                  <a:pt x="587" y="1735"/>
                </a:lnTo>
                <a:cubicBezTo>
                  <a:pt x="514" y="1735"/>
                  <a:pt x="446" y="1695"/>
                  <a:pt x="411" y="1632"/>
                </a:cubicBezTo>
                <a:lnTo>
                  <a:pt x="28" y="969"/>
                </a:lnTo>
                <a:cubicBezTo>
                  <a:pt x="-9" y="907"/>
                  <a:pt x="-9" y="828"/>
                  <a:pt x="28" y="766"/>
                </a:cubicBezTo>
                <a:lnTo>
                  <a:pt x="411" y="103"/>
                </a:lnTo>
                <a:cubicBezTo>
                  <a:pt x="446" y="39"/>
                  <a:pt x="514" y="0"/>
                  <a:pt x="587" y="0"/>
                </a:cubicBezTo>
                <a:lnTo>
                  <a:pt x="1353" y="0"/>
                </a:lnTo>
                <a:cubicBezTo>
                  <a:pt x="1425" y="0"/>
                  <a:pt x="1492" y="39"/>
                  <a:pt x="1529" y="103"/>
                </a:cubicBezTo>
                <a:lnTo>
                  <a:pt x="1912" y="766"/>
                </a:lnTo>
                <a:cubicBezTo>
                  <a:pt x="1949" y="828"/>
                  <a:pt x="1949" y="907"/>
                  <a:pt x="1912" y="969"/>
                </a:cubicBezTo>
                <a:close/>
              </a:path>
            </a:pathLst>
          </a:custGeom>
          <a:solidFill>
            <a:schemeClr val="accent4">
              <a:lumMod val="75000"/>
            </a:schemeClr>
          </a:solidFill>
          <a:ln cap="flat">
            <a:noFill/>
            <a:prstDash val="solid"/>
          </a:ln>
        </p:spPr>
        <p:txBody>
          <a:bodyPr vert="horz" wrap="none" lIns="45000" tIns="22500" rIns="45000" bIns="22500" anchor="ctr" anchorCtr="1" compatLnSpc="0"/>
          <a:lstStyle/>
          <a:p>
            <a:pPr algn="ctr" defTabSz="914217" fontAlgn="auto" hangingPunct="0">
              <a:spcBef>
                <a:spcPts val="0"/>
              </a:spcBef>
              <a:spcAft>
                <a:spcPts val="0"/>
              </a:spcAft>
            </a:pPr>
            <a:r>
              <a:rPr lang="en-US" b="1" dirty="0">
                <a:solidFill>
                  <a:schemeClr val="bg1"/>
                </a:solidFill>
                <a:latin typeface="Arial" panose="020B0604020202020204" pitchFamily="34" charset="0"/>
                <a:ea typeface="Microsoft YaHei" pitchFamily="2"/>
                <a:cs typeface="Arial" panose="020B0604020202020204" pitchFamily="34" charset="0"/>
              </a:rPr>
              <a:t>(71%)</a:t>
            </a:r>
          </a:p>
          <a:p>
            <a:pPr algn="ctr" defTabSz="914217" fontAlgn="auto" hangingPunct="0">
              <a:spcBef>
                <a:spcPts val="0"/>
              </a:spcBef>
              <a:spcAft>
                <a:spcPts val="0"/>
              </a:spcAft>
            </a:pPr>
            <a:r>
              <a:rPr lang="en-US" b="1" dirty="0">
                <a:solidFill>
                  <a:schemeClr val="bg1"/>
                </a:solidFill>
                <a:latin typeface="Arial" panose="020B0604020202020204" pitchFamily="34" charset="0"/>
                <a:ea typeface="Microsoft YaHei" pitchFamily="2"/>
                <a:cs typeface="Arial" panose="020B0604020202020204" pitchFamily="34" charset="0"/>
              </a:rPr>
              <a:t>	PAPIRBOK</a:t>
            </a:r>
          </a:p>
          <a:p>
            <a:pPr algn="ctr" defTabSz="914217" fontAlgn="auto" hangingPunct="0">
              <a:spcBef>
                <a:spcPts val="0"/>
              </a:spcBef>
              <a:spcAft>
                <a:spcPts val="0"/>
              </a:spcAft>
            </a:pPr>
            <a:r>
              <a:rPr lang="en-US" sz="2000" b="1" dirty="0">
                <a:solidFill>
                  <a:schemeClr val="bg1"/>
                </a:solidFill>
                <a:latin typeface="Arial" panose="020B0604020202020204" pitchFamily="34" charset="0"/>
                <a:ea typeface="Microsoft YaHei" pitchFamily="2"/>
                <a:cs typeface="Arial" panose="020B0604020202020204" pitchFamily="34" charset="0"/>
              </a:rPr>
              <a:t>0,3</a:t>
            </a:r>
          </a:p>
        </p:txBody>
      </p:sp>
      <p:sp>
        <p:nvSpPr>
          <p:cNvPr id="53" name="Freeform: Shape 13">
            <a:extLst>
              <a:ext uri="{FF2B5EF4-FFF2-40B4-BE49-F238E27FC236}">
                <a16:creationId xmlns:a16="http://schemas.microsoft.com/office/drawing/2014/main" id="{80A98F21-113A-4CC2-8BD7-0B670F46A34A}"/>
              </a:ext>
            </a:extLst>
          </p:cNvPr>
          <p:cNvSpPr/>
          <p:nvPr/>
        </p:nvSpPr>
        <p:spPr>
          <a:xfrm>
            <a:off x="10334487" y="4154800"/>
            <a:ext cx="963204" cy="1076459"/>
          </a:xfrm>
          <a:custGeom>
            <a:avLst/>
            <a:gdLst/>
            <a:ahLst/>
            <a:cxnLst>
              <a:cxn ang="3cd4">
                <a:pos x="hc" y="t"/>
              </a:cxn>
              <a:cxn ang="cd2">
                <a:pos x="l" y="vc"/>
              </a:cxn>
              <a:cxn ang="cd4">
                <a:pos x="hc" y="b"/>
              </a:cxn>
              <a:cxn ang="0">
                <a:pos x="r" y="vc"/>
              </a:cxn>
            </a:cxnLst>
            <a:rect l="l" t="t" r="r" b="b"/>
            <a:pathLst>
              <a:path w="1939" h="1735">
                <a:moveTo>
                  <a:pt x="1912" y="969"/>
                </a:moveTo>
                <a:lnTo>
                  <a:pt x="1529" y="1632"/>
                </a:lnTo>
                <a:cubicBezTo>
                  <a:pt x="1492" y="1695"/>
                  <a:pt x="1425" y="1735"/>
                  <a:pt x="1353" y="1735"/>
                </a:cubicBezTo>
                <a:lnTo>
                  <a:pt x="587" y="1735"/>
                </a:lnTo>
                <a:cubicBezTo>
                  <a:pt x="514" y="1735"/>
                  <a:pt x="446" y="1695"/>
                  <a:pt x="411" y="1632"/>
                </a:cubicBezTo>
                <a:lnTo>
                  <a:pt x="28" y="969"/>
                </a:lnTo>
                <a:cubicBezTo>
                  <a:pt x="-9" y="907"/>
                  <a:pt x="-9" y="828"/>
                  <a:pt x="28" y="766"/>
                </a:cubicBezTo>
                <a:lnTo>
                  <a:pt x="411" y="103"/>
                </a:lnTo>
                <a:cubicBezTo>
                  <a:pt x="446" y="39"/>
                  <a:pt x="514" y="0"/>
                  <a:pt x="587" y="0"/>
                </a:cubicBezTo>
                <a:lnTo>
                  <a:pt x="1353" y="0"/>
                </a:lnTo>
                <a:cubicBezTo>
                  <a:pt x="1425" y="0"/>
                  <a:pt x="1492" y="39"/>
                  <a:pt x="1529" y="103"/>
                </a:cubicBezTo>
                <a:lnTo>
                  <a:pt x="1912" y="766"/>
                </a:lnTo>
                <a:cubicBezTo>
                  <a:pt x="1949" y="828"/>
                  <a:pt x="1949" y="907"/>
                  <a:pt x="1912" y="969"/>
                </a:cubicBezTo>
                <a:close/>
              </a:path>
            </a:pathLst>
          </a:custGeom>
          <a:solidFill>
            <a:schemeClr val="accent4">
              <a:lumMod val="60000"/>
              <a:lumOff val="40000"/>
            </a:schemeClr>
          </a:solidFill>
          <a:ln cap="flat">
            <a:noFill/>
            <a:prstDash val="solid"/>
          </a:ln>
        </p:spPr>
        <p:txBody>
          <a:bodyPr vert="horz" wrap="none" lIns="45000" tIns="22500" rIns="45000" bIns="22500" anchor="ctr" anchorCtr="1" compatLnSpc="0"/>
          <a:lstStyle/>
          <a:p>
            <a:pPr algn="ctr" defTabSz="914217" fontAlgn="auto" hangingPunct="0">
              <a:spcBef>
                <a:spcPts val="0"/>
              </a:spcBef>
              <a:spcAft>
                <a:spcPts val="0"/>
              </a:spcAft>
            </a:pPr>
            <a:r>
              <a:rPr lang="en-US" b="1" dirty="0">
                <a:solidFill>
                  <a:schemeClr val="bg1"/>
                </a:solidFill>
                <a:latin typeface="Arial" panose="020B0604020202020204" pitchFamily="34" charset="0"/>
                <a:ea typeface="Microsoft YaHei" pitchFamily="2"/>
                <a:cs typeface="Arial" panose="020B0604020202020204" pitchFamily="34" charset="0"/>
              </a:rPr>
              <a:t>(13%)</a:t>
            </a:r>
          </a:p>
          <a:p>
            <a:pPr algn="ctr" defTabSz="914217" fontAlgn="auto" hangingPunct="0">
              <a:spcBef>
                <a:spcPts val="0"/>
              </a:spcBef>
              <a:spcAft>
                <a:spcPts val="0"/>
              </a:spcAft>
            </a:pPr>
            <a:r>
              <a:rPr lang="en-US" b="1" dirty="0">
                <a:solidFill>
                  <a:schemeClr val="bg1"/>
                </a:solidFill>
                <a:latin typeface="Arial" panose="020B0604020202020204" pitchFamily="34" charset="0"/>
                <a:ea typeface="Microsoft YaHei" pitchFamily="2"/>
                <a:cs typeface="Arial" panose="020B0604020202020204" pitchFamily="34" charset="0"/>
              </a:rPr>
              <a:t>E-BOK</a:t>
            </a:r>
          </a:p>
          <a:p>
            <a:pPr algn="ctr" defTabSz="914217" fontAlgn="auto" hangingPunct="0">
              <a:spcBef>
                <a:spcPts val="0"/>
              </a:spcBef>
              <a:spcAft>
                <a:spcPts val="0"/>
              </a:spcAft>
            </a:pPr>
            <a:r>
              <a:rPr lang="en-US" sz="2000" b="1" dirty="0">
                <a:solidFill>
                  <a:schemeClr val="bg1"/>
                </a:solidFill>
                <a:latin typeface="Arial" panose="020B0604020202020204" pitchFamily="34" charset="0"/>
                <a:ea typeface="Microsoft YaHei" pitchFamily="2"/>
                <a:cs typeface="Arial" panose="020B0604020202020204" pitchFamily="34" charset="0"/>
              </a:rPr>
              <a:t>0,1</a:t>
            </a:r>
          </a:p>
        </p:txBody>
      </p:sp>
      <p:sp>
        <p:nvSpPr>
          <p:cNvPr id="54" name="Rektangel: avrundede hjørner 53">
            <a:extLst>
              <a:ext uri="{FF2B5EF4-FFF2-40B4-BE49-F238E27FC236}">
                <a16:creationId xmlns:a16="http://schemas.microsoft.com/office/drawing/2014/main" id="{25F48444-95C8-4409-842D-645F92E853CA}"/>
              </a:ext>
            </a:extLst>
          </p:cNvPr>
          <p:cNvSpPr/>
          <p:nvPr/>
        </p:nvSpPr>
        <p:spPr>
          <a:xfrm>
            <a:off x="7940845" y="2996952"/>
            <a:ext cx="3530385" cy="893746"/>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dirty="0"/>
              <a:t>ANNET SPRÅK (3%)</a:t>
            </a:r>
          </a:p>
          <a:p>
            <a:pPr algn="ctr"/>
            <a:r>
              <a:rPr lang="nb-NO" sz="3200" b="1" dirty="0"/>
              <a:t>0,4</a:t>
            </a:r>
          </a:p>
        </p:txBody>
      </p:sp>
      <p:sp>
        <p:nvSpPr>
          <p:cNvPr id="66" name="Rektangel: avrundede hjørner 65">
            <a:extLst>
              <a:ext uri="{FF2B5EF4-FFF2-40B4-BE49-F238E27FC236}">
                <a16:creationId xmlns:a16="http://schemas.microsoft.com/office/drawing/2014/main" id="{607CB8A8-C7F4-4AC5-BC7C-90A19C4BD8A4}"/>
              </a:ext>
            </a:extLst>
          </p:cNvPr>
          <p:cNvSpPr/>
          <p:nvPr/>
        </p:nvSpPr>
        <p:spPr>
          <a:xfrm>
            <a:off x="693407" y="5331592"/>
            <a:ext cx="3530385" cy="893746"/>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dirty="0"/>
              <a:t>PAPIRBØKER TOTALT (77%)</a:t>
            </a:r>
          </a:p>
          <a:p>
            <a:pPr algn="ctr"/>
            <a:r>
              <a:rPr lang="nb-NO" sz="3200" b="1" dirty="0"/>
              <a:t>10,1</a:t>
            </a:r>
          </a:p>
        </p:txBody>
      </p:sp>
      <p:sp>
        <p:nvSpPr>
          <p:cNvPr id="67" name="Rektangel: avrundede hjørner 66">
            <a:extLst>
              <a:ext uri="{FF2B5EF4-FFF2-40B4-BE49-F238E27FC236}">
                <a16:creationId xmlns:a16="http://schemas.microsoft.com/office/drawing/2014/main" id="{A15F0186-0D5A-4C0E-81B1-C16A3758436F}"/>
              </a:ext>
            </a:extLst>
          </p:cNvPr>
          <p:cNvSpPr/>
          <p:nvPr/>
        </p:nvSpPr>
        <p:spPr>
          <a:xfrm>
            <a:off x="4330807" y="5331592"/>
            <a:ext cx="3530385" cy="89374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dirty="0"/>
              <a:t>LYDBØKER TOTALT (15%)</a:t>
            </a:r>
          </a:p>
          <a:p>
            <a:pPr algn="ctr"/>
            <a:r>
              <a:rPr lang="nb-NO" sz="3200" b="1" dirty="0"/>
              <a:t>2,0</a:t>
            </a:r>
          </a:p>
        </p:txBody>
      </p:sp>
      <p:sp>
        <p:nvSpPr>
          <p:cNvPr id="68" name="Rektangel: avrundede hjørner 67">
            <a:extLst>
              <a:ext uri="{FF2B5EF4-FFF2-40B4-BE49-F238E27FC236}">
                <a16:creationId xmlns:a16="http://schemas.microsoft.com/office/drawing/2014/main" id="{FF92DE29-F9C8-4EDC-A91D-AF2FB5C7C6FA}"/>
              </a:ext>
            </a:extLst>
          </p:cNvPr>
          <p:cNvSpPr/>
          <p:nvPr/>
        </p:nvSpPr>
        <p:spPr>
          <a:xfrm>
            <a:off x="7940845" y="5301208"/>
            <a:ext cx="3530385" cy="89374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dirty="0"/>
              <a:t>E-BØKER TOTALT (8%)</a:t>
            </a:r>
          </a:p>
          <a:p>
            <a:pPr algn="ctr"/>
            <a:r>
              <a:rPr lang="nb-NO" sz="3200" b="1" dirty="0"/>
              <a:t>1,1</a:t>
            </a:r>
          </a:p>
        </p:txBody>
      </p:sp>
      <p:sp>
        <p:nvSpPr>
          <p:cNvPr id="20" name="TekstSylinder 19">
            <a:extLst>
              <a:ext uri="{FF2B5EF4-FFF2-40B4-BE49-F238E27FC236}">
                <a16:creationId xmlns:a16="http://schemas.microsoft.com/office/drawing/2014/main" id="{6B48070B-7BF1-CE28-F76C-C1FB8EE90F2D}"/>
              </a:ext>
            </a:extLst>
          </p:cNvPr>
          <p:cNvSpPr txBox="1"/>
          <p:nvPr/>
        </p:nvSpPr>
        <p:spPr>
          <a:xfrm>
            <a:off x="0" y="6627168"/>
            <a:ext cx="9526395" cy="230832"/>
          </a:xfrm>
          <a:prstGeom prst="rect">
            <a:avLst/>
          </a:prstGeom>
          <a:noFill/>
        </p:spPr>
        <p:txBody>
          <a:bodyPr wrap="square">
            <a:spAutoFit/>
          </a:bodyPr>
          <a:lstStyle/>
          <a:p>
            <a:r>
              <a:rPr lang="nb-NO" sz="900" i="1" dirty="0"/>
              <a:t>Snitt er beregnet basert på de som leste/lyttet til minst en bok siste året (83% av befolkningen)</a:t>
            </a:r>
          </a:p>
        </p:txBody>
      </p:sp>
    </p:spTree>
    <p:extLst>
      <p:ext uri="{BB962C8B-B14F-4D97-AF65-F5344CB8AC3E}">
        <p14:creationId xmlns:p14="http://schemas.microsoft.com/office/powerpoint/2010/main" val="149112732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tel 1">
            <a:extLst>
              <a:ext uri="{FF2B5EF4-FFF2-40B4-BE49-F238E27FC236}">
                <a16:creationId xmlns:a16="http://schemas.microsoft.com/office/drawing/2014/main" id="{1CB1DDF2-518D-4D01-BC34-22F1165508EB}"/>
              </a:ext>
            </a:extLst>
          </p:cNvPr>
          <p:cNvSpPr>
            <a:spLocks noGrp="1"/>
          </p:cNvSpPr>
          <p:nvPr>
            <p:ph type="title"/>
          </p:nvPr>
        </p:nvSpPr>
        <p:spPr>
          <a:xfrm>
            <a:off x="742950" y="237529"/>
            <a:ext cx="11257706" cy="1055730"/>
          </a:xfrm>
        </p:spPr>
        <p:txBody>
          <a:bodyPr/>
          <a:lstStyle/>
          <a:p>
            <a:r>
              <a:rPr lang="nb-NO" sz="1200" dirty="0">
                <a:solidFill>
                  <a:schemeClr val="tx1">
                    <a:lumMod val="50000"/>
                    <a:lumOff val="50000"/>
                  </a:schemeClr>
                </a:solidFill>
              </a:rPr>
              <a:t>PROFIL PÅ DE SOM LESER PÅ ENGELSK:</a:t>
            </a:r>
            <a:br>
              <a:rPr lang="nb-NO" sz="1200" dirty="0">
                <a:solidFill>
                  <a:schemeClr val="tx1">
                    <a:lumMod val="50000"/>
                    <a:lumOff val="50000"/>
                  </a:schemeClr>
                </a:solidFill>
              </a:rPr>
            </a:br>
            <a:r>
              <a:rPr lang="nb-NO" sz="1600" dirty="0">
                <a:solidFill>
                  <a:schemeClr val="tx1"/>
                </a:solidFill>
              </a:rPr>
              <a:t>De som leser på engelsk: Oftere menn, oftere under 40 år, oftere høyere utdannelse, </a:t>
            </a:r>
            <a:br>
              <a:rPr lang="nb-NO" sz="1600" dirty="0">
                <a:solidFill>
                  <a:schemeClr val="tx1"/>
                </a:solidFill>
              </a:rPr>
            </a:br>
            <a:r>
              <a:rPr lang="nb-NO" sz="1600" dirty="0">
                <a:solidFill>
                  <a:schemeClr val="tx1"/>
                </a:solidFill>
              </a:rPr>
              <a:t>bor oftere i stor by og er oftere i gruppen «De moderne»</a:t>
            </a:r>
          </a:p>
        </p:txBody>
      </p:sp>
      <p:graphicFrame>
        <p:nvGraphicFramePr>
          <p:cNvPr id="21" name="Diagram 20">
            <a:extLst>
              <a:ext uri="{FF2B5EF4-FFF2-40B4-BE49-F238E27FC236}">
                <a16:creationId xmlns:a16="http://schemas.microsoft.com/office/drawing/2014/main" id="{1719E487-46A7-468D-82FB-1705E159C422}"/>
              </a:ext>
            </a:extLst>
          </p:cNvPr>
          <p:cNvGraphicFramePr/>
          <p:nvPr>
            <p:extLst>
              <p:ext uri="{D42A27DB-BD31-4B8C-83A1-F6EECF244321}">
                <p14:modId xmlns:p14="http://schemas.microsoft.com/office/powerpoint/2010/main" val="3800824587"/>
              </p:ext>
            </p:extLst>
          </p:nvPr>
        </p:nvGraphicFramePr>
        <p:xfrm>
          <a:off x="762397" y="1487860"/>
          <a:ext cx="4680520" cy="489616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5" name="Diagram 34">
            <a:extLst>
              <a:ext uri="{FF2B5EF4-FFF2-40B4-BE49-F238E27FC236}">
                <a16:creationId xmlns:a16="http://schemas.microsoft.com/office/drawing/2014/main" id="{1AADA21E-AE73-49A4-BBD6-C8D4006774B6}"/>
              </a:ext>
            </a:extLst>
          </p:cNvPr>
          <p:cNvGraphicFramePr/>
          <p:nvPr>
            <p:extLst>
              <p:ext uri="{D42A27DB-BD31-4B8C-83A1-F6EECF244321}">
                <p14:modId xmlns:p14="http://schemas.microsoft.com/office/powerpoint/2010/main" val="486372868"/>
              </p:ext>
            </p:extLst>
          </p:nvPr>
        </p:nvGraphicFramePr>
        <p:xfrm>
          <a:off x="6238518" y="1487860"/>
          <a:ext cx="4680520" cy="4896166"/>
        </p:xfrm>
        <a:graphic>
          <a:graphicData uri="http://schemas.openxmlformats.org/drawingml/2006/chart">
            <c:chart xmlns:c="http://schemas.openxmlformats.org/drawingml/2006/chart" xmlns:r="http://schemas.openxmlformats.org/officeDocument/2006/relationships" r:id="rId3"/>
          </a:graphicData>
        </a:graphic>
      </p:graphicFrame>
      <p:sp>
        <p:nvSpPr>
          <p:cNvPr id="2" name="TekstSylinder 1">
            <a:extLst>
              <a:ext uri="{FF2B5EF4-FFF2-40B4-BE49-F238E27FC236}">
                <a16:creationId xmlns:a16="http://schemas.microsoft.com/office/drawing/2014/main" id="{EF4E06FE-0622-4DEC-A7F1-5B504D1D3206}"/>
              </a:ext>
            </a:extLst>
          </p:cNvPr>
          <p:cNvSpPr txBox="1"/>
          <p:nvPr/>
        </p:nvSpPr>
        <p:spPr>
          <a:xfrm>
            <a:off x="692895" y="6364776"/>
            <a:ext cx="4819524" cy="230832"/>
          </a:xfrm>
          <a:prstGeom prst="rect">
            <a:avLst/>
          </a:prstGeom>
          <a:noFill/>
        </p:spPr>
        <p:txBody>
          <a:bodyPr wrap="square" rtlCol="0">
            <a:spAutoFit/>
          </a:bodyPr>
          <a:lstStyle/>
          <a:p>
            <a:r>
              <a:rPr lang="nb-NO" sz="900" i="1" dirty="0"/>
              <a:t>Signifikante forskjeller er markert med grønt for høyere enn total og rødt for lavere</a:t>
            </a:r>
          </a:p>
        </p:txBody>
      </p:sp>
      <p:cxnSp>
        <p:nvCxnSpPr>
          <p:cNvPr id="22" name="Rett linje 21">
            <a:extLst>
              <a:ext uri="{FF2B5EF4-FFF2-40B4-BE49-F238E27FC236}">
                <a16:creationId xmlns:a16="http://schemas.microsoft.com/office/drawing/2014/main" id="{31FB0887-5A5B-4FD1-84C6-CAC1A2B6616A}"/>
              </a:ext>
            </a:extLst>
          </p:cNvPr>
          <p:cNvCxnSpPr>
            <a:cxnSpLocks/>
          </p:cNvCxnSpPr>
          <p:nvPr/>
        </p:nvCxnSpPr>
        <p:spPr>
          <a:xfrm>
            <a:off x="3503712" y="1546468"/>
            <a:ext cx="0" cy="4759700"/>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59EE7914-8A1D-4534-8987-648E994E28BC}"/>
              </a:ext>
            </a:extLst>
          </p:cNvPr>
          <p:cNvCxnSpPr>
            <a:cxnSpLocks/>
          </p:cNvCxnSpPr>
          <p:nvPr/>
        </p:nvCxnSpPr>
        <p:spPr>
          <a:xfrm>
            <a:off x="8976320" y="1556792"/>
            <a:ext cx="0" cy="4749376"/>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pic>
        <p:nvPicPr>
          <p:cNvPr id="37" name="Picture 2" descr="Bilderesultat for GENDER ICON">
            <a:extLst>
              <a:ext uri="{FF2B5EF4-FFF2-40B4-BE49-F238E27FC236}">
                <a16:creationId xmlns:a16="http://schemas.microsoft.com/office/drawing/2014/main" id="{BAE7A139-FBCC-1FFD-C679-9F1B381A3D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0403" y="1569905"/>
            <a:ext cx="284139" cy="28702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Bilderesultat for AGE ICON">
            <a:extLst>
              <a:ext uri="{FF2B5EF4-FFF2-40B4-BE49-F238E27FC236}">
                <a16:creationId xmlns:a16="http://schemas.microsoft.com/office/drawing/2014/main" id="{E2CD47D7-C882-2725-BB9C-A2B5C841B4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1683" y="1896328"/>
            <a:ext cx="361689" cy="33711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Bilderesultat for CHILDREN ICON">
            <a:extLst>
              <a:ext uri="{FF2B5EF4-FFF2-40B4-BE49-F238E27FC236}">
                <a16:creationId xmlns:a16="http://schemas.microsoft.com/office/drawing/2014/main" id="{27A756EB-8D5F-1CD8-9487-9B5625493EC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3967" y="2248325"/>
            <a:ext cx="337119" cy="337119"/>
          </a:xfrm>
          <a:prstGeom prst="rect">
            <a:avLst/>
          </a:prstGeom>
          <a:noFill/>
          <a:extLst>
            <a:ext uri="{909E8E84-426E-40DD-AFC4-6F175D3DCCD1}">
              <a14:hiddenFill xmlns:a14="http://schemas.microsoft.com/office/drawing/2010/main">
                <a:solidFill>
                  <a:srgbClr val="FFFFFF"/>
                </a:solidFill>
              </a14:hiddenFill>
            </a:ext>
          </a:extLst>
        </p:spPr>
      </p:pic>
      <p:pic>
        <p:nvPicPr>
          <p:cNvPr id="40" name="Bilde 39">
            <a:extLst>
              <a:ext uri="{FF2B5EF4-FFF2-40B4-BE49-F238E27FC236}">
                <a16:creationId xmlns:a16="http://schemas.microsoft.com/office/drawing/2014/main" id="{A6FBEB97-43EF-5574-F9A6-3D08A9BEB6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31682" y="2927039"/>
            <a:ext cx="361690" cy="207936"/>
          </a:xfrm>
          <a:prstGeom prst="rect">
            <a:avLst/>
          </a:prstGeom>
        </p:spPr>
      </p:pic>
      <p:pic>
        <p:nvPicPr>
          <p:cNvPr id="41" name="Picture 12" descr="Bilderesultat for INCOME ICON">
            <a:extLst>
              <a:ext uri="{FF2B5EF4-FFF2-40B4-BE49-F238E27FC236}">
                <a16:creationId xmlns:a16="http://schemas.microsoft.com/office/drawing/2014/main" id="{BDA7A37A-E8A4-DEAB-17D3-4FEF2A0EBB7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20034" y="3195741"/>
            <a:ext cx="373338" cy="348688"/>
          </a:xfrm>
          <a:prstGeom prst="rect">
            <a:avLst/>
          </a:prstGeom>
          <a:noFill/>
          <a:extLst>
            <a:ext uri="{909E8E84-426E-40DD-AFC4-6F175D3DCCD1}">
              <a14:hiddenFill xmlns:a14="http://schemas.microsoft.com/office/drawing/2010/main">
                <a:solidFill>
                  <a:srgbClr val="FFFFFF"/>
                </a:solidFill>
              </a14:hiddenFill>
            </a:ext>
          </a:extLst>
        </p:spPr>
      </p:pic>
      <p:pic>
        <p:nvPicPr>
          <p:cNvPr id="42" name="Bilde 41">
            <a:extLst>
              <a:ext uri="{FF2B5EF4-FFF2-40B4-BE49-F238E27FC236}">
                <a16:creationId xmlns:a16="http://schemas.microsoft.com/office/drawing/2014/main" id="{B5FAB53A-FBBE-21B4-EA39-3E2A401AF47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625451" y="3571219"/>
            <a:ext cx="335897" cy="272810"/>
          </a:xfrm>
          <a:prstGeom prst="rect">
            <a:avLst/>
          </a:prstGeom>
        </p:spPr>
      </p:pic>
      <p:pic>
        <p:nvPicPr>
          <p:cNvPr id="43" name="Picture 19" descr="Household Icons - Download Free Vector Icons | Noun Project">
            <a:extLst>
              <a:ext uri="{FF2B5EF4-FFF2-40B4-BE49-F238E27FC236}">
                <a16:creationId xmlns:a16="http://schemas.microsoft.com/office/drawing/2014/main" id="{631EFCBC-DAC4-E0A8-0D00-C3462EA775B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44762" y="2575943"/>
            <a:ext cx="324491" cy="324491"/>
          </a:xfrm>
          <a:prstGeom prst="rect">
            <a:avLst/>
          </a:prstGeom>
          <a:noFill/>
          <a:extLst>
            <a:ext uri="{909E8E84-426E-40DD-AFC4-6F175D3DCCD1}">
              <a14:hiddenFill xmlns:a14="http://schemas.microsoft.com/office/drawing/2010/main">
                <a:solidFill>
                  <a:srgbClr val="FFFFFF"/>
                </a:solidFill>
              </a14:hiddenFill>
            </a:ext>
          </a:extLst>
        </p:spPr>
      </p:pic>
      <p:pic>
        <p:nvPicPr>
          <p:cNvPr id="44" name="Grafikk 43" descr="Handlevogn kontur">
            <a:extLst>
              <a:ext uri="{FF2B5EF4-FFF2-40B4-BE49-F238E27FC236}">
                <a16:creationId xmlns:a16="http://schemas.microsoft.com/office/drawing/2014/main" id="{C5385F8B-AF41-5F91-D27A-ECDDF03BDF1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64563" y="4219907"/>
            <a:ext cx="304690" cy="304690"/>
          </a:xfrm>
          <a:prstGeom prst="rect">
            <a:avLst/>
          </a:prstGeom>
        </p:spPr>
      </p:pic>
      <p:pic>
        <p:nvPicPr>
          <p:cNvPr id="45" name="Grafikk 44" descr="Bøker på hylle med heldekkende fyll">
            <a:extLst>
              <a:ext uri="{FF2B5EF4-FFF2-40B4-BE49-F238E27FC236}">
                <a16:creationId xmlns:a16="http://schemas.microsoft.com/office/drawing/2014/main" id="{602DC942-E21A-9E05-7EC7-CF19C4D66C2F}"/>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40580" y="4555256"/>
            <a:ext cx="335916" cy="335916"/>
          </a:xfrm>
          <a:prstGeom prst="rect">
            <a:avLst/>
          </a:prstGeom>
        </p:spPr>
      </p:pic>
      <p:pic>
        <p:nvPicPr>
          <p:cNvPr id="46" name="Picture 4" descr="World International Language Icon Thin Line Vector Stock Vector -  Illustration of globe, country: 174303821">
            <a:extLst>
              <a:ext uri="{FF2B5EF4-FFF2-40B4-BE49-F238E27FC236}">
                <a16:creationId xmlns:a16="http://schemas.microsoft.com/office/drawing/2014/main" id="{E7D7382F-52CD-2AB9-5F3F-7B85BE4A53F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19644" y="4906847"/>
            <a:ext cx="365655" cy="365655"/>
          </a:xfrm>
          <a:prstGeom prst="rect">
            <a:avLst/>
          </a:prstGeom>
          <a:noFill/>
          <a:extLst>
            <a:ext uri="{909E8E84-426E-40DD-AFC4-6F175D3DCCD1}">
              <a14:hiddenFill xmlns:a14="http://schemas.microsoft.com/office/drawing/2010/main">
                <a:solidFill>
                  <a:srgbClr val="FFFFFF"/>
                </a:solidFill>
              </a14:hiddenFill>
            </a:ext>
          </a:extLst>
        </p:spPr>
      </p:pic>
      <p:pic>
        <p:nvPicPr>
          <p:cNvPr id="47" name="Bilde 46">
            <a:extLst>
              <a:ext uri="{FF2B5EF4-FFF2-40B4-BE49-F238E27FC236}">
                <a16:creationId xmlns:a16="http://schemas.microsoft.com/office/drawing/2014/main" id="{3F9427B7-DA41-7604-8A3D-D4BF80C0F3C8}"/>
              </a:ext>
            </a:extLst>
          </p:cNvPr>
          <p:cNvPicPr>
            <a:picLocks noChangeAspect="1"/>
          </p:cNvPicPr>
          <p:nvPr/>
        </p:nvPicPr>
        <p:blipFill>
          <a:blip r:embed="rId16"/>
          <a:stretch>
            <a:fillRect/>
          </a:stretch>
        </p:blipFill>
        <p:spPr>
          <a:xfrm>
            <a:off x="5591944" y="5997800"/>
            <a:ext cx="304690" cy="308368"/>
          </a:xfrm>
          <a:prstGeom prst="rect">
            <a:avLst/>
          </a:prstGeom>
        </p:spPr>
      </p:pic>
      <p:pic>
        <p:nvPicPr>
          <p:cNvPr id="48" name="Bilde 47">
            <a:extLst>
              <a:ext uri="{FF2B5EF4-FFF2-40B4-BE49-F238E27FC236}">
                <a16:creationId xmlns:a16="http://schemas.microsoft.com/office/drawing/2014/main" id="{D4B6B040-C3A5-39AD-A192-201D831975BE}"/>
              </a:ext>
            </a:extLst>
          </p:cNvPr>
          <p:cNvPicPr>
            <a:picLocks noChangeAspect="1"/>
          </p:cNvPicPr>
          <p:nvPr/>
        </p:nvPicPr>
        <p:blipFill>
          <a:blip r:embed="rId17"/>
          <a:stretch>
            <a:fillRect/>
          </a:stretch>
        </p:blipFill>
        <p:spPr>
          <a:xfrm>
            <a:off x="5651365" y="5636736"/>
            <a:ext cx="317888" cy="324214"/>
          </a:xfrm>
          <a:prstGeom prst="rect">
            <a:avLst/>
          </a:prstGeom>
        </p:spPr>
      </p:pic>
      <p:pic>
        <p:nvPicPr>
          <p:cNvPr id="49" name="Bilde 48">
            <a:extLst>
              <a:ext uri="{FF2B5EF4-FFF2-40B4-BE49-F238E27FC236}">
                <a16:creationId xmlns:a16="http://schemas.microsoft.com/office/drawing/2014/main" id="{E5A99AE9-BF2E-8C93-119B-625766E7E5EC}"/>
              </a:ext>
            </a:extLst>
          </p:cNvPr>
          <p:cNvPicPr>
            <a:picLocks noChangeAspect="1"/>
          </p:cNvPicPr>
          <p:nvPr/>
        </p:nvPicPr>
        <p:blipFill>
          <a:blip r:embed="rId18"/>
          <a:stretch>
            <a:fillRect/>
          </a:stretch>
        </p:blipFill>
        <p:spPr>
          <a:xfrm>
            <a:off x="5620142" y="5346236"/>
            <a:ext cx="384768" cy="223414"/>
          </a:xfrm>
          <a:prstGeom prst="rect">
            <a:avLst/>
          </a:prstGeom>
        </p:spPr>
      </p:pic>
      <p:pic>
        <p:nvPicPr>
          <p:cNvPr id="50" name="Bilde 49">
            <a:extLst>
              <a:ext uri="{FF2B5EF4-FFF2-40B4-BE49-F238E27FC236}">
                <a16:creationId xmlns:a16="http://schemas.microsoft.com/office/drawing/2014/main" id="{74996BFC-7790-6FAF-6074-73AE9005CA71}"/>
              </a:ext>
            </a:extLst>
          </p:cNvPr>
          <p:cNvPicPr>
            <a:picLocks noChangeAspect="1"/>
          </p:cNvPicPr>
          <p:nvPr/>
        </p:nvPicPr>
        <p:blipFill>
          <a:blip r:embed="rId19"/>
          <a:stretch>
            <a:fillRect/>
          </a:stretch>
        </p:blipFill>
        <p:spPr>
          <a:xfrm>
            <a:off x="5656327" y="3885240"/>
            <a:ext cx="283145" cy="304008"/>
          </a:xfrm>
          <a:prstGeom prst="rect">
            <a:avLst/>
          </a:prstGeom>
        </p:spPr>
      </p:pic>
      <p:sp>
        <p:nvSpPr>
          <p:cNvPr id="51" name="TekstSylinder 50">
            <a:extLst>
              <a:ext uri="{FF2B5EF4-FFF2-40B4-BE49-F238E27FC236}">
                <a16:creationId xmlns:a16="http://schemas.microsoft.com/office/drawing/2014/main" id="{F563A5A3-59DD-D8DD-2F36-4546B8B46F07}"/>
              </a:ext>
            </a:extLst>
          </p:cNvPr>
          <p:cNvSpPr txBox="1"/>
          <p:nvPr/>
        </p:nvSpPr>
        <p:spPr>
          <a:xfrm>
            <a:off x="-35743" y="6657218"/>
            <a:ext cx="11829768" cy="230832"/>
          </a:xfrm>
          <a:prstGeom prst="rect">
            <a:avLst/>
          </a:prstGeom>
          <a:noFill/>
        </p:spPr>
        <p:txBody>
          <a:bodyPr wrap="square" rtlCol="0">
            <a:spAutoFit/>
          </a:bodyPr>
          <a:lstStyle/>
          <a:p>
            <a:r>
              <a:rPr lang="nb-NO" sz="900" b="1"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Tenk på språket i de [antall bøker lest] bøkene du leste/lyttet til i fjor. Hvor stor andel var på ulike språk? Fordel 100 poeng/prosent. Viser andel boklesere (21%) som leste / lyttet til bøker på engelsk</a:t>
            </a:r>
            <a:endParaRPr lang="nb-NO" sz="900"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4660280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tel 1">
            <a:extLst>
              <a:ext uri="{FF2B5EF4-FFF2-40B4-BE49-F238E27FC236}">
                <a16:creationId xmlns:a16="http://schemas.microsoft.com/office/drawing/2014/main" id="{1CB1DDF2-518D-4D01-BC34-22F1165508EB}"/>
              </a:ext>
            </a:extLst>
          </p:cNvPr>
          <p:cNvSpPr>
            <a:spLocks noGrp="1"/>
          </p:cNvSpPr>
          <p:nvPr>
            <p:ph type="title"/>
          </p:nvPr>
        </p:nvSpPr>
        <p:spPr>
          <a:xfrm>
            <a:off x="742950" y="237529"/>
            <a:ext cx="11185698" cy="1055730"/>
          </a:xfrm>
        </p:spPr>
        <p:txBody>
          <a:bodyPr/>
          <a:lstStyle/>
          <a:p>
            <a:r>
              <a:rPr lang="nb-NO" sz="1200" dirty="0">
                <a:solidFill>
                  <a:schemeClr val="tx1">
                    <a:lumMod val="50000"/>
                    <a:lumOff val="50000"/>
                  </a:schemeClr>
                </a:solidFill>
              </a:rPr>
              <a:t>PROFIL PÅ DE SOM LESER PAPIRBOK:</a:t>
            </a:r>
            <a:br>
              <a:rPr lang="nb-NO" sz="1200" dirty="0">
                <a:solidFill>
                  <a:schemeClr val="tx1">
                    <a:lumMod val="50000"/>
                    <a:lumOff val="50000"/>
                  </a:schemeClr>
                </a:solidFill>
              </a:rPr>
            </a:br>
            <a:r>
              <a:rPr lang="nb-NO" sz="1600" dirty="0">
                <a:solidFill>
                  <a:schemeClr val="tx1"/>
                </a:solidFill>
              </a:rPr>
              <a:t>Papirboklesere: Oftere 60+ og oftere i gruppene «De bokinteresserte» og «Tilbudsbevisste»</a:t>
            </a:r>
          </a:p>
        </p:txBody>
      </p:sp>
      <p:graphicFrame>
        <p:nvGraphicFramePr>
          <p:cNvPr id="21" name="Diagram 20">
            <a:extLst>
              <a:ext uri="{FF2B5EF4-FFF2-40B4-BE49-F238E27FC236}">
                <a16:creationId xmlns:a16="http://schemas.microsoft.com/office/drawing/2014/main" id="{1719E487-46A7-468D-82FB-1705E159C422}"/>
              </a:ext>
            </a:extLst>
          </p:cNvPr>
          <p:cNvGraphicFramePr/>
          <p:nvPr>
            <p:extLst>
              <p:ext uri="{D42A27DB-BD31-4B8C-83A1-F6EECF244321}">
                <p14:modId xmlns:p14="http://schemas.microsoft.com/office/powerpoint/2010/main" val="3397766792"/>
              </p:ext>
            </p:extLst>
          </p:nvPr>
        </p:nvGraphicFramePr>
        <p:xfrm>
          <a:off x="762397" y="1487860"/>
          <a:ext cx="4680520" cy="48532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5" name="Diagram 34">
            <a:extLst>
              <a:ext uri="{FF2B5EF4-FFF2-40B4-BE49-F238E27FC236}">
                <a16:creationId xmlns:a16="http://schemas.microsoft.com/office/drawing/2014/main" id="{1AADA21E-AE73-49A4-BBD6-C8D4006774B6}"/>
              </a:ext>
            </a:extLst>
          </p:cNvPr>
          <p:cNvGraphicFramePr/>
          <p:nvPr>
            <p:extLst>
              <p:ext uri="{D42A27DB-BD31-4B8C-83A1-F6EECF244321}">
                <p14:modId xmlns:p14="http://schemas.microsoft.com/office/powerpoint/2010/main" val="2666638836"/>
              </p:ext>
            </p:extLst>
          </p:nvPr>
        </p:nvGraphicFramePr>
        <p:xfrm>
          <a:off x="6238518" y="1487860"/>
          <a:ext cx="4680520" cy="4853273"/>
        </p:xfrm>
        <a:graphic>
          <a:graphicData uri="http://schemas.openxmlformats.org/drawingml/2006/chart">
            <c:chart xmlns:c="http://schemas.openxmlformats.org/drawingml/2006/chart" xmlns:r="http://schemas.openxmlformats.org/officeDocument/2006/relationships" r:id="rId4"/>
          </a:graphicData>
        </a:graphic>
      </p:graphicFrame>
      <p:cxnSp>
        <p:nvCxnSpPr>
          <p:cNvPr id="22" name="Rett linje 21">
            <a:extLst>
              <a:ext uri="{FF2B5EF4-FFF2-40B4-BE49-F238E27FC236}">
                <a16:creationId xmlns:a16="http://schemas.microsoft.com/office/drawing/2014/main" id="{FB800CB4-8240-41C5-9911-9E5820ECC18B}"/>
              </a:ext>
            </a:extLst>
          </p:cNvPr>
          <p:cNvCxnSpPr>
            <a:cxnSpLocks/>
          </p:cNvCxnSpPr>
          <p:nvPr/>
        </p:nvCxnSpPr>
        <p:spPr>
          <a:xfrm>
            <a:off x="4871864" y="1546468"/>
            <a:ext cx="0" cy="4759700"/>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3E27FC42-3897-4A5C-A8F5-386F00D91AE7}"/>
              </a:ext>
            </a:extLst>
          </p:cNvPr>
          <p:cNvCxnSpPr>
            <a:cxnSpLocks/>
          </p:cNvCxnSpPr>
          <p:nvPr/>
        </p:nvCxnSpPr>
        <p:spPr>
          <a:xfrm>
            <a:off x="10200456" y="1546468"/>
            <a:ext cx="0" cy="4759700"/>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37" name="TekstSylinder 36">
            <a:extLst>
              <a:ext uri="{FF2B5EF4-FFF2-40B4-BE49-F238E27FC236}">
                <a16:creationId xmlns:a16="http://schemas.microsoft.com/office/drawing/2014/main" id="{AC9699D9-105F-6C42-8656-C47CCE621C84}"/>
              </a:ext>
            </a:extLst>
          </p:cNvPr>
          <p:cNvSpPr txBox="1"/>
          <p:nvPr/>
        </p:nvSpPr>
        <p:spPr>
          <a:xfrm>
            <a:off x="623393" y="6341133"/>
            <a:ext cx="4819524" cy="230832"/>
          </a:xfrm>
          <a:prstGeom prst="rect">
            <a:avLst/>
          </a:prstGeom>
          <a:noFill/>
        </p:spPr>
        <p:txBody>
          <a:bodyPr wrap="square" rtlCol="0">
            <a:spAutoFit/>
          </a:bodyPr>
          <a:lstStyle/>
          <a:p>
            <a:r>
              <a:rPr lang="nb-NO" sz="900" i="1" dirty="0"/>
              <a:t>Signifikante forskjeller er markert med grønt for høyere enn total og rødt for lavere</a:t>
            </a:r>
          </a:p>
        </p:txBody>
      </p:sp>
      <p:pic>
        <p:nvPicPr>
          <p:cNvPr id="38" name="Picture 2" descr="Bilderesultat for GENDER ICON">
            <a:extLst>
              <a:ext uri="{FF2B5EF4-FFF2-40B4-BE49-F238E27FC236}">
                <a16:creationId xmlns:a16="http://schemas.microsoft.com/office/drawing/2014/main" id="{DA36B483-C07D-8A1D-EDCF-303F7C31EBA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4939" y="1537098"/>
            <a:ext cx="284139" cy="28702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Bilderesultat for AGE ICON">
            <a:extLst>
              <a:ext uri="{FF2B5EF4-FFF2-40B4-BE49-F238E27FC236}">
                <a16:creationId xmlns:a16="http://schemas.microsoft.com/office/drawing/2014/main" id="{9DF6421A-DDEE-8FCB-88F5-5256F764B9E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1683" y="1896328"/>
            <a:ext cx="361689" cy="33711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Bilderesultat for CHILDREN ICON">
            <a:extLst>
              <a:ext uri="{FF2B5EF4-FFF2-40B4-BE49-F238E27FC236}">
                <a16:creationId xmlns:a16="http://schemas.microsoft.com/office/drawing/2014/main" id="{31388A89-1B3D-8C24-9F81-9C46143758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43967" y="2248325"/>
            <a:ext cx="337119" cy="337119"/>
          </a:xfrm>
          <a:prstGeom prst="rect">
            <a:avLst/>
          </a:prstGeom>
          <a:noFill/>
          <a:extLst>
            <a:ext uri="{909E8E84-426E-40DD-AFC4-6F175D3DCCD1}">
              <a14:hiddenFill xmlns:a14="http://schemas.microsoft.com/office/drawing/2010/main">
                <a:solidFill>
                  <a:srgbClr val="FFFFFF"/>
                </a:solidFill>
              </a14:hiddenFill>
            </a:ext>
          </a:extLst>
        </p:spPr>
      </p:pic>
      <p:pic>
        <p:nvPicPr>
          <p:cNvPr id="41" name="Bilde 40">
            <a:extLst>
              <a:ext uri="{FF2B5EF4-FFF2-40B4-BE49-F238E27FC236}">
                <a16:creationId xmlns:a16="http://schemas.microsoft.com/office/drawing/2014/main" id="{C708EA48-19D7-7B65-6D95-077FE7F694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31682" y="2927039"/>
            <a:ext cx="361690" cy="207936"/>
          </a:xfrm>
          <a:prstGeom prst="rect">
            <a:avLst/>
          </a:prstGeom>
        </p:spPr>
      </p:pic>
      <p:pic>
        <p:nvPicPr>
          <p:cNvPr id="42" name="Picture 12" descr="Bilderesultat for INCOME ICON">
            <a:extLst>
              <a:ext uri="{FF2B5EF4-FFF2-40B4-BE49-F238E27FC236}">
                <a16:creationId xmlns:a16="http://schemas.microsoft.com/office/drawing/2014/main" id="{BE04B2E6-794B-5D7F-968D-C8D49495244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20034" y="3195741"/>
            <a:ext cx="373338" cy="348688"/>
          </a:xfrm>
          <a:prstGeom prst="rect">
            <a:avLst/>
          </a:prstGeom>
          <a:noFill/>
          <a:extLst>
            <a:ext uri="{909E8E84-426E-40DD-AFC4-6F175D3DCCD1}">
              <a14:hiddenFill xmlns:a14="http://schemas.microsoft.com/office/drawing/2010/main">
                <a:solidFill>
                  <a:srgbClr val="FFFFFF"/>
                </a:solidFill>
              </a14:hiddenFill>
            </a:ext>
          </a:extLst>
        </p:spPr>
      </p:pic>
      <p:pic>
        <p:nvPicPr>
          <p:cNvPr id="43" name="Bilde 42">
            <a:extLst>
              <a:ext uri="{FF2B5EF4-FFF2-40B4-BE49-F238E27FC236}">
                <a16:creationId xmlns:a16="http://schemas.microsoft.com/office/drawing/2014/main" id="{DC450624-196F-277E-AF03-E0665D44E84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5625451" y="3571219"/>
            <a:ext cx="335897" cy="272810"/>
          </a:xfrm>
          <a:prstGeom prst="rect">
            <a:avLst/>
          </a:prstGeom>
        </p:spPr>
      </p:pic>
      <p:pic>
        <p:nvPicPr>
          <p:cNvPr id="44" name="Picture 19" descr="Household Icons - Download Free Vector Icons | Noun Project">
            <a:extLst>
              <a:ext uri="{FF2B5EF4-FFF2-40B4-BE49-F238E27FC236}">
                <a16:creationId xmlns:a16="http://schemas.microsoft.com/office/drawing/2014/main" id="{D26B494C-D285-12AE-6359-995D8D94380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44762" y="2575943"/>
            <a:ext cx="324491" cy="324491"/>
          </a:xfrm>
          <a:prstGeom prst="rect">
            <a:avLst/>
          </a:prstGeom>
          <a:noFill/>
          <a:extLst>
            <a:ext uri="{909E8E84-426E-40DD-AFC4-6F175D3DCCD1}">
              <a14:hiddenFill xmlns:a14="http://schemas.microsoft.com/office/drawing/2010/main">
                <a:solidFill>
                  <a:srgbClr val="FFFFFF"/>
                </a:solidFill>
              </a14:hiddenFill>
            </a:ext>
          </a:extLst>
        </p:spPr>
      </p:pic>
      <p:pic>
        <p:nvPicPr>
          <p:cNvPr id="45" name="Grafikk 44" descr="Handlevogn kontur">
            <a:extLst>
              <a:ext uri="{FF2B5EF4-FFF2-40B4-BE49-F238E27FC236}">
                <a16:creationId xmlns:a16="http://schemas.microsoft.com/office/drawing/2014/main" id="{266B511A-06CB-4F9F-24B4-ED7900774E7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664563" y="4219907"/>
            <a:ext cx="304690" cy="304690"/>
          </a:xfrm>
          <a:prstGeom prst="rect">
            <a:avLst/>
          </a:prstGeom>
        </p:spPr>
      </p:pic>
      <p:pic>
        <p:nvPicPr>
          <p:cNvPr id="46" name="Grafikk 45" descr="Bøker på hylle med heldekkende fyll">
            <a:extLst>
              <a:ext uri="{FF2B5EF4-FFF2-40B4-BE49-F238E27FC236}">
                <a16:creationId xmlns:a16="http://schemas.microsoft.com/office/drawing/2014/main" id="{BD7A2A66-0D6A-314C-9A2F-F79E07FF5AB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640580" y="4555256"/>
            <a:ext cx="335916" cy="335916"/>
          </a:xfrm>
          <a:prstGeom prst="rect">
            <a:avLst/>
          </a:prstGeom>
        </p:spPr>
      </p:pic>
      <p:pic>
        <p:nvPicPr>
          <p:cNvPr id="47" name="Picture 4" descr="World International Language Icon Thin Line Vector Stock Vector -  Illustration of globe, country: 174303821">
            <a:extLst>
              <a:ext uri="{FF2B5EF4-FFF2-40B4-BE49-F238E27FC236}">
                <a16:creationId xmlns:a16="http://schemas.microsoft.com/office/drawing/2014/main" id="{7D7AD6B5-DC32-4364-FE61-83DDF745D16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619644" y="4906847"/>
            <a:ext cx="365655" cy="365655"/>
          </a:xfrm>
          <a:prstGeom prst="rect">
            <a:avLst/>
          </a:prstGeom>
          <a:noFill/>
          <a:extLst>
            <a:ext uri="{909E8E84-426E-40DD-AFC4-6F175D3DCCD1}">
              <a14:hiddenFill xmlns:a14="http://schemas.microsoft.com/office/drawing/2010/main">
                <a:solidFill>
                  <a:srgbClr val="FFFFFF"/>
                </a:solidFill>
              </a14:hiddenFill>
            </a:ext>
          </a:extLst>
        </p:spPr>
      </p:pic>
      <p:pic>
        <p:nvPicPr>
          <p:cNvPr id="48" name="Bilde 47">
            <a:extLst>
              <a:ext uri="{FF2B5EF4-FFF2-40B4-BE49-F238E27FC236}">
                <a16:creationId xmlns:a16="http://schemas.microsoft.com/office/drawing/2014/main" id="{A763C7D3-01EA-5131-1BC4-B4AC06DACEB9}"/>
              </a:ext>
            </a:extLst>
          </p:cNvPr>
          <p:cNvPicPr>
            <a:picLocks noChangeAspect="1"/>
          </p:cNvPicPr>
          <p:nvPr/>
        </p:nvPicPr>
        <p:blipFill>
          <a:blip r:embed="rId17"/>
          <a:stretch>
            <a:fillRect/>
          </a:stretch>
        </p:blipFill>
        <p:spPr>
          <a:xfrm>
            <a:off x="5591944" y="5997800"/>
            <a:ext cx="304690" cy="308368"/>
          </a:xfrm>
          <a:prstGeom prst="rect">
            <a:avLst/>
          </a:prstGeom>
        </p:spPr>
      </p:pic>
      <p:pic>
        <p:nvPicPr>
          <p:cNvPr id="49" name="Bilde 48">
            <a:extLst>
              <a:ext uri="{FF2B5EF4-FFF2-40B4-BE49-F238E27FC236}">
                <a16:creationId xmlns:a16="http://schemas.microsoft.com/office/drawing/2014/main" id="{E1D90300-6F44-0774-58D1-2C3E6728180F}"/>
              </a:ext>
            </a:extLst>
          </p:cNvPr>
          <p:cNvPicPr>
            <a:picLocks noChangeAspect="1"/>
          </p:cNvPicPr>
          <p:nvPr/>
        </p:nvPicPr>
        <p:blipFill>
          <a:blip r:embed="rId18"/>
          <a:stretch>
            <a:fillRect/>
          </a:stretch>
        </p:blipFill>
        <p:spPr>
          <a:xfrm>
            <a:off x="5651365" y="5636736"/>
            <a:ext cx="317888" cy="324214"/>
          </a:xfrm>
          <a:prstGeom prst="rect">
            <a:avLst/>
          </a:prstGeom>
        </p:spPr>
      </p:pic>
      <p:pic>
        <p:nvPicPr>
          <p:cNvPr id="50" name="Bilde 49">
            <a:extLst>
              <a:ext uri="{FF2B5EF4-FFF2-40B4-BE49-F238E27FC236}">
                <a16:creationId xmlns:a16="http://schemas.microsoft.com/office/drawing/2014/main" id="{A1DC556D-42AC-A9A9-8BA5-FB2A76A781DE}"/>
              </a:ext>
            </a:extLst>
          </p:cNvPr>
          <p:cNvPicPr>
            <a:picLocks noChangeAspect="1"/>
          </p:cNvPicPr>
          <p:nvPr/>
        </p:nvPicPr>
        <p:blipFill>
          <a:blip r:embed="rId19"/>
          <a:stretch>
            <a:fillRect/>
          </a:stretch>
        </p:blipFill>
        <p:spPr>
          <a:xfrm>
            <a:off x="5620142" y="5346236"/>
            <a:ext cx="384768" cy="223414"/>
          </a:xfrm>
          <a:prstGeom prst="rect">
            <a:avLst/>
          </a:prstGeom>
        </p:spPr>
      </p:pic>
      <p:pic>
        <p:nvPicPr>
          <p:cNvPr id="51" name="Bilde 50">
            <a:extLst>
              <a:ext uri="{FF2B5EF4-FFF2-40B4-BE49-F238E27FC236}">
                <a16:creationId xmlns:a16="http://schemas.microsoft.com/office/drawing/2014/main" id="{C5E8E845-FA53-D4B7-D025-DC78114D2A4A}"/>
              </a:ext>
            </a:extLst>
          </p:cNvPr>
          <p:cNvPicPr>
            <a:picLocks noChangeAspect="1"/>
          </p:cNvPicPr>
          <p:nvPr/>
        </p:nvPicPr>
        <p:blipFill>
          <a:blip r:embed="rId20"/>
          <a:stretch>
            <a:fillRect/>
          </a:stretch>
        </p:blipFill>
        <p:spPr>
          <a:xfrm>
            <a:off x="5656327" y="3885240"/>
            <a:ext cx="283145" cy="304008"/>
          </a:xfrm>
          <a:prstGeom prst="rect">
            <a:avLst/>
          </a:prstGeom>
        </p:spPr>
      </p:pic>
      <p:sp>
        <p:nvSpPr>
          <p:cNvPr id="69" name="TekstSylinder 68">
            <a:extLst>
              <a:ext uri="{FF2B5EF4-FFF2-40B4-BE49-F238E27FC236}">
                <a16:creationId xmlns:a16="http://schemas.microsoft.com/office/drawing/2014/main" id="{39F6B98D-B90E-B819-42EE-7AC8D1BFC4A7}"/>
              </a:ext>
            </a:extLst>
          </p:cNvPr>
          <p:cNvSpPr txBox="1"/>
          <p:nvPr/>
        </p:nvSpPr>
        <p:spPr>
          <a:xfrm>
            <a:off x="-8309" y="6633786"/>
            <a:ext cx="12117800" cy="230832"/>
          </a:xfrm>
          <a:prstGeom prst="rect">
            <a:avLst/>
          </a:prstGeom>
          <a:noFill/>
        </p:spPr>
        <p:txBody>
          <a:bodyPr wrap="square" rtlCol="0">
            <a:spAutoFit/>
          </a:bodyPr>
          <a:lstStyle/>
          <a:p>
            <a:r>
              <a:rPr lang="nb-NO" sz="900" b="1"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Tenk på formatet på de [språk] bøkene du leste/lyttet til i 2021. Hvor stor andel leste du i ulike formater? Fordel 100 poeng/prosent. Viser andel boklesere (77%) som leste papirbøker (uavhengig av språk)</a:t>
            </a:r>
            <a:endParaRPr lang="nb-NO" sz="900"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75766808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tel 1">
            <a:extLst>
              <a:ext uri="{FF2B5EF4-FFF2-40B4-BE49-F238E27FC236}">
                <a16:creationId xmlns:a16="http://schemas.microsoft.com/office/drawing/2014/main" id="{1CB1DDF2-518D-4D01-BC34-22F1165508EB}"/>
              </a:ext>
            </a:extLst>
          </p:cNvPr>
          <p:cNvSpPr>
            <a:spLocks noGrp="1"/>
          </p:cNvSpPr>
          <p:nvPr>
            <p:ph type="title"/>
          </p:nvPr>
        </p:nvSpPr>
        <p:spPr>
          <a:xfrm>
            <a:off x="742950" y="237529"/>
            <a:ext cx="11257706" cy="1055730"/>
          </a:xfrm>
        </p:spPr>
        <p:txBody>
          <a:bodyPr/>
          <a:lstStyle/>
          <a:p>
            <a:r>
              <a:rPr lang="nb-NO" sz="1200" dirty="0">
                <a:solidFill>
                  <a:schemeClr val="tx1">
                    <a:lumMod val="50000"/>
                    <a:lumOff val="50000"/>
                  </a:schemeClr>
                </a:solidFill>
              </a:rPr>
              <a:t>PROFIL PÅ DE SOM LYTTER TIL LYDBOK:</a:t>
            </a:r>
            <a:br>
              <a:rPr lang="nb-NO" sz="1200" dirty="0">
                <a:solidFill>
                  <a:schemeClr val="tx1">
                    <a:lumMod val="50000"/>
                    <a:lumOff val="50000"/>
                  </a:schemeClr>
                </a:solidFill>
              </a:rPr>
            </a:br>
            <a:r>
              <a:rPr lang="nb-NO" sz="1600" dirty="0">
                <a:solidFill>
                  <a:schemeClr val="tx1"/>
                </a:solidFill>
              </a:rPr>
              <a:t>Lydboklyttere: Oftere kvinner, 25-39 år, oftere barnefamilier og oftere i gruppene </a:t>
            </a:r>
            <a:br>
              <a:rPr lang="nb-NO" sz="1600" dirty="0">
                <a:solidFill>
                  <a:schemeClr val="tx1"/>
                </a:solidFill>
              </a:rPr>
            </a:br>
            <a:r>
              <a:rPr lang="nb-NO" sz="1600" dirty="0">
                <a:solidFill>
                  <a:schemeClr val="tx1"/>
                </a:solidFill>
              </a:rPr>
              <a:t>«De barneorienterte» og «De moderne»</a:t>
            </a:r>
            <a:endParaRPr lang="nb-NO" dirty="0">
              <a:solidFill>
                <a:schemeClr val="tx1"/>
              </a:solidFill>
            </a:endParaRPr>
          </a:p>
        </p:txBody>
      </p:sp>
      <p:graphicFrame>
        <p:nvGraphicFramePr>
          <p:cNvPr id="21" name="Diagram 20">
            <a:extLst>
              <a:ext uri="{FF2B5EF4-FFF2-40B4-BE49-F238E27FC236}">
                <a16:creationId xmlns:a16="http://schemas.microsoft.com/office/drawing/2014/main" id="{1719E487-46A7-468D-82FB-1705E159C422}"/>
              </a:ext>
            </a:extLst>
          </p:cNvPr>
          <p:cNvGraphicFramePr/>
          <p:nvPr>
            <p:extLst>
              <p:ext uri="{D42A27DB-BD31-4B8C-83A1-F6EECF244321}">
                <p14:modId xmlns:p14="http://schemas.microsoft.com/office/powerpoint/2010/main" val="4061847486"/>
              </p:ext>
            </p:extLst>
          </p:nvPr>
        </p:nvGraphicFramePr>
        <p:xfrm>
          <a:off x="762397" y="1487860"/>
          <a:ext cx="4680520" cy="485327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 name="Diagram 21">
            <a:extLst>
              <a:ext uri="{FF2B5EF4-FFF2-40B4-BE49-F238E27FC236}">
                <a16:creationId xmlns:a16="http://schemas.microsoft.com/office/drawing/2014/main" id="{61D04BCA-4455-4647-89D5-EE42B40A55C1}"/>
              </a:ext>
            </a:extLst>
          </p:cNvPr>
          <p:cNvGraphicFramePr/>
          <p:nvPr>
            <p:extLst>
              <p:ext uri="{D42A27DB-BD31-4B8C-83A1-F6EECF244321}">
                <p14:modId xmlns:p14="http://schemas.microsoft.com/office/powerpoint/2010/main" val="894113171"/>
              </p:ext>
            </p:extLst>
          </p:nvPr>
        </p:nvGraphicFramePr>
        <p:xfrm>
          <a:off x="6272959" y="1487860"/>
          <a:ext cx="4680520" cy="4853273"/>
        </p:xfrm>
        <a:graphic>
          <a:graphicData uri="http://schemas.openxmlformats.org/drawingml/2006/chart">
            <c:chart xmlns:c="http://schemas.openxmlformats.org/drawingml/2006/chart" xmlns:r="http://schemas.openxmlformats.org/officeDocument/2006/relationships" r:id="rId3"/>
          </a:graphicData>
        </a:graphic>
      </p:graphicFrame>
      <p:cxnSp>
        <p:nvCxnSpPr>
          <p:cNvPr id="36" name="Rett linje 35">
            <a:extLst>
              <a:ext uri="{FF2B5EF4-FFF2-40B4-BE49-F238E27FC236}">
                <a16:creationId xmlns:a16="http://schemas.microsoft.com/office/drawing/2014/main" id="{B3B899DD-F377-48A7-A52F-E1A30E00E135}"/>
              </a:ext>
            </a:extLst>
          </p:cNvPr>
          <p:cNvCxnSpPr>
            <a:cxnSpLocks/>
          </p:cNvCxnSpPr>
          <p:nvPr/>
        </p:nvCxnSpPr>
        <p:spPr>
          <a:xfrm>
            <a:off x="3575720" y="1556792"/>
            <a:ext cx="0" cy="4749376"/>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F30D4FF0-2884-40AB-858D-7D15FFF97B94}"/>
              </a:ext>
            </a:extLst>
          </p:cNvPr>
          <p:cNvCxnSpPr>
            <a:cxnSpLocks/>
          </p:cNvCxnSpPr>
          <p:nvPr/>
        </p:nvCxnSpPr>
        <p:spPr>
          <a:xfrm>
            <a:off x="9120336" y="1556792"/>
            <a:ext cx="0" cy="4749376"/>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35" name="TekstSylinder 34">
            <a:extLst>
              <a:ext uri="{FF2B5EF4-FFF2-40B4-BE49-F238E27FC236}">
                <a16:creationId xmlns:a16="http://schemas.microsoft.com/office/drawing/2014/main" id="{FEEC448B-77AD-93E2-B0BD-A3DBAA29B4D4}"/>
              </a:ext>
            </a:extLst>
          </p:cNvPr>
          <p:cNvSpPr txBox="1"/>
          <p:nvPr/>
        </p:nvSpPr>
        <p:spPr>
          <a:xfrm>
            <a:off x="623393" y="6341133"/>
            <a:ext cx="4819524" cy="230832"/>
          </a:xfrm>
          <a:prstGeom prst="rect">
            <a:avLst/>
          </a:prstGeom>
          <a:noFill/>
        </p:spPr>
        <p:txBody>
          <a:bodyPr wrap="square" rtlCol="0">
            <a:spAutoFit/>
          </a:bodyPr>
          <a:lstStyle/>
          <a:p>
            <a:r>
              <a:rPr lang="nb-NO" sz="900" i="1" dirty="0"/>
              <a:t>Signifikante forskjeller er markert med grønt for høyere enn total og rødt for lavere</a:t>
            </a:r>
          </a:p>
        </p:txBody>
      </p:sp>
      <p:pic>
        <p:nvPicPr>
          <p:cNvPr id="38" name="Picture 2" descr="Bilderesultat for GENDER ICON">
            <a:extLst>
              <a:ext uri="{FF2B5EF4-FFF2-40B4-BE49-F238E27FC236}">
                <a16:creationId xmlns:a16="http://schemas.microsoft.com/office/drawing/2014/main" id="{5DF87EFB-1268-FEC5-77FC-83C2F1D1D02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4939" y="1537098"/>
            <a:ext cx="284139" cy="28702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Bilderesultat for AGE ICON">
            <a:extLst>
              <a:ext uri="{FF2B5EF4-FFF2-40B4-BE49-F238E27FC236}">
                <a16:creationId xmlns:a16="http://schemas.microsoft.com/office/drawing/2014/main" id="{9586728C-8038-6E9E-1130-BF5C91D6954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1683" y="1896328"/>
            <a:ext cx="361689" cy="33711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Bilderesultat for CHILDREN ICON">
            <a:extLst>
              <a:ext uri="{FF2B5EF4-FFF2-40B4-BE49-F238E27FC236}">
                <a16:creationId xmlns:a16="http://schemas.microsoft.com/office/drawing/2014/main" id="{EFEB106F-8730-9B46-32F5-1F1E9CD6063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3967" y="2248325"/>
            <a:ext cx="337119" cy="337119"/>
          </a:xfrm>
          <a:prstGeom prst="rect">
            <a:avLst/>
          </a:prstGeom>
          <a:noFill/>
          <a:extLst>
            <a:ext uri="{909E8E84-426E-40DD-AFC4-6F175D3DCCD1}">
              <a14:hiddenFill xmlns:a14="http://schemas.microsoft.com/office/drawing/2010/main">
                <a:solidFill>
                  <a:srgbClr val="FFFFFF"/>
                </a:solidFill>
              </a14:hiddenFill>
            </a:ext>
          </a:extLst>
        </p:spPr>
      </p:pic>
      <p:pic>
        <p:nvPicPr>
          <p:cNvPr id="41" name="Bilde 40">
            <a:extLst>
              <a:ext uri="{FF2B5EF4-FFF2-40B4-BE49-F238E27FC236}">
                <a16:creationId xmlns:a16="http://schemas.microsoft.com/office/drawing/2014/main" id="{888965A2-B0BA-8156-CCFA-00DB96D7C7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31682" y="2927039"/>
            <a:ext cx="361690" cy="207936"/>
          </a:xfrm>
          <a:prstGeom prst="rect">
            <a:avLst/>
          </a:prstGeom>
        </p:spPr>
      </p:pic>
      <p:pic>
        <p:nvPicPr>
          <p:cNvPr id="42" name="Picture 12" descr="Bilderesultat for INCOME ICON">
            <a:extLst>
              <a:ext uri="{FF2B5EF4-FFF2-40B4-BE49-F238E27FC236}">
                <a16:creationId xmlns:a16="http://schemas.microsoft.com/office/drawing/2014/main" id="{FDD3B36B-4242-2174-7CFF-40E6C3D3798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20034" y="3195741"/>
            <a:ext cx="373338" cy="348688"/>
          </a:xfrm>
          <a:prstGeom prst="rect">
            <a:avLst/>
          </a:prstGeom>
          <a:noFill/>
          <a:extLst>
            <a:ext uri="{909E8E84-426E-40DD-AFC4-6F175D3DCCD1}">
              <a14:hiddenFill xmlns:a14="http://schemas.microsoft.com/office/drawing/2010/main">
                <a:solidFill>
                  <a:srgbClr val="FFFFFF"/>
                </a:solidFill>
              </a14:hiddenFill>
            </a:ext>
          </a:extLst>
        </p:spPr>
      </p:pic>
      <p:pic>
        <p:nvPicPr>
          <p:cNvPr id="43" name="Bilde 42">
            <a:extLst>
              <a:ext uri="{FF2B5EF4-FFF2-40B4-BE49-F238E27FC236}">
                <a16:creationId xmlns:a16="http://schemas.microsoft.com/office/drawing/2014/main" id="{A353592A-E5F3-1573-7B84-89909AFBE8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625451" y="3571219"/>
            <a:ext cx="335897" cy="272810"/>
          </a:xfrm>
          <a:prstGeom prst="rect">
            <a:avLst/>
          </a:prstGeom>
        </p:spPr>
      </p:pic>
      <p:pic>
        <p:nvPicPr>
          <p:cNvPr id="44" name="Picture 19" descr="Household Icons - Download Free Vector Icons | Noun Project">
            <a:extLst>
              <a:ext uri="{FF2B5EF4-FFF2-40B4-BE49-F238E27FC236}">
                <a16:creationId xmlns:a16="http://schemas.microsoft.com/office/drawing/2014/main" id="{E7DCDDBC-8701-8653-7F60-4DCCEF94A4B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44762" y="2575943"/>
            <a:ext cx="324491" cy="324491"/>
          </a:xfrm>
          <a:prstGeom prst="rect">
            <a:avLst/>
          </a:prstGeom>
          <a:noFill/>
          <a:extLst>
            <a:ext uri="{909E8E84-426E-40DD-AFC4-6F175D3DCCD1}">
              <a14:hiddenFill xmlns:a14="http://schemas.microsoft.com/office/drawing/2010/main">
                <a:solidFill>
                  <a:srgbClr val="FFFFFF"/>
                </a:solidFill>
              </a14:hiddenFill>
            </a:ext>
          </a:extLst>
        </p:spPr>
      </p:pic>
      <p:pic>
        <p:nvPicPr>
          <p:cNvPr id="45" name="Grafikk 44" descr="Handlevogn kontur">
            <a:extLst>
              <a:ext uri="{FF2B5EF4-FFF2-40B4-BE49-F238E27FC236}">
                <a16:creationId xmlns:a16="http://schemas.microsoft.com/office/drawing/2014/main" id="{30FCF6A8-D715-82A6-84F7-A6F58738C48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64563" y="4219907"/>
            <a:ext cx="304690" cy="304690"/>
          </a:xfrm>
          <a:prstGeom prst="rect">
            <a:avLst/>
          </a:prstGeom>
        </p:spPr>
      </p:pic>
      <p:pic>
        <p:nvPicPr>
          <p:cNvPr id="46" name="Grafikk 45" descr="Bøker på hylle med heldekkende fyll">
            <a:extLst>
              <a:ext uri="{FF2B5EF4-FFF2-40B4-BE49-F238E27FC236}">
                <a16:creationId xmlns:a16="http://schemas.microsoft.com/office/drawing/2014/main" id="{1938723E-6DDD-F4ED-5142-D5020DCA933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40580" y="4555256"/>
            <a:ext cx="335916" cy="335916"/>
          </a:xfrm>
          <a:prstGeom prst="rect">
            <a:avLst/>
          </a:prstGeom>
        </p:spPr>
      </p:pic>
      <p:pic>
        <p:nvPicPr>
          <p:cNvPr id="47" name="Picture 4" descr="World International Language Icon Thin Line Vector Stock Vector -  Illustration of globe, country: 174303821">
            <a:extLst>
              <a:ext uri="{FF2B5EF4-FFF2-40B4-BE49-F238E27FC236}">
                <a16:creationId xmlns:a16="http://schemas.microsoft.com/office/drawing/2014/main" id="{A2F2EE45-261A-3E67-1CD5-0FB625A8551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19644" y="4906847"/>
            <a:ext cx="365655" cy="365655"/>
          </a:xfrm>
          <a:prstGeom prst="rect">
            <a:avLst/>
          </a:prstGeom>
          <a:noFill/>
          <a:extLst>
            <a:ext uri="{909E8E84-426E-40DD-AFC4-6F175D3DCCD1}">
              <a14:hiddenFill xmlns:a14="http://schemas.microsoft.com/office/drawing/2010/main">
                <a:solidFill>
                  <a:srgbClr val="FFFFFF"/>
                </a:solidFill>
              </a14:hiddenFill>
            </a:ext>
          </a:extLst>
        </p:spPr>
      </p:pic>
      <p:pic>
        <p:nvPicPr>
          <p:cNvPr id="48" name="Bilde 47">
            <a:extLst>
              <a:ext uri="{FF2B5EF4-FFF2-40B4-BE49-F238E27FC236}">
                <a16:creationId xmlns:a16="http://schemas.microsoft.com/office/drawing/2014/main" id="{BACC531E-3382-E1E1-8F36-A1B9F9419C6B}"/>
              </a:ext>
            </a:extLst>
          </p:cNvPr>
          <p:cNvPicPr>
            <a:picLocks noChangeAspect="1"/>
          </p:cNvPicPr>
          <p:nvPr/>
        </p:nvPicPr>
        <p:blipFill>
          <a:blip r:embed="rId16"/>
          <a:stretch>
            <a:fillRect/>
          </a:stretch>
        </p:blipFill>
        <p:spPr>
          <a:xfrm>
            <a:off x="5591944" y="5997800"/>
            <a:ext cx="304690" cy="308368"/>
          </a:xfrm>
          <a:prstGeom prst="rect">
            <a:avLst/>
          </a:prstGeom>
        </p:spPr>
      </p:pic>
      <p:pic>
        <p:nvPicPr>
          <p:cNvPr id="49" name="Bilde 48">
            <a:extLst>
              <a:ext uri="{FF2B5EF4-FFF2-40B4-BE49-F238E27FC236}">
                <a16:creationId xmlns:a16="http://schemas.microsoft.com/office/drawing/2014/main" id="{E0C39F99-11A8-A7E8-B7EF-009DA596BE61}"/>
              </a:ext>
            </a:extLst>
          </p:cNvPr>
          <p:cNvPicPr>
            <a:picLocks noChangeAspect="1"/>
          </p:cNvPicPr>
          <p:nvPr/>
        </p:nvPicPr>
        <p:blipFill>
          <a:blip r:embed="rId17"/>
          <a:stretch>
            <a:fillRect/>
          </a:stretch>
        </p:blipFill>
        <p:spPr>
          <a:xfrm>
            <a:off x="5651365" y="5636736"/>
            <a:ext cx="317888" cy="324214"/>
          </a:xfrm>
          <a:prstGeom prst="rect">
            <a:avLst/>
          </a:prstGeom>
        </p:spPr>
      </p:pic>
      <p:pic>
        <p:nvPicPr>
          <p:cNvPr id="50" name="Bilde 49">
            <a:extLst>
              <a:ext uri="{FF2B5EF4-FFF2-40B4-BE49-F238E27FC236}">
                <a16:creationId xmlns:a16="http://schemas.microsoft.com/office/drawing/2014/main" id="{B540C822-FBFF-C93C-96CB-D012C57670D5}"/>
              </a:ext>
            </a:extLst>
          </p:cNvPr>
          <p:cNvPicPr>
            <a:picLocks noChangeAspect="1"/>
          </p:cNvPicPr>
          <p:nvPr/>
        </p:nvPicPr>
        <p:blipFill>
          <a:blip r:embed="rId18"/>
          <a:stretch>
            <a:fillRect/>
          </a:stretch>
        </p:blipFill>
        <p:spPr>
          <a:xfrm>
            <a:off x="5620142" y="5346236"/>
            <a:ext cx="384768" cy="223414"/>
          </a:xfrm>
          <a:prstGeom prst="rect">
            <a:avLst/>
          </a:prstGeom>
        </p:spPr>
      </p:pic>
      <p:pic>
        <p:nvPicPr>
          <p:cNvPr id="51" name="Bilde 50">
            <a:extLst>
              <a:ext uri="{FF2B5EF4-FFF2-40B4-BE49-F238E27FC236}">
                <a16:creationId xmlns:a16="http://schemas.microsoft.com/office/drawing/2014/main" id="{000549A0-9B2E-8C25-AE8E-48E929E8F1A0}"/>
              </a:ext>
            </a:extLst>
          </p:cNvPr>
          <p:cNvPicPr>
            <a:picLocks noChangeAspect="1"/>
          </p:cNvPicPr>
          <p:nvPr/>
        </p:nvPicPr>
        <p:blipFill>
          <a:blip r:embed="rId19"/>
          <a:stretch>
            <a:fillRect/>
          </a:stretch>
        </p:blipFill>
        <p:spPr>
          <a:xfrm>
            <a:off x="5656327" y="3885240"/>
            <a:ext cx="283145" cy="304008"/>
          </a:xfrm>
          <a:prstGeom prst="rect">
            <a:avLst/>
          </a:prstGeom>
        </p:spPr>
      </p:pic>
      <p:sp>
        <p:nvSpPr>
          <p:cNvPr id="52" name="TekstSylinder 51">
            <a:extLst>
              <a:ext uri="{FF2B5EF4-FFF2-40B4-BE49-F238E27FC236}">
                <a16:creationId xmlns:a16="http://schemas.microsoft.com/office/drawing/2014/main" id="{37B7708B-C831-1235-B734-4ECAFA2099A3}"/>
              </a:ext>
            </a:extLst>
          </p:cNvPr>
          <p:cNvSpPr txBox="1"/>
          <p:nvPr/>
        </p:nvSpPr>
        <p:spPr>
          <a:xfrm>
            <a:off x="-8309" y="6633786"/>
            <a:ext cx="12117800" cy="230832"/>
          </a:xfrm>
          <a:prstGeom prst="rect">
            <a:avLst/>
          </a:prstGeom>
          <a:noFill/>
        </p:spPr>
        <p:txBody>
          <a:bodyPr wrap="square" rtlCol="0">
            <a:spAutoFit/>
          </a:bodyPr>
          <a:lstStyle/>
          <a:p>
            <a:r>
              <a:rPr lang="nb-NO" sz="900" b="1"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Tenk på formatet på de [språk] bøkene du leste/lyttet til i 2021. Hvor stor andel leste du i ulike formater? Fordel 100 poeng/prosent. Viser andel boklesere (15%) som lyttet til lydbøker (uavhengig av språk)</a:t>
            </a:r>
            <a:endParaRPr lang="nb-NO" sz="900"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3773561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9" name="Bilde 118">
            <a:extLst>
              <a:ext uri="{FF2B5EF4-FFF2-40B4-BE49-F238E27FC236}">
                <a16:creationId xmlns:a16="http://schemas.microsoft.com/office/drawing/2014/main" id="{E345419F-BC1B-49BE-959C-F3F3AECCE68A}"/>
              </a:ext>
            </a:extLst>
          </p:cNvPr>
          <p:cNvPicPr>
            <a:picLocks noChangeAspect="1"/>
          </p:cNvPicPr>
          <p:nvPr/>
        </p:nvPicPr>
        <p:blipFill>
          <a:blip r:embed="rId2"/>
          <a:stretch>
            <a:fillRect/>
          </a:stretch>
        </p:blipFill>
        <p:spPr>
          <a:xfrm>
            <a:off x="7791450" y="2996952"/>
            <a:ext cx="4392909" cy="3679242"/>
          </a:xfrm>
          <a:prstGeom prst="rect">
            <a:avLst/>
          </a:prstGeom>
        </p:spPr>
      </p:pic>
      <p:sp>
        <p:nvSpPr>
          <p:cNvPr id="2" name="Tittel 1">
            <a:extLst>
              <a:ext uri="{FF2B5EF4-FFF2-40B4-BE49-F238E27FC236}">
                <a16:creationId xmlns:a16="http://schemas.microsoft.com/office/drawing/2014/main" id="{2E102FF3-A83B-4F5B-BFFC-886721A2DE7B}"/>
              </a:ext>
            </a:extLst>
          </p:cNvPr>
          <p:cNvSpPr>
            <a:spLocks noGrp="1"/>
          </p:cNvSpPr>
          <p:nvPr>
            <p:ph type="title"/>
          </p:nvPr>
        </p:nvSpPr>
        <p:spPr>
          <a:xfrm>
            <a:off x="760258" y="444357"/>
            <a:ext cx="10725149" cy="911225"/>
          </a:xfrm>
        </p:spPr>
        <p:txBody>
          <a:bodyPr/>
          <a:lstStyle/>
          <a:p>
            <a:r>
              <a:rPr lang="nb-NO" sz="1200" dirty="0">
                <a:solidFill>
                  <a:schemeClr val="bg1">
                    <a:lumMod val="50000"/>
                  </a:schemeClr>
                </a:solidFill>
              </a:rPr>
              <a:t>BOKHANDLERFORENINGEN OG FORLEGGERFORENINGEN: </a:t>
            </a:r>
            <a:br>
              <a:rPr lang="nb-NO" sz="1200" dirty="0">
                <a:solidFill>
                  <a:schemeClr val="bg1">
                    <a:lumMod val="50000"/>
                  </a:schemeClr>
                </a:solidFill>
              </a:rPr>
            </a:br>
            <a:r>
              <a:rPr lang="nb-NO" dirty="0"/>
              <a:t>Kort om gjennomføring av leserundersøkelsen 2021 med 2119 besvarelser</a:t>
            </a:r>
          </a:p>
        </p:txBody>
      </p:sp>
      <p:sp>
        <p:nvSpPr>
          <p:cNvPr id="118" name="TekstSylinder 117">
            <a:extLst>
              <a:ext uri="{FF2B5EF4-FFF2-40B4-BE49-F238E27FC236}">
                <a16:creationId xmlns:a16="http://schemas.microsoft.com/office/drawing/2014/main" id="{B69E21A4-2773-41FC-A3CD-80208F0C3AF4}"/>
              </a:ext>
            </a:extLst>
          </p:cNvPr>
          <p:cNvSpPr txBox="1"/>
          <p:nvPr/>
        </p:nvSpPr>
        <p:spPr>
          <a:xfrm>
            <a:off x="736186" y="1484784"/>
            <a:ext cx="8456157" cy="4401205"/>
          </a:xfrm>
          <a:prstGeom prst="rect">
            <a:avLst/>
          </a:prstGeom>
          <a:noFill/>
        </p:spPr>
        <p:txBody>
          <a:bodyPr wrap="square" rtlCol="0">
            <a:spAutoFit/>
          </a:bodyPr>
          <a:lstStyle/>
          <a:p>
            <a:r>
              <a:rPr lang="nb-NO" sz="1400" b="1" dirty="0"/>
              <a:t>FORMÅL:</a:t>
            </a:r>
          </a:p>
          <a:p>
            <a:pPr lvl="0"/>
            <a:r>
              <a:rPr lang="nb-NO" sz="1400" dirty="0">
                <a:effectLst/>
                <a:latin typeface="Arial" panose="020B0604020202020204" pitchFamily="34" charset="0"/>
                <a:ea typeface="Calibri" panose="020F0502020204030204" pitchFamily="34" charset="0"/>
                <a:cs typeface="Arial" panose="020B0604020202020204" pitchFamily="34" charset="0"/>
              </a:rPr>
              <a:t>Videreføre viktige måletall fra historisk leserundersøkelse. Spørsmålene i årets undersøkelse er omstrukturert, reformulert og tilpasset digital datainnsamling -  og gir mulighet for flere analyser og indirekte sammenstillinger</a:t>
            </a:r>
          </a:p>
          <a:p>
            <a:pPr lvl="0"/>
            <a:endParaRPr lang="nb-NO" sz="1400" dirty="0">
              <a:latin typeface="Arial" panose="020B0604020202020204" pitchFamily="34" charset="0"/>
              <a:ea typeface="Calibri" panose="020F0502020204030204" pitchFamily="34" charset="0"/>
              <a:cs typeface="Arial" panose="020B0604020202020204" pitchFamily="34" charset="0"/>
            </a:endParaRPr>
          </a:p>
          <a:p>
            <a:r>
              <a:rPr lang="nb-NO" sz="1400" i="1" dirty="0"/>
              <a:t>Historiske måletall i rapporten er hentet fra tidligere undersøkelse gjennomført hos Ipsos</a:t>
            </a:r>
          </a:p>
          <a:p>
            <a:endParaRPr lang="nb-NO" sz="1400" dirty="0">
              <a:effectLst/>
              <a:latin typeface="Arial" panose="020B0604020202020204" pitchFamily="34" charset="0"/>
              <a:ea typeface="Calibri" panose="020F0502020204030204" pitchFamily="34" charset="0"/>
              <a:cs typeface="Arial" panose="020B0604020202020204" pitchFamily="34" charset="0"/>
            </a:endParaRPr>
          </a:p>
          <a:p>
            <a:pPr lvl="0"/>
            <a:r>
              <a:rPr lang="nb-NO" sz="1400" dirty="0">
                <a:effectLst/>
                <a:latin typeface="Arial" panose="020B0604020202020204" pitchFamily="34" charset="0"/>
                <a:ea typeface="Calibri" panose="020F0502020204030204" pitchFamily="34" charset="0"/>
                <a:cs typeface="Arial" panose="020B0604020202020204" pitchFamily="34" charset="0"/>
              </a:rPr>
              <a:t>I tillegg identifisere drivere for bokkonsum (emosjonelle og funksjonelle) – og gap i forhold til hva man opplever at finnes på markedet i dag</a:t>
            </a:r>
          </a:p>
          <a:p>
            <a:endParaRPr lang="nb-NO" sz="1400" dirty="0"/>
          </a:p>
          <a:p>
            <a:r>
              <a:rPr lang="nb-NO" sz="1400" b="1" dirty="0"/>
              <a:t>UTVALG / DATAINNSAMLING:</a:t>
            </a:r>
          </a:p>
          <a:p>
            <a:r>
              <a:rPr lang="nb-NO" sz="1400" dirty="0"/>
              <a:t>Undersøkelsen er gjennomført på web – og respondentene (16+ år) er trukket som et </a:t>
            </a:r>
          </a:p>
          <a:p>
            <a:r>
              <a:rPr lang="nb-NO" sz="1400" dirty="0"/>
              <a:t>standard landsrepresentativt utvalg fra Norstat (</a:t>
            </a:r>
            <a:r>
              <a:rPr lang="nb-NO" sz="1400" dirty="0">
                <a:solidFill>
                  <a:schemeClr val="accent2"/>
                </a:solidFill>
                <a:hlinkClick r:id="rId3">
                  <a:extLst>
                    <a:ext uri="{A12FA001-AC4F-418D-AE19-62706E023703}">
                      <ahyp:hlinkClr xmlns:ahyp="http://schemas.microsoft.com/office/drawing/2018/hyperlinkcolor" val="tx"/>
                    </a:ext>
                  </a:extLst>
                </a:hlinkClick>
              </a:rPr>
              <a:t>www.norstat.no</a:t>
            </a:r>
            <a:r>
              <a:rPr lang="nb-NO" sz="1400" dirty="0"/>
              <a:t>) sitt web-panel. </a:t>
            </a:r>
          </a:p>
          <a:p>
            <a:endParaRPr lang="nb-NO" sz="1400" dirty="0"/>
          </a:p>
          <a:p>
            <a:r>
              <a:rPr lang="nb-NO" sz="1400" dirty="0"/>
              <a:t>Dataene er vektet kjønn, alder, landsdel og utdanning</a:t>
            </a:r>
          </a:p>
          <a:p>
            <a:r>
              <a:rPr lang="nb-NO" sz="1400" dirty="0"/>
              <a:t>Mer om Norstat sitt panel, utvalg og vekting finnes som vedlegg i undersøkelsen</a:t>
            </a:r>
          </a:p>
          <a:p>
            <a:endParaRPr lang="nb-NO" sz="1400" dirty="0"/>
          </a:p>
          <a:p>
            <a:r>
              <a:rPr lang="nb-NO" sz="1400" dirty="0"/>
              <a:t>Dataene er samlet inn i februar 2022</a:t>
            </a:r>
          </a:p>
          <a:p>
            <a:endParaRPr lang="nb-NO" sz="1400" dirty="0"/>
          </a:p>
          <a:p>
            <a:endParaRPr lang="nb-NO" sz="1400" dirty="0"/>
          </a:p>
        </p:txBody>
      </p:sp>
    </p:spTree>
    <p:extLst>
      <p:ext uri="{BB962C8B-B14F-4D97-AF65-F5344CB8AC3E}">
        <p14:creationId xmlns:p14="http://schemas.microsoft.com/office/powerpoint/2010/main" val="87346728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tel 1">
            <a:extLst>
              <a:ext uri="{FF2B5EF4-FFF2-40B4-BE49-F238E27FC236}">
                <a16:creationId xmlns:a16="http://schemas.microsoft.com/office/drawing/2014/main" id="{1CB1DDF2-518D-4D01-BC34-22F1165508EB}"/>
              </a:ext>
            </a:extLst>
          </p:cNvPr>
          <p:cNvSpPr>
            <a:spLocks noGrp="1"/>
          </p:cNvSpPr>
          <p:nvPr>
            <p:ph type="title"/>
          </p:nvPr>
        </p:nvSpPr>
        <p:spPr>
          <a:xfrm>
            <a:off x="742950" y="237529"/>
            <a:ext cx="10725150" cy="1055730"/>
          </a:xfrm>
        </p:spPr>
        <p:txBody>
          <a:bodyPr/>
          <a:lstStyle/>
          <a:p>
            <a:r>
              <a:rPr lang="nb-NO" sz="1200" dirty="0">
                <a:solidFill>
                  <a:schemeClr val="tx1">
                    <a:lumMod val="50000"/>
                    <a:lumOff val="50000"/>
                  </a:schemeClr>
                </a:solidFill>
              </a:rPr>
              <a:t>PROFIL PÅ DE SOM LESER E-BOK:</a:t>
            </a:r>
            <a:br>
              <a:rPr lang="nb-NO" sz="1200" dirty="0">
                <a:solidFill>
                  <a:schemeClr val="tx1">
                    <a:lumMod val="50000"/>
                    <a:lumOff val="50000"/>
                  </a:schemeClr>
                </a:solidFill>
              </a:rPr>
            </a:br>
            <a:r>
              <a:rPr lang="nb-NO" sz="1600" dirty="0">
                <a:solidFill>
                  <a:schemeClr val="tx1"/>
                </a:solidFill>
              </a:rPr>
              <a:t>E-bokleseren: Oftere i 40 årene og oftere i gruppen «De moderne»</a:t>
            </a:r>
          </a:p>
        </p:txBody>
      </p:sp>
      <p:graphicFrame>
        <p:nvGraphicFramePr>
          <p:cNvPr id="21" name="Diagram 20">
            <a:extLst>
              <a:ext uri="{FF2B5EF4-FFF2-40B4-BE49-F238E27FC236}">
                <a16:creationId xmlns:a16="http://schemas.microsoft.com/office/drawing/2014/main" id="{1719E487-46A7-468D-82FB-1705E159C422}"/>
              </a:ext>
            </a:extLst>
          </p:cNvPr>
          <p:cNvGraphicFramePr/>
          <p:nvPr>
            <p:extLst>
              <p:ext uri="{D42A27DB-BD31-4B8C-83A1-F6EECF244321}">
                <p14:modId xmlns:p14="http://schemas.microsoft.com/office/powerpoint/2010/main" val="1052889103"/>
              </p:ext>
            </p:extLst>
          </p:nvPr>
        </p:nvGraphicFramePr>
        <p:xfrm>
          <a:off x="762397" y="1487860"/>
          <a:ext cx="4680520" cy="485327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 name="Diagram 21">
            <a:extLst>
              <a:ext uri="{FF2B5EF4-FFF2-40B4-BE49-F238E27FC236}">
                <a16:creationId xmlns:a16="http://schemas.microsoft.com/office/drawing/2014/main" id="{7FEDF61C-1596-4FAE-B8FC-110D0D149517}"/>
              </a:ext>
            </a:extLst>
          </p:cNvPr>
          <p:cNvGraphicFramePr/>
          <p:nvPr>
            <p:extLst>
              <p:ext uri="{D42A27DB-BD31-4B8C-83A1-F6EECF244321}">
                <p14:modId xmlns:p14="http://schemas.microsoft.com/office/powerpoint/2010/main" val="4072393601"/>
              </p:ext>
            </p:extLst>
          </p:nvPr>
        </p:nvGraphicFramePr>
        <p:xfrm>
          <a:off x="6272959" y="1487860"/>
          <a:ext cx="4680520" cy="4853273"/>
        </p:xfrm>
        <a:graphic>
          <a:graphicData uri="http://schemas.openxmlformats.org/drawingml/2006/chart">
            <c:chart xmlns:c="http://schemas.openxmlformats.org/drawingml/2006/chart" xmlns:r="http://schemas.openxmlformats.org/officeDocument/2006/relationships" r:id="rId3"/>
          </a:graphicData>
        </a:graphic>
      </p:graphicFrame>
      <p:sp>
        <p:nvSpPr>
          <p:cNvPr id="35" name="TekstSylinder 34">
            <a:extLst>
              <a:ext uri="{FF2B5EF4-FFF2-40B4-BE49-F238E27FC236}">
                <a16:creationId xmlns:a16="http://schemas.microsoft.com/office/drawing/2014/main" id="{CB043F0B-89DE-9859-79C7-D67B0C48EAB1}"/>
              </a:ext>
            </a:extLst>
          </p:cNvPr>
          <p:cNvSpPr txBox="1"/>
          <p:nvPr/>
        </p:nvSpPr>
        <p:spPr>
          <a:xfrm>
            <a:off x="623393" y="6341133"/>
            <a:ext cx="4819524" cy="230832"/>
          </a:xfrm>
          <a:prstGeom prst="rect">
            <a:avLst/>
          </a:prstGeom>
          <a:noFill/>
        </p:spPr>
        <p:txBody>
          <a:bodyPr wrap="square" rtlCol="0">
            <a:spAutoFit/>
          </a:bodyPr>
          <a:lstStyle/>
          <a:p>
            <a:r>
              <a:rPr lang="nb-NO" sz="900" i="1" dirty="0"/>
              <a:t>Signifikante forskjeller er markert med grønt for høyere enn total og rødt for lavere</a:t>
            </a:r>
          </a:p>
        </p:txBody>
      </p:sp>
      <p:pic>
        <p:nvPicPr>
          <p:cNvPr id="36" name="Picture 2" descr="Bilderesultat for GENDER ICON">
            <a:extLst>
              <a:ext uri="{FF2B5EF4-FFF2-40B4-BE49-F238E27FC236}">
                <a16:creationId xmlns:a16="http://schemas.microsoft.com/office/drawing/2014/main" id="{356417F8-AD64-A25B-DC8F-59C13B8FB2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4939" y="1537098"/>
            <a:ext cx="284139" cy="2870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Bilderesultat for AGE ICON">
            <a:extLst>
              <a:ext uri="{FF2B5EF4-FFF2-40B4-BE49-F238E27FC236}">
                <a16:creationId xmlns:a16="http://schemas.microsoft.com/office/drawing/2014/main" id="{9CEB09AA-FE1E-D334-4C42-79980FB056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1683" y="1896328"/>
            <a:ext cx="361689" cy="33711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Bilderesultat for CHILDREN ICON">
            <a:extLst>
              <a:ext uri="{FF2B5EF4-FFF2-40B4-BE49-F238E27FC236}">
                <a16:creationId xmlns:a16="http://schemas.microsoft.com/office/drawing/2014/main" id="{D3342F40-BD08-8858-C614-98F3552F566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3967" y="2248325"/>
            <a:ext cx="337119" cy="337119"/>
          </a:xfrm>
          <a:prstGeom prst="rect">
            <a:avLst/>
          </a:prstGeom>
          <a:noFill/>
          <a:extLst>
            <a:ext uri="{909E8E84-426E-40DD-AFC4-6F175D3DCCD1}">
              <a14:hiddenFill xmlns:a14="http://schemas.microsoft.com/office/drawing/2010/main">
                <a:solidFill>
                  <a:srgbClr val="FFFFFF"/>
                </a:solidFill>
              </a14:hiddenFill>
            </a:ext>
          </a:extLst>
        </p:spPr>
      </p:pic>
      <p:pic>
        <p:nvPicPr>
          <p:cNvPr id="39" name="Bilde 38">
            <a:extLst>
              <a:ext uri="{FF2B5EF4-FFF2-40B4-BE49-F238E27FC236}">
                <a16:creationId xmlns:a16="http://schemas.microsoft.com/office/drawing/2014/main" id="{6C415421-3F54-DD0F-5A9D-52FC3CC413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31682" y="2927039"/>
            <a:ext cx="361690" cy="207936"/>
          </a:xfrm>
          <a:prstGeom prst="rect">
            <a:avLst/>
          </a:prstGeom>
        </p:spPr>
      </p:pic>
      <p:pic>
        <p:nvPicPr>
          <p:cNvPr id="40" name="Picture 12" descr="Bilderesultat for INCOME ICON">
            <a:extLst>
              <a:ext uri="{FF2B5EF4-FFF2-40B4-BE49-F238E27FC236}">
                <a16:creationId xmlns:a16="http://schemas.microsoft.com/office/drawing/2014/main" id="{439108C3-39D4-9462-6408-F92340244F5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20034" y="3195741"/>
            <a:ext cx="373338" cy="348688"/>
          </a:xfrm>
          <a:prstGeom prst="rect">
            <a:avLst/>
          </a:prstGeom>
          <a:noFill/>
          <a:extLst>
            <a:ext uri="{909E8E84-426E-40DD-AFC4-6F175D3DCCD1}">
              <a14:hiddenFill xmlns:a14="http://schemas.microsoft.com/office/drawing/2010/main">
                <a:solidFill>
                  <a:srgbClr val="FFFFFF"/>
                </a:solidFill>
              </a14:hiddenFill>
            </a:ext>
          </a:extLst>
        </p:spPr>
      </p:pic>
      <p:pic>
        <p:nvPicPr>
          <p:cNvPr id="41" name="Bilde 40">
            <a:extLst>
              <a:ext uri="{FF2B5EF4-FFF2-40B4-BE49-F238E27FC236}">
                <a16:creationId xmlns:a16="http://schemas.microsoft.com/office/drawing/2014/main" id="{C6FCA590-8C10-D922-4A32-E1173DCB2B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625451" y="3571219"/>
            <a:ext cx="335897" cy="272810"/>
          </a:xfrm>
          <a:prstGeom prst="rect">
            <a:avLst/>
          </a:prstGeom>
        </p:spPr>
      </p:pic>
      <p:pic>
        <p:nvPicPr>
          <p:cNvPr id="42" name="Picture 19" descr="Household Icons - Download Free Vector Icons | Noun Project">
            <a:extLst>
              <a:ext uri="{FF2B5EF4-FFF2-40B4-BE49-F238E27FC236}">
                <a16:creationId xmlns:a16="http://schemas.microsoft.com/office/drawing/2014/main" id="{AA9E8B79-53C1-53FA-105A-6CCCD9C02F1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44762" y="2575943"/>
            <a:ext cx="324491" cy="324491"/>
          </a:xfrm>
          <a:prstGeom prst="rect">
            <a:avLst/>
          </a:prstGeom>
          <a:noFill/>
          <a:extLst>
            <a:ext uri="{909E8E84-426E-40DD-AFC4-6F175D3DCCD1}">
              <a14:hiddenFill xmlns:a14="http://schemas.microsoft.com/office/drawing/2010/main">
                <a:solidFill>
                  <a:srgbClr val="FFFFFF"/>
                </a:solidFill>
              </a14:hiddenFill>
            </a:ext>
          </a:extLst>
        </p:spPr>
      </p:pic>
      <p:pic>
        <p:nvPicPr>
          <p:cNvPr id="43" name="Grafikk 42" descr="Handlevogn kontur">
            <a:extLst>
              <a:ext uri="{FF2B5EF4-FFF2-40B4-BE49-F238E27FC236}">
                <a16:creationId xmlns:a16="http://schemas.microsoft.com/office/drawing/2014/main" id="{AFA98BA4-53FE-8780-0E92-3E6CB303898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64563" y="4219907"/>
            <a:ext cx="304690" cy="304690"/>
          </a:xfrm>
          <a:prstGeom prst="rect">
            <a:avLst/>
          </a:prstGeom>
        </p:spPr>
      </p:pic>
      <p:pic>
        <p:nvPicPr>
          <p:cNvPr id="44" name="Grafikk 43" descr="Bøker på hylle med heldekkende fyll">
            <a:extLst>
              <a:ext uri="{FF2B5EF4-FFF2-40B4-BE49-F238E27FC236}">
                <a16:creationId xmlns:a16="http://schemas.microsoft.com/office/drawing/2014/main" id="{173D61AA-AD1D-929E-B5D2-B7606AB9FA6F}"/>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40580" y="4555256"/>
            <a:ext cx="335916" cy="335916"/>
          </a:xfrm>
          <a:prstGeom prst="rect">
            <a:avLst/>
          </a:prstGeom>
        </p:spPr>
      </p:pic>
      <p:pic>
        <p:nvPicPr>
          <p:cNvPr id="45" name="Picture 4" descr="World International Language Icon Thin Line Vector Stock Vector -  Illustration of globe, country: 174303821">
            <a:extLst>
              <a:ext uri="{FF2B5EF4-FFF2-40B4-BE49-F238E27FC236}">
                <a16:creationId xmlns:a16="http://schemas.microsoft.com/office/drawing/2014/main" id="{0F9E18BF-C135-A7D6-B9FB-EFFD67700E0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19644" y="4906847"/>
            <a:ext cx="365655" cy="365655"/>
          </a:xfrm>
          <a:prstGeom prst="rect">
            <a:avLst/>
          </a:prstGeom>
          <a:noFill/>
          <a:extLst>
            <a:ext uri="{909E8E84-426E-40DD-AFC4-6F175D3DCCD1}">
              <a14:hiddenFill xmlns:a14="http://schemas.microsoft.com/office/drawing/2010/main">
                <a:solidFill>
                  <a:srgbClr val="FFFFFF"/>
                </a:solidFill>
              </a14:hiddenFill>
            </a:ext>
          </a:extLst>
        </p:spPr>
      </p:pic>
      <p:pic>
        <p:nvPicPr>
          <p:cNvPr id="46" name="Bilde 45">
            <a:extLst>
              <a:ext uri="{FF2B5EF4-FFF2-40B4-BE49-F238E27FC236}">
                <a16:creationId xmlns:a16="http://schemas.microsoft.com/office/drawing/2014/main" id="{6A67E5D5-35F7-45B1-D530-8C32A7A3D260}"/>
              </a:ext>
            </a:extLst>
          </p:cNvPr>
          <p:cNvPicPr>
            <a:picLocks noChangeAspect="1"/>
          </p:cNvPicPr>
          <p:nvPr/>
        </p:nvPicPr>
        <p:blipFill>
          <a:blip r:embed="rId16"/>
          <a:stretch>
            <a:fillRect/>
          </a:stretch>
        </p:blipFill>
        <p:spPr>
          <a:xfrm>
            <a:off x="5591944" y="5997800"/>
            <a:ext cx="304690" cy="308368"/>
          </a:xfrm>
          <a:prstGeom prst="rect">
            <a:avLst/>
          </a:prstGeom>
        </p:spPr>
      </p:pic>
      <p:pic>
        <p:nvPicPr>
          <p:cNvPr id="47" name="Bilde 46">
            <a:extLst>
              <a:ext uri="{FF2B5EF4-FFF2-40B4-BE49-F238E27FC236}">
                <a16:creationId xmlns:a16="http://schemas.microsoft.com/office/drawing/2014/main" id="{09DD59B1-E203-7233-5CD7-6E403559EB62}"/>
              </a:ext>
            </a:extLst>
          </p:cNvPr>
          <p:cNvPicPr>
            <a:picLocks noChangeAspect="1"/>
          </p:cNvPicPr>
          <p:nvPr/>
        </p:nvPicPr>
        <p:blipFill>
          <a:blip r:embed="rId17"/>
          <a:stretch>
            <a:fillRect/>
          </a:stretch>
        </p:blipFill>
        <p:spPr>
          <a:xfrm>
            <a:off x="5651365" y="5636736"/>
            <a:ext cx="317888" cy="324214"/>
          </a:xfrm>
          <a:prstGeom prst="rect">
            <a:avLst/>
          </a:prstGeom>
        </p:spPr>
      </p:pic>
      <p:pic>
        <p:nvPicPr>
          <p:cNvPr id="48" name="Bilde 47">
            <a:extLst>
              <a:ext uri="{FF2B5EF4-FFF2-40B4-BE49-F238E27FC236}">
                <a16:creationId xmlns:a16="http://schemas.microsoft.com/office/drawing/2014/main" id="{25403F84-0090-ADE1-8CCA-6C511A9BB692}"/>
              </a:ext>
            </a:extLst>
          </p:cNvPr>
          <p:cNvPicPr>
            <a:picLocks noChangeAspect="1"/>
          </p:cNvPicPr>
          <p:nvPr/>
        </p:nvPicPr>
        <p:blipFill>
          <a:blip r:embed="rId18"/>
          <a:stretch>
            <a:fillRect/>
          </a:stretch>
        </p:blipFill>
        <p:spPr>
          <a:xfrm>
            <a:off x="5620142" y="5346236"/>
            <a:ext cx="384768" cy="223414"/>
          </a:xfrm>
          <a:prstGeom prst="rect">
            <a:avLst/>
          </a:prstGeom>
        </p:spPr>
      </p:pic>
      <p:pic>
        <p:nvPicPr>
          <p:cNvPr id="49" name="Bilde 48">
            <a:extLst>
              <a:ext uri="{FF2B5EF4-FFF2-40B4-BE49-F238E27FC236}">
                <a16:creationId xmlns:a16="http://schemas.microsoft.com/office/drawing/2014/main" id="{AEC2B657-1F2B-B2AA-B561-75DFF44E6D99}"/>
              </a:ext>
            </a:extLst>
          </p:cNvPr>
          <p:cNvPicPr>
            <a:picLocks noChangeAspect="1"/>
          </p:cNvPicPr>
          <p:nvPr/>
        </p:nvPicPr>
        <p:blipFill>
          <a:blip r:embed="rId19"/>
          <a:stretch>
            <a:fillRect/>
          </a:stretch>
        </p:blipFill>
        <p:spPr>
          <a:xfrm>
            <a:off x="5656327" y="3885240"/>
            <a:ext cx="283145" cy="304008"/>
          </a:xfrm>
          <a:prstGeom prst="rect">
            <a:avLst/>
          </a:prstGeom>
        </p:spPr>
      </p:pic>
      <p:cxnSp>
        <p:nvCxnSpPr>
          <p:cNvPr id="52" name="Rett linje 51">
            <a:extLst>
              <a:ext uri="{FF2B5EF4-FFF2-40B4-BE49-F238E27FC236}">
                <a16:creationId xmlns:a16="http://schemas.microsoft.com/office/drawing/2014/main" id="{B4B27B9C-A959-89C9-825B-6F1FAC6B1A82}"/>
              </a:ext>
            </a:extLst>
          </p:cNvPr>
          <p:cNvCxnSpPr>
            <a:cxnSpLocks/>
          </p:cNvCxnSpPr>
          <p:nvPr/>
        </p:nvCxnSpPr>
        <p:spPr>
          <a:xfrm>
            <a:off x="3359696" y="1556792"/>
            <a:ext cx="0" cy="4749376"/>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6A5162B8-A517-49C1-B9FA-5FE1917E3C09}"/>
              </a:ext>
            </a:extLst>
          </p:cNvPr>
          <p:cNvCxnSpPr>
            <a:cxnSpLocks/>
          </p:cNvCxnSpPr>
          <p:nvPr/>
        </p:nvCxnSpPr>
        <p:spPr>
          <a:xfrm>
            <a:off x="8904312" y="1556792"/>
            <a:ext cx="0" cy="4749376"/>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54" name="TekstSylinder 53">
            <a:extLst>
              <a:ext uri="{FF2B5EF4-FFF2-40B4-BE49-F238E27FC236}">
                <a16:creationId xmlns:a16="http://schemas.microsoft.com/office/drawing/2014/main" id="{14079EE3-E3AF-A4E5-CE9F-B340D9C06EE2}"/>
              </a:ext>
            </a:extLst>
          </p:cNvPr>
          <p:cNvSpPr txBox="1"/>
          <p:nvPr/>
        </p:nvSpPr>
        <p:spPr>
          <a:xfrm>
            <a:off x="-8309" y="6633786"/>
            <a:ext cx="12117800" cy="230832"/>
          </a:xfrm>
          <a:prstGeom prst="rect">
            <a:avLst/>
          </a:prstGeom>
          <a:noFill/>
        </p:spPr>
        <p:txBody>
          <a:bodyPr wrap="square" rtlCol="0">
            <a:spAutoFit/>
          </a:bodyPr>
          <a:lstStyle/>
          <a:p>
            <a:r>
              <a:rPr lang="nb-NO" sz="900" b="1"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Tenk på formatet på de [språk] bøkene du leste/lyttet til i 2021. Hvor stor andel leste du i ulike formater? Fordel 100 poeng/prosent. Viser andel boklesere (8%) som leste e-bøker (uavhengig av språk)</a:t>
            </a:r>
            <a:endParaRPr lang="nb-NO" sz="900"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43100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630082FB-5E83-4D16-BF71-F05BF2FFC33E}"/>
              </a:ext>
            </a:extLst>
          </p:cNvPr>
          <p:cNvGraphicFramePr/>
          <p:nvPr>
            <p:extLst>
              <p:ext uri="{D42A27DB-BD31-4B8C-83A1-F6EECF244321}">
                <p14:modId xmlns:p14="http://schemas.microsoft.com/office/powerpoint/2010/main" val="686190778"/>
              </p:ext>
            </p:extLst>
          </p:nvPr>
        </p:nvGraphicFramePr>
        <p:xfrm>
          <a:off x="698403" y="2265839"/>
          <a:ext cx="10725149" cy="3060609"/>
        </p:xfrm>
        <a:graphic>
          <a:graphicData uri="http://schemas.openxmlformats.org/drawingml/2006/chart">
            <c:chart xmlns:c="http://schemas.openxmlformats.org/drawingml/2006/chart" xmlns:r="http://schemas.openxmlformats.org/officeDocument/2006/relationships" r:id="rId2"/>
          </a:graphicData>
        </a:graphic>
      </p:graphicFrame>
      <p:sp>
        <p:nvSpPr>
          <p:cNvPr id="14" name="TekstSylinder 13">
            <a:extLst>
              <a:ext uri="{FF2B5EF4-FFF2-40B4-BE49-F238E27FC236}">
                <a16:creationId xmlns:a16="http://schemas.microsoft.com/office/drawing/2014/main" id="{93A97282-6F8A-4EF8-8187-666CF5F0EE43}"/>
              </a:ext>
            </a:extLst>
          </p:cNvPr>
          <p:cNvSpPr txBox="1"/>
          <p:nvPr/>
        </p:nvSpPr>
        <p:spPr>
          <a:xfrm>
            <a:off x="672906" y="2249472"/>
            <a:ext cx="10795194" cy="415498"/>
          </a:xfrm>
          <a:prstGeom prst="rect">
            <a:avLst/>
          </a:prstGeom>
          <a:noFill/>
        </p:spPr>
        <p:txBody>
          <a:bodyPr wrap="square">
            <a:spAutoFit/>
          </a:bodyPr>
          <a:lstStyle/>
          <a:p>
            <a:r>
              <a:rPr lang="nb-NO" b="1" dirty="0"/>
              <a:t>Snitt antall bøker (blant bokleserne) som leses på NORSK</a:t>
            </a:r>
          </a:p>
          <a:p>
            <a:r>
              <a:rPr lang="nb-NO" sz="900" dirty="0"/>
              <a:t>Merk: Norsk språk – ikke forfatter</a:t>
            </a:r>
          </a:p>
        </p:txBody>
      </p:sp>
      <p:sp>
        <p:nvSpPr>
          <p:cNvPr id="16" name="TekstSylinder 15">
            <a:extLst>
              <a:ext uri="{FF2B5EF4-FFF2-40B4-BE49-F238E27FC236}">
                <a16:creationId xmlns:a16="http://schemas.microsoft.com/office/drawing/2014/main" id="{B41C4ED8-6EE7-492E-A9D8-9851DD5A4A19}"/>
              </a:ext>
            </a:extLst>
          </p:cNvPr>
          <p:cNvSpPr txBox="1"/>
          <p:nvPr/>
        </p:nvSpPr>
        <p:spPr>
          <a:xfrm>
            <a:off x="47328" y="6546830"/>
            <a:ext cx="10707665" cy="338554"/>
          </a:xfrm>
          <a:prstGeom prst="rect">
            <a:avLst/>
          </a:prstGeom>
          <a:noFill/>
        </p:spPr>
        <p:txBody>
          <a:bodyPr wrap="square">
            <a:spAutoFit/>
          </a:bodyPr>
          <a:lstStyle/>
          <a:p>
            <a:r>
              <a:rPr lang="nb-NO" sz="800" i="1" dirty="0">
                <a:latin typeface="Arial" panose="020B0604020202020204" pitchFamily="34" charset="0"/>
                <a:cs typeface="Arial" panose="020B0604020202020204" pitchFamily="34" charset="0"/>
              </a:rPr>
              <a:t>Merk: Historiske data er gjennomført hos Ipsos t.o.m. 2019 – skifte av metode fra telefon (blå ramme) til Web (grønn ramme) ble foretatt i 2017. i 2019 og 2021 er utdannelse inkludert i vektegrunnlaget</a:t>
            </a:r>
            <a:endParaRPr lang="nb-NO" sz="800" i="1" dirty="0">
              <a:effectLst/>
              <a:latin typeface="Arial" panose="020B0604020202020204" pitchFamily="34" charset="0"/>
              <a:ea typeface="Times New Roman" panose="02020603050405020304" pitchFamily="18" charset="0"/>
              <a:cs typeface="Arial" panose="020B0604020202020204" pitchFamily="34" charset="0"/>
            </a:endParaRPr>
          </a:p>
          <a:p>
            <a:r>
              <a:rPr lang="nb-NO" sz="800" i="1" dirty="0">
                <a:latin typeface="Arial" panose="020B0604020202020204" pitchFamily="34" charset="0"/>
                <a:ea typeface="Times New Roman" panose="02020603050405020304" pitchFamily="18" charset="0"/>
                <a:cs typeface="Arial" panose="020B0604020202020204" pitchFamily="34" charset="0"/>
              </a:rPr>
              <a:t>Pga metodeskifte (fra direkte spørsmål til fordeling av antall bøker) er endringer og sammenligninger over tid </a:t>
            </a:r>
            <a:r>
              <a:rPr lang="nb-NO" sz="800" i="1" dirty="0" err="1">
                <a:latin typeface="Arial" panose="020B0604020202020204" pitchFamily="34" charset="0"/>
                <a:ea typeface="Times New Roman" panose="02020603050405020304" pitchFamily="18" charset="0"/>
                <a:cs typeface="Arial" panose="020B0604020202020204" pitchFamily="34" charset="0"/>
              </a:rPr>
              <a:t>indikative</a:t>
            </a:r>
            <a:r>
              <a:rPr lang="nb-NO" sz="800" i="1" dirty="0">
                <a:latin typeface="Arial" panose="020B0604020202020204" pitchFamily="34" charset="0"/>
                <a:ea typeface="Times New Roman" panose="02020603050405020304" pitchFamily="18" charset="0"/>
                <a:cs typeface="Arial" panose="020B0604020202020204" pitchFamily="34" charset="0"/>
              </a:rPr>
              <a:t> og tolkes med aktsomhet </a:t>
            </a:r>
          </a:p>
        </p:txBody>
      </p:sp>
      <p:sp>
        <p:nvSpPr>
          <p:cNvPr id="15" name="Tittel 1">
            <a:extLst>
              <a:ext uri="{FF2B5EF4-FFF2-40B4-BE49-F238E27FC236}">
                <a16:creationId xmlns:a16="http://schemas.microsoft.com/office/drawing/2014/main" id="{15D212E6-0D59-49C3-906E-7C922002EFCE}"/>
              </a:ext>
            </a:extLst>
          </p:cNvPr>
          <p:cNvSpPr>
            <a:spLocks noGrp="1"/>
          </p:cNvSpPr>
          <p:nvPr>
            <p:ph type="title"/>
          </p:nvPr>
        </p:nvSpPr>
        <p:spPr>
          <a:xfrm>
            <a:off x="742950" y="333375"/>
            <a:ext cx="10725150" cy="911225"/>
          </a:xfrm>
        </p:spPr>
        <p:txBody>
          <a:bodyPr/>
          <a:lstStyle/>
          <a:p>
            <a:r>
              <a:rPr lang="nb-NO" sz="1200" dirty="0">
                <a:solidFill>
                  <a:schemeClr val="tx1">
                    <a:lumMod val="50000"/>
                    <a:lumOff val="50000"/>
                  </a:schemeClr>
                </a:solidFill>
              </a:rPr>
              <a:t>SPRÅK – UTVIKLING OVER TID - BØKER LEST PÅ NORSK:</a:t>
            </a:r>
            <a:br>
              <a:rPr lang="nb-NO" dirty="0"/>
            </a:br>
            <a:r>
              <a:rPr lang="nb-NO" dirty="0"/>
              <a:t>Bokleseren leste i snitt 10 bøker på norsk i 2021</a:t>
            </a:r>
          </a:p>
        </p:txBody>
      </p:sp>
      <p:pic>
        <p:nvPicPr>
          <p:cNvPr id="24" name="Bilde 23">
            <a:extLst>
              <a:ext uri="{FF2B5EF4-FFF2-40B4-BE49-F238E27FC236}">
                <a16:creationId xmlns:a16="http://schemas.microsoft.com/office/drawing/2014/main" id="{D9A786D6-87F0-4678-913D-C5F9809C94FA}"/>
              </a:ext>
            </a:extLst>
          </p:cNvPr>
          <p:cNvPicPr>
            <a:picLocks noChangeAspect="1"/>
          </p:cNvPicPr>
          <p:nvPr/>
        </p:nvPicPr>
        <p:blipFill>
          <a:blip r:embed="rId3"/>
          <a:stretch>
            <a:fillRect/>
          </a:stretch>
        </p:blipFill>
        <p:spPr>
          <a:xfrm>
            <a:off x="9817471" y="2164335"/>
            <a:ext cx="1588260" cy="1588260"/>
          </a:xfrm>
          <a:prstGeom prst="rect">
            <a:avLst/>
          </a:prstGeom>
        </p:spPr>
      </p:pic>
      <p:sp>
        <p:nvSpPr>
          <p:cNvPr id="9" name="TekstSylinder 8">
            <a:extLst>
              <a:ext uri="{FF2B5EF4-FFF2-40B4-BE49-F238E27FC236}">
                <a16:creationId xmlns:a16="http://schemas.microsoft.com/office/drawing/2014/main" id="{08BC95F3-8AD4-5E32-D06D-4A9F4FC700EE}"/>
              </a:ext>
            </a:extLst>
          </p:cNvPr>
          <p:cNvSpPr txBox="1"/>
          <p:nvPr/>
        </p:nvSpPr>
        <p:spPr>
          <a:xfrm>
            <a:off x="671788" y="5319180"/>
            <a:ext cx="7755875" cy="230832"/>
          </a:xfrm>
          <a:prstGeom prst="rect">
            <a:avLst/>
          </a:prstGeom>
          <a:noFill/>
        </p:spPr>
        <p:txBody>
          <a:bodyPr wrap="square" rtlCol="0">
            <a:spAutoFit/>
          </a:bodyPr>
          <a:lstStyle/>
          <a:p>
            <a:r>
              <a:rPr lang="nb-NO" sz="900" b="1"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Tenk på språket i de [antall bøker lest] bøkene du leste/lyttet til i fjor. Hvor stor andel var på ulike språk? Fordel 100 poeng/prosent</a:t>
            </a:r>
            <a:endParaRPr lang="nb-NO" sz="900"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3374451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630082FB-5E83-4D16-BF71-F05BF2FFC33E}"/>
              </a:ext>
            </a:extLst>
          </p:cNvPr>
          <p:cNvGraphicFramePr/>
          <p:nvPr>
            <p:extLst>
              <p:ext uri="{D42A27DB-BD31-4B8C-83A1-F6EECF244321}">
                <p14:modId xmlns:p14="http://schemas.microsoft.com/office/powerpoint/2010/main" val="297476214"/>
              </p:ext>
            </p:extLst>
          </p:nvPr>
        </p:nvGraphicFramePr>
        <p:xfrm>
          <a:off x="698403" y="2265839"/>
          <a:ext cx="10725149" cy="3060609"/>
        </p:xfrm>
        <a:graphic>
          <a:graphicData uri="http://schemas.openxmlformats.org/drawingml/2006/chart">
            <c:chart xmlns:c="http://schemas.openxmlformats.org/drawingml/2006/chart" xmlns:r="http://schemas.openxmlformats.org/officeDocument/2006/relationships" r:id="rId3"/>
          </a:graphicData>
        </a:graphic>
      </p:graphicFrame>
      <p:sp>
        <p:nvSpPr>
          <p:cNvPr id="15" name="Tittel 1">
            <a:extLst>
              <a:ext uri="{FF2B5EF4-FFF2-40B4-BE49-F238E27FC236}">
                <a16:creationId xmlns:a16="http://schemas.microsoft.com/office/drawing/2014/main" id="{15D212E6-0D59-49C3-906E-7C922002EFCE}"/>
              </a:ext>
            </a:extLst>
          </p:cNvPr>
          <p:cNvSpPr>
            <a:spLocks noGrp="1"/>
          </p:cNvSpPr>
          <p:nvPr>
            <p:ph type="title"/>
          </p:nvPr>
        </p:nvSpPr>
        <p:spPr>
          <a:xfrm>
            <a:off x="742950" y="333375"/>
            <a:ext cx="10725150" cy="911225"/>
          </a:xfrm>
        </p:spPr>
        <p:txBody>
          <a:bodyPr/>
          <a:lstStyle/>
          <a:p>
            <a:r>
              <a:rPr lang="nb-NO" sz="1200" dirty="0">
                <a:solidFill>
                  <a:schemeClr val="tx1">
                    <a:lumMod val="50000"/>
                    <a:lumOff val="50000"/>
                  </a:schemeClr>
                </a:solidFill>
              </a:rPr>
              <a:t>SPRÅK – UTVIKLING OVER TID - BØKER LEST PÅ ANNET SPRÅK:</a:t>
            </a:r>
            <a:br>
              <a:rPr lang="nb-NO" dirty="0"/>
            </a:br>
            <a:r>
              <a:rPr lang="nb-NO" dirty="0"/>
              <a:t>Bokleseren leste i snitt 3,2 bøker på et annet språk enn norsk i 2021</a:t>
            </a:r>
            <a:br>
              <a:rPr lang="nb-NO" sz="1600" dirty="0"/>
            </a:br>
            <a:r>
              <a:rPr lang="nb-NO" sz="1200" dirty="0"/>
              <a:t>I 2021 fordeler disse seg med 2,8 på engelsk og 0,4 på et annet språk</a:t>
            </a:r>
            <a:endParaRPr lang="nb-NO" sz="1600" dirty="0"/>
          </a:p>
        </p:txBody>
      </p:sp>
      <p:pic>
        <p:nvPicPr>
          <p:cNvPr id="8" name="Bilde 7">
            <a:extLst>
              <a:ext uri="{FF2B5EF4-FFF2-40B4-BE49-F238E27FC236}">
                <a16:creationId xmlns:a16="http://schemas.microsoft.com/office/drawing/2014/main" id="{096C03F6-F2BD-43E5-921F-767120C7F2E5}"/>
              </a:ext>
            </a:extLst>
          </p:cNvPr>
          <p:cNvPicPr>
            <a:picLocks noChangeAspect="1"/>
          </p:cNvPicPr>
          <p:nvPr/>
        </p:nvPicPr>
        <p:blipFill>
          <a:blip r:embed="rId4"/>
          <a:stretch>
            <a:fillRect/>
          </a:stretch>
        </p:blipFill>
        <p:spPr>
          <a:xfrm>
            <a:off x="9877259" y="2132856"/>
            <a:ext cx="1512284" cy="1512284"/>
          </a:xfrm>
          <a:prstGeom prst="rect">
            <a:avLst/>
          </a:prstGeom>
        </p:spPr>
      </p:pic>
      <p:sp>
        <p:nvSpPr>
          <p:cNvPr id="7" name="TekstSylinder 6">
            <a:extLst>
              <a:ext uri="{FF2B5EF4-FFF2-40B4-BE49-F238E27FC236}">
                <a16:creationId xmlns:a16="http://schemas.microsoft.com/office/drawing/2014/main" id="{4974C503-05F2-4B88-BFA0-DD66B93CCAF7}"/>
              </a:ext>
            </a:extLst>
          </p:cNvPr>
          <p:cNvSpPr txBox="1"/>
          <p:nvPr/>
        </p:nvSpPr>
        <p:spPr>
          <a:xfrm>
            <a:off x="663380" y="2265839"/>
            <a:ext cx="10795194" cy="276999"/>
          </a:xfrm>
          <a:prstGeom prst="rect">
            <a:avLst/>
          </a:prstGeom>
          <a:noFill/>
        </p:spPr>
        <p:txBody>
          <a:bodyPr wrap="square">
            <a:spAutoFit/>
          </a:bodyPr>
          <a:lstStyle/>
          <a:p>
            <a:r>
              <a:rPr lang="nb-NO" b="1" dirty="0"/>
              <a:t>Snitt antall bøker (blant bokleserne) som leses på ANNET SPRÅK ENN NORSK</a:t>
            </a:r>
          </a:p>
        </p:txBody>
      </p:sp>
      <p:sp>
        <p:nvSpPr>
          <p:cNvPr id="11" name="TekstSylinder 10">
            <a:extLst>
              <a:ext uri="{FF2B5EF4-FFF2-40B4-BE49-F238E27FC236}">
                <a16:creationId xmlns:a16="http://schemas.microsoft.com/office/drawing/2014/main" id="{AB566B40-DCA4-B7E6-E76E-EFB026D6ED74}"/>
              </a:ext>
            </a:extLst>
          </p:cNvPr>
          <p:cNvSpPr txBox="1"/>
          <p:nvPr/>
        </p:nvSpPr>
        <p:spPr>
          <a:xfrm>
            <a:off x="671788" y="5319180"/>
            <a:ext cx="7755875" cy="230832"/>
          </a:xfrm>
          <a:prstGeom prst="rect">
            <a:avLst/>
          </a:prstGeom>
          <a:noFill/>
        </p:spPr>
        <p:txBody>
          <a:bodyPr wrap="square" rtlCol="0">
            <a:spAutoFit/>
          </a:bodyPr>
          <a:lstStyle/>
          <a:p>
            <a:r>
              <a:rPr lang="nb-NO" sz="900" b="1"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Tenk på språket i de [antall bøker lest] bøkene du leste/lyttet til i fjor. Hvor stor andel var på ulike språk? Fordel 100 poeng/prosent</a:t>
            </a:r>
            <a:endParaRPr lang="nb-NO" sz="900"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TekstSylinder 8">
            <a:extLst>
              <a:ext uri="{FF2B5EF4-FFF2-40B4-BE49-F238E27FC236}">
                <a16:creationId xmlns:a16="http://schemas.microsoft.com/office/drawing/2014/main" id="{61E04558-7986-6A48-A041-9B5937A2588E}"/>
              </a:ext>
            </a:extLst>
          </p:cNvPr>
          <p:cNvSpPr txBox="1"/>
          <p:nvPr/>
        </p:nvSpPr>
        <p:spPr>
          <a:xfrm>
            <a:off x="47328" y="6546830"/>
            <a:ext cx="10707665" cy="338554"/>
          </a:xfrm>
          <a:prstGeom prst="rect">
            <a:avLst/>
          </a:prstGeom>
          <a:noFill/>
        </p:spPr>
        <p:txBody>
          <a:bodyPr wrap="square">
            <a:spAutoFit/>
          </a:bodyPr>
          <a:lstStyle/>
          <a:p>
            <a:r>
              <a:rPr lang="nb-NO" sz="800" i="1" dirty="0">
                <a:latin typeface="Arial" panose="020B0604020202020204" pitchFamily="34" charset="0"/>
                <a:cs typeface="Arial" panose="020B0604020202020204" pitchFamily="34" charset="0"/>
              </a:rPr>
              <a:t>Merk: Historiske data er gjennomført hos Ipsos t.o.m. 2019 – skifte av metode fra telefon (blå ramme) til Web (grønn ramme) ble foretatt i 2017. i 2019 og 2021 er utdannelse inkludert i vektegrunnlaget</a:t>
            </a:r>
            <a:endParaRPr lang="nb-NO" sz="800" i="1" dirty="0">
              <a:effectLst/>
              <a:latin typeface="Arial" panose="020B0604020202020204" pitchFamily="34" charset="0"/>
              <a:ea typeface="Times New Roman" panose="02020603050405020304" pitchFamily="18" charset="0"/>
              <a:cs typeface="Arial" panose="020B0604020202020204" pitchFamily="34" charset="0"/>
            </a:endParaRPr>
          </a:p>
          <a:p>
            <a:r>
              <a:rPr lang="nb-NO" sz="800" i="1" dirty="0">
                <a:latin typeface="Arial" panose="020B0604020202020204" pitchFamily="34" charset="0"/>
                <a:ea typeface="Times New Roman" panose="02020603050405020304" pitchFamily="18" charset="0"/>
                <a:cs typeface="Arial" panose="020B0604020202020204" pitchFamily="34" charset="0"/>
              </a:rPr>
              <a:t>Pga metodeskifte (fra direkte spørsmål til fordeling av antall bøker) er endringer og sammenligninger over tid </a:t>
            </a:r>
            <a:r>
              <a:rPr lang="nb-NO" sz="800" i="1" dirty="0" err="1">
                <a:latin typeface="Arial" panose="020B0604020202020204" pitchFamily="34" charset="0"/>
                <a:ea typeface="Times New Roman" panose="02020603050405020304" pitchFamily="18" charset="0"/>
                <a:cs typeface="Arial" panose="020B0604020202020204" pitchFamily="34" charset="0"/>
              </a:rPr>
              <a:t>indikative</a:t>
            </a:r>
            <a:r>
              <a:rPr lang="nb-NO" sz="800" i="1" dirty="0">
                <a:latin typeface="Arial" panose="020B0604020202020204" pitchFamily="34" charset="0"/>
                <a:ea typeface="Times New Roman" panose="02020603050405020304" pitchFamily="18" charset="0"/>
                <a:cs typeface="Arial" panose="020B0604020202020204" pitchFamily="34" charset="0"/>
              </a:rPr>
              <a:t> og tolkes med aktsomhet </a:t>
            </a:r>
          </a:p>
        </p:txBody>
      </p:sp>
    </p:spTree>
    <p:extLst>
      <p:ext uri="{BB962C8B-B14F-4D97-AF65-F5344CB8AC3E}">
        <p14:creationId xmlns:p14="http://schemas.microsoft.com/office/powerpoint/2010/main" val="372360697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630082FB-5E83-4D16-BF71-F05BF2FFC33E}"/>
              </a:ext>
            </a:extLst>
          </p:cNvPr>
          <p:cNvGraphicFramePr/>
          <p:nvPr>
            <p:extLst>
              <p:ext uri="{D42A27DB-BD31-4B8C-83A1-F6EECF244321}">
                <p14:modId xmlns:p14="http://schemas.microsoft.com/office/powerpoint/2010/main" val="1005330662"/>
              </p:ext>
            </p:extLst>
          </p:nvPr>
        </p:nvGraphicFramePr>
        <p:xfrm>
          <a:off x="698403" y="4885450"/>
          <a:ext cx="10725149" cy="1019145"/>
        </p:xfrm>
        <a:graphic>
          <a:graphicData uri="http://schemas.openxmlformats.org/drawingml/2006/chart">
            <c:chart xmlns:c="http://schemas.openxmlformats.org/drawingml/2006/chart" xmlns:r="http://schemas.openxmlformats.org/officeDocument/2006/relationships" r:id="rId2"/>
          </a:graphicData>
        </a:graphic>
      </p:graphicFrame>
      <p:sp>
        <p:nvSpPr>
          <p:cNvPr id="15" name="Tittel 1">
            <a:extLst>
              <a:ext uri="{FF2B5EF4-FFF2-40B4-BE49-F238E27FC236}">
                <a16:creationId xmlns:a16="http://schemas.microsoft.com/office/drawing/2014/main" id="{15D212E6-0D59-49C3-906E-7C922002EFCE}"/>
              </a:ext>
            </a:extLst>
          </p:cNvPr>
          <p:cNvSpPr>
            <a:spLocks noGrp="1"/>
          </p:cNvSpPr>
          <p:nvPr>
            <p:ph type="title"/>
          </p:nvPr>
        </p:nvSpPr>
        <p:spPr>
          <a:xfrm>
            <a:off x="742950" y="333375"/>
            <a:ext cx="10725150" cy="911225"/>
          </a:xfrm>
        </p:spPr>
        <p:txBody>
          <a:bodyPr/>
          <a:lstStyle/>
          <a:p>
            <a:r>
              <a:rPr lang="nb-NO" sz="1200" dirty="0">
                <a:solidFill>
                  <a:schemeClr val="tx1">
                    <a:lumMod val="50000"/>
                    <a:lumOff val="50000"/>
                  </a:schemeClr>
                </a:solidFill>
              </a:rPr>
              <a:t>FORMAT – UTVIKLING OVER TID - LYDBØKER:</a:t>
            </a:r>
            <a:br>
              <a:rPr lang="nb-NO" dirty="0"/>
            </a:br>
            <a:r>
              <a:rPr lang="nb-NO" dirty="0"/>
              <a:t>1 av 4 boklesere hørte på lydbok siste året – 2 lydbøker i gjennomsnitt</a:t>
            </a:r>
            <a:endParaRPr lang="nb-NO" sz="1600" dirty="0"/>
          </a:p>
        </p:txBody>
      </p:sp>
      <p:graphicFrame>
        <p:nvGraphicFramePr>
          <p:cNvPr id="9" name="Diagram 8">
            <a:extLst>
              <a:ext uri="{FF2B5EF4-FFF2-40B4-BE49-F238E27FC236}">
                <a16:creationId xmlns:a16="http://schemas.microsoft.com/office/drawing/2014/main" id="{45DEB230-BDFB-4C89-9685-A35DA1062934}"/>
              </a:ext>
            </a:extLst>
          </p:cNvPr>
          <p:cNvGraphicFramePr/>
          <p:nvPr>
            <p:extLst>
              <p:ext uri="{D42A27DB-BD31-4B8C-83A1-F6EECF244321}">
                <p14:modId xmlns:p14="http://schemas.microsoft.com/office/powerpoint/2010/main" val="2808209584"/>
              </p:ext>
            </p:extLst>
          </p:nvPr>
        </p:nvGraphicFramePr>
        <p:xfrm>
          <a:off x="698403" y="1700808"/>
          <a:ext cx="10725149" cy="3060609"/>
        </p:xfrm>
        <a:graphic>
          <a:graphicData uri="http://schemas.openxmlformats.org/drawingml/2006/chart">
            <c:chart xmlns:c="http://schemas.openxmlformats.org/drawingml/2006/chart" xmlns:r="http://schemas.openxmlformats.org/officeDocument/2006/relationships" r:id="rId3"/>
          </a:graphicData>
        </a:graphic>
      </p:graphicFrame>
      <p:sp>
        <p:nvSpPr>
          <p:cNvPr id="2" name="TekstSylinder 1">
            <a:extLst>
              <a:ext uri="{FF2B5EF4-FFF2-40B4-BE49-F238E27FC236}">
                <a16:creationId xmlns:a16="http://schemas.microsoft.com/office/drawing/2014/main" id="{2C55464A-A7D9-48B9-84B5-62E8EFDA3B63}"/>
              </a:ext>
            </a:extLst>
          </p:cNvPr>
          <p:cNvSpPr txBox="1"/>
          <p:nvPr/>
        </p:nvSpPr>
        <p:spPr>
          <a:xfrm>
            <a:off x="698403" y="4885450"/>
            <a:ext cx="3309365" cy="276999"/>
          </a:xfrm>
          <a:prstGeom prst="rect">
            <a:avLst/>
          </a:prstGeom>
          <a:noFill/>
        </p:spPr>
        <p:txBody>
          <a:bodyPr wrap="square" rtlCol="0">
            <a:spAutoFit/>
          </a:bodyPr>
          <a:lstStyle/>
          <a:p>
            <a:r>
              <a:rPr lang="nb-NO" b="1" dirty="0"/>
              <a:t>Snitt antall lydbøker lyttet til av bokleseren</a:t>
            </a:r>
          </a:p>
        </p:txBody>
      </p:sp>
      <p:sp>
        <p:nvSpPr>
          <p:cNvPr id="11" name="TekstSylinder 10">
            <a:extLst>
              <a:ext uri="{FF2B5EF4-FFF2-40B4-BE49-F238E27FC236}">
                <a16:creationId xmlns:a16="http://schemas.microsoft.com/office/drawing/2014/main" id="{C679F81A-350A-4F6F-B6C1-7E3CE68B009A}"/>
              </a:ext>
            </a:extLst>
          </p:cNvPr>
          <p:cNvSpPr txBox="1"/>
          <p:nvPr/>
        </p:nvSpPr>
        <p:spPr>
          <a:xfrm>
            <a:off x="698403" y="1709902"/>
            <a:ext cx="3597397" cy="276999"/>
          </a:xfrm>
          <a:prstGeom prst="rect">
            <a:avLst/>
          </a:prstGeom>
          <a:noFill/>
        </p:spPr>
        <p:txBody>
          <a:bodyPr wrap="square" rtlCol="0">
            <a:spAutoFit/>
          </a:bodyPr>
          <a:lstStyle/>
          <a:p>
            <a:r>
              <a:rPr lang="nb-NO" b="1" dirty="0"/>
              <a:t>Andel boklesere som lytter til lydbok</a:t>
            </a:r>
          </a:p>
        </p:txBody>
      </p:sp>
      <p:pic>
        <p:nvPicPr>
          <p:cNvPr id="12" name="Bilde 11">
            <a:extLst>
              <a:ext uri="{FF2B5EF4-FFF2-40B4-BE49-F238E27FC236}">
                <a16:creationId xmlns:a16="http://schemas.microsoft.com/office/drawing/2014/main" id="{C0827738-3E32-4A65-BCA1-1D9846FD8032}"/>
              </a:ext>
            </a:extLst>
          </p:cNvPr>
          <p:cNvPicPr>
            <a:picLocks noChangeAspect="1"/>
          </p:cNvPicPr>
          <p:nvPr/>
        </p:nvPicPr>
        <p:blipFill>
          <a:blip r:embed="rId4"/>
          <a:stretch>
            <a:fillRect/>
          </a:stretch>
        </p:blipFill>
        <p:spPr>
          <a:xfrm>
            <a:off x="10587548" y="4965884"/>
            <a:ext cx="824510" cy="840918"/>
          </a:xfrm>
          <a:prstGeom prst="rect">
            <a:avLst/>
          </a:prstGeom>
        </p:spPr>
      </p:pic>
      <p:sp>
        <p:nvSpPr>
          <p:cNvPr id="10" name="TekstSylinder 9">
            <a:extLst>
              <a:ext uri="{FF2B5EF4-FFF2-40B4-BE49-F238E27FC236}">
                <a16:creationId xmlns:a16="http://schemas.microsoft.com/office/drawing/2014/main" id="{6707D5C4-1FD0-E642-858D-28FC597E66FC}"/>
              </a:ext>
            </a:extLst>
          </p:cNvPr>
          <p:cNvSpPr txBox="1"/>
          <p:nvPr/>
        </p:nvSpPr>
        <p:spPr>
          <a:xfrm>
            <a:off x="47328" y="6423719"/>
            <a:ext cx="10707665" cy="461665"/>
          </a:xfrm>
          <a:prstGeom prst="rect">
            <a:avLst/>
          </a:prstGeom>
          <a:noFill/>
        </p:spPr>
        <p:txBody>
          <a:bodyPr wrap="square">
            <a:spAutoFit/>
          </a:bodyPr>
          <a:lstStyle/>
          <a:p>
            <a:r>
              <a:rPr lang="nb-NO" sz="800" i="1" dirty="0">
                <a:latin typeface="Arial" panose="020B0604020202020204" pitchFamily="34" charset="0"/>
                <a:cs typeface="Arial" panose="020B0604020202020204" pitchFamily="34" charset="0"/>
              </a:rPr>
              <a:t>Merk: Historiske data er gjennomført hos Ipsos t.o.m. 2019 – skifte av metode fra CATI (blå ramme) til Web (grønn ramme) ble foretatt i 2017. </a:t>
            </a:r>
          </a:p>
          <a:p>
            <a:r>
              <a:rPr lang="nb-NO" sz="800" i="1" dirty="0">
                <a:latin typeface="Arial" panose="020B0604020202020204" pitchFamily="34" charset="0"/>
                <a:ea typeface="Times New Roman" panose="02020603050405020304" pitchFamily="18" charset="0"/>
                <a:cs typeface="Arial" panose="020B0604020202020204" pitchFamily="34" charset="0"/>
              </a:rPr>
              <a:t>I 2021 er metoden endret i form av at vi spør om format knyttet til hvert språk – og andel her er summen av alle som har gitt 1 poeng eller mer til formatet på minst ett språk</a:t>
            </a:r>
          </a:p>
          <a:p>
            <a:r>
              <a:rPr lang="nb-NO" sz="800" i="1" dirty="0" err="1">
                <a:latin typeface="Arial" panose="020B0604020202020204" pitchFamily="34" charset="0"/>
                <a:ea typeface="Times New Roman" panose="02020603050405020304" pitchFamily="18" charset="0"/>
                <a:cs typeface="Arial" panose="020B0604020202020204" pitchFamily="34" charset="0"/>
              </a:rPr>
              <a:t>Pga</a:t>
            </a:r>
            <a:r>
              <a:rPr lang="nb-NO" sz="800" i="1" dirty="0">
                <a:latin typeface="Arial" panose="020B0604020202020204" pitchFamily="34" charset="0"/>
                <a:ea typeface="Times New Roman" panose="02020603050405020304" pitchFamily="18" charset="0"/>
                <a:cs typeface="Arial" panose="020B0604020202020204" pitchFamily="34" charset="0"/>
              </a:rPr>
              <a:t> metodeskifte (fra direkte spørsmål til fordeling av antall bøker) er endringer og sammenligninger over tid </a:t>
            </a:r>
            <a:r>
              <a:rPr lang="nb-NO" sz="800" i="1" dirty="0" err="1">
                <a:latin typeface="Arial" panose="020B0604020202020204" pitchFamily="34" charset="0"/>
                <a:ea typeface="Times New Roman" panose="02020603050405020304" pitchFamily="18" charset="0"/>
                <a:cs typeface="Arial" panose="020B0604020202020204" pitchFamily="34" charset="0"/>
              </a:rPr>
              <a:t>indikative</a:t>
            </a:r>
            <a:r>
              <a:rPr lang="nb-NO" sz="800" i="1" dirty="0">
                <a:latin typeface="Arial" panose="020B0604020202020204" pitchFamily="34" charset="0"/>
                <a:ea typeface="Times New Roman" panose="02020603050405020304" pitchFamily="18" charset="0"/>
                <a:cs typeface="Arial" panose="020B0604020202020204" pitchFamily="34" charset="0"/>
              </a:rPr>
              <a:t> og tolkes med aktsomhet </a:t>
            </a:r>
          </a:p>
        </p:txBody>
      </p:sp>
      <p:sp>
        <p:nvSpPr>
          <p:cNvPr id="14" name="TekstSylinder 13">
            <a:extLst>
              <a:ext uri="{FF2B5EF4-FFF2-40B4-BE49-F238E27FC236}">
                <a16:creationId xmlns:a16="http://schemas.microsoft.com/office/drawing/2014/main" id="{A01BC70B-0D06-E944-8881-00BE6881277C}"/>
              </a:ext>
            </a:extLst>
          </p:cNvPr>
          <p:cNvSpPr txBox="1"/>
          <p:nvPr/>
        </p:nvSpPr>
        <p:spPr>
          <a:xfrm>
            <a:off x="593842" y="5904595"/>
            <a:ext cx="11262798" cy="230832"/>
          </a:xfrm>
          <a:prstGeom prst="rect">
            <a:avLst/>
          </a:prstGeom>
          <a:noFill/>
        </p:spPr>
        <p:txBody>
          <a:bodyPr wrap="square" rtlCol="0">
            <a:spAutoFit/>
          </a:bodyPr>
          <a:lstStyle/>
          <a:p>
            <a:r>
              <a:rPr lang="nb-NO" sz="900" b="1"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Tenk på formatet på de [språk] bøkene du leste/lyttet til i 2021. Hvor stor andel leste du i ulike formater? Fordel 100 poeng/prosent. Viser andel/snitt lydbøker lyttet til på norsk</a:t>
            </a:r>
            <a:r>
              <a:rPr lang="nb-NO" sz="900" b="1"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 </a:t>
            </a:r>
            <a:r>
              <a:rPr lang="nb-NO" sz="900" b="1"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engelsk og annet språk</a:t>
            </a:r>
            <a:endParaRPr lang="nb-NO" sz="900"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47587436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630082FB-5E83-4D16-BF71-F05BF2FFC33E}"/>
              </a:ext>
            </a:extLst>
          </p:cNvPr>
          <p:cNvGraphicFramePr/>
          <p:nvPr>
            <p:extLst>
              <p:ext uri="{D42A27DB-BD31-4B8C-83A1-F6EECF244321}">
                <p14:modId xmlns:p14="http://schemas.microsoft.com/office/powerpoint/2010/main" val="3494261278"/>
              </p:ext>
            </p:extLst>
          </p:nvPr>
        </p:nvGraphicFramePr>
        <p:xfrm>
          <a:off x="698403" y="4930135"/>
          <a:ext cx="10725149" cy="1019145"/>
        </p:xfrm>
        <a:graphic>
          <a:graphicData uri="http://schemas.openxmlformats.org/drawingml/2006/chart">
            <c:chart xmlns:c="http://schemas.openxmlformats.org/drawingml/2006/chart" xmlns:r="http://schemas.openxmlformats.org/officeDocument/2006/relationships" r:id="rId2"/>
          </a:graphicData>
        </a:graphic>
      </p:graphicFrame>
      <p:sp>
        <p:nvSpPr>
          <p:cNvPr id="15" name="Tittel 1">
            <a:extLst>
              <a:ext uri="{FF2B5EF4-FFF2-40B4-BE49-F238E27FC236}">
                <a16:creationId xmlns:a16="http://schemas.microsoft.com/office/drawing/2014/main" id="{15D212E6-0D59-49C3-906E-7C922002EFCE}"/>
              </a:ext>
            </a:extLst>
          </p:cNvPr>
          <p:cNvSpPr>
            <a:spLocks noGrp="1"/>
          </p:cNvSpPr>
          <p:nvPr>
            <p:ph type="title"/>
          </p:nvPr>
        </p:nvSpPr>
        <p:spPr>
          <a:xfrm>
            <a:off x="742950" y="333375"/>
            <a:ext cx="10725150" cy="911225"/>
          </a:xfrm>
        </p:spPr>
        <p:txBody>
          <a:bodyPr/>
          <a:lstStyle/>
          <a:p>
            <a:r>
              <a:rPr lang="nb-NO" sz="1200" dirty="0">
                <a:solidFill>
                  <a:schemeClr val="tx1">
                    <a:lumMod val="50000"/>
                    <a:lumOff val="50000"/>
                  </a:schemeClr>
                </a:solidFill>
              </a:rPr>
              <a:t>FORMAT – UTVIKLING OVER TID - E-BØKER:</a:t>
            </a:r>
            <a:br>
              <a:rPr lang="nb-NO" dirty="0"/>
            </a:br>
            <a:r>
              <a:rPr lang="nb-NO" dirty="0"/>
              <a:t>18% av bokleserne leste minst en e-bok I 2021 – 1,1 i snitt</a:t>
            </a:r>
            <a:endParaRPr lang="nb-NO" sz="1600" dirty="0"/>
          </a:p>
        </p:txBody>
      </p:sp>
      <p:graphicFrame>
        <p:nvGraphicFramePr>
          <p:cNvPr id="9" name="Diagram 8">
            <a:extLst>
              <a:ext uri="{FF2B5EF4-FFF2-40B4-BE49-F238E27FC236}">
                <a16:creationId xmlns:a16="http://schemas.microsoft.com/office/drawing/2014/main" id="{45DEB230-BDFB-4C89-9685-A35DA1062934}"/>
              </a:ext>
            </a:extLst>
          </p:cNvPr>
          <p:cNvGraphicFramePr/>
          <p:nvPr>
            <p:extLst>
              <p:ext uri="{D42A27DB-BD31-4B8C-83A1-F6EECF244321}">
                <p14:modId xmlns:p14="http://schemas.microsoft.com/office/powerpoint/2010/main" val="642622492"/>
              </p:ext>
            </p:extLst>
          </p:nvPr>
        </p:nvGraphicFramePr>
        <p:xfrm>
          <a:off x="698403" y="1736543"/>
          <a:ext cx="10725149" cy="3060609"/>
        </p:xfrm>
        <a:graphic>
          <a:graphicData uri="http://schemas.openxmlformats.org/drawingml/2006/chart">
            <c:chart xmlns:c="http://schemas.openxmlformats.org/drawingml/2006/chart" xmlns:r="http://schemas.openxmlformats.org/officeDocument/2006/relationships" r:id="rId3"/>
          </a:graphicData>
        </a:graphic>
      </p:graphicFrame>
      <p:pic>
        <p:nvPicPr>
          <p:cNvPr id="10" name="Bilde 9">
            <a:extLst>
              <a:ext uri="{FF2B5EF4-FFF2-40B4-BE49-F238E27FC236}">
                <a16:creationId xmlns:a16="http://schemas.microsoft.com/office/drawing/2014/main" id="{84CD016F-AF9A-4262-A764-1986E3897F65}"/>
              </a:ext>
            </a:extLst>
          </p:cNvPr>
          <p:cNvPicPr>
            <a:picLocks noChangeAspect="1"/>
          </p:cNvPicPr>
          <p:nvPr/>
        </p:nvPicPr>
        <p:blipFill>
          <a:blip r:embed="rId4"/>
          <a:stretch>
            <a:fillRect/>
          </a:stretch>
        </p:blipFill>
        <p:spPr>
          <a:xfrm>
            <a:off x="10687638" y="4981037"/>
            <a:ext cx="722392" cy="731113"/>
          </a:xfrm>
          <a:prstGeom prst="rect">
            <a:avLst/>
          </a:prstGeom>
        </p:spPr>
      </p:pic>
      <p:sp>
        <p:nvSpPr>
          <p:cNvPr id="16" name="TekstSylinder 15">
            <a:extLst>
              <a:ext uri="{FF2B5EF4-FFF2-40B4-BE49-F238E27FC236}">
                <a16:creationId xmlns:a16="http://schemas.microsoft.com/office/drawing/2014/main" id="{7D090E35-0261-BD4F-97BE-D4B7C14F5610}"/>
              </a:ext>
            </a:extLst>
          </p:cNvPr>
          <p:cNvSpPr txBox="1"/>
          <p:nvPr/>
        </p:nvSpPr>
        <p:spPr>
          <a:xfrm>
            <a:off x="47328" y="6423719"/>
            <a:ext cx="10707665" cy="461665"/>
          </a:xfrm>
          <a:prstGeom prst="rect">
            <a:avLst/>
          </a:prstGeom>
          <a:noFill/>
        </p:spPr>
        <p:txBody>
          <a:bodyPr wrap="square">
            <a:spAutoFit/>
          </a:bodyPr>
          <a:lstStyle/>
          <a:p>
            <a:r>
              <a:rPr lang="nb-NO" sz="800" i="1" dirty="0">
                <a:latin typeface="Arial" panose="020B0604020202020204" pitchFamily="34" charset="0"/>
                <a:cs typeface="Arial" panose="020B0604020202020204" pitchFamily="34" charset="0"/>
              </a:rPr>
              <a:t>Merk: Historiske data er gjennomført hos Ipsos t.o.m. 2019 – skifte av metode fra CATI (blå ramme) til Web (grønn ramme) ble foretatt i 2017. </a:t>
            </a:r>
          </a:p>
          <a:p>
            <a:r>
              <a:rPr lang="nb-NO" sz="800" i="1" dirty="0">
                <a:latin typeface="Arial" panose="020B0604020202020204" pitchFamily="34" charset="0"/>
                <a:ea typeface="Times New Roman" panose="02020603050405020304" pitchFamily="18" charset="0"/>
                <a:cs typeface="Arial" panose="020B0604020202020204" pitchFamily="34" charset="0"/>
              </a:rPr>
              <a:t>I 2021 er metoden endret i form av at vi spør om format knyttet til hvert språk – og andel her er summen av alle som har gitt 1 poeng eller mer til formatet på minst ett språk</a:t>
            </a:r>
          </a:p>
          <a:p>
            <a:r>
              <a:rPr lang="nb-NO" sz="800" i="1" dirty="0" err="1">
                <a:latin typeface="Arial" panose="020B0604020202020204" pitchFamily="34" charset="0"/>
                <a:ea typeface="Times New Roman" panose="02020603050405020304" pitchFamily="18" charset="0"/>
                <a:cs typeface="Arial" panose="020B0604020202020204" pitchFamily="34" charset="0"/>
              </a:rPr>
              <a:t>Pga</a:t>
            </a:r>
            <a:r>
              <a:rPr lang="nb-NO" sz="800" i="1" dirty="0">
                <a:latin typeface="Arial" panose="020B0604020202020204" pitchFamily="34" charset="0"/>
                <a:ea typeface="Times New Roman" panose="02020603050405020304" pitchFamily="18" charset="0"/>
                <a:cs typeface="Arial" panose="020B0604020202020204" pitchFamily="34" charset="0"/>
              </a:rPr>
              <a:t> metodeskifte (fra direkte spørsmål til fordeling av antall bøker) er endringer og sammenligninger over tid </a:t>
            </a:r>
            <a:r>
              <a:rPr lang="nb-NO" sz="800" i="1" dirty="0" err="1">
                <a:latin typeface="Arial" panose="020B0604020202020204" pitchFamily="34" charset="0"/>
                <a:ea typeface="Times New Roman" panose="02020603050405020304" pitchFamily="18" charset="0"/>
                <a:cs typeface="Arial" panose="020B0604020202020204" pitchFamily="34" charset="0"/>
              </a:rPr>
              <a:t>indikative</a:t>
            </a:r>
            <a:r>
              <a:rPr lang="nb-NO" sz="800" i="1" dirty="0">
                <a:latin typeface="Arial" panose="020B0604020202020204" pitchFamily="34" charset="0"/>
                <a:ea typeface="Times New Roman" panose="02020603050405020304" pitchFamily="18" charset="0"/>
                <a:cs typeface="Arial" panose="020B0604020202020204" pitchFamily="34" charset="0"/>
              </a:rPr>
              <a:t> og tolkes med aktsomhet </a:t>
            </a:r>
          </a:p>
        </p:txBody>
      </p:sp>
      <p:sp>
        <p:nvSpPr>
          <p:cNvPr id="12" name="TekstSylinder 11">
            <a:extLst>
              <a:ext uri="{FF2B5EF4-FFF2-40B4-BE49-F238E27FC236}">
                <a16:creationId xmlns:a16="http://schemas.microsoft.com/office/drawing/2014/main" id="{6C61F3FF-515F-CD6D-6DC5-762630570AF6}"/>
              </a:ext>
            </a:extLst>
          </p:cNvPr>
          <p:cNvSpPr txBox="1"/>
          <p:nvPr/>
        </p:nvSpPr>
        <p:spPr>
          <a:xfrm>
            <a:off x="678862" y="5984902"/>
            <a:ext cx="10789238" cy="230832"/>
          </a:xfrm>
          <a:prstGeom prst="rect">
            <a:avLst/>
          </a:prstGeom>
          <a:noFill/>
        </p:spPr>
        <p:txBody>
          <a:bodyPr wrap="square" rtlCol="0">
            <a:spAutoFit/>
          </a:bodyPr>
          <a:lstStyle/>
          <a:p>
            <a:r>
              <a:rPr lang="nb-NO" sz="900" b="1"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Tenk på formatet på de [språk] bøkene du leste/lyttet til i 2021. Hvor stor andel leste du i ulike formater? Fordel 100 poeng/prosent. Viser andel/snitt </a:t>
            </a:r>
            <a:r>
              <a:rPr lang="nb-NO" sz="900" b="1"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e-</a:t>
            </a:r>
            <a:r>
              <a:rPr lang="nb-NO" sz="900" b="1"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bøker lest på norsk</a:t>
            </a:r>
            <a:r>
              <a:rPr lang="nb-NO" sz="900" b="1"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 </a:t>
            </a:r>
            <a:r>
              <a:rPr lang="nb-NO" sz="900" b="1"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engelsk og annet språk</a:t>
            </a:r>
            <a:endParaRPr lang="nb-NO" sz="900"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TekstSylinder 16">
            <a:extLst>
              <a:ext uri="{FF2B5EF4-FFF2-40B4-BE49-F238E27FC236}">
                <a16:creationId xmlns:a16="http://schemas.microsoft.com/office/drawing/2014/main" id="{091051CD-1484-26D6-487E-F8604626509D}"/>
              </a:ext>
            </a:extLst>
          </p:cNvPr>
          <p:cNvSpPr txBox="1"/>
          <p:nvPr/>
        </p:nvSpPr>
        <p:spPr>
          <a:xfrm>
            <a:off x="698403" y="1745637"/>
            <a:ext cx="3597397" cy="276999"/>
          </a:xfrm>
          <a:prstGeom prst="rect">
            <a:avLst/>
          </a:prstGeom>
          <a:noFill/>
        </p:spPr>
        <p:txBody>
          <a:bodyPr wrap="square" rtlCol="0">
            <a:spAutoFit/>
          </a:bodyPr>
          <a:lstStyle/>
          <a:p>
            <a:r>
              <a:rPr lang="nb-NO" b="1" dirty="0"/>
              <a:t>Andel boklesere som har lest e-bok</a:t>
            </a:r>
          </a:p>
        </p:txBody>
      </p:sp>
      <p:sp>
        <p:nvSpPr>
          <p:cNvPr id="18" name="TekstSylinder 17">
            <a:extLst>
              <a:ext uri="{FF2B5EF4-FFF2-40B4-BE49-F238E27FC236}">
                <a16:creationId xmlns:a16="http://schemas.microsoft.com/office/drawing/2014/main" id="{A2F3F9EF-C8D4-C457-3873-7DA51FAD5476}"/>
              </a:ext>
            </a:extLst>
          </p:cNvPr>
          <p:cNvSpPr txBox="1"/>
          <p:nvPr/>
        </p:nvSpPr>
        <p:spPr>
          <a:xfrm>
            <a:off x="689545" y="4930135"/>
            <a:ext cx="3309365" cy="276999"/>
          </a:xfrm>
          <a:prstGeom prst="rect">
            <a:avLst/>
          </a:prstGeom>
          <a:noFill/>
        </p:spPr>
        <p:txBody>
          <a:bodyPr wrap="square" rtlCol="0">
            <a:spAutoFit/>
          </a:bodyPr>
          <a:lstStyle/>
          <a:p>
            <a:r>
              <a:rPr lang="nb-NO" b="1" dirty="0"/>
              <a:t>Snitt antall e-bøker lest av bokleseren</a:t>
            </a:r>
          </a:p>
        </p:txBody>
      </p:sp>
    </p:spTree>
    <p:extLst>
      <p:ext uri="{BB962C8B-B14F-4D97-AF65-F5344CB8AC3E}">
        <p14:creationId xmlns:p14="http://schemas.microsoft.com/office/powerpoint/2010/main" val="102764897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5C02BF-3AC6-4011-875A-18714C67C6C2}"/>
              </a:ext>
            </a:extLst>
          </p:cNvPr>
          <p:cNvSpPr>
            <a:spLocks noGrp="1"/>
          </p:cNvSpPr>
          <p:nvPr>
            <p:ph type="title"/>
          </p:nvPr>
        </p:nvSpPr>
        <p:spPr>
          <a:xfrm>
            <a:off x="742951" y="281946"/>
            <a:ext cx="10725149" cy="1079400"/>
          </a:xfrm>
        </p:spPr>
        <p:txBody>
          <a:bodyPr/>
          <a:lstStyle/>
          <a:p>
            <a:r>
              <a:rPr lang="nb-NO" sz="1200" dirty="0">
                <a:solidFill>
                  <a:schemeClr val="tx1">
                    <a:lumMod val="50000"/>
                    <a:lumOff val="50000"/>
                  </a:schemeClr>
                </a:solidFill>
              </a:rPr>
              <a:t>HVOR LESTE PAPIRBØKER ER ANSKAFFET – SELVRAPPORTERT:</a:t>
            </a:r>
            <a:br>
              <a:rPr lang="nb-NO" sz="1200" dirty="0">
                <a:solidFill>
                  <a:schemeClr val="tx1">
                    <a:lumMod val="50000"/>
                    <a:lumOff val="50000"/>
                  </a:schemeClr>
                </a:solidFill>
              </a:rPr>
            </a:br>
            <a:r>
              <a:rPr lang="nb-NO" dirty="0">
                <a:solidFill>
                  <a:schemeClr val="tx1"/>
                </a:solidFill>
              </a:rPr>
              <a:t>Nesten halvparten av leste papirbøker i 2021 ble kjøpt i norsk bokhandel</a:t>
            </a:r>
            <a:br>
              <a:rPr lang="nb-NO" dirty="0">
                <a:solidFill>
                  <a:schemeClr val="tx1"/>
                </a:solidFill>
              </a:rPr>
            </a:br>
            <a:r>
              <a:rPr lang="nb-NO" sz="1200" dirty="0">
                <a:solidFill>
                  <a:schemeClr val="tx1"/>
                </a:solidFill>
              </a:rPr>
              <a:t>36% fysisk og 14% på nett</a:t>
            </a:r>
            <a:endParaRPr lang="nb-NO" sz="1050" dirty="0">
              <a:solidFill>
                <a:schemeClr val="tx1">
                  <a:lumMod val="50000"/>
                  <a:lumOff val="50000"/>
                </a:schemeClr>
              </a:solidFill>
            </a:endParaRPr>
          </a:p>
        </p:txBody>
      </p:sp>
      <p:graphicFrame>
        <p:nvGraphicFramePr>
          <p:cNvPr id="13" name="Diagram 12">
            <a:extLst>
              <a:ext uri="{FF2B5EF4-FFF2-40B4-BE49-F238E27FC236}">
                <a16:creationId xmlns:a16="http://schemas.microsoft.com/office/drawing/2014/main" id="{53517F88-9BAC-4371-B0A5-8EBCCB9DDEBE}"/>
              </a:ext>
            </a:extLst>
          </p:cNvPr>
          <p:cNvGraphicFramePr/>
          <p:nvPr>
            <p:extLst>
              <p:ext uri="{D42A27DB-BD31-4B8C-83A1-F6EECF244321}">
                <p14:modId xmlns:p14="http://schemas.microsoft.com/office/powerpoint/2010/main" val="1992091116"/>
              </p:ext>
            </p:extLst>
          </p:nvPr>
        </p:nvGraphicFramePr>
        <p:xfrm>
          <a:off x="767408" y="1772209"/>
          <a:ext cx="7608168" cy="476284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kstSylinder 13">
            <a:extLst>
              <a:ext uri="{FF2B5EF4-FFF2-40B4-BE49-F238E27FC236}">
                <a16:creationId xmlns:a16="http://schemas.microsoft.com/office/drawing/2014/main" id="{BE417607-502B-4F70-9607-2551055EF73C}"/>
              </a:ext>
            </a:extLst>
          </p:cNvPr>
          <p:cNvSpPr txBox="1"/>
          <p:nvPr/>
        </p:nvSpPr>
        <p:spPr>
          <a:xfrm>
            <a:off x="623392" y="1340768"/>
            <a:ext cx="10725149" cy="461665"/>
          </a:xfrm>
          <a:prstGeom prst="rect">
            <a:avLst/>
          </a:prstGeom>
          <a:noFill/>
        </p:spPr>
        <p:txBody>
          <a:bodyPr wrap="square">
            <a:spAutoFit/>
          </a:bodyPr>
          <a:lstStyle/>
          <a:p>
            <a:r>
              <a:rPr lang="nb-NO" b="1" dirty="0"/>
              <a:t>Tenk på hvor du fikk tak i alle [xx] du leste/lyttet til i 2021. Hvor stor andel fikk du tak i på de ulike stedene? Fordel 100 poeng/prosent.</a:t>
            </a:r>
          </a:p>
          <a:p>
            <a:r>
              <a:rPr lang="nb-NO" dirty="0"/>
              <a:t>Spørsmålet er stilt til de som har lest bøker på gjeldende format minst en gang i løpet av 2021</a:t>
            </a:r>
          </a:p>
        </p:txBody>
      </p:sp>
      <p:pic>
        <p:nvPicPr>
          <p:cNvPr id="6" name="Bilde 5">
            <a:extLst>
              <a:ext uri="{FF2B5EF4-FFF2-40B4-BE49-F238E27FC236}">
                <a16:creationId xmlns:a16="http://schemas.microsoft.com/office/drawing/2014/main" id="{D332F10A-8E5C-45F6-B19E-76CC1CF498D6}"/>
              </a:ext>
            </a:extLst>
          </p:cNvPr>
          <p:cNvPicPr>
            <a:picLocks noChangeAspect="1"/>
          </p:cNvPicPr>
          <p:nvPr/>
        </p:nvPicPr>
        <p:blipFill>
          <a:blip r:embed="rId4"/>
          <a:stretch>
            <a:fillRect/>
          </a:stretch>
        </p:blipFill>
        <p:spPr>
          <a:xfrm>
            <a:off x="7176119" y="1855897"/>
            <a:ext cx="577361" cy="335242"/>
          </a:xfrm>
          <a:prstGeom prst="rect">
            <a:avLst/>
          </a:prstGeom>
        </p:spPr>
      </p:pic>
      <p:grpSp>
        <p:nvGrpSpPr>
          <p:cNvPr id="3" name="Gruppe 2">
            <a:extLst>
              <a:ext uri="{FF2B5EF4-FFF2-40B4-BE49-F238E27FC236}">
                <a16:creationId xmlns:a16="http://schemas.microsoft.com/office/drawing/2014/main" id="{8AB9D86E-0224-E648-8D65-52BC8B01459C}"/>
              </a:ext>
            </a:extLst>
          </p:cNvPr>
          <p:cNvGrpSpPr/>
          <p:nvPr/>
        </p:nvGrpSpPr>
        <p:grpSpPr>
          <a:xfrm>
            <a:off x="5735960" y="2348881"/>
            <a:ext cx="1728192" cy="1296145"/>
            <a:chOff x="2945192" y="2564904"/>
            <a:chExt cx="1037706" cy="1069783"/>
          </a:xfrm>
        </p:grpSpPr>
        <p:cxnSp>
          <p:nvCxnSpPr>
            <p:cNvPr id="4" name="Rett linje 3">
              <a:extLst>
                <a:ext uri="{FF2B5EF4-FFF2-40B4-BE49-F238E27FC236}">
                  <a16:creationId xmlns:a16="http://schemas.microsoft.com/office/drawing/2014/main" id="{F90ADCF8-C8BA-7A40-84C4-C84F5BB6A6F0}"/>
                </a:ext>
              </a:extLst>
            </p:cNvPr>
            <p:cNvCxnSpPr/>
            <p:nvPr/>
          </p:nvCxnSpPr>
          <p:spPr>
            <a:xfrm>
              <a:off x="3616478" y="2564904"/>
              <a:ext cx="1752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B5EDB061-DB1E-8742-9957-4F4B6CB8CC59}"/>
                </a:ext>
              </a:extLst>
            </p:cNvPr>
            <p:cNvCxnSpPr>
              <a:cxnSpLocks/>
            </p:cNvCxnSpPr>
            <p:nvPr/>
          </p:nvCxnSpPr>
          <p:spPr>
            <a:xfrm>
              <a:off x="2945192" y="3634687"/>
              <a:ext cx="8465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244FC22-59EC-A04B-B4C3-C99480DAFE2A}"/>
                </a:ext>
              </a:extLst>
            </p:cNvPr>
            <p:cNvCxnSpPr>
              <a:cxnSpLocks/>
            </p:cNvCxnSpPr>
            <p:nvPr/>
          </p:nvCxnSpPr>
          <p:spPr>
            <a:xfrm flipV="1">
              <a:off x="3791744" y="2564904"/>
              <a:ext cx="0" cy="10697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4DCBC3B4-6CF6-1942-8CC1-098A75B7E6DE}"/>
                </a:ext>
              </a:extLst>
            </p:cNvPr>
            <p:cNvCxnSpPr/>
            <p:nvPr/>
          </p:nvCxnSpPr>
          <p:spPr>
            <a:xfrm>
              <a:off x="3807632" y="3159227"/>
              <a:ext cx="175266"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8" name="TekstSylinder 7">
            <a:extLst>
              <a:ext uri="{FF2B5EF4-FFF2-40B4-BE49-F238E27FC236}">
                <a16:creationId xmlns:a16="http://schemas.microsoft.com/office/drawing/2014/main" id="{707F09F5-92D5-B64B-BE7D-D5B4B2B78C87}"/>
              </a:ext>
            </a:extLst>
          </p:cNvPr>
          <p:cNvSpPr txBox="1"/>
          <p:nvPr/>
        </p:nvSpPr>
        <p:spPr>
          <a:xfrm>
            <a:off x="7465648" y="2930460"/>
            <a:ext cx="490840" cy="276999"/>
          </a:xfrm>
          <a:prstGeom prst="rect">
            <a:avLst/>
          </a:prstGeom>
          <a:noFill/>
        </p:spPr>
        <p:txBody>
          <a:bodyPr wrap="none" rtlCol="0">
            <a:spAutoFit/>
          </a:bodyPr>
          <a:lstStyle/>
          <a:p>
            <a:r>
              <a:rPr lang="nb-NO" dirty="0"/>
              <a:t>50%</a:t>
            </a:r>
          </a:p>
        </p:txBody>
      </p:sp>
      <p:sp>
        <p:nvSpPr>
          <p:cNvPr id="7" name="TekstSylinder 6">
            <a:extLst>
              <a:ext uri="{FF2B5EF4-FFF2-40B4-BE49-F238E27FC236}">
                <a16:creationId xmlns:a16="http://schemas.microsoft.com/office/drawing/2014/main" id="{960003BA-4FA2-3540-93D6-AAE6FC18D859}"/>
              </a:ext>
            </a:extLst>
          </p:cNvPr>
          <p:cNvSpPr txBox="1"/>
          <p:nvPr/>
        </p:nvSpPr>
        <p:spPr>
          <a:xfrm>
            <a:off x="105232" y="6654552"/>
            <a:ext cx="6436377" cy="230832"/>
          </a:xfrm>
          <a:prstGeom prst="rect">
            <a:avLst/>
          </a:prstGeom>
          <a:noFill/>
        </p:spPr>
        <p:txBody>
          <a:bodyPr wrap="none" rtlCol="0">
            <a:spAutoFit/>
          </a:bodyPr>
          <a:lstStyle/>
          <a:p>
            <a:r>
              <a:rPr lang="nb-NO" sz="900" i="1" dirty="0"/>
              <a:t>Merk: Hvor man har fått tak i bøker man har lest, er ikke det samme som hvor mange bøker man har kjøpt (eget spørsmål)</a:t>
            </a:r>
          </a:p>
        </p:txBody>
      </p:sp>
      <p:pic>
        <p:nvPicPr>
          <p:cNvPr id="18" name="Bilde 17">
            <a:extLst>
              <a:ext uri="{FF2B5EF4-FFF2-40B4-BE49-F238E27FC236}">
                <a16:creationId xmlns:a16="http://schemas.microsoft.com/office/drawing/2014/main" id="{6EA18834-4A47-8249-8592-AA24940C6D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1068" y="4731924"/>
            <a:ext cx="4217580" cy="2042980"/>
          </a:xfrm>
          <a:prstGeom prst="rect">
            <a:avLst/>
          </a:prstGeom>
        </p:spPr>
      </p:pic>
      <p:sp>
        <p:nvSpPr>
          <p:cNvPr id="11" name="TekstSylinder 10">
            <a:extLst>
              <a:ext uri="{FF2B5EF4-FFF2-40B4-BE49-F238E27FC236}">
                <a16:creationId xmlns:a16="http://schemas.microsoft.com/office/drawing/2014/main" id="{0F31F905-8B18-BD46-8C5F-6E192131D694}"/>
              </a:ext>
            </a:extLst>
          </p:cNvPr>
          <p:cNvSpPr txBox="1"/>
          <p:nvPr/>
        </p:nvSpPr>
        <p:spPr>
          <a:xfrm>
            <a:off x="9173776" y="4492929"/>
            <a:ext cx="1394741" cy="276999"/>
          </a:xfrm>
          <a:prstGeom prst="rect">
            <a:avLst/>
          </a:prstGeom>
          <a:noFill/>
        </p:spPr>
        <p:txBody>
          <a:bodyPr wrap="none" rtlCol="0">
            <a:spAutoFit/>
          </a:bodyPr>
          <a:lstStyle/>
          <a:p>
            <a:r>
              <a:rPr lang="nb-NO" dirty="0"/>
              <a:t>KJØP AV BØKER</a:t>
            </a:r>
          </a:p>
        </p:txBody>
      </p:sp>
    </p:spTree>
    <p:extLst>
      <p:ext uri="{BB962C8B-B14F-4D97-AF65-F5344CB8AC3E}">
        <p14:creationId xmlns:p14="http://schemas.microsoft.com/office/powerpoint/2010/main" val="177265593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5C02BF-3AC6-4011-875A-18714C67C6C2}"/>
              </a:ext>
            </a:extLst>
          </p:cNvPr>
          <p:cNvSpPr>
            <a:spLocks noGrp="1"/>
          </p:cNvSpPr>
          <p:nvPr>
            <p:ph type="title"/>
          </p:nvPr>
        </p:nvSpPr>
        <p:spPr>
          <a:xfrm>
            <a:off x="742951" y="281946"/>
            <a:ext cx="10725149" cy="1079400"/>
          </a:xfrm>
        </p:spPr>
        <p:txBody>
          <a:bodyPr/>
          <a:lstStyle/>
          <a:p>
            <a:r>
              <a:rPr lang="nb-NO" sz="1200" dirty="0">
                <a:solidFill>
                  <a:schemeClr val="tx1">
                    <a:lumMod val="50000"/>
                    <a:lumOff val="50000"/>
                  </a:schemeClr>
                </a:solidFill>
              </a:rPr>
              <a:t>HVOR DIGITALE BØKER ER ANSKAFFET – SELVRAPPORTERT:</a:t>
            </a:r>
            <a:br>
              <a:rPr lang="nb-NO" sz="1200" dirty="0">
                <a:solidFill>
                  <a:schemeClr val="tx1">
                    <a:lumMod val="50000"/>
                    <a:lumOff val="50000"/>
                  </a:schemeClr>
                </a:solidFill>
              </a:rPr>
            </a:br>
            <a:r>
              <a:rPr lang="nb-NO" dirty="0">
                <a:solidFill>
                  <a:schemeClr val="tx1"/>
                </a:solidFill>
              </a:rPr>
              <a:t>Over halvparten av lydbøkene ble i et strømmeabonnement </a:t>
            </a:r>
            <a:br>
              <a:rPr lang="nb-NO" dirty="0">
                <a:solidFill>
                  <a:schemeClr val="tx1"/>
                </a:solidFill>
              </a:rPr>
            </a:br>
            <a:r>
              <a:rPr lang="nb-NO" sz="1200" dirty="0">
                <a:solidFill>
                  <a:schemeClr val="tx1"/>
                </a:solidFill>
              </a:rPr>
              <a:t>E-bøkene kjøpes fra Amazon eller lastes ned uten å betale</a:t>
            </a:r>
            <a:endParaRPr lang="nb-NO" sz="1200" dirty="0">
              <a:solidFill>
                <a:schemeClr val="tx1">
                  <a:lumMod val="50000"/>
                  <a:lumOff val="50000"/>
                </a:schemeClr>
              </a:solidFill>
            </a:endParaRPr>
          </a:p>
        </p:txBody>
      </p:sp>
      <p:sp>
        <p:nvSpPr>
          <p:cNvPr id="14" name="TekstSylinder 13">
            <a:extLst>
              <a:ext uri="{FF2B5EF4-FFF2-40B4-BE49-F238E27FC236}">
                <a16:creationId xmlns:a16="http://schemas.microsoft.com/office/drawing/2014/main" id="{BE417607-502B-4F70-9607-2551055EF73C}"/>
              </a:ext>
            </a:extLst>
          </p:cNvPr>
          <p:cNvSpPr txBox="1"/>
          <p:nvPr/>
        </p:nvSpPr>
        <p:spPr>
          <a:xfrm>
            <a:off x="623392" y="1484784"/>
            <a:ext cx="10725149" cy="461665"/>
          </a:xfrm>
          <a:prstGeom prst="rect">
            <a:avLst/>
          </a:prstGeom>
          <a:noFill/>
        </p:spPr>
        <p:txBody>
          <a:bodyPr wrap="square">
            <a:spAutoFit/>
          </a:bodyPr>
          <a:lstStyle/>
          <a:p>
            <a:r>
              <a:rPr lang="nb-NO" b="1" dirty="0"/>
              <a:t>Tenk på hvor du fikk tak i alle [xx] du leste/lyttet til i 2021. Hvor stor andel fikk du tak i på de ulike stedene? Fordel 100 poeng/prosent.</a:t>
            </a:r>
          </a:p>
          <a:p>
            <a:r>
              <a:rPr lang="nb-NO" dirty="0"/>
              <a:t>Spørsmålet er stilt til de som har lest bøker på gjeldende format minst en gang i løpet av 2021 </a:t>
            </a:r>
          </a:p>
        </p:txBody>
      </p:sp>
      <p:graphicFrame>
        <p:nvGraphicFramePr>
          <p:cNvPr id="11" name="Diagram 10">
            <a:extLst>
              <a:ext uri="{FF2B5EF4-FFF2-40B4-BE49-F238E27FC236}">
                <a16:creationId xmlns:a16="http://schemas.microsoft.com/office/drawing/2014/main" id="{A3F78009-D61A-4D83-9B3A-4A8FA01633EA}"/>
              </a:ext>
            </a:extLst>
          </p:cNvPr>
          <p:cNvGraphicFramePr/>
          <p:nvPr>
            <p:extLst>
              <p:ext uri="{D42A27DB-BD31-4B8C-83A1-F6EECF244321}">
                <p14:modId xmlns:p14="http://schemas.microsoft.com/office/powerpoint/2010/main" val="3152660752"/>
              </p:ext>
            </p:extLst>
          </p:nvPr>
        </p:nvGraphicFramePr>
        <p:xfrm>
          <a:off x="695400" y="1916225"/>
          <a:ext cx="5185271" cy="47628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Diagram 14">
            <a:extLst>
              <a:ext uri="{FF2B5EF4-FFF2-40B4-BE49-F238E27FC236}">
                <a16:creationId xmlns:a16="http://schemas.microsoft.com/office/drawing/2014/main" id="{A65917F1-1D15-43F3-AD2C-9379F5387AB1}"/>
              </a:ext>
            </a:extLst>
          </p:cNvPr>
          <p:cNvGraphicFramePr/>
          <p:nvPr>
            <p:extLst>
              <p:ext uri="{D42A27DB-BD31-4B8C-83A1-F6EECF244321}">
                <p14:modId xmlns:p14="http://schemas.microsoft.com/office/powerpoint/2010/main" val="1791831929"/>
              </p:ext>
            </p:extLst>
          </p:nvPr>
        </p:nvGraphicFramePr>
        <p:xfrm>
          <a:off x="6071543" y="1916225"/>
          <a:ext cx="5349006" cy="4762840"/>
        </p:xfrm>
        <a:graphic>
          <a:graphicData uri="http://schemas.openxmlformats.org/drawingml/2006/chart">
            <c:chart xmlns:c="http://schemas.openxmlformats.org/drawingml/2006/chart" xmlns:r="http://schemas.openxmlformats.org/officeDocument/2006/relationships" r:id="rId4"/>
          </a:graphicData>
        </a:graphic>
      </p:graphicFrame>
      <p:pic>
        <p:nvPicPr>
          <p:cNvPr id="17" name="Bilde 16">
            <a:extLst>
              <a:ext uri="{FF2B5EF4-FFF2-40B4-BE49-F238E27FC236}">
                <a16:creationId xmlns:a16="http://schemas.microsoft.com/office/drawing/2014/main" id="{5DF676EC-F2FD-4EFC-A405-7A2FE650CE48}"/>
              </a:ext>
            </a:extLst>
          </p:cNvPr>
          <p:cNvPicPr>
            <a:picLocks noChangeAspect="1"/>
          </p:cNvPicPr>
          <p:nvPr/>
        </p:nvPicPr>
        <p:blipFill>
          <a:blip r:embed="rId5"/>
          <a:stretch>
            <a:fillRect/>
          </a:stretch>
        </p:blipFill>
        <p:spPr>
          <a:xfrm>
            <a:off x="10926661" y="1927059"/>
            <a:ext cx="457200" cy="462719"/>
          </a:xfrm>
          <a:prstGeom prst="rect">
            <a:avLst/>
          </a:prstGeom>
        </p:spPr>
      </p:pic>
      <p:pic>
        <p:nvPicPr>
          <p:cNvPr id="18" name="Bilde 17">
            <a:extLst>
              <a:ext uri="{FF2B5EF4-FFF2-40B4-BE49-F238E27FC236}">
                <a16:creationId xmlns:a16="http://schemas.microsoft.com/office/drawing/2014/main" id="{F334EFB0-8925-4AE1-8D2C-D53BAC6DFAE7}"/>
              </a:ext>
            </a:extLst>
          </p:cNvPr>
          <p:cNvPicPr>
            <a:picLocks noChangeAspect="1"/>
          </p:cNvPicPr>
          <p:nvPr/>
        </p:nvPicPr>
        <p:blipFill>
          <a:blip r:embed="rId6"/>
          <a:stretch>
            <a:fillRect/>
          </a:stretch>
        </p:blipFill>
        <p:spPr>
          <a:xfrm>
            <a:off x="5333028" y="1915171"/>
            <a:ext cx="477004" cy="486497"/>
          </a:xfrm>
          <a:prstGeom prst="rect">
            <a:avLst/>
          </a:prstGeom>
        </p:spPr>
      </p:pic>
      <p:sp>
        <p:nvSpPr>
          <p:cNvPr id="3" name="Ellipse 2">
            <a:extLst>
              <a:ext uri="{FF2B5EF4-FFF2-40B4-BE49-F238E27FC236}">
                <a16:creationId xmlns:a16="http://schemas.microsoft.com/office/drawing/2014/main" id="{00A5B087-E490-DD46-BDFB-DD1362F71398}"/>
              </a:ext>
            </a:extLst>
          </p:cNvPr>
          <p:cNvSpPr/>
          <p:nvPr/>
        </p:nvSpPr>
        <p:spPr>
          <a:xfrm>
            <a:off x="4680651" y="2276872"/>
            <a:ext cx="816545"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216953247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58B4FB8-2DAB-4E55-8BD0-6E0A29578217}"/>
              </a:ext>
            </a:extLst>
          </p:cNvPr>
          <p:cNvSpPr>
            <a:spLocks noGrp="1"/>
          </p:cNvSpPr>
          <p:nvPr>
            <p:ph type="title"/>
          </p:nvPr>
        </p:nvSpPr>
        <p:spPr>
          <a:xfrm>
            <a:off x="766112" y="461768"/>
            <a:ext cx="10725149" cy="911225"/>
          </a:xfrm>
        </p:spPr>
        <p:txBody>
          <a:bodyPr/>
          <a:lstStyle/>
          <a:p>
            <a:r>
              <a:rPr lang="nb-NO" sz="1200" dirty="0">
                <a:solidFill>
                  <a:schemeClr val="tx1">
                    <a:lumMod val="50000"/>
                    <a:lumOff val="50000"/>
                  </a:schemeClr>
                </a:solidFill>
              </a:rPr>
              <a:t>PÅBEGYNT VS. FULLFØRT:</a:t>
            </a:r>
            <a:br>
              <a:rPr lang="nb-NO" dirty="0"/>
            </a:br>
            <a:r>
              <a:rPr lang="nb-NO" dirty="0"/>
              <a:t>Mer enn 80 prosent av bøkene man begynner å lese på leses ferdig</a:t>
            </a:r>
          </a:p>
        </p:txBody>
      </p:sp>
      <p:graphicFrame>
        <p:nvGraphicFramePr>
          <p:cNvPr id="5" name="Diagram 4">
            <a:extLst>
              <a:ext uri="{FF2B5EF4-FFF2-40B4-BE49-F238E27FC236}">
                <a16:creationId xmlns:a16="http://schemas.microsoft.com/office/drawing/2014/main" id="{3A808E8E-F5D5-42BD-AAEA-A5A9BEBF612F}"/>
              </a:ext>
            </a:extLst>
          </p:cNvPr>
          <p:cNvGraphicFramePr/>
          <p:nvPr>
            <p:extLst>
              <p:ext uri="{D42A27DB-BD31-4B8C-83A1-F6EECF244321}">
                <p14:modId xmlns:p14="http://schemas.microsoft.com/office/powerpoint/2010/main" val="1795277412"/>
              </p:ext>
            </p:extLst>
          </p:nvPr>
        </p:nvGraphicFramePr>
        <p:xfrm>
          <a:off x="920107" y="2355291"/>
          <a:ext cx="4735148" cy="4247752"/>
        </p:xfrm>
        <a:graphic>
          <a:graphicData uri="http://schemas.openxmlformats.org/drawingml/2006/chart">
            <c:chart xmlns:c="http://schemas.openxmlformats.org/drawingml/2006/chart" xmlns:r="http://schemas.openxmlformats.org/officeDocument/2006/relationships" r:id="rId3"/>
          </a:graphicData>
        </a:graphic>
      </p:graphicFrame>
      <p:sp>
        <p:nvSpPr>
          <p:cNvPr id="7" name="TekstSylinder 6">
            <a:extLst>
              <a:ext uri="{FF2B5EF4-FFF2-40B4-BE49-F238E27FC236}">
                <a16:creationId xmlns:a16="http://schemas.microsoft.com/office/drawing/2014/main" id="{B352EDA8-ED5A-402D-A3E2-260A323C9964}"/>
              </a:ext>
            </a:extLst>
          </p:cNvPr>
          <p:cNvSpPr txBox="1"/>
          <p:nvPr/>
        </p:nvSpPr>
        <p:spPr>
          <a:xfrm>
            <a:off x="742950" y="1743637"/>
            <a:ext cx="10308866" cy="646331"/>
          </a:xfrm>
          <a:prstGeom prst="rect">
            <a:avLst/>
          </a:prstGeom>
          <a:noFill/>
        </p:spPr>
        <p:txBody>
          <a:bodyPr wrap="square">
            <a:spAutoFit/>
          </a:bodyPr>
          <a:lstStyle/>
          <a:p>
            <a:r>
              <a:rPr lang="nb-NO" b="1" dirty="0">
                <a:effectLst/>
                <a:latin typeface="Arial" panose="020B0604020202020204" pitchFamily="34" charset="0"/>
                <a:ea typeface="Times New Roman" panose="02020603050405020304" pitchFamily="18" charset="0"/>
                <a:cs typeface="Arial" panose="020B0604020202020204" pitchFamily="34" charset="0"/>
              </a:rPr>
              <a:t>Tenk på alle bøkene du leste og/eller lyttet til i 2021 – </a:t>
            </a:r>
          </a:p>
          <a:p>
            <a:r>
              <a:rPr lang="nb-NO" b="1" dirty="0">
                <a:effectLst/>
                <a:latin typeface="Arial" panose="020B0604020202020204" pitchFamily="34" charset="0"/>
                <a:ea typeface="Times New Roman" panose="02020603050405020304" pitchFamily="18" charset="0"/>
                <a:cs typeface="Arial" panose="020B0604020202020204" pitchFamily="34" charset="0"/>
              </a:rPr>
              <a:t>og fordel 100 poeng etter hvor mange du kun begynte på og hvor mange du fullførte</a:t>
            </a:r>
          </a:p>
          <a:p>
            <a:r>
              <a:rPr lang="nb-NO" dirty="0">
                <a:latin typeface="Arial" panose="020B0604020202020204" pitchFamily="34" charset="0"/>
                <a:ea typeface="Times New Roman" panose="02020603050405020304" pitchFamily="18" charset="0"/>
                <a:cs typeface="Arial" panose="020B0604020202020204" pitchFamily="34" charset="0"/>
              </a:rPr>
              <a:t>Spørsmålet er beregnet for de som leste / lyttet til minst en bok siste året (83% av befolkningen)</a:t>
            </a:r>
            <a:endParaRPr lang="nb-NO"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8" name="Group 1">
            <a:extLst>
              <a:ext uri="{FF2B5EF4-FFF2-40B4-BE49-F238E27FC236}">
                <a16:creationId xmlns:a16="http://schemas.microsoft.com/office/drawing/2014/main" id="{FF15DC39-2232-450D-B163-6D170630FE6D}"/>
              </a:ext>
            </a:extLst>
          </p:cNvPr>
          <p:cNvGrpSpPr/>
          <p:nvPr/>
        </p:nvGrpSpPr>
        <p:grpSpPr>
          <a:xfrm>
            <a:off x="6888088" y="1988840"/>
            <a:ext cx="4710287" cy="4759723"/>
            <a:chOff x="7437339" y="3369921"/>
            <a:chExt cx="9420574" cy="9519446"/>
          </a:xfrm>
        </p:grpSpPr>
        <p:sp>
          <p:nvSpPr>
            <p:cNvPr id="9" name="Freeform 66">
              <a:extLst>
                <a:ext uri="{FF2B5EF4-FFF2-40B4-BE49-F238E27FC236}">
                  <a16:creationId xmlns:a16="http://schemas.microsoft.com/office/drawing/2014/main" id="{04B9A482-D748-4DBF-AA22-3783B80C3CE8}"/>
                </a:ext>
              </a:extLst>
            </p:cNvPr>
            <p:cNvSpPr>
              <a:spLocks noChangeArrowheads="1"/>
            </p:cNvSpPr>
            <p:nvPr/>
          </p:nvSpPr>
          <p:spPr bwMode="auto">
            <a:xfrm>
              <a:off x="7437339" y="7736890"/>
              <a:ext cx="3120050" cy="1993978"/>
            </a:xfrm>
            <a:custGeom>
              <a:avLst/>
              <a:gdLst>
                <a:gd name="T0" fmla="*/ 1937 w 2504"/>
                <a:gd name="T1" fmla="*/ 565 h 1602"/>
                <a:gd name="T2" fmla="*/ 1937 w 2504"/>
                <a:gd name="T3" fmla="*/ 565 h 1602"/>
                <a:gd name="T4" fmla="*/ 2360 w 2504"/>
                <a:gd name="T5" fmla="*/ 1461 h 1602"/>
                <a:gd name="T6" fmla="*/ 2360 w 2504"/>
                <a:gd name="T7" fmla="*/ 1461 h 1602"/>
                <a:gd name="T8" fmla="*/ 1463 w 2504"/>
                <a:gd name="T9" fmla="*/ 1426 h 1602"/>
                <a:gd name="T10" fmla="*/ 1463 w 2504"/>
                <a:gd name="T11" fmla="*/ 1426 h 1602"/>
                <a:gd name="T12" fmla="*/ 66 w 2504"/>
                <a:gd name="T13" fmla="*/ 150 h 1602"/>
                <a:gd name="T14" fmla="*/ 66 w 2504"/>
                <a:gd name="T15" fmla="*/ 150 h 1602"/>
                <a:gd name="T16" fmla="*/ 1937 w 2504"/>
                <a:gd name="T17" fmla="*/ 565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4" h="1602">
                  <a:moveTo>
                    <a:pt x="1937" y="565"/>
                  </a:moveTo>
                  <a:lnTo>
                    <a:pt x="1937" y="565"/>
                  </a:lnTo>
                  <a:cubicBezTo>
                    <a:pt x="2404" y="948"/>
                    <a:pt x="2503" y="1310"/>
                    <a:pt x="2360" y="1461"/>
                  </a:cubicBezTo>
                  <a:lnTo>
                    <a:pt x="2360" y="1461"/>
                  </a:lnTo>
                  <a:cubicBezTo>
                    <a:pt x="2226" y="1601"/>
                    <a:pt x="1781" y="1600"/>
                    <a:pt x="1463" y="1426"/>
                  </a:cubicBezTo>
                  <a:lnTo>
                    <a:pt x="1463" y="1426"/>
                  </a:lnTo>
                  <a:cubicBezTo>
                    <a:pt x="744" y="1036"/>
                    <a:pt x="0" y="268"/>
                    <a:pt x="66" y="150"/>
                  </a:cubicBezTo>
                  <a:lnTo>
                    <a:pt x="66" y="150"/>
                  </a:lnTo>
                  <a:cubicBezTo>
                    <a:pt x="150" y="0"/>
                    <a:pt x="1280" y="26"/>
                    <a:pt x="1937" y="565"/>
                  </a:cubicBezTo>
                </a:path>
              </a:pathLst>
            </a:custGeom>
            <a:solidFill>
              <a:srgbClr val="BFCD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0" name="Freeform 67">
              <a:extLst>
                <a:ext uri="{FF2B5EF4-FFF2-40B4-BE49-F238E27FC236}">
                  <a16:creationId xmlns:a16="http://schemas.microsoft.com/office/drawing/2014/main" id="{F3D10305-50B2-42A1-A578-A34590233FEF}"/>
                </a:ext>
              </a:extLst>
            </p:cNvPr>
            <p:cNvSpPr>
              <a:spLocks noChangeArrowheads="1"/>
            </p:cNvSpPr>
            <p:nvPr/>
          </p:nvSpPr>
          <p:spPr bwMode="auto">
            <a:xfrm>
              <a:off x="7882275" y="8028021"/>
              <a:ext cx="2362009" cy="1312836"/>
            </a:xfrm>
            <a:custGeom>
              <a:avLst/>
              <a:gdLst>
                <a:gd name="T0" fmla="*/ 1889 w 1898"/>
                <a:gd name="T1" fmla="*/ 1054 h 1056"/>
                <a:gd name="T2" fmla="*/ 1889 w 1898"/>
                <a:gd name="T3" fmla="*/ 1054 h 1056"/>
                <a:gd name="T4" fmla="*/ 1881 w 1898"/>
                <a:gd name="T5" fmla="*/ 1053 h 1056"/>
                <a:gd name="T6" fmla="*/ 1236 w 1898"/>
                <a:gd name="T7" fmla="*/ 570 h 1056"/>
                <a:gd name="T8" fmla="*/ 1236 w 1898"/>
                <a:gd name="T9" fmla="*/ 570 h 1056"/>
                <a:gd name="T10" fmla="*/ 8 w 1898"/>
                <a:gd name="T11" fmla="*/ 17 h 1056"/>
                <a:gd name="T12" fmla="*/ 8 w 1898"/>
                <a:gd name="T13" fmla="*/ 17 h 1056"/>
                <a:gd name="T14" fmla="*/ 1 w 1898"/>
                <a:gd name="T15" fmla="*/ 7 h 1056"/>
                <a:gd name="T16" fmla="*/ 1 w 1898"/>
                <a:gd name="T17" fmla="*/ 7 h 1056"/>
                <a:gd name="T18" fmla="*/ 11 w 1898"/>
                <a:gd name="T19" fmla="*/ 0 h 1056"/>
                <a:gd name="T20" fmla="*/ 11 w 1898"/>
                <a:gd name="T21" fmla="*/ 0 h 1056"/>
                <a:gd name="T22" fmla="*/ 1246 w 1898"/>
                <a:gd name="T23" fmla="*/ 556 h 1056"/>
                <a:gd name="T24" fmla="*/ 1892 w 1898"/>
                <a:gd name="T25" fmla="*/ 1039 h 1056"/>
                <a:gd name="T26" fmla="*/ 1892 w 1898"/>
                <a:gd name="T27" fmla="*/ 1039 h 1056"/>
                <a:gd name="T28" fmla="*/ 1894 w 1898"/>
                <a:gd name="T29" fmla="*/ 1052 h 1056"/>
                <a:gd name="T30" fmla="*/ 1894 w 1898"/>
                <a:gd name="T31" fmla="*/ 1052 h 1056"/>
                <a:gd name="T32" fmla="*/ 1889 w 1898"/>
                <a:gd name="T33" fmla="*/ 1054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98" h="1056">
                  <a:moveTo>
                    <a:pt x="1889" y="1054"/>
                  </a:moveTo>
                  <a:lnTo>
                    <a:pt x="1889" y="1054"/>
                  </a:lnTo>
                  <a:cubicBezTo>
                    <a:pt x="1886" y="1055"/>
                    <a:pt x="1884" y="1054"/>
                    <a:pt x="1881" y="1053"/>
                  </a:cubicBezTo>
                  <a:lnTo>
                    <a:pt x="1236" y="570"/>
                  </a:lnTo>
                  <a:lnTo>
                    <a:pt x="1236" y="570"/>
                  </a:lnTo>
                  <a:cubicBezTo>
                    <a:pt x="874" y="300"/>
                    <a:pt x="449" y="109"/>
                    <a:pt x="8" y="17"/>
                  </a:cubicBezTo>
                  <a:lnTo>
                    <a:pt x="8" y="17"/>
                  </a:lnTo>
                  <a:cubicBezTo>
                    <a:pt x="3" y="17"/>
                    <a:pt x="0" y="12"/>
                    <a:pt x="1" y="7"/>
                  </a:cubicBezTo>
                  <a:lnTo>
                    <a:pt x="1" y="7"/>
                  </a:lnTo>
                  <a:cubicBezTo>
                    <a:pt x="2" y="3"/>
                    <a:pt x="7" y="0"/>
                    <a:pt x="11" y="0"/>
                  </a:cubicBezTo>
                  <a:lnTo>
                    <a:pt x="11" y="0"/>
                  </a:lnTo>
                  <a:cubicBezTo>
                    <a:pt x="455" y="92"/>
                    <a:pt x="882" y="284"/>
                    <a:pt x="1246" y="556"/>
                  </a:cubicBezTo>
                  <a:lnTo>
                    <a:pt x="1892" y="1039"/>
                  </a:lnTo>
                  <a:lnTo>
                    <a:pt x="1892" y="1039"/>
                  </a:lnTo>
                  <a:cubicBezTo>
                    <a:pt x="1896" y="1042"/>
                    <a:pt x="1897" y="1047"/>
                    <a:pt x="1894" y="1052"/>
                  </a:cubicBezTo>
                  <a:lnTo>
                    <a:pt x="1894" y="1052"/>
                  </a:lnTo>
                  <a:cubicBezTo>
                    <a:pt x="1892" y="1053"/>
                    <a:pt x="1891" y="1054"/>
                    <a:pt x="1889" y="1054"/>
                  </a:cubicBezTo>
                </a:path>
              </a:pathLst>
            </a:custGeom>
            <a:solidFill>
              <a:srgbClr val="FFFFFF">
                <a:alpha val="50000"/>
              </a:srgbClr>
            </a:solidFill>
            <a:ln>
              <a:noFill/>
            </a:ln>
            <a:effectLst/>
          </p:spPr>
          <p:txBody>
            <a:bodyPr wrap="none" anchor="ctr"/>
            <a:lstStyle/>
            <a:p>
              <a:pPr defTabSz="914217"/>
              <a:endParaRPr lang="en-US" dirty="0">
                <a:solidFill>
                  <a:srgbClr val="747993"/>
                </a:solidFill>
                <a:latin typeface="Poppins" pitchFamily="2" charset="77"/>
              </a:endParaRPr>
            </a:p>
          </p:txBody>
        </p:sp>
        <p:sp>
          <p:nvSpPr>
            <p:cNvPr id="11" name="Freeform 68">
              <a:extLst>
                <a:ext uri="{FF2B5EF4-FFF2-40B4-BE49-F238E27FC236}">
                  <a16:creationId xmlns:a16="http://schemas.microsoft.com/office/drawing/2014/main" id="{7C69365D-841D-4A51-917A-0592E45B23BF}"/>
                </a:ext>
              </a:extLst>
            </p:cNvPr>
            <p:cNvSpPr>
              <a:spLocks noChangeArrowheads="1"/>
            </p:cNvSpPr>
            <p:nvPr/>
          </p:nvSpPr>
          <p:spPr bwMode="auto">
            <a:xfrm>
              <a:off x="13792791" y="7940134"/>
              <a:ext cx="2070880" cy="1257905"/>
            </a:xfrm>
            <a:custGeom>
              <a:avLst/>
              <a:gdLst>
                <a:gd name="T0" fmla="*/ 469 w 1663"/>
                <a:gd name="T1" fmla="*/ 149 h 1012"/>
                <a:gd name="T2" fmla="*/ 469 w 1663"/>
                <a:gd name="T3" fmla="*/ 149 h 1012"/>
                <a:gd name="T4" fmla="*/ 40 w 1663"/>
                <a:gd name="T5" fmla="*/ 705 h 1012"/>
                <a:gd name="T6" fmla="*/ 40 w 1663"/>
                <a:gd name="T7" fmla="*/ 705 h 1012"/>
                <a:gd name="T8" fmla="*/ 724 w 1663"/>
                <a:gd name="T9" fmla="*/ 864 h 1012"/>
                <a:gd name="T10" fmla="*/ 724 w 1663"/>
                <a:gd name="T11" fmla="*/ 864 h 1012"/>
                <a:gd name="T12" fmla="*/ 1609 w 1663"/>
                <a:gd name="T13" fmla="*/ 145 h 1012"/>
                <a:gd name="T14" fmla="*/ 1609 w 1663"/>
                <a:gd name="T15" fmla="*/ 145 h 1012"/>
                <a:gd name="T16" fmla="*/ 469 w 1663"/>
                <a:gd name="T17" fmla="*/ 149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3" h="1012">
                  <a:moveTo>
                    <a:pt x="469" y="149"/>
                  </a:moveTo>
                  <a:lnTo>
                    <a:pt x="469" y="149"/>
                  </a:lnTo>
                  <a:cubicBezTo>
                    <a:pt x="58" y="295"/>
                    <a:pt x="0" y="594"/>
                    <a:pt x="40" y="705"/>
                  </a:cubicBezTo>
                  <a:lnTo>
                    <a:pt x="40" y="705"/>
                  </a:lnTo>
                  <a:cubicBezTo>
                    <a:pt x="80" y="816"/>
                    <a:pt x="314" y="1011"/>
                    <a:pt x="724" y="864"/>
                  </a:cubicBezTo>
                  <a:lnTo>
                    <a:pt x="724" y="864"/>
                  </a:lnTo>
                  <a:cubicBezTo>
                    <a:pt x="1134" y="718"/>
                    <a:pt x="1662" y="290"/>
                    <a:pt x="1609" y="145"/>
                  </a:cubicBezTo>
                  <a:lnTo>
                    <a:pt x="1609" y="145"/>
                  </a:lnTo>
                  <a:cubicBezTo>
                    <a:pt x="1558" y="0"/>
                    <a:pt x="879" y="3"/>
                    <a:pt x="469" y="149"/>
                  </a:cubicBezTo>
                </a:path>
              </a:pathLst>
            </a:custGeom>
            <a:solidFill>
              <a:srgbClr val="9FB2D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2" name="Freeform 69">
              <a:extLst>
                <a:ext uri="{FF2B5EF4-FFF2-40B4-BE49-F238E27FC236}">
                  <a16:creationId xmlns:a16="http://schemas.microsoft.com/office/drawing/2014/main" id="{E692A46B-5F76-443C-822E-728B2D4835F3}"/>
                </a:ext>
              </a:extLst>
            </p:cNvPr>
            <p:cNvSpPr>
              <a:spLocks noChangeArrowheads="1"/>
            </p:cNvSpPr>
            <p:nvPr/>
          </p:nvSpPr>
          <p:spPr bwMode="auto">
            <a:xfrm>
              <a:off x="14012515" y="8154360"/>
              <a:ext cx="1532561" cy="642688"/>
            </a:xfrm>
            <a:custGeom>
              <a:avLst/>
              <a:gdLst>
                <a:gd name="T0" fmla="*/ 9 w 1232"/>
                <a:gd name="T1" fmla="*/ 514 h 515"/>
                <a:gd name="T2" fmla="*/ 9 w 1232"/>
                <a:gd name="T3" fmla="*/ 514 h 515"/>
                <a:gd name="T4" fmla="*/ 15 w 1232"/>
                <a:gd name="T5" fmla="*/ 513 h 515"/>
                <a:gd name="T6" fmla="*/ 281 w 1232"/>
                <a:gd name="T7" fmla="*/ 349 h 515"/>
                <a:gd name="T8" fmla="*/ 281 w 1232"/>
                <a:gd name="T9" fmla="*/ 349 h 515"/>
                <a:gd name="T10" fmla="*/ 1166 w 1232"/>
                <a:gd name="T11" fmla="*/ 27 h 515"/>
                <a:gd name="T12" fmla="*/ 1223 w 1232"/>
                <a:gd name="T13" fmla="*/ 18 h 515"/>
                <a:gd name="T14" fmla="*/ 1223 w 1232"/>
                <a:gd name="T15" fmla="*/ 18 h 515"/>
                <a:gd name="T16" fmla="*/ 1231 w 1232"/>
                <a:gd name="T17" fmla="*/ 9 h 515"/>
                <a:gd name="T18" fmla="*/ 1231 w 1232"/>
                <a:gd name="T19" fmla="*/ 9 h 515"/>
                <a:gd name="T20" fmla="*/ 1221 w 1232"/>
                <a:gd name="T21" fmla="*/ 1 h 515"/>
                <a:gd name="T22" fmla="*/ 1163 w 1232"/>
                <a:gd name="T23" fmla="*/ 10 h 515"/>
                <a:gd name="T24" fmla="*/ 1163 w 1232"/>
                <a:gd name="T25" fmla="*/ 10 h 515"/>
                <a:gd name="T26" fmla="*/ 272 w 1232"/>
                <a:gd name="T27" fmla="*/ 334 h 515"/>
                <a:gd name="T28" fmla="*/ 5 w 1232"/>
                <a:gd name="T29" fmla="*/ 498 h 515"/>
                <a:gd name="T30" fmla="*/ 5 w 1232"/>
                <a:gd name="T31" fmla="*/ 498 h 515"/>
                <a:gd name="T32" fmla="*/ 3 w 1232"/>
                <a:gd name="T33" fmla="*/ 510 h 515"/>
                <a:gd name="T34" fmla="*/ 3 w 1232"/>
                <a:gd name="T35" fmla="*/ 510 h 515"/>
                <a:gd name="T36" fmla="*/ 9 w 1232"/>
                <a:gd name="T37" fmla="*/ 514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2" h="515">
                  <a:moveTo>
                    <a:pt x="9" y="514"/>
                  </a:moveTo>
                  <a:lnTo>
                    <a:pt x="9" y="514"/>
                  </a:lnTo>
                  <a:cubicBezTo>
                    <a:pt x="10" y="514"/>
                    <a:pt x="13" y="514"/>
                    <a:pt x="15" y="513"/>
                  </a:cubicBezTo>
                  <a:lnTo>
                    <a:pt x="281" y="349"/>
                  </a:lnTo>
                  <a:lnTo>
                    <a:pt x="281" y="349"/>
                  </a:lnTo>
                  <a:cubicBezTo>
                    <a:pt x="552" y="182"/>
                    <a:pt x="850" y="74"/>
                    <a:pt x="1166" y="27"/>
                  </a:cubicBezTo>
                  <a:lnTo>
                    <a:pt x="1223" y="18"/>
                  </a:lnTo>
                  <a:lnTo>
                    <a:pt x="1223" y="18"/>
                  </a:lnTo>
                  <a:cubicBezTo>
                    <a:pt x="1228" y="18"/>
                    <a:pt x="1231" y="13"/>
                    <a:pt x="1231" y="9"/>
                  </a:cubicBezTo>
                  <a:lnTo>
                    <a:pt x="1231" y="9"/>
                  </a:lnTo>
                  <a:cubicBezTo>
                    <a:pt x="1230" y="4"/>
                    <a:pt x="1226" y="0"/>
                    <a:pt x="1221" y="1"/>
                  </a:cubicBezTo>
                  <a:lnTo>
                    <a:pt x="1163" y="10"/>
                  </a:lnTo>
                  <a:lnTo>
                    <a:pt x="1163" y="10"/>
                  </a:lnTo>
                  <a:cubicBezTo>
                    <a:pt x="845" y="56"/>
                    <a:pt x="545" y="166"/>
                    <a:pt x="272" y="334"/>
                  </a:cubicBezTo>
                  <a:lnTo>
                    <a:pt x="5" y="498"/>
                  </a:lnTo>
                  <a:lnTo>
                    <a:pt x="5" y="498"/>
                  </a:lnTo>
                  <a:cubicBezTo>
                    <a:pt x="1" y="500"/>
                    <a:pt x="0" y="506"/>
                    <a:pt x="3" y="510"/>
                  </a:cubicBezTo>
                  <a:lnTo>
                    <a:pt x="3" y="510"/>
                  </a:lnTo>
                  <a:cubicBezTo>
                    <a:pt x="4" y="512"/>
                    <a:pt x="6" y="513"/>
                    <a:pt x="9" y="514"/>
                  </a:cubicBezTo>
                </a:path>
              </a:pathLst>
            </a:custGeom>
            <a:solidFill>
              <a:srgbClr val="FFFFFF">
                <a:alpha val="50000"/>
              </a:srgbClr>
            </a:solidFill>
            <a:ln>
              <a:noFill/>
            </a:ln>
            <a:effectLst/>
          </p:spPr>
          <p:txBody>
            <a:bodyPr wrap="none" anchor="ctr"/>
            <a:lstStyle/>
            <a:p>
              <a:pPr defTabSz="914217"/>
              <a:endParaRPr lang="en-US" dirty="0">
                <a:solidFill>
                  <a:srgbClr val="747993"/>
                </a:solidFill>
                <a:latin typeface="Poppins" pitchFamily="2" charset="77"/>
              </a:endParaRPr>
            </a:p>
          </p:txBody>
        </p:sp>
        <p:sp>
          <p:nvSpPr>
            <p:cNvPr id="13" name="Freeform 70">
              <a:extLst>
                <a:ext uri="{FF2B5EF4-FFF2-40B4-BE49-F238E27FC236}">
                  <a16:creationId xmlns:a16="http://schemas.microsoft.com/office/drawing/2014/main" id="{CB48D5E4-A36F-4E32-B86B-7C1BC9B0855D}"/>
                </a:ext>
              </a:extLst>
            </p:cNvPr>
            <p:cNvSpPr>
              <a:spLocks noChangeArrowheads="1"/>
            </p:cNvSpPr>
            <p:nvPr/>
          </p:nvSpPr>
          <p:spPr bwMode="auto">
            <a:xfrm>
              <a:off x="7766924" y="5374878"/>
              <a:ext cx="2598208" cy="3477099"/>
            </a:xfrm>
            <a:custGeom>
              <a:avLst/>
              <a:gdLst>
                <a:gd name="T0" fmla="*/ 1860 w 2086"/>
                <a:gd name="T1" fmla="*/ 1785 h 2790"/>
                <a:gd name="T2" fmla="*/ 1860 w 2086"/>
                <a:gd name="T3" fmla="*/ 1785 h 2790"/>
                <a:gd name="T4" fmla="*/ 1846 w 2086"/>
                <a:gd name="T5" fmla="*/ 2731 h 2790"/>
                <a:gd name="T6" fmla="*/ 1846 w 2086"/>
                <a:gd name="T7" fmla="*/ 2731 h 2790"/>
                <a:gd name="T8" fmla="*/ 946 w 2086"/>
                <a:gd name="T9" fmla="*/ 2120 h 2790"/>
                <a:gd name="T10" fmla="*/ 946 w 2086"/>
                <a:gd name="T11" fmla="*/ 2120 h 2790"/>
                <a:gd name="T12" fmla="*/ 155 w 2086"/>
                <a:gd name="T13" fmla="*/ 146 h 2790"/>
                <a:gd name="T14" fmla="*/ 155 w 2086"/>
                <a:gd name="T15" fmla="*/ 146 h 2790"/>
                <a:gd name="T16" fmla="*/ 1860 w 2086"/>
                <a:gd name="T17" fmla="*/ 1785 h 2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6" h="2790">
                  <a:moveTo>
                    <a:pt x="1860" y="1785"/>
                  </a:moveTo>
                  <a:lnTo>
                    <a:pt x="1860" y="1785"/>
                  </a:lnTo>
                  <a:cubicBezTo>
                    <a:pt x="2085" y="2345"/>
                    <a:pt x="2044" y="2668"/>
                    <a:pt x="1846" y="2731"/>
                  </a:cubicBezTo>
                  <a:lnTo>
                    <a:pt x="1846" y="2731"/>
                  </a:lnTo>
                  <a:cubicBezTo>
                    <a:pt x="1661" y="2789"/>
                    <a:pt x="1149" y="2421"/>
                    <a:pt x="946" y="2120"/>
                  </a:cubicBezTo>
                  <a:lnTo>
                    <a:pt x="946" y="2120"/>
                  </a:lnTo>
                  <a:cubicBezTo>
                    <a:pt x="562" y="1552"/>
                    <a:pt x="0" y="262"/>
                    <a:pt x="155" y="146"/>
                  </a:cubicBezTo>
                  <a:lnTo>
                    <a:pt x="155" y="146"/>
                  </a:lnTo>
                  <a:cubicBezTo>
                    <a:pt x="349" y="0"/>
                    <a:pt x="1545" y="996"/>
                    <a:pt x="1860" y="1785"/>
                  </a:cubicBezTo>
                </a:path>
              </a:pathLst>
            </a:custGeom>
            <a:solidFill>
              <a:srgbClr val="9FB2D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4" name="Freeform 71">
              <a:extLst>
                <a:ext uri="{FF2B5EF4-FFF2-40B4-BE49-F238E27FC236}">
                  <a16:creationId xmlns:a16="http://schemas.microsoft.com/office/drawing/2014/main" id="{DE624638-F486-4EA9-9BF2-9B9B202D3A3E}"/>
                </a:ext>
              </a:extLst>
            </p:cNvPr>
            <p:cNvSpPr>
              <a:spLocks noChangeArrowheads="1"/>
            </p:cNvSpPr>
            <p:nvPr/>
          </p:nvSpPr>
          <p:spPr bwMode="auto">
            <a:xfrm>
              <a:off x="8255801" y="5946158"/>
              <a:ext cx="1735803" cy="2515814"/>
            </a:xfrm>
            <a:custGeom>
              <a:avLst/>
              <a:gdLst>
                <a:gd name="T0" fmla="*/ 1380 w 1392"/>
                <a:gd name="T1" fmla="*/ 2018 h 2019"/>
                <a:gd name="T2" fmla="*/ 1380 w 1392"/>
                <a:gd name="T3" fmla="*/ 2018 h 2019"/>
                <a:gd name="T4" fmla="*/ 1373 w 1392"/>
                <a:gd name="T5" fmla="*/ 2013 h 2019"/>
                <a:gd name="T6" fmla="*/ 986 w 1392"/>
                <a:gd name="T7" fmla="*/ 1247 h 2019"/>
                <a:gd name="T8" fmla="*/ 986 w 1392"/>
                <a:gd name="T9" fmla="*/ 1247 h 2019"/>
                <a:gd name="T10" fmla="*/ 96 w 1392"/>
                <a:gd name="T11" fmla="*/ 97 h 2019"/>
                <a:gd name="T12" fmla="*/ 4 w 1392"/>
                <a:gd name="T13" fmla="*/ 16 h 2019"/>
                <a:gd name="T14" fmla="*/ 4 w 1392"/>
                <a:gd name="T15" fmla="*/ 16 h 2019"/>
                <a:gd name="T16" fmla="*/ 3 w 1392"/>
                <a:gd name="T17" fmla="*/ 4 h 2019"/>
                <a:gd name="T18" fmla="*/ 3 w 1392"/>
                <a:gd name="T19" fmla="*/ 4 h 2019"/>
                <a:gd name="T20" fmla="*/ 15 w 1392"/>
                <a:gd name="T21" fmla="*/ 3 h 2019"/>
                <a:gd name="T22" fmla="*/ 107 w 1392"/>
                <a:gd name="T23" fmla="*/ 84 h 2019"/>
                <a:gd name="T24" fmla="*/ 107 w 1392"/>
                <a:gd name="T25" fmla="*/ 84 h 2019"/>
                <a:gd name="T26" fmla="*/ 1002 w 1392"/>
                <a:gd name="T27" fmla="*/ 1239 h 2019"/>
                <a:gd name="T28" fmla="*/ 1388 w 1392"/>
                <a:gd name="T29" fmla="*/ 2005 h 2019"/>
                <a:gd name="T30" fmla="*/ 1388 w 1392"/>
                <a:gd name="T31" fmla="*/ 2005 h 2019"/>
                <a:gd name="T32" fmla="*/ 1385 w 1392"/>
                <a:gd name="T33" fmla="*/ 2017 h 2019"/>
                <a:gd name="T34" fmla="*/ 1385 w 1392"/>
                <a:gd name="T35" fmla="*/ 2017 h 2019"/>
                <a:gd name="T36" fmla="*/ 1380 w 1392"/>
                <a:gd name="T37" fmla="*/ 2018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92" h="2019">
                  <a:moveTo>
                    <a:pt x="1380" y="2018"/>
                  </a:moveTo>
                  <a:lnTo>
                    <a:pt x="1380" y="2018"/>
                  </a:lnTo>
                  <a:cubicBezTo>
                    <a:pt x="1377" y="2018"/>
                    <a:pt x="1374" y="2016"/>
                    <a:pt x="1373" y="2013"/>
                  </a:cubicBezTo>
                  <a:lnTo>
                    <a:pt x="986" y="1247"/>
                  </a:lnTo>
                  <a:lnTo>
                    <a:pt x="986" y="1247"/>
                  </a:lnTo>
                  <a:cubicBezTo>
                    <a:pt x="765" y="808"/>
                    <a:pt x="465" y="422"/>
                    <a:pt x="96" y="97"/>
                  </a:cubicBezTo>
                  <a:lnTo>
                    <a:pt x="4" y="16"/>
                  </a:lnTo>
                  <a:lnTo>
                    <a:pt x="4" y="16"/>
                  </a:lnTo>
                  <a:cubicBezTo>
                    <a:pt x="1" y="13"/>
                    <a:pt x="0" y="8"/>
                    <a:pt x="3" y="4"/>
                  </a:cubicBezTo>
                  <a:lnTo>
                    <a:pt x="3" y="4"/>
                  </a:lnTo>
                  <a:cubicBezTo>
                    <a:pt x="6" y="0"/>
                    <a:pt x="12" y="0"/>
                    <a:pt x="15" y="3"/>
                  </a:cubicBezTo>
                  <a:lnTo>
                    <a:pt x="107" y="84"/>
                  </a:lnTo>
                  <a:lnTo>
                    <a:pt x="107" y="84"/>
                  </a:lnTo>
                  <a:cubicBezTo>
                    <a:pt x="478" y="411"/>
                    <a:pt x="779" y="798"/>
                    <a:pt x="1002" y="1239"/>
                  </a:cubicBezTo>
                  <a:lnTo>
                    <a:pt x="1388" y="2005"/>
                  </a:lnTo>
                  <a:lnTo>
                    <a:pt x="1388" y="2005"/>
                  </a:lnTo>
                  <a:cubicBezTo>
                    <a:pt x="1391" y="2009"/>
                    <a:pt x="1389" y="2015"/>
                    <a:pt x="1385" y="2017"/>
                  </a:cubicBezTo>
                  <a:lnTo>
                    <a:pt x="1385" y="2017"/>
                  </a:lnTo>
                  <a:cubicBezTo>
                    <a:pt x="1383" y="2017"/>
                    <a:pt x="1382" y="2018"/>
                    <a:pt x="1380" y="2018"/>
                  </a:cubicBezTo>
                </a:path>
              </a:pathLst>
            </a:custGeom>
            <a:solidFill>
              <a:srgbClr val="FFFFFF">
                <a:alpha val="50000"/>
              </a:srgbClr>
            </a:solidFill>
            <a:ln>
              <a:noFill/>
            </a:ln>
            <a:effectLst/>
          </p:spPr>
          <p:txBody>
            <a:bodyPr wrap="none" anchor="ctr"/>
            <a:lstStyle/>
            <a:p>
              <a:pPr defTabSz="914217"/>
              <a:endParaRPr lang="en-US" dirty="0">
                <a:solidFill>
                  <a:srgbClr val="747993"/>
                </a:solidFill>
                <a:latin typeface="Poppins" pitchFamily="2" charset="77"/>
              </a:endParaRPr>
            </a:p>
          </p:txBody>
        </p:sp>
        <p:sp>
          <p:nvSpPr>
            <p:cNvPr id="15" name="Freeform 72">
              <a:extLst>
                <a:ext uri="{FF2B5EF4-FFF2-40B4-BE49-F238E27FC236}">
                  <a16:creationId xmlns:a16="http://schemas.microsoft.com/office/drawing/2014/main" id="{4F15792F-5C7C-420F-9C47-B8DFDA15A011}"/>
                </a:ext>
              </a:extLst>
            </p:cNvPr>
            <p:cNvSpPr>
              <a:spLocks noChangeArrowheads="1"/>
            </p:cNvSpPr>
            <p:nvPr/>
          </p:nvSpPr>
          <p:spPr bwMode="auto">
            <a:xfrm>
              <a:off x="7635089" y="9258466"/>
              <a:ext cx="2834411" cy="1241428"/>
            </a:xfrm>
            <a:custGeom>
              <a:avLst/>
              <a:gdLst>
                <a:gd name="T0" fmla="*/ 1642 w 2275"/>
                <a:gd name="T1" fmla="*/ 82 h 996"/>
                <a:gd name="T2" fmla="*/ 1642 w 2275"/>
                <a:gd name="T3" fmla="*/ 82 h 996"/>
                <a:gd name="T4" fmla="*/ 2259 w 2275"/>
                <a:gd name="T5" fmla="*/ 582 h 996"/>
                <a:gd name="T6" fmla="*/ 2259 w 2275"/>
                <a:gd name="T7" fmla="*/ 582 h 996"/>
                <a:gd name="T8" fmla="*/ 1624 w 2275"/>
                <a:gd name="T9" fmla="*/ 938 h 996"/>
                <a:gd name="T10" fmla="*/ 1624 w 2275"/>
                <a:gd name="T11" fmla="*/ 938 h 996"/>
                <a:gd name="T12" fmla="*/ 20 w 2275"/>
                <a:gd name="T13" fmla="*/ 530 h 996"/>
                <a:gd name="T14" fmla="*/ 20 w 2275"/>
                <a:gd name="T15" fmla="*/ 530 h 996"/>
                <a:gd name="T16" fmla="*/ 1642 w 2275"/>
                <a:gd name="T17" fmla="*/ 82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5" h="996">
                  <a:moveTo>
                    <a:pt x="1642" y="82"/>
                  </a:moveTo>
                  <a:lnTo>
                    <a:pt x="1642" y="82"/>
                  </a:lnTo>
                  <a:cubicBezTo>
                    <a:pt x="2192" y="135"/>
                    <a:pt x="2274" y="465"/>
                    <a:pt x="2259" y="582"/>
                  </a:cubicBezTo>
                  <a:lnTo>
                    <a:pt x="2259" y="582"/>
                  </a:lnTo>
                  <a:cubicBezTo>
                    <a:pt x="2243" y="699"/>
                    <a:pt x="2055" y="995"/>
                    <a:pt x="1624" y="938"/>
                  </a:cubicBezTo>
                  <a:lnTo>
                    <a:pt x="1624" y="938"/>
                  </a:lnTo>
                  <a:cubicBezTo>
                    <a:pt x="1192" y="881"/>
                    <a:pt x="0" y="683"/>
                    <a:pt x="20" y="530"/>
                  </a:cubicBezTo>
                  <a:lnTo>
                    <a:pt x="20" y="530"/>
                  </a:lnTo>
                  <a:cubicBezTo>
                    <a:pt x="40" y="377"/>
                    <a:pt x="796" y="0"/>
                    <a:pt x="1642" y="82"/>
                  </a:cubicBezTo>
                </a:path>
              </a:pathLst>
            </a:custGeom>
            <a:solidFill>
              <a:srgbClr val="9FB2D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6" name="Freeform 73">
              <a:extLst>
                <a:ext uri="{FF2B5EF4-FFF2-40B4-BE49-F238E27FC236}">
                  <a16:creationId xmlns:a16="http://schemas.microsoft.com/office/drawing/2014/main" id="{21381F98-6362-4154-8E4E-382003AA7C78}"/>
                </a:ext>
              </a:extLst>
            </p:cNvPr>
            <p:cNvSpPr>
              <a:spLocks noChangeArrowheads="1"/>
            </p:cNvSpPr>
            <p:nvPr/>
          </p:nvSpPr>
          <p:spPr bwMode="auto">
            <a:xfrm>
              <a:off x="7931713" y="9703400"/>
              <a:ext cx="2345528" cy="148314"/>
            </a:xfrm>
            <a:custGeom>
              <a:avLst/>
              <a:gdLst>
                <a:gd name="T0" fmla="*/ 1878 w 1884"/>
                <a:gd name="T1" fmla="*/ 117 h 120"/>
                <a:gd name="T2" fmla="*/ 1878 w 1884"/>
                <a:gd name="T3" fmla="*/ 117 h 120"/>
                <a:gd name="T4" fmla="*/ 1873 w 1884"/>
                <a:gd name="T5" fmla="*/ 119 h 120"/>
                <a:gd name="T6" fmla="*/ 1248 w 1884"/>
                <a:gd name="T7" fmla="*/ 57 h 120"/>
                <a:gd name="T8" fmla="*/ 1248 w 1884"/>
                <a:gd name="T9" fmla="*/ 57 h 120"/>
                <a:gd name="T10" fmla="*/ 24 w 1884"/>
                <a:gd name="T11" fmla="*/ 109 h 120"/>
                <a:gd name="T12" fmla="*/ 11 w 1884"/>
                <a:gd name="T13" fmla="*/ 112 h 120"/>
                <a:gd name="T14" fmla="*/ 11 w 1884"/>
                <a:gd name="T15" fmla="*/ 112 h 120"/>
                <a:gd name="T16" fmla="*/ 1 w 1884"/>
                <a:gd name="T17" fmla="*/ 105 h 120"/>
                <a:gd name="T18" fmla="*/ 1 w 1884"/>
                <a:gd name="T19" fmla="*/ 105 h 120"/>
                <a:gd name="T20" fmla="*/ 8 w 1884"/>
                <a:gd name="T21" fmla="*/ 95 h 120"/>
                <a:gd name="T22" fmla="*/ 21 w 1884"/>
                <a:gd name="T23" fmla="*/ 92 h 120"/>
                <a:gd name="T24" fmla="*/ 21 w 1884"/>
                <a:gd name="T25" fmla="*/ 92 h 120"/>
                <a:gd name="T26" fmla="*/ 1250 w 1884"/>
                <a:gd name="T27" fmla="*/ 40 h 120"/>
                <a:gd name="T28" fmla="*/ 1875 w 1884"/>
                <a:gd name="T29" fmla="*/ 101 h 120"/>
                <a:gd name="T30" fmla="*/ 1875 w 1884"/>
                <a:gd name="T31" fmla="*/ 101 h 120"/>
                <a:gd name="T32" fmla="*/ 1883 w 1884"/>
                <a:gd name="T33" fmla="*/ 110 h 120"/>
                <a:gd name="T34" fmla="*/ 1883 w 1884"/>
                <a:gd name="T35" fmla="*/ 110 h 120"/>
                <a:gd name="T36" fmla="*/ 1878 w 1884"/>
                <a:gd name="T37" fmla="*/ 117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84" h="120">
                  <a:moveTo>
                    <a:pt x="1878" y="117"/>
                  </a:moveTo>
                  <a:lnTo>
                    <a:pt x="1878" y="117"/>
                  </a:lnTo>
                  <a:cubicBezTo>
                    <a:pt x="1877" y="118"/>
                    <a:pt x="1875" y="119"/>
                    <a:pt x="1873" y="119"/>
                  </a:cubicBezTo>
                  <a:lnTo>
                    <a:pt x="1248" y="57"/>
                  </a:lnTo>
                  <a:lnTo>
                    <a:pt x="1248" y="57"/>
                  </a:lnTo>
                  <a:cubicBezTo>
                    <a:pt x="840" y="17"/>
                    <a:pt x="428" y="35"/>
                    <a:pt x="24" y="109"/>
                  </a:cubicBezTo>
                  <a:lnTo>
                    <a:pt x="11" y="112"/>
                  </a:lnTo>
                  <a:lnTo>
                    <a:pt x="11" y="112"/>
                  </a:lnTo>
                  <a:cubicBezTo>
                    <a:pt x="6" y="113"/>
                    <a:pt x="2" y="110"/>
                    <a:pt x="1" y="105"/>
                  </a:cubicBezTo>
                  <a:lnTo>
                    <a:pt x="1" y="105"/>
                  </a:lnTo>
                  <a:cubicBezTo>
                    <a:pt x="0" y="100"/>
                    <a:pt x="3" y="96"/>
                    <a:pt x="8" y="95"/>
                  </a:cubicBezTo>
                  <a:lnTo>
                    <a:pt x="21" y="92"/>
                  </a:lnTo>
                  <a:lnTo>
                    <a:pt x="21" y="92"/>
                  </a:lnTo>
                  <a:cubicBezTo>
                    <a:pt x="427" y="17"/>
                    <a:pt x="840" y="0"/>
                    <a:pt x="1250" y="40"/>
                  </a:cubicBezTo>
                  <a:lnTo>
                    <a:pt x="1875" y="101"/>
                  </a:lnTo>
                  <a:lnTo>
                    <a:pt x="1875" y="101"/>
                  </a:lnTo>
                  <a:cubicBezTo>
                    <a:pt x="1880" y="101"/>
                    <a:pt x="1883" y="106"/>
                    <a:pt x="1883" y="110"/>
                  </a:cubicBezTo>
                  <a:lnTo>
                    <a:pt x="1883" y="110"/>
                  </a:lnTo>
                  <a:cubicBezTo>
                    <a:pt x="1882" y="114"/>
                    <a:pt x="1880" y="116"/>
                    <a:pt x="1878" y="117"/>
                  </a:cubicBezTo>
                </a:path>
              </a:pathLst>
            </a:custGeom>
            <a:solidFill>
              <a:srgbClr val="FFFFFF">
                <a:alpha val="50000"/>
              </a:srgbClr>
            </a:solidFill>
            <a:ln>
              <a:noFill/>
            </a:ln>
            <a:effectLst/>
          </p:spPr>
          <p:txBody>
            <a:bodyPr wrap="none" anchor="ctr"/>
            <a:lstStyle/>
            <a:p>
              <a:pPr defTabSz="914217"/>
              <a:endParaRPr lang="en-US" dirty="0">
                <a:solidFill>
                  <a:srgbClr val="747993"/>
                </a:solidFill>
                <a:latin typeface="Poppins" pitchFamily="2" charset="77"/>
              </a:endParaRPr>
            </a:p>
          </p:txBody>
        </p:sp>
        <p:sp>
          <p:nvSpPr>
            <p:cNvPr id="17" name="Freeform 74">
              <a:extLst>
                <a:ext uri="{FF2B5EF4-FFF2-40B4-BE49-F238E27FC236}">
                  <a16:creationId xmlns:a16="http://schemas.microsoft.com/office/drawing/2014/main" id="{548535D3-31EB-47F6-BFEE-5F9AB1280DF1}"/>
                </a:ext>
              </a:extLst>
            </p:cNvPr>
            <p:cNvSpPr>
              <a:spLocks noChangeArrowheads="1"/>
            </p:cNvSpPr>
            <p:nvPr/>
          </p:nvSpPr>
          <p:spPr bwMode="auto">
            <a:xfrm>
              <a:off x="8365664" y="10126368"/>
              <a:ext cx="2098344" cy="1043678"/>
            </a:xfrm>
            <a:custGeom>
              <a:avLst/>
              <a:gdLst>
                <a:gd name="T0" fmla="*/ 1050 w 1685"/>
                <a:gd name="T1" fmla="*/ 41 h 839"/>
                <a:gd name="T2" fmla="*/ 1050 w 1685"/>
                <a:gd name="T3" fmla="*/ 41 h 839"/>
                <a:gd name="T4" fmla="*/ 1673 w 1685"/>
                <a:gd name="T5" fmla="*/ 363 h 839"/>
                <a:gd name="T6" fmla="*/ 1673 w 1685"/>
                <a:gd name="T7" fmla="*/ 363 h 839"/>
                <a:gd name="T8" fmla="*/ 1121 w 1685"/>
                <a:gd name="T9" fmla="*/ 797 h 839"/>
                <a:gd name="T10" fmla="*/ 1121 w 1685"/>
                <a:gd name="T11" fmla="*/ 797 h 839"/>
                <a:gd name="T12" fmla="*/ 14 w 1685"/>
                <a:gd name="T13" fmla="*/ 521 h 839"/>
                <a:gd name="T14" fmla="*/ 14 w 1685"/>
                <a:gd name="T15" fmla="*/ 521 h 839"/>
                <a:gd name="T16" fmla="*/ 1050 w 1685"/>
                <a:gd name="T17" fmla="*/ 41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5" h="839">
                  <a:moveTo>
                    <a:pt x="1050" y="41"/>
                  </a:moveTo>
                  <a:lnTo>
                    <a:pt x="1050" y="41"/>
                  </a:lnTo>
                  <a:cubicBezTo>
                    <a:pt x="1483" y="0"/>
                    <a:pt x="1662" y="246"/>
                    <a:pt x="1673" y="363"/>
                  </a:cubicBezTo>
                  <a:lnTo>
                    <a:pt x="1673" y="363"/>
                  </a:lnTo>
                  <a:cubicBezTo>
                    <a:pt x="1684" y="481"/>
                    <a:pt x="1554" y="756"/>
                    <a:pt x="1121" y="797"/>
                  </a:cubicBezTo>
                  <a:lnTo>
                    <a:pt x="1121" y="797"/>
                  </a:lnTo>
                  <a:cubicBezTo>
                    <a:pt x="687" y="838"/>
                    <a:pt x="28" y="673"/>
                    <a:pt x="14" y="521"/>
                  </a:cubicBezTo>
                  <a:lnTo>
                    <a:pt x="14" y="521"/>
                  </a:lnTo>
                  <a:cubicBezTo>
                    <a:pt x="0" y="368"/>
                    <a:pt x="616" y="82"/>
                    <a:pt x="1050" y="41"/>
                  </a:cubicBezTo>
                </a:path>
              </a:pathLst>
            </a:custGeom>
            <a:solidFill>
              <a:srgbClr val="BFCD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8" name="Freeform 75">
              <a:extLst>
                <a:ext uri="{FF2B5EF4-FFF2-40B4-BE49-F238E27FC236}">
                  <a16:creationId xmlns:a16="http://schemas.microsoft.com/office/drawing/2014/main" id="{BFBD47B4-2EE0-445D-B84F-409B800CBA15}"/>
                </a:ext>
              </a:extLst>
            </p:cNvPr>
            <p:cNvSpPr>
              <a:spLocks noChangeArrowheads="1"/>
            </p:cNvSpPr>
            <p:nvPr/>
          </p:nvSpPr>
          <p:spPr bwMode="auto">
            <a:xfrm>
              <a:off x="8629327" y="10527358"/>
              <a:ext cx="1653409" cy="192257"/>
            </a:xfrm>
            <a:custGeom>
              <a:avLst/>
              <a:gdLst>
                <a:gd name="T0" fmla="*/ 1322 w 1327"/>
                <a:gd name="T1" fmla="*/ 88 h 156"/>
                <a:gd name="T2" fmla="*/ 1322 w 1327"/>
                <a:gd name="T3" fmla="*/ 88 h 156"/>
                <a:gd name="T4" fmla="*/ 1316 w 1327"/>
                <a:gd name="T5" fmla="*/ 90 h 156"/>
                <a:gd name="T6" fmla="*/ 1006 w 1327"/>
                <a:gd name="T7" fmla="*/ 54 h 156"/>
                <a:gd name="T8" fmla="*/ 1006 w 1327"/>
                <a:gd name="T9" fmla="*/ 54 h 156"/>
                <a:gd name="T10" fmla="*/ 68 w 1327"/>
                <a:gd name="T11" fmla="*/ 137 h 156"/>
                <a:gd name="T12" fmla="*/ 12 w 1327"/>
                <a:gd name="T13" fmla="*/ 154 h 156"/>
                <a:gd name="T14" fmla="*/ 12 w 1327"/>
                <a:gd name="T15" fmla="*/ 154 h 156"/>
                <a:gd name="T16" fmla="*/ 1 w 1327"/>
                <a:gd name="T17" fmla="*/ 148 h 156"/>
                <a:gd name="T18" fmla="*/ 1 w 1327"/>
                <a:gd name="T19" fmla="*/ 148 h 156"/>
                <a:gd name="T20" fmla="*/ 7 w 1327"/>
                <a:gd name="T21" fmla="*/ 137 h 156"/>
                <a:gd name="T22" fmla="*/ 63 w 1327"/>
                <a:gd name="T23" fmla="*/ 121 h 156"/>
                <a:gd name="T24" fmla="*/ 63 w 1327"/>
                <a:gd name="T25" fmla="*/ 121 h 156"/>
                <a:gd name="T26" fmla="*/ 1008 w 1327"/>
                <a:gd name="T27" fmla="*/ 37 h 156"/>
                <a:gd name="T28" fmla="*/ 1318 w 1327"/>
                <a:gd name="T29" fmla="*/ 73 h 156"/>
                <a:gd name="T30" fmla="*/ 1318 w 1327"/>
                <a:gd name="T31" fmla="*/ 73 h 156"/>
                <a:gd name="T32" fmla="*/ 1326 w 1327"/>
                <a:gd name="T33" fmla="*/ 82 h 156"/>
                <a:gd name="T34" fmla="*/ 1326 w 1327"/>
                <a:gd name="T35" fmla="*/ 82 h 156"/>
                <a:gd name="T36" fmla="*/ 1322 w 1327"/>
                <a:gd name="T37" fmla="*/ 8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27" h="156">
                  <a:moveTo>
                    <a:pt x="1322" y="88"/>
                  </a:moveTo>
                  <a:lnTo>
                    <a:pt x="1322" y="88"/>
                  </a:lnTo>
                  <a:cubicBezTo>
                    <a:pt x="1321" y="89"/>
                    <a:pt x="1318" y="90"/>
                    <a:pt x="1316" y="90"/>
                  </a:cubicBezTo>
                  <a:lnTo>
                    <a:pt x="1006" y="54"/>
                  </a:lnTo>
                  <a:lnTo>
                    <a:pt x="1006" y="54"/>
                  </a:lnTo>
                  <a:cubicBezTo>
                    <a:pt x="689" y="18"/>
                    <a:pt x="373" y="46"/>
                    <a:pt x="68" y="137"/>
                  </a:cubicBezTo>
                  <a:lnTo>
                    <a:pt x="12" y="154"/>
                  </a:lnTo>
                  <a:lnTo>
                    <a:pt x="12" y="154"/>
                  </a:lnTo>
                  <a:cubicBezTo>
                    <a:pt x="8" y="155"/>
                    <a:pt x="3" y="152"/>
                    <a:pt x="1" y="148"/>
                  </a:cubicBezTo>
                  <a:lnTo>
                    <a:pt x="1" y="148"/>
                  </a:lnTo>
                  <a:cubicBezTo>
                    <a:pt x="0" y="143"/>
                    <a:pt x="3" y="138"/>
                    <a:pt x="7" y="137"/>
                  </a:cubicBezTo>
                  <a:lnTo>
                    <a:pt x="63" y="121"/>
                  </a:lnTo>
                  <a:lnTo>
                    <a:pt x="63" y="121"/>
                  </a:lnTo>
                  <a:cubicBezTo>
                    <a:pt x="371" y="28"/>
                    <a:pt x="689" y="0"/>
                    <a:pt x="1008" y="37"/>
                  </a:cubicBezTo>
                  <a:lnTo>
                    <a:pt x="1318" y="73"/>
                  </a:lnTo>
                  <a:lnTo>
                    <a:pt x="1318" y="73"/>
                  </a:lnTo>
                  <a:cubicBezTo>
                    <a:pt x="1323" y="74"/>
                    <a:pt x="1326" y="78"/>
                    <a:pt x="1326" y="82"/>
                  </a:cubicBezTo>
                  <a:lnTo>
                    <a:pt x="1326" y="82"/>
                  </a:lnTo>
                  <a:cubicBezTo>
                    <a:pt x="1326" y="85"/>
                    <a:pt x="1324" y="87"/>
                    <a:pt x="1322" y="88"/>
                  </a:cubicBezTo>
                </a:path>
              </a:pathLst>
            </a:custGeom>
            <a:solidFill>
              <a:srgbClr val="FFFFFF">
                <a:alpha val="50000"/>
              </a:srgbClr>
            </a:solidFill>
            <a:ln>
              <a:noFill/>
            </a:ln>
            <a:effectLst/>
          </p:spPr>
          <p:txBody>
            <a:bodyPr wrap="none" anchor="ctr"/>
            <a:lstStyle/>
            <a:p>
              <a:pPr defTabSz="914217"/>
              <a:endParaRPr lang="en-US" dirty="0">
                <a:solidFill>
                  <a:srgbClr val="747993"/>
                </a:solidFill>
                <a:latin typeface="Poppins" pitchFamily="2" charset="77"/>
              </a:endParaRPr>
            </a:p>
          </p:txBody>
        </p:sp>
        <p:sp>
          <p:nvSpPr>
            <p:cNvPr id="19" name="Freeform 76">
              <a:extLst>
                <a:ext uri="{FF2B5EF4-FFF2-40B4-BE49-F238E27FC236}">
                  <a16:creationId xmlns:a16="http://schemas.microsoft.com/office/drawing/2014/main" id="{05D3EB73-8A60-4C3A-87C6-D4250804F538}"/>
                </a:ext>
              </a:extLst>
            </p:cNvPr>
            <p:cNvSpPr>
              <a:spLocks noChangeArrowheads="1"/>
            </p:cNvSpPr>
            <p:nvPr/>
          </p:nvSpPr>
          <p:spPr bwMode="auto">
            <a:xfrm>
              <a:off x="13573068" y="5133187"/>
              <a:ext cx="2773990" cy="2493842"/>
            </a:xfrm>
            <a:custGeom>
              <a:avLst/>
              <a:gdLst>
                <a:gd name="T0" fmla="*/ 396 w 2229"/>
                <a:gd name="T1" fmla="*/ 927 h 2002"/>
                <a:gd name="T2" fmla="*/ 396 w 2229"/>
                <a:gd name="T3" fmla="*/ 927 h 2002"/>
                <a:gd name="T4" fmla="*/ 171 w 2229"/>
                <a:gd name="T5" fmla="*/ 1890 h 2002"/>
                <a:gd name="T6" fmla="*/ 171 w 2229"/>
                <a:gd name="T7" fmla="*/ 1890 h 2002"/>
                <a:gd name="T8" fmla="*/ 1041 w 2229"/>
                <a:gd name="T9" fmla="*/ 1669 h 2002"/>
                <a:gd name="T10" fmla="*/ 1041 w 2229"/>
                <a:gd name="T11" fmla="*/ 1669 h 2002"/>
                <a:gd name="T12" fmla="*/ 2138 w 2229"/>
                <a:gd name="T13" fmla="*/ 128 h 2002"/>
                <a:gd name="T14" fmla="*/ 2138 w 2229"/>
                <a:gd name="T15" fmla="*/ 128 h 2002"/>
                <a:gd name="T16" fmla="*/ 396 w 2229"/>
                <a:gd name="T17" fmla="*/ 927 h 2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29" h="2002">
                  <a:moveTo>
                    <a:pt x="396" y="927"/>
                  </a:moveTo>
                  <a:lnTo>
                    <a:pt x="396" y="927"/>
                  </a:lnTo>
                  <a:cubicBezTo>
                    <a:pt x="20" y="1399"/>
                    <a:pt x="0" y="1774"/>
                    <a:pt x="171" y="1890"/>
                  </a:cubicBezTo>
                  <a:lnTo>
                    <a:pt x="171" y="1890"/>
                  </a:lnTo>
                  <a:cubicBezTo>
                    <a:pt x="332" y="2001"/>
                    <a:pt x="766" y="1905"/>
                    <a:pt x="1041" y="1669"/>
                  </a:cubicBezTo>
                  <a:lnTo>
                    <a:pt x="1041" y="1669"/>
                  </a:lnTo>
                  <a:cubicBezTo>
                    <a:pt x="1662" y="1137"/>
                    <a:pt x="2228" y="231"/>
                    <a:pt x="2138" y="128"/>
                  </a:cubicBezTo>
                  <a:lnTo>
                    <a:pt x="2138" y="128"/>
                  </a:lnTo>
                  <a:cubicBezTo>
                    <a:pt x="2025" y="0"/>
                    <a:pt x="926" y="262"/>
                    <a:pt x="396" y="927"/>
                  </a:cubicBezTo>
                </a:path>
              </a:pathLst>
            </a:custGeom>
            <a:solidFill>
              <a:srgbClr val="9FB2D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20" name="Freeform 77">
              <a:extLst>
                <a:ext uri="{FF2B5EF4-FFF2-40B4-BE49-F238E27FC236}">
                  <a16:creationId xmlns:a16="http://schemas.microsoft.com/office/drawing/2014/main" id="{93A6E63E-28EE-4653-BE9C-8FF4F96EF5C5}"/>
                </a:ext>
              </a:extLst>
            </p:cNvPr>
            <p:cNvSpPr>
              <a:spLocks noChangeArrowheads="1"/>
            </p:cNvSpPr>
            <p:nvPr/>
          </p:nvSpPr>
          <p:spPr bwMode="auto">
            <a:xfrm>
              <a:off x="13869695" y="5468262"/>
              <a:ext cx="2037921" cy="1779747"/>
            </a:xfrm>
            <a:custGeom>
              <a:avLst/>
              <a:gdLst>
                <a:gd name="T0" fmla="*/ 9 w 1638"/>
                <a:gd name="T1" fmla="*/ 1427 h 1428"/>
                <a:gd name="T2" fmla="*/ 9 w 1638"/>
                <a:gd name="T3" fmla="*/ 1427 h 1428"/>
                <a:gd name="T4" fmla="*/ 16 w 1638"/>
                <a:gd name="T5" fmla="*/ 1424 h 1428"/>
                <a:gd name="T6" fmla="*/ 546 w 1638"/>
                <a:gd name="T7" fmla="*/ 816 h 1428"/>
                <a:gd name="T8" fmla="*/ 546 w 1638"/>
                <a:gd name="T9" fmla="*/ 816 h 1428"/>
                <a:gd name="T10" fmla="*/ 1631 w 1638"/>
                <a:gd name="T11" fmla="*/ 18 h 1428"/>
                <a:gd name="T12" fmla="*/ 1631 w 1638"/>
                <a:gd name="T13" fmla="*/ 18 h 1428"/>
                <a:gd name="T14" fmla="*/ 1635 w 1638"/>
                <a:gd name="T15" fmla="*/ 7 h 1428"/>
                <a:gd name="T16" fmla="*/ 1635 w 1638"/>
                <a:gd name="T17" fmla="*/ 7 h 1428"/>
                <a:gd name="T18" fmla="*/ 1623 w 1638"/>
                <a:gd name="T19" fmla="*/ 2 h 1428"/>
                <a:gd name="T20" fmla="*/ 1623 w 1638"/>
                <a:gd name="T21" fmla="*/ 2 h 1428"/>
                <a:gd name="T22" fmla="*/ 533 w 1638"/>
                <a:gd name="T23" fmla="*/ 805 h 1428"/>
                <a:gd name="T24" fmla="*/ 3 w 1638"/>
                <a:gd name="T25" fmla="*/ 1412 h 1428"/>
                <a:gd name="T26" fmla="*/ 3 w 1638"/>
                <a:gd name="T27" fmla="*/ 1412 h 1428"/>
                <a:gd name="T28" fmla="*/ 3 w 1638"/>
                <a:gd name="T29" fmla="*/ 1424 h 1428"/>
                <a:gd name="T30" fmla="*/ 3 w 1638"/>
                <a:gd name="T31" fmla="*/ 1424 h 1428"/>
                <a:gd name="T32" fmla="*/ 9 w 1638"/>
                <a:gd name="T33" fmla="*/ 1427 h 1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38" h="1428">
                  <a:moveTo>
                    <a:pt x="9" y="1427"/>
                  </a:moveTo>
                  <a:lnTo>
                    <a:pt x="9" y="1427"/>
                  </a:lnTo>
                  <a:cubicBezTo>
                    <a:pt x="12" y="1427"/>
                    <a:pt x="14" y="1425"/>
                    <a:pt x="16" y="1424"/>
                  </a:cubicBezTo>
                  <a:lnTo>
                    <a:pt x="546" y="816"/>
                  </a:lnTo>
                  <a:lnTo>
                    <a:pt x="546" y="816"/>
                  </a:lnTo>
                  <a:cubicBezTo>
                    <a:pt x="842" y="476"/>
                    <a:pt x="1218" y="200"/>
                    <a:pt x="1631" y="18"/>
                  </a:cubicBezTo>
                  <a:lnTo>
                    <a:pt x="1631" y="18"/>
                  </a:lnTo>
                  <a:cubicBezTo>
                    <a:pt x="1635" y="16"/>
                    <a:pt x="1637" y="11"/>
                    <a:pt x="1635" y="7"/>
                  </a:cubicBezTo>
                  <a:lnTo>
                    <a:pt x="1635" y="7"/>
                  </a:lnTo>
                  <a:cubicBezTo>
                    <a:pt x="1633" y="2"/>
                    <a:pt x="1628" y="0"/>
                    <a:pt x="1623" y="2"/>
                  </a:cubicBezTo>
                  <a:lnTo>
                    <a:pt x="1623" y="2"/>
                  </a:lnTo>
                  <a:cubicBezTo>
                    <a:pt x="1208" y="186"/>
                    <a:pt x="831" y="463"/>
                    <a:pt x="533" y="805"/>
                  </a:cubicBezTo>
                  <a:lnTo>
                    <a:pt x="3" y="1412"/>
                  </a:lnTo>
                  <a:lnTo>
                    <a:pt x="3" y="1412"/>
                  </a:lnTo>
                  <a:cubicBezTo>
                    <a:pt x="0" y="1416"/>
                    <a:pt x="0" y="1421"/>
                    <a:pt x="3" y="1424"/>
                  </a:cubicBezTo>
                  <a:lnTo>
                    <a:pt x="3" y="1424"/>
                  </a:lnTo>
                  <a:cubicBezTo>
                    <a:pt x="5" y="1425"/>
                    <a:pt x="7" y="1427"/>
                    <a:pt x="9" y="1427"/>
                  </a:cubicBezTo>
                </a:path>
              </a:pathLst>
            </a:custGeom>
            <a:solidFill>
              <a:srgbClr val="FFFFFF">
                <a:alpha val="50000"/>
              </a:srgbClr>
            </a:solidFill>
            <a:ln>
              <a:noFill/>
            </a:ln>
            <a:effectLst/>
          </p:spPr>
          <p:txBody>
            <a:bodyPr wrap="none" anchor="ctr"/>
            <a:lstStyle/>
            <a:p>
              <a:pPr defTabSz="914217"/>
              <a:endParaRPr lang="en-US" dirty="0">
                <a:solidFill>
                  <a:srgbClr val="747993"/>
                </a:solidFill>
                <a:latin typeface="Poppins" pitchFamily="2" charset="77"/>
              </a:endParaRPr>
            </a:p>
          </p:txBody>
        </p:sp>
        <p:sp>
          <p:nvSpPr>
            <p:cNvPr id="21" name="Freeform 78">
              <a:extLst>
                <a:ext uri="{FF2B5EF4-FFF2-40B4-BE49-F238E27FC236}">
                  <a16:creationId xmlns:a16="http://schemas.microsoft.com/office/drawing/2014/main" id="{3C40A40A-E88A-4B95-A9B7-656008E1CF91}"/>
                </a:ext>
              </a:extLst>
            </p:cNvPr>
            <p:cNvSpPr>
              <a:spLocks noChangeArrowheads="1"/>
            </p:cNvSpPr>
            <p:nvPr/>
          </p:nvSpPr>
          <p:spPr bwMode="auto">
            <a:xfrm>
              <a:off x="13622509" y="6825043"/>
              <a:ext cx="2801453" cy="1691858"/>
            </a:xfrm>
            <a:custGeom>
              <a:avLst/>
              <a:gdLst>
                <a:gd name="T0" fmla="*/ 500 w 2249"/>
                <a:gd name="T1" fmla="*/ 361 h 1360"/>
                <a:gd name="T2" fmla="*/ 500 w 2249"/>
                <a:gd name="T3" fmla="*/ 361 h 1360"/>
                <a:gd name="T4" fmla="*/ 87 w 2249"/>
                <a:gd name="T5" fmla="*/ 1039 h 1360"/>
                <a:gd name="T6" fmla="*/ 87 w 2249"/>
                <a:gd name="T7" fmla="*/ 1039 h 1360"/>
                <a:gd name="T8" fmla="*/ 805 w 2249"/>
                <a:gd name="T9" fmla="*/ 1161 h 1360"/>
                <a:gd name="T10" fmla="*/ 805 w 2249"/>
                <a:gd name="T11" fmla="*/ 1161 h 1360"/>
                <a:gd name="T12" fmla="*/ 2178 w 2249"/>
                <a:gd name="T13" fmla="*/ 239 h 1360"/>
                <a:gd name="T14" fmla="*/ 2178 w 2249"/>
                <a:gd name="T15" fmla="*/ 239 h 1360"/>
                <a:gd name="T16" fmla="*/ 500 w 2249"/>
                <a:gd name="T17" fmla="*/ 361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49" h="1360">
                  <a:moveTo>
                    <a:pt x="500" y="361"/>
                  </a:moveTo>
                  <a:lnTo>
                    <a:pt x="500" y="361"/>
                  </a:lnTo>
                  <a:cubicBezTo>
                    <a:pt x="0" y="596"/>
                    <a:pt x="34" y="934"/>
                    <a:pt x="87" y="1039"/>
                  </a:cubicBezTo>
                  <a:lnTo>
                    <a:pt x="87" y="1039"/>
                  </a:lnTo>
                  <a:cubicBezTo>
                    <a:pt x="140" y="1144"/>
                    <a:pt x="417" y="1359"/>
                    <a:pt x="805" y="1161"/>
                  </a:cubicBezTo>
                  <a:lnTo>
                    <a:pt x="805" y="1161"/>
                  </a:lnTo>
                  <a:cubicBezTo>
                    <a:pt x="1192" y="962"/>
                    <a:pt x="2248" y="376"/>
                    <a:pt x="2178" y="239"/>
                  </a:cubicBezTo>
                  <a:lnTo>
                    <a:pt x="2178" y="239"/>
                  </a:lnTo>
                  <a:cubicBezTo>
                    <a:pt x="2108" y="102"/>
                    <a:pt x="1270" y="0"/>
                    <a:pt x="500" y="361"/>
                  </a:cubicBezTo>
                </a:path>
              </a:pathLst>
            </a:custGeom>
            <a:solidFill>
              <a:srgbClr val="BFCD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22" name="Freeform 79">
              <a:extLst>
                <a:ext uri="{FF2B5EF4-FFF2-40B4-BE49-F238E27FC236}">
                  <a16:creationId xmlns:a16="http://schemas.microsoft.com/office/drawing/2014/main" id="{65EA6BBE-DD0F-4456-BC31-1694C50D9914}"/>
                </a:ext>
              </a:extLst>
            </p:cNvPr>
            <p:cNvSpPr>
              <a:spLocks noChangeArrowheads="1"/>
            </p:cNvSpPr>
            <p:nvPr/>
          </p:nvSpPr>
          <p:spPr bwMode="auto">
            <a:xfrm>
              <a:off x="13847722" y="7127161"/>
              <a:ext cx="2208205" cy="812971"/>
            </a:xfrm>
            <a:custGeom>
              <a:avLst/>
              <a:gdLst>
                <a:gd name="T0" fmla="*/ 8 w 1774"/>
                <a:gd name="T1" fmla="*/ 650 h 651"/>
                <a:gd name="T2" fmla="*/ 8 w 1774"/>
                <a:gd name="T3" fmla="*/ 650 h 651"/>
                <a:gd name="T4" fmla="*/ 13 w 1774"/>
                <a:gd name="T5" fmla="*/ 649 h 651"/>
                <a:gd name="T6" fmla="*/ 581 w 1774"/>
                <a:gd name="T7" fmla="*/ 381 h 651"/>
                <a:gd name="T8" fmla="*/ 581 w 1774"/>
                <a:gd name="T9" fmla="*/ 381 h 651"/>
                <a:gd name="T10" fmla="*/ 1752 w 1774"/>
                <a:gd name="T11" fmla="*/ 20 h 651"/>
                <a:gd name="T12" fmla="*/ 1765 w 1774"/>
                <a:gd name="T13" fmla="*/ 18 h 651"/>
                <a:gd name="T14" fmla="*/ 1765 w 1774"/>
                <a:gd name="T15" fmla="*/ 18 h 651"/>
                <a:gd name="T16" fmla="*/ 1773 w 1774"/>
                <a:gd name="T17" fmla="*/ 8 h 651"/>
                <a:gd name="T18" fmla="*/ 1773 w 1774"/>
                <a:gd name="T19" fmla="*/ 8 h 651"/>
                <a:gd name="T20" fmla="*/ 1762 w 1774"/>
                <a:gd name="T21" fmla="*/ 1 h 651"/>
                <a:gd name="T22" fmla="*/ 1749 w 1774"/>
                <a:gd name="T23" fmla="*/ 3 h 651"/>
                <a:gd name="T24" fmla="*/ 1749 w 1774"/>
                <a:gd name="T25" fmla="*/ 3 h 651"/>
                <a:gd name="T26" fmla="*/ 574 w 1774"/>
                <a:gd name="T27" fmla="*/ 366 h 651"/>
                <a:gd name="T28" fmla="*/ 6 w 1774"/>
                <a:gd name="T29" fmla="*/ 633 h 651"/>
                <a:gd name="T30" fmla="*/ 6 w 1774"/>
                <a:gd name="T31" fmla="*/ 633 h 651"/>
                <a:gd name="T32" fmla="*/ 1 w 1774"/>
                <a:gd name="T33" fmla="*/ 645 h 651"/>
                <a:gd name="T34" fmla="*/ 1 w 1774"/>
                <a:gd name="T35" fmla="*/ 645 h 651"/>
                <a:gd name="T36" fmla="*/ 8 w 1774"/>
                <a:gd name="T37" fmla="*/ 6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74" h="651">
                  <a:moveTo>
                    <a:pt x="8" y="650"/>
                  </a:moveTo>
                  <a:lnTo>
                    <a:pt x="8" y="650"/>
                  </a:lnTo>
                  <a:cubicBezTo>
                    <a:pt x="10" y="650"/>
                    <a:pt x="12" y="650"/>
                    <a:pt x="13" y="649"/>
                  </a:cubicBezTo>
                  <a:lnTo>
                    <a:pt x="581" y="381"/>
                  </a:lnTo>
                  <a:lnTo>
                    <a:pt x="581" y="381"/>
                  </a:lnTo>
                  <a:cubicBezTo>
                    <a:pt x="953" y="207"/>
                    <a:pt x="1347" y="85"/>
                    <a:pt x="1752" y="20"/>
                  </a:cubicBezTo>
                  <a:lnTo>
                    <a:pt x="1765" y="18"/>
                  </a:lnTo>
                  <a:lnTo>
                    <a:pt x="1765" y="18"/>
                  </a:lnTo>
                  <a:cubicBezTo>
                    <a:pt x="1770" y="17"/>
                    <a:pt x="1773" y="13"/>
                    <a:pt x="1773" y="8"/>
                  </a:cubicBezTo>
                  <a:lnTo>
                    <a:pt x="1773" y="8"/>
                  </a:lnTo>
                  <a:cubicBezTo>
                    <a:pt x="1771" y="3"/>
                    <a:pt x="1767" y="0"/>
                    <a:pt x="1762" y="1"/>
                  </a:cubicBezTo>
                  <a:lnTo>
                    <a:pt x="1749" y="3"/>
                  </a:lnTo>
                  <a:lnTo>
                    <a:pt x="1749" y="3"/>
                  </a:lnTo>
                  <a:cubicBezTo>
                    <a:pt x="1342" y="68"/>
                    <a:pt x="947" y="191"/>
                    <a:pt x="574" y="366"/>
                  </a:cubicBezTo>
                  <a:lnTo>
                    <a:pt x="6" y="633"/>
                  </a:lnTo>
                  <a:lnTo>
                    <a:pt x="6" y="633"/>
                  </a:lnTo>
                  <a:cubicBezTo>
                    <a:pt x="1" y="635"/>
                    <a:pt x="0" y="640"/>
                    <a:pt x="1" y="645"/>
                  </a:cubicBezTo>
                  <a:lnTo>
                    <a:pt x="1" y="645"/>
                  </a:lnTo>
                  <a:cubicBezTo>
                    <a:pt x="3" y="647"/>
                    <a:pt x="6" y="649"/>
                    <a:pt x="8" y="650"/>
                  </a:cubicBezTo>
                </a:path>
              </a:pathLst>
            </a:custGeom>
            <a:solidFill>
              <a:srgbClr val="FFFFFF">
                <a:alpha val="50000"/>
              </a:srgbClr>
            </a:solidFill>
            <a:ln>
              <a:noFill/>
            </a:ln>
            <a:effectLst/>
          </p:spPr>
          <p:txBody>
            <a:bodyPr wrap="none" anchor="ctr"/>
            <a:lstStyle/>
            <a:p>
              <a:pPr defTabSz="914217"/>
              <a:endParaRPr lang="en-US" dirty="0">
                <a:solidFill>
                  <a:srgbClr val="747993"/>
                </a:solidFill>
                <a:latin typeface="Poppins" pitchFamily="2" charset="77"/>
              </a:endParaRPr>
            </a:p>
          </p:txBody>
        </p:sp>
        <p:sp>
          <p:nvSpPr>
            <p:cNvPr id="23" name="Freeform 80">
              <a:extLst>
                <a:ext uri="{FF2B5EF4-FFF2-40B4-BE49-F238E27FC236}">
                  <a16:creationId xmlns:a16="http://schemas.microsoft.com/office/drawing/2014/main" id="{441A6BDE-3E1E-48F7-B414-DCAFDB987956}"/>
                </a:ext>
              </a:extLst>
            </p:cNvPr>
            <p:cNvSpPr>
              <a:spLocks noChangeArrowheads="1"/>
            </p:cNvSpPr>
            <p:nvPr/>
          </p:nvSpPr>
          <p:spPr bwMode="auto">
            <a:xfrm>
              <a:off x="10227805" y="4864029"/>
              <a:ext cx="3466110" cy="6597146"/>
            </a:xfrm>
            <a:custGeom>
              <a:avLst/>
              <a:gdLst>
                <a:gd name="T0" fmla="*/ 2498 w 2783"/>
                <a:gd name="T1" fmla="*/ 5294 h 5295"/>
                <a:gd name="T2" fmla="*/ 284 w 2783"/>
                <a:gd name="T3" fmla="*/ 5294 h 5295"/>
                <a:gd name="T4" fmla="*/ 284 w 2783"/>
                <a:gd name="T5" fmla="*/ 5294 h 5295"/>
                <a:gd name="T6" fmla="*/ 0 w 2783"/>
                <a:gd name="T7" fmla="*/ 5010 h 5295"/>
                <a:gd name="T8" fmla="*/ 0 w 2783"/>
                <a:gd name="T9" fmla="*/ 284 h 5295"/>
                <a:gd name="T10" fmla="*/ 0 w 2783"/>
                <a:gd name="T11" fmla="*/ 284 h 5295"/>
                <a:gd name="T12" fmla="*/ 284 w 2783"/>
                <a:gd name="T13" fmla="*/ 0 h 5295"/>
                <a:gd name="T14" fmla="*/ 2498 w 2783"/>
                <a:gd name="T15" fmla="*/ 0 h 5295"/>
                <a:gd name="T16" fmla="*/ 2498 w 2783"/>
                <a:gd name="T17" fmla="*/ 0 h 5295"/>
                <a:gd name="T18" fmla="*/ 2782 w 2783"/>
                <a:gd name="T19" fmla="*/ 284 h 5295"/>
                <a:gd name="T20" fmla="*/ 2782 w 2783"/>
                <a:gd name="T21" fmla="*/ 5010 h 5295"/>
                <a:gd name="T22" fmla="*/ 2782 w 2783"/>
                <a:gd name="T23" fmla="*/ 5010 h 5295"/>
                <a:gd name="T24" fmla="*/ 2498 w 2783"/>
                <a:gd name="T25" fmla="*/ 5294 h 5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83" h="5295">
                  <a:moveTo>
                    <a:pt x="2498" y="5294"/>
                  </a:moveTo>
                  <a:lnTo>
                    <a:pt x="284" y="5294"/>
                  </a:lnTo>
                  <a:lnTo>
                    <a:pt x="284" y="5294"/>
                  </a:lnTo>
                  <a:cubicBezTo>
                    <a:pt x="127" y="5294"/>
                    <a:pt x="0" y="5167"/>
                    <a:pt x="0" y="5010"/>
                  </a:cubicBezTo>
                  <a:lnTo>
                    <a:pt x="0" y="284"/>
                  </a:lnTo>
                  <a:lnTo>
                    <a:pt x="0" y="284"/>
                  </a:lnTo>
                  <a:cubicBezTo>
                    <a:pt x="0" y="127"/>
                    <a:pt x="127" y="0"/>
                    <a:pt x="284" y="0"/>
                  </a:cubicBezTo>
                  <a:lnTo>
                    <a:pt x="2498" y="0"/>
                  </a:lnTo>
                  <a:lnTo>
                    <a:pt x="2498" y="0"/>
                  </a:lnTo>
                  <a:cubicBezTo>
                    <a:pt x="2655" y="0"/>
                    <a:pt x="2782" y="127"/>
                    <a:pt x="2782" y="284"/>
                  </a:cubicBezTo>
                  <a:lnTo>
                    <a:pt x="2782" y="5010"/>
                  </a:lnTo>
                  <a:lnTo>
                    <a:pt x="2782" y="5010"/>
                  </a:lnTo>
                  <a:cubicBezTo>
                    <a:pt x="2782" y="5167"/>
                    <a:pt x="2655" y="5294"/>
                    <a:pt x="2498" y="5294"/>
                  </a:cubicBezTo>
                </a:path>
              </a:pathLst>
            </a:custGeom>
            <a:solidFill>
              <a:srgbClr val="0F153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24" name="Freeform 81">
              <a:extLst>
                <a:ext uri="{FF2B5EF4-FFF2-40B4-BE49-F238E27FC236}">
                  <a16:creationId xmlns:a16="http://schemas.microsoft.com/office/drawing/2014/main" id="{D799FB7D-CEE8-4771-82F9-49B6F1B35587}"/>
                </a:ext>
              </a:extLst>
            </p:cNvPr>
            <p:cNvSpPr>
              <a:spLocks noChangeArrowheads="1"/>
            </p:cNvSpPr>
            <p:nvPr/>
          </p:nvSpPr>
          <p:spPr bwMode="auto">
            <a:xfrm>
              <a:off x="9156661" y="11455683"/>
              <a:ext cx="7701250" cy="148310"/>
            </a:xfrm>
            <a:custGeom>
              <a:avLst/>
              <a:gdLst>
                <a:gd name="T0" fmla="*/ 6183 w 6184"/>
                <a:gd name="T1" fmla="*/ 0 h 117"/>
                <a:gd name="T2" fmla="*/ 0 w 6184"/>
                <a:gd name="T3" fmla="*/ 0 h 117"/>
                <a:gd name="T4" fmla="*/ 0 w 6184"/>
                <a:gd name="T5" fmla="*/ 116 h 117"/>
                <a:gd name="T6" fmla="*/ 6183 w 6184"/>
                <a:gd name="T7" fmla="*/ 116 h 117"/>
                <a:gd name="T8" fmla="*/ 6183 w 6184"/>
                <a:gd name="T9" fmla="*/ 0 h 117"/>
              </a:gdLst>
              <a:ahLst/>
              <a:cxnLst>
                <a:cxn ang="0">
                  <a:pos x="T0" y="T1"/>
                </a:cxn>
                <a:cxn ang="0">
                  <a:pos x="T2" y="T3"/>
                </a:cxn>
                <a:cxn ang="0">
                  <a:pos x="T4" y="T5"/>
                </a:cxn>
                <a:cxn ang="0">
                  <a:pos x="T6" y="T7"/>
                </a:cxn>
                <a:cxn ang="0">
                  <a:pos x="T8" y="T9"/>
                </a:cxn>
              </a:cxnLst>
              <a:rect l="0" t="0" r="r" b="b"/>
              <a:pathLst>
                <a:path w="6184" h="117">
                  <a:moveTo>
                    <a:pt x="6183" y="0"/>
                  </a:moveTo>
                  <a:lnTo>
                    <a:pt x="0" y="0"/>
                  </a:lnTo>
                  <a:lnTo>
                    <a:pt x="0" y="116"/>
                  </a:lnTo>
                  <a:lnTo>
                    <a:pt x="6183" y="116"/>
                  </a:lnTo>
                  <a:lnTo>
                    <a:pt x="6183" y="0"/>
                  </a:lnTo>
                </a:path>
              </a:pathLst>
            </a:custGeom>
            <a:solidFill>
              <a:srgbClr val="BFCD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25" name="Freeform 82">
              <a:extLst>
                <a:ext uri="{FF2B5EF4-FFF2-40B4-BE49-F238E27FC236}">
                  <a16:creationId xmlns:a16="http://schemas.microsoft.com/office/drawing/2014/main" id="{B04385A6-BF98-405B-A43F-8D43748E6A0F}"/>
                </a:ext>
              </a:extLst>
            </p:cNvPr>
            <p:cNvSpPr>
              <a:spLocks noChangeArrowheads="1"/>
            </p:cNvSpPr>
            <p:nvPr/>
          </p:nvSpPr>
          <p:spPr bwMode="auto">
            <a:xfrm>
              <a:off x="10524431" y="5171638"/>
              <a:ext cx="2872860" cy="5976434"/>
            </a:xfrm>
            <a:custGeom>
              <a:avLst/>
              <a:gdLst>
                <a:gd name="T0" fmla="*/ 1819 w 2306"/>
                <a:gd name="T1" fmla="*/ 70 h 4797"/>
                <a:gd name="T2" fmla="*/ 1819 w 2306"/>
                <a:gd name="T3" fmla="*/ 70 h 4797"/>
                <a:gd name="T4" fmla="*/ 1819 w 2306"/>
                <a:gd name="T5" fmla="*/ 70 h 4797"/>
                <a:gd name="T6" fmla="*/ 1748 w 2306"/>
                <a:gd name="T7" fmla="*/ 140 h 4797"/>
                <a:gd name="T8" fmla="*/ 558 w 2306"/>
                <a:gd name="T9" fmla="*/ 140 h 4797"/>
                <a:gd name="T10" fmla="*/ 558 w 2306"/>
                <a:gd name="T11" fmla="*/ 140 h 4797"/>
                <a:gd name="T12" fmla="*/ 487 w 2306"/>
                <a:gd name="T13" fmla="*/ 70 h 4797"/>
                <a:gd name="T14" fmla="*/ 487 w 2306"/>
                <a:gd name="T15" fmla="*/ 70 h 4797"/>
                <a:gd name="T16" fmla="*/ 417 w 2306"/>
                <a:gd name="T17" fmla="*/ 0 h 4797"/>
                <a:gd name="T18" fmla="*/ 124 w 2306"/>
                <a:gd name="T19" fmla="*/ 0 h 4797"/>
                <a:gd name="T20" fmla="*/ 124 w 2306"/>
                <a:gd name="T21" fmla="*/ 0 h 4797"/>
                <a:gd name="T22" fmla="*/ 0 w 2306"/>
                <a:gd name="T23" fmla="*/ 124 h 4797"/>
                <a:gd name="T24" fmla="*/ 0 w 2306"/>
                <a:gd name="T25" fmla="*/ 4617 h 4797"/>
                <a:gd name="T26" fmla="*/ 0 w 2306"/>
                <a:gd name="T27" fmla="*/ 4617 h 4797"/>
                <a:gd name="T28" fmla="*/ 180 w 2306"/>
                <a:gd name="T29" fmla="*/ 4796 h 4797"/>
                <a:gd name="T30" fmla="*/ 2126 w 2306"/>
                <a:gd name="T31" fmla="*/ 4796 h 4797"/>
                <a:gd name="T32" fmla="*/ 2126 w 2306"/>
                <a:gd name="T33" fmla="*/ 4796 h 4797"/>
                <a:gd name="T34" fmla="*/ 2305 w 2306"/>
                <a:gd name="T35" fmla="*/ 4617 h 4797"/>
                <a:gd name="T36" fmla="*/ 2305 w 2306"/>
                <a:gd name="T37" fmla="*/ 124 h 4797"/>
                <a:gd name="T38" fmla="*/ 2305 w 2306"/>
                <a:gd name="T39" fmla="*/ 124 h 4797"/>
                <a:gd name="T40" fmla="*/ 2181 w 2306"/>
                <a:gd name="T41" fmla="*/ 0 h 4797"/>
                <a:gd name="T42" fmla="*/ 1889 w 2306"/>
                <a:gd name="T43" fmla="*/ 0 h 4797"/>
                <a:gd name="T44" fmla="*/ 1889 w 2306"/>
                <a:gd name="T45" fmla="*/ 0 h 4797"/>
                <a:gd name="T46" fmla="*/ 1819 w 2306"/>
                <a:gd name="T47" fmla="*/ 70 h 4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6" h="4797">
                  <a:moveTo>
                    <a:pt x="1819" y="70"/>
                  </a:moveTo>
                  <a:lnTo>
                    <a:pt x="1819" y="70"/>
                  </a:lnTo>
                  <a:lnTo>
                    <a:pt x="1819" y="70"/>
                  </a:lnTo>
                  <a:cubicBezTo>
                    <a:pt x="1819" y="109"/>
                    <a:pt x="1787" y="140"/>
                    <a:pt x="1748" y="140"/>
                  </a:cubicBezTo>
                  <a:lnTo>
                    <a:pt x="558" y="140"/>
                  </a:lnTo>
                  <a:lnTo>
                    <a:pt x="558" y="140"/>
                  </a:lnTo>
                  <a:cubicBezTo>
                    <a:pt x="519" y="140"/>
                    <a:pt x="487" y="109"/>
                    <a:pt x="487" y="70"/>
                  </a:cubicBezTo>
                  <a:lnTo>
                    <a:pt x="487" y="70"/>
                  </a:lnTo>
                  <a:cubicBezTo>
                    <a:pt x="487" y="31"/>
                    <a:pt x="455" y="0"/>
                    <a:pt x="417" y="0"/>
                  </a:cubicBezTo>
                  <a:lnTo>
                    <a:pt x="124" y="0"/>
                  </a:lnTo>
                  <a:lnTo>
                    <a:pt x="124" y="0"/>
                  </a:lnTo>
                  <a:cubicBezTo>
                    <a:pt x="56" y="0"/>
                    <a:pt x="0" y="55"/>
                    <a:pt x="0" y="124"/>
                  </a:cubicBezTo>
                  <a:lnTo>
                    <a:pt x="0" y="4617"/>
                  </a:lnTo>
                  <a:lnTo>
                    <a:pt x="0" y="4617"/>
                  </a:lnTo>
                  <a:cubicBezTo>
                    <a:pt x="0" y="4716"/>
                    <a:pt x="81" y="4796"/>
                    <a:pt x="180" y="4796"/>
                  </a:cubicBezTo>
                  <a:lnTo>
                    <a:pt x="2126" y="4796"/>
                  </a:lnTo>
                  <a:lnTo>
                    <a:pt x="2126" y="4796"/>
                  </a:lnTo>
                  <a:cubicBezTo>
                    <a:pt x="2225" y="4796"/>
                    <a:pt x="2305" y="4716"/>
                    <a:pt x="2305" y="4617"/>
                  </a:cubicBezTo>
                  <a:lnTo>
                    <a:pt x="2305" y="124"/>
                  </a:lnTo>
                  <a:lnTo>
                    <a:pt x="2305" y="124"/>
                  </a:lnTo>
                  <a:cubicBezTo>
                    <a:pt x="2305" y="55"/>
                    <a:pt x="2249" y="0"/>
                    <a:pt x="2181" y="0"/>
                  </a:cubicBezTo>
                  <a:lnTo>
                    <a:pt x="1889" y="0"/>
                  </a:lnTo>
                  <a:lnTo>
                    <a:pt x="1889" y="0"/>
                  </a:lnTo>
                  <a:cubicBezTo>
                    <a:pt x="1850" y="0"/>
                    <a:pt x="1819" y="31"/>
                    <a:pt x="1819" y="70"/>
                  </a:cubicBezTo>
                </a:path>
              </a:pathLst>
            </a:custGeom>
            <a:gradFill>
              <a:gsLst>
                <a:gs pos="1000">
                  <a:srgbClr val="BFCDEA"/>
                </a:gs>
                <a:gs pos="84000">
                  <a:srgbClr val="FFFFFF"/>
                </a:gs>
              </a:gsLst>
              <a:lin ang="16200000" scaled="0"/>
            </a:gradFill>
            <a:ln>
              <a:noFill/>
            </a:ln>
            <a:effectLst/>
          </p:spPr>
          <p:txBody>
            <a:bodyPr wrap="none" anchor="ctr"/>
            <a:lstStyle/>
            <a:p>
              <a:pPr defTabSz="914217"/>
              <a:endParaRPr lang="en-US" dirty="0">
                <a:solidFill>
                  <a:srgbClr val="747993"/>
                </a:solidFill>
                <a:latin typeface="Poppins" pitchFamily="2" charset="77"/>
              </a:endParaRPr>
            </a:p>
          </p:txBody>
        </p:sp>
        <p:sp>
          <p:nvSpPr>
            <p:cNvPr id="26" name="Freeform 31">
              <a:extLst>
                <a:ext uri="{FF2B5EF4-FFF2-40B4-BE49-F238E27FC236}">
                  <a16:creationId xmlns:a16="http://schemas.microsoft.com/office/drawing/2014/main" id="{E852449C-6975-4D99-A75A-1BBAE2E236F8}"/>
                </a:ext>
              </a:extLst>
            </p:cNvPr>
            <p:cNvSpPr>
              <a:spLocks noChangeArrowheads="1"/>
            </p:cNvSpPr>
            <p:nvPr/>
          </p:nvSpPr>
          <p:spPr bwMode="auto">
            <a:xfrm>
              <a:off x="11540643" y="5138679"/>
              <a:ext cx="806247" cy="59203"/>
            </a:xfrm>
            <a:custGeom>
              <a:avLst/>
              <a:gdLst>
                <a:gd name="connsiteX0" fmla="*/ 27296 w 806247"/>
                <a:gd name="connsiteY0" fmla="*/ 5493 h 59203"/>
                <a:gd name="connsiteX1" fmla="*/ 612910 w 806247"/>
                <a:gd name="connsiteY1" fmla="*/ 5493 h 59203"/>
                <a:gd name="connsiteX2" fmla="*/ 641446 w 806247"/>
                <a:gd name="connsiteY2" fmla="*/ 32348 h 59203"/>
                <a:gd name="connsiteX3" fmla="*/ 612910 w 806247"/>
                <a:gd name="connsiteY3" fmla="*/ 59203 h 59203"/>
                <a:gd name="connsiteX4" fmla="*/ 27296 w 806247"/>
                <a:gd name="connsiteY4" fmla="*/ 59203 h 59203"/>
                <a:gd name="connsiteX5" fmla="*/ 0 w 806247"/>
                <a:gd name="connsiteY5" fmla="*/ 32348 h 59203"/>
                <a:gd name="connsiteX6" fmla="*/ 27296 w 806247"/>
                <a:gd name="connsiteY6" fmla="*/ 5493 h 59203"/>
                <a:gd name="connsiteX7" fmla="*/ 776651 w 806247"/>
                <a:gd name="connsiteY7" fmla="*/ 0 h 59203"/>
                <a:gd name="connsiteX8" fmla="*/ 806247 w 806247"/>
                <a:gd name="connsiteY8" fmla="*/ 29594 h 59203"/>
                <a:gd name="connsiteX9" fmla="*/ 776651 w 806247"/>
                <a:gd name="connsiteY9" fmla="*/ 59188 h 59203"/>
                <a:gd name="connsiteX10" fmla="*/ 747055 w 806247"/>
                <a:gd name="connsiteY10" fmla="*/ 29594 h 59203"/>
                <a:gd name="connsiteX11" fmla="*/ 776651 w 806247"/>
                <a:gd name="connsiteY11" fmla="*/ 0 h 59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6247" h="59203">
                  <a:moveTo>
                    <a:pt x="27296" y="5493"/>
                  </a:moveTo>
                  <a:lnTo>
                    <a:pt x="612910" y="5493"/>
                  </a:lnTo>
                  <a:cubicBezTo>
                    <a:pt x="629039" y="5493"/>
                    <a:pt x="641446" y="17700"/>
                    <a:pt x="641446" y="32348"/>
                  </a:cubicBezTo>
                  <a:cubicBezTo>
                    <a:pt x="641446" y="46996"/>
                    <a:pt x="629039" y="59203"/>
                    <a:pt x="612910" y="59203"/>
                  </a:cubicBezTo>
                  <a:lnTo>
                    <a:pt x="27296" y="59203"/>
                  </a:lnTo>
                  <a:cubicBezTo>
                    <a:pt x="12407" y="59203"/>
                    <a:pt x="0" y="46996"/>
                    <a:pt x="0" y="32348"/>
                  </a:cubicBezTo>
                  <a:cubicBezTo>
                    <a:pt x="0" y="17700"/>
                    <a:pt x="12407" y="5493"/>
                    <a:pt x="27296" y="5493"/>
                  </a:cubicBezTo>
                  <a:close/>
                  <a:moveTo>
                    <a:pt x="776651" y="0"/>
                  </a:moveTo>
                  <a:cubicBezTo>
                    <a:pt x="793915" y="0"/>
                    <a:pt x="806247" y="13564"/>
                    <a:pt x="806247" y="29594"/>
                  </a:cubicBezTo>
                  <a:cubicBezTo>
                    <a:pt x="806247" y="45624"/>
                    <a:pt x="793915" y="59188"/>
                    <a:pt x="776651" y="59188"/>
                  </a:cubicBezTo>
                  <a:cubicBezTo>
                    <a:pt x="760620" y="59188"/>
                    <a:pt x="747055" y="45624"/>
                    <a:pt x="747055" y="29594"/>
                  </a:cubicBezTo>
                  <a:cubicBezTo>
                    <a:pt x="747055" y="13564"/>
                    <a:pt x="760620" y="0"/>
                    <a:pt x="776651" y="0"/>
                  </a:cubicBezTo>
                  <a:close/>
                </a:path>
              </a:pathLst>
            </a:custGeom>
            <a:solidFill>
              <a:srgbClr val="3A405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defTabSz="914217"/>
              <a:endParaRPr lang="en-US" dirty="0">
                <a:solidFill>
                  <a:srgbClr val="747993"/>
                </a:solidFill>
                <a:latin typeface="Poppins" pitchFamily="2" charset="77"/>
              </a:endParaRPr>
            </a:p>
          </p:txBody>
        </p:sp>
        <p:sp>
          <p:nvSpPr>
            <p:cNvPr id="27" name="Freeform 85">
              <a:extLst>
                <a:ext uri="{FF2B5EF4-FFF2-40B4-BE49-F238E27FC236}">
                  <a16:creationId xmlns:a16="http://schemas.microsoft.com/office/drawing/2014/main" id="{E7B85520-B030-4907-A2EC-4C9E9C566B3B}"/>
                </a:ext>
              </a:extLst>
            </p:cNvPr>
            <p:cNvSpPr>
              <a:spLocks noChangeArrowheads="1"/>
            </p:cNvSpPr>
            <p:nvPr/>
          </p:nvSpPr>
          <p:spPr bwMode="auto">
            <a:xfrm>
              <a:off x="14232236" y="11455683"/>
              <a:ext cx="2625677" cy="148310"/>
            </a:xfrm>
            <a:custGeom>
              <a:avLst/>
              <a:gdLst>
                <a:gd name="T0" fmla="*/ 2108 w 2109"/>
                <a:gd name="T1" fmla="*/ 0 h 117"/>
                <a:gd name="T2" fmla="*/ 81 w 2109"/>
                <a:gd name="T3" fmla="*/ 0 h 117"/>
                <a:gd name="T4" fmla="*/ 0 w 2109"/>
                <a:gd name="T5" fmla="*/ 116 h 117"/>
                <a:gd name="T6" fmla="*/ 2108 w 2109"/>
                <a:gd name="T7" fmla="*/ 116 h 117"/>
                <a:gd name="T8" fmla="*/ 2108 w 2109"/>
                <a:gd name="T9" fmla="*/ 0 h 117"/>
              </a:gdLst>
              <a:ahLst/>
              <a:cxnLst>
                <a:cxn ang="0">
                  <a:pos x="T0" y="T1"/>
                </a:cxn>
                <a:cxn ang="0">
                  <a:pos x="T2" y="T3"/>
                </a:cxn>
                <a:cxn ang="0">
                  <a:pos x="T4" y="T5"/>
                </a:cxn>
                <a:cxn ang="0">
                  <a:pos x="T6" y="T7"/>
                </a:cxn>
                <a:cxn ang="0">
                  <a:pos x="T8" y="T9"/>
                </a:cxn>
              </a:cxnLst>
              <a:rect l="0" t="0" r="r" b="b"/>
              <a:pathLst>
                <a:path w="2109" h="117">
                  <a:moveTo>
                    <a:pt x="2108" y="0"/>
                  </a:moveTo>
                  <a:lnTo>
                    <a:pt x="81" y="0"/>
                  </a:lnTo>
                  <a:lnTo>
                    <a:pt x="0" y="116"/>
                  </a:lnTo>
                  <a:lnTo>
                    <a:pt x="2108" y="116"/>
                  </a:lnTo>
                  <a:lnTo>
                    <a:pt x="2108" y="0"/>
                  </a:lnTo>
                </a:path>
              </a:pathLst>
            </a:custGeom>
            <a:solidFill>
              <a:srgbClr val="9FB2D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28" name="Freeform 86">
              <a:extLst>
                <a:ext uri="{FF2B5EF4-FFF2-40B4-BE49-F238E27FC236}">
                  <a16:creationId xmlns:a16="http://schemas.microsoft.com/office/drawing/2014/main" id="{116EB351-FA32-4C02-AF4E-40833CCEA814}"/>
                </a:ext>
              </a:extLst>
            </p:cNvPr>
            <p:cNvSpPr>
              <a:spLocks noChangeArrowheads="1"/>
            </p:cNvSpPr>
            <p:nvPr/>
          </p:nvSpPr>
          <p:spPr bwMode="auto">
            <a:xfrm>
              <a:off x="10524431" y="6511942"/>
              <a:ext cx="2872860" cy="109861"/>
            </a:xfrm>
            <a:custGeom>
              <a:avLst/>
              <a:gdLst>
                <a:gd name="T0" fmla="*/ 2305 w 2306"/>
                <a:gd name="T1" fmla="*/ 85 h 86"/>
                <a:gd name="T2" fmla="*/ 0 w 2306"/>
                <a:gd name="T3" fmla="*/ 85 h 86"/>
                <a:gd name="T4" fmla="*/ 0 w 2306"/>
                <a:gd name="T5" fmla="*/ 0 h 86"/>
                <a:gd name="T6" fmla="*/ 2305 w 2306"/>
                <a:gd name="T7" fmla="*/ 0 h 86"/>
                <a:gd name="T8" fmla="*/ 2305 w 2306"/>
                <a:gd name="T9" fmla="*/ 85 h 86"/>
              </a:gdLst>
              <a:ahLst/>
              <a:cxnLst>
                <a:cxn ang="0">
                  <a:pos x="T0" y="T1"/>
                </a:cxn>
                <a:cxn ang="0">
                  <a:pos x="T2" y="T3"/>
                </a:cxn>
                <a:cxn ang="0">
                  <a:pos x="T4" y="T5"/>
                </a:cxn>
                <a:cxn ang="0">
                  <a:pos x="T6" y="T7"/>
                </a:cxn>
                <a:cxn ang="0">
                  <a:pos x="T8" y="T9"/>
                </a:cxn>
              </a:cxnLst>
              <a:rect l="0" t="0" r="r" b="b"/>
              <a:pathLst>
                <a:path w="2306" h="86">
                  <a:moveTo>
                    <a:pt x="2305" y="85"/>
                  </a:moveTo>
                  <a:lnTo>
                    <a:pt x="0" y="85"/>
                  </a:lnTo>
                  <a:lnTo>
                    <a:pt x="0" y="0"/>
                  </a:lnTo>
                  <a:lnTo>
                    <a:pt x="2305" y="0"/>
                  </a:lnTo>
                  <a:lnTo>
                    <a:pt x="2305" y="85"/>
                  </a:lnTo>
                </a:path>
              </a:pathLst>
            </a:custGeom>
            <a:solidFill>
              <a:srgbClr val="3A405E">
                <a:alpha val="50000"/>
              </a:srgbClr>
            </a:solidFill>
            <a:ln>
              <a:noFill/>
            </a:ln>
            <a:effectLst/>
          </p:spPr>
          <p:txBody>
            <a:bodyPr wrap="none" anchor="ctr"/>
            <a:lstStyle/>
            <a:p>
              <a:pPr defTabSz="914217"/>
              <a:endParaRPr lang="en-US" dirty="0">
                <a:solidFill>
                  <a:srgbClr val="747993"/>
                </a:solidFill>
                <a:latin typeface="Poppins" pitchFamily="2" charset="77"/>
              </a:endParaRPr>
            </a:p>
          </p:txBody>
        </p:sp>
        <p:sp>
          <p:nvSpPr>
            <p:cNvPr id="29" name="Freeform 87">
              <a:extLst>
                <a:ext uri="{FF2B5EF4-FFF2-40B4-BE49-F238E27FC236}">
                  <a16:creationId xmlns:a16="http://schemas.microsoft.com/office/drawing/2014/main" id="{A4A1880C-8FCE-4877-B55B-8127A87F18F8}"/>
                </a:ext>
              </a:extLst>
            </p:cNvPr>
            <p:cNvSpPr>
              <a:spLocks noChangeArrowheads="1"/>
            </p:cNvSpPr>
            <p:nvPr/>
          </p:nvSpPr>
          <p:spPr bwMode="auto">
            <a:xfrm>
              <a:off x="10524431" y="7841258"/>
              <a:ext cx="2872860" cy="109861"/>
            </a:xfrm>
            <a:custGeom>
              <a:avLst/>
              <a:gdLst>
                <a:gd name="T0" fmla="*/ 2305 w 2306"/>
                <a:gd name="T1" fmla="*/ 85 h 86"/>
                <a:gd name="T2" fmla="*/ 0 w 2306"/>
                <a:gd name="T3" fmla="*/ 85 h 86"/>
                <a:gd name="T4" fmla="*/ 0 w 2306"/>
                <a:gd name="T5" fmla="*/ 0 h 86"/>
                <a:gd name="T6" fmla="*/ 2305 w 2306"/>
                <a:gd name="T7" fmla="*/ 0 h 86"/>
                <a:gd name="T8" fmla="*/ 2305 w 2306"/>
                <a:gd name="T9" fmla="*/ 85 h 86"/>
              </a:gdLst>
              <a:ahLst/>
              <a:cxnLst>
                <a:cxn ang="0">
                  <a:pos x="T0" y="T1"/>
                </a:cxn>
                <a:cxn ang="0">
                  <a:pos x="T2" y="T3"/>
                </a:cxn>
                <a:cxn ang="0">
                  <a:pos x="T4" y="T5"/>
                </a:cxn>
                <a:cxn ang="0">
                  <a:pos x="T6" y="T7"/>
                </a:cxn>
                <a:cxn ang="0">
                  <a:pos x="T8" y="T9"/>
                </a:cxn>
              </a:cxnLst>
              <a:rect l="0" t="0" r="r" b="b"/>
              <a:pathLst>
                <a:path w="2306" h="86">
                  <a:moveTo>
                    <a:pt x="2305" y="85"/>
                  </a:moveTo>
                  <a:lnTo>
                    <a:pt x="0" y="85"/>
                  </a:lnTo>
                  <a:lnTo>
                    <a:pt x="0" y="0"/>
                  </a:lnTo>
                  <a:lnTo>
                    <a:pt x="2305" y="0"/>
                  </a:lnTo>
                  <a:lnTo>
                    <a:pt x="2305" y="85"/>
                  </a:lnTo>
                </a:path>
              </a:pathLst>
            </a:custGeom>
            <a:solidFill>
              <a:srgbClr val="3A405E">
                <a:alpha val="70000"/>
              </a:srgbClr>
            </a:solidFill>
            <a:ln>
              <a:noFill/>
            </a:ln>
            <a:effectLst/>
          </p:spPr>
          <p:txBody>
            <a:bodyPr wrap="none" anchor="ctr"/>
            <a:lstStyle/>
            <a:p>
              <a:pPr defTabSz="914217"/>
              <a:endParaRPr lang="en-US" dirty="0">
                <a:solidFill>
                  <a:srgbClr val="747993"/>
                </a:solidFill>
                <a:latin typeface="Poppins" pitchFamily="2" charset="77"/>
              </a:endParaRPr>
            </a:p>
          </p:txBody>
        </p:sp>
        <p:sp>
          <p:nvSpPr>
            <p:cNvPr id="30" name="Freeform 88">
              <a:extLst>
                <a:ext uri="{FF2B5EF4-FFF2-40B4-BE49-F238E27FC236}">
                  <a16:creationId xmlns:a16="http://schemas.microsoft.com/office/drawing/2014/main" id="{153A7313-4F9D-4819-9C3D-5F49EDD8AFA4}"/>
                </a:ext>
              </a:extLst>
            </p:cNvPr>
            <p:cNvSpPr>
              <a:spLocks noChangeArrowheads="1"/>
            </p:cNvSpPr>
            <p:nvPr/>
          </p:nvSpPr>
          <p:spPr bwMode="auto">
            <a:xfrm>
              <a:off x="10524431" y="9176068"/>
              <a:ext cx="2872860" cy="109861"/>
            </a:xfrm>
            <a:custGeom>
              <a:avLst/>
              <a:gdLst>
                <a:gd name="T0" fmla="*/ 2305 w 2306"/>
                <a:gd name="T1" fmla="*/ 86 h 87"/>
                <a:gd name="T2" fmla="*/ 0 w 2306"/>
                <a:gd name="T3" fmla="*/ 86 h 87"/>
                <a:gd name="T4" fmla="*/ 0 w 2306"/>
                <a:gd name="T5" fmla="*/ 0 h 87"/>
                <a:gd name="T6" fmla="*/ 2305 w 2306"/>
                <a:gd name="T7" fmla="*/ 0 h 87"/>
                <a:gd name="T8" fmla="*/ 2305 w 2306"/>
                <a:gd name="T9" fmla="*/ 86 h 87"/>
              </a:gdLst>
              <a:ahLst/>
              <a:cxnLst>
                <a:cxn ang="0">
                  <a:pos x="T0" y="T1"/>
                </a:cxn>
                <a:cxn ang="0">
                  <a:pos x="T2" y="T3"/>
                </a:cxn>
                <a:cxn ang="0">
                  <a:pos x="T4" y="T5"/>
                </a:cxn>
                <a:cxn ang="0">
                  <a:pos x="T6" y="T7"/>
                </a:cxn>
                <a:cxn ang="0">
                  <a:pos x="T8" y="T9"/>
                </a:cxn>
              </a:cxnLst>
              <a:rect l="0" t="0" r="r" b="b"/>
              <a:pathLst>
                <a:path w="2306" h="87">
                  <a:moveTo>
                    <a:pt x="2305" y="86"/>
                  </a:moveTo>
                  <a:lnTo>
                    <a:pt x="0" y="86"/>
                  </a:lnTo>
                  <a:lnTo>
                    <a:pt x="0" y="0"/>
                  </a:lnTo>
                  <a:lnTo>
                    <a:pt x="2305" y="0"/>
                  </a:lnTo>
                  <a:lnTo>
                    <a:pt x="2305" y="86"/>
                  </a:lnTo>
                </a:path>
              </a:pathLst>
            </a:custGeom>
            <a:solidFill>
              <a:srgbClr val="3A405E">
                <a:alpha val="90000"/>
              </a:srgbClr>
            </a:solidFill>
            <a:ln>
              <a:noFill/>
            </a:ln>
            <a:effectLst/>
          </p:spPr>
          <p:txBody>
            <a:bodyPr wrap="none" anchor="ctr"/>
            <a:lstStyle/>
            <a:p>
              <a:pPr defTabSz="914217"/>
              <a:endParaRPr lang="en-US" dirty="0">
                <a:solidFill>
                  <a:srgbClr val="747993"/>
                </a:solidFill>
                <a:latin typeface="Poppins" pitchFamily="2" charset="77"/>
              </a:endParaRPr>
            </a:p>
          </p:txBody>
        </p:sp>
        <p:sp>
          <p:nvSpPr>
            <p:cNvPr id="31" name="Freeform 89">
              <a:extLst>
                <a:ext uri="{FF2B5EF4-FFF2-40B4-BE49-F238E27FC236}">
                  <a16:creationId xmlns:a16="http://schemas.microsoft.com/office/drawing/2014/main" id="{449F7202-FF59-4DC4-99C3-D77607C4316E}"/>
                </a:ext>
              </a:extLst>
            </p:cNvPr>
            <p:cNvSpPr>
              <a:spLocks noChangeArrowheads="1"/>
            </p:cNvSpPr>
            <p:nvPr/>
          </p:nvSpPr>
          <p:spPr bwMode="auto">
            <a:xfrm>
              <a:off x="10524431" y="10516369"/>
              <a:ext cx="2872860" cy="109861"/>
            </a:xfrm>
            <a:custGeom>
              <a:avLst/>
              <a:gdLst>
                <a:gd name="T0" fmla="*/ 2305 w 2306"/>
                <a:gd name="T1" fmla="*/ 85 h 86"/>
                <a:gd name="T2" fmla="*/ 0 w 2306"/>
                <a:gd name="T3" fmla="*/ 85 h 86"/>
                <a:gd name="T4" fmla="*/ 0 w 2306"/>
                <a:gd name="T5" fmla="*/ 0 h 86"/>
                <a:gd name="T6" fmla="*/ 2305 w 2306"/>
                <a:gd name="T7" fmla="*/ 0 h 86"/>
                <a:gd name="T8" fmla="*/ 2305 w 2306"/>
                <a:gd name="T9" fmla="*/ 85 h 86"/>
              </a:gdLst>
              <a:ahLst/>
              <a:cxnLst>
                <a:cxn ang="0">
                  <a:pos x="T0" y="T1"/>
                </a:cxn>
                <a:cxn ang="0">
                  <a:pos x="T2" y="T3"/>
                </a:cxn>
                <a:cxn ang="0">
                  <a:pos x="T4" y="T5"/>
                </a:cxn>
                <a:cxn ang="0">
                  <a:pos x="T6" y="T7"/>
                </a:cxn>
                <a:cxn ang="0">
                  <a:pos x="T8" y="T9"/>
                </a:cxn>
              </a:cxnLst>
              <a:rect l="0" t="0" r="r" b="b"/>
              <a:pathLst>
                <a:path w="2306" h="86">
                  <a:moveTo>
                    <a:pt x="2305" y="85"/>
                  </a:moveTo>
                  <a:lnTo>
                    <a:pt x="0" y="85"/>
                  </a:lnTo>
                  <a:lnTo>
                    <a:pt x="0" y="0"/>
                  </a:lnTo>
                  <a:lnTo>
                    <a:pt x="2305" y="0"/>
                  </a:lnTo>
                  <a:lnTo>
                    <a:pt x="2305" y="85"/>
                  </a:lnTo>
                </a:path>
              </a:pathLst>
            </a:custGeom>
            <a:solidFill>
              <a:srgbClr val="3A405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32" name="Freeform 90">
              <a:extLst>
                <a:ext uri="{FF2B5EF4-FFF2-40B4-BE49-F238E27FC236}">
                  <a16:creationId xmlns:a16="http://schemas.microsoft.com/office/drawing/2014/main" id="{16C86476-5829-40BB-9C81-6E24F7647F1C}"/>
                </a:ext>
              </a:extLst>
            </p:cNvPr>
            <p:cNvSpPr>
              <a:spLocks noChangeArrowheads="1"/>
            </p:cNvSpPr>
            <p:nvPr/>
          </p:nvSpPr>
          <p:spPr bwMode="auto">
            <a:xfrm>
              <a:off x="11304444" y="6363630"/>
              <a:ext cx="703110" cy="148314"/>
            </a:xfrm>
            <a:custGeom>
              <a:avLst/>
              <a:gdLst>
                <a:gd name="T0" fmla="*/ 564 w 565"/>
                <a:gd name="T1" fmla="*/ 0 h 117"/>
                <a:gd name="T2" fmla="*/ 0 w 565"/>
                <a:gd name="T3" fmla="*/ 0 h 117"/>
                <a:gd name="T4" fmla="*/ 0 w 565"/>
                <a:gd name="T5" fmla="*/ 116 h 117"/>
                <a:gd name="T6" fmla="*/ 564 w 565"/>
                <a:gd name="T7" fmla="*/ 116 h 117"/>
                <a:gd name="T8" fmla="*/ 564 w 565"/>
                <a:gd name="T9" fmla="*/ 0 h 117"/>
              </a:gdLst>
              <a:ahLst/>
              <a:cxnLst>
                <a:cxn ang="0">
                  <a:pos x="T0" y="T1"/>
                </a:cxn>
                <a:cxn ang="0">
                  <a:pos x="T2" y="T3"/>
                </a:cxn>
                <a:cxn ang="0">
                  <a:pos x="T4" y="T5"/>
                </a:cxn>
                <a:cxn ang="0">
                  <a:pos x="T6" y="T7"/>
                </a:cxn>
                <a:cxn ang="0">
                  <a:pos x="T8" y="T9"/>
                </a:cxn>
              </a:cxnLst>
              <a:rect l="0" t="0" r="r" b="b"/>
              <a:pathLst>
                <a:path w="565" h="117">
                  <a:moveTo>
                    <a:pt x="564" y="0"/>
                  </a:moveTo>
                  <a:lnTo>
                    <a:pt x="0" y="0"/>
                  </a:lnTo>
                  <a:lnTo>
                    <a:pt x="0" y="116"/>
                  </a:lnTo>
                  <a:lnTo>
                    <a:pt x="564" y="116"/>
                  </a:lnTo>
                  <a:lnTo>
                    <a:pt x="564" y="0"/>
                  </a:lnTo>
                </a:path>
              </a:pathLst>
            </a:custGeom>
            <a:solidFill>
              <a:srgbClr val="F9D28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33" name="Freeform 91">
              <a:extLst>
                <a:ext uri="{FF2B5EF4-FFF2-40B4-BE49-F238E27FC236}">
                  <a16:creationId xmlns:a16="http://schemas.microsoft.com/office/drawing/2014/main" id="{A7705589-6D95-4511-A161-1E5C82B7EC57}"/>
                </a:ext>
              </a:extLst>
            </p:cNvPr>
            <p:cNvSpPr>
              <a:spLocks noChangeArrowheads="1"/>
            </p:cNvSpPr>
            <p:nvPr/>
          </p:nvSpPr>
          <p:spPr bwMode="auto">
            <a:xfrm>
              <a:off x="11304444" y="6435039"/>
              <a:ext cx="703110" cy="71408"/>
            </a:xfrm>
            <a:custGeom>
              <a:avLst/>
              <a:gdLst>
                <a:gd name="T0" fmla="*/ 564 w 565"/>
                <a:gd name="T1" fmla="*/ 0 h 59"/>
                <a:gd name="T2" fmla="*/ 0 w 565"/>
                <a:gd name="T3" fmla="*/ 0 h 59"/>
                <a:gd name="T4" fmla="*/ 0 w 565"/>
                <a:gd name="T5" fmla="*/ 58 h 59"/>
                <a:gd name="T6" fmla="*/ 564 w 565"/>
                <a:gd name="T7" fmla="*/ 58 h 59"/>
                <a:gd name="T8" fmla="*/ 564 w 565"/>
                <a:gd name="T9" fmla="*/ 0 h 59"/>
              </a:gdLst>
              <a:ahLst/>
              <a:cxnLst>
                <a:cxn ang="0">
                  <a:pos x="T0" y="T1"/>
                </a:cxn>
                <a:cxn ang="0">
                  <a:pos x="T2" y="T3"/>
                </a:cxn>
                <a:cxn ang="0">
                  <a:pos x="T4" y="T5"/>
                </a:cxn>
                <a:cxn ang="0">
                  <a:pos x="T6" y="T7"/>
                </a:cxn>
                <a:cxn ang="0">
                  <a:pos x="T8" y="T9"/>
                </a:cxn>
              </a:cxnLst>
              <a:rect l="0" t="0" r="r" b="b"/>
              <a:pathLst>
                <a:path w="565" h="59">
                  <a:moveTo>
                    <a:pt x="564" y="0"/>
                  </a:moveTo>
                  <a:lnTo>
                    <a:pt x="0" y="0"/>
                  </a:lnTo>
                  <a:lnTo>
                    <a:pt x="0" y="58"/>
                  </a:lnTo>
                  <a:lnTo>
                    <a:pt x="564" y="58"/>
                  </a:lnTo>
                  <a:lnTo>
                    <a:pt x="564" y="0"/>
                  </a:lnTo>
                </a:path>
              </a:pathLst>
            </a:custGeom>
            <a:solidFill>
              <a:srgbClr val="FFC23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34" name="Freeform 92">
              <a:extLst>
                <a:ext uri="{FF2B5EF4-FFF2-40B4-BE49-F238E27FC236}">
                  <a16:creationId xmlns:a16="http://schemas.microsoft.com/office/drawing/2014/main" id="{238F091B-049D-4CB7-9297-95CDBB2D7F30}"/>
                </a:ext>
              </a:extLst>
            </p:cNvPr>
            <p:cNvSpPr>
              <a:spLocks noChangeArrowheads="1"/>
            </p:cNvSpPr>
            <p:nvPr/>
          </p:nvSpPr>
          <p:spPr bwMode="auto">
            <a:xfrm>
              <a:off x="11370361" y="6198838"/>
              <a:ext cx="582263" cy="164791"/>
            </a:xfrm>
            <a:custGeom>
              <a:avLst/>
              <a:gdLst>
                <a:gd name="T0" fmla="*/ 465 w 466"/>
                <a:gd name="T1" fmla="*/ 133 h 134"/>
                <a:gd name="T2" fmla="*/ 0 w 466"/>
                <a:gd name="T3" fmla="*/ 133 h 134"/>
                <a:gd name="T4" fmla="*/ 0 w 466"/>
                <a:gd name="T5" fmla="*/ 0 h 134"/>
                <a:gd name="T6" fmla="*/ 465 w 466"/>
                <a:gd name="T7" fmla="*/ 0 h 134"/>
                <a:gd name="T8" fmla="*/ 465 w 466"/>
                <a:gd name="T9" fmla="*/ 133 h 134"/>
              </a:gdLst>
              <a:ahLst/>
              <a:cxnLst>
                <a:cxn ang="0">
                  <a:pos x="T0" y="T1"/>
                </a:cxn>
                <a:cxn ang="0">
                  <a:pos x="T2" y="T3"/>
                </a:cxn>
                <a:cxn ang="0">
                  <a:pos x="T4" y="T5"/>
                </a:cxn>
                <a:cxn ang="0">
                  <a:pos x="T6" y="T7"/>
                </a:cxn>
                <a:cxn ang="0">
                  <a:pos x="T8" y="T9"/>
                </a:cxn>
              </a:cxnLst>
              <a:rect l="0" t="0" r="r" b="b"/>
              <a:pathLst>
                <a:path w="466" h="134">
                  <a:moveTo>
                    <a:pt x="465" y="133"/>
                  </a:moveTo>
                  <a:lnTo>
                    <a:pt x="0" y="133"/>
                  </a:lnTo>
                  <a:lnTo>
                    <a:pt x="0" y="0"/>
                  </a:lnTo>
                  <a:lnTo>
                    <a:pt x="465" y="0"/>
                  </a:lnTo>
                  <a:lnTo>
                    <a:pt x="465" y="133"/>
                  </a:lnTo>
                </a:path>
              </a:pathLst>
            </a:custGeom>
            <a:solidFill>
              <a:srgbClr val="3A190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35" name="Freeform 40">
              <a:extLst>
                <a:ext uri="{FF2B5EF4-FFF2-40B4-BE49-F238E27FC236}">
                  <a16:creationId xmlns:a16="http://schemas.microsoft.com/office/drawing/2014/main" id="{37B8C7B2-9481-4BD9-AF98-B33B72DDF18C}"/>
                </a:ext>
              </a:extLst>
            </p:cNvPr>
            <p:cNvSpPr>
              <a:spLocks noChangeArrowheads="1"/>
            </p:cNvSpPr>
            <p:nvPr/>
          </p:nvSpPr>
          <p:spPr bwMode="auto">
            <a:xfrm>
              <a:off x="11425290" y="6198838"/>
              <a:ext cx="465640" cy="163561"/>
            </a:xfrm>
            <a:custGeom>
              <a:avLst/>
              <a:gdLst>
                <a:gd name="connsiteX0" fmla="*/ 71408 w 465640"/>
                <a:gd name="connsiteY0" fmla="*/ 49438 h 163561"/>
                <a:gd name="connsiteX1" fmla="*/ 394253 w 465640"/>
                <a:gd name="connsiteY1" fmla="*/ 49438 h 163561"/>
                <a:gd name="connsiteX2" fmla="*/ 394253 w 465640"/>
                <a:gd name="connsiteY2" fmla="*/ 119615 h 163561"/>
                <a:gd name="connsiteX3" fmla="*/ 71408 w 465640"/>
                <a:gd name="connsiteY3" fmla="*/ 119615 h 163561"/>
                <a:gd name="connsiteX4" fmla="*/ 433949 w 465640"/>
                <a:gd name="connsiteY4" fmla="*/ 0 h 163561"/>
                <a:gd name="connsiteX5" fmla="*/ 465640 w 465640"/>
                <a:gd name="connsiteY5" fmla="*/ 0 h 163561"/>
                <a:gd name="connsiteX6" fmla="*/ 465640 w 465640"/>
                <a:gd name="connsiteY6" fmla="*/ 163561 h 163561"/>
                <a:gd name="connsiteX7" fmla="*/ 433949 w 465640"/>
                <a:gd name="connsiteY7" fmla="*/ 163561 h 163561"/>
                <a:gd name="connsiteX8" fmla="*/ 0 w 465640"/>
                <a:gd name="connsiteY8" fmla="*/ 0 h 163561"/>
                <a:gd name="connsiteX9" fmla="*/ 31738 w 465640"/>
                <a:gd name="connsiteY9" fmla="*/ 0 h 163561"/>
                <a:gd name="connsiteX10" fmla="*/ 31738 w 465640"/>
                <a:gd name="connsiteY10" fmla="*/ 163561 h 163561"/>
                <a:gd name="connsiteX11" fmla="*/ 0 w 465640"/>
                <a:gd name="connsiteY11" fmla="*/ 163561 h 163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5640" h="163561">
                  <a:moveTo>
                    <a:pt x="71408" y="49438"/>
                  </a:moveTo>
                  <a:lnTo>
                    <a:pt x="394253" y="49438"/>
                  </a:lnTo>
                  <a:lnTo>
                    <a:pt x="394253" y="119615"/>
                  </a:lnTo>
                  <a:lnTo>
                    <a:pt x="71408" y="119615"/>
                  </a:lnTo>
                  <a:close/>
                  <a:moveTo>
                    <a:pt x="433949" y="0"/>
                  </a:moveTo>
                  <a:lnTo>
                    <a:pt x="465640" y="0"/>
                  </a:lnTo>
                  <a:lnTo>
                    <a:pt x="465640" y="163561"/>
                  </a:lnTo>
                  <a:lnTo>
                    <a:pt x="433949" y="163561"/>
                  </a:lnTo>
                  <a:close/>
                  <a:moveTo>
                    <a:pt x="0" y="0"/>
                  </a:moveTo>
                  <a:lnTo>
                    <a:pt x="31738" y="0"/>
                  </a:lnTo>
                  <a:lnTo>
                    <a:pt x="31738" y="163561"/>
                  </a:lnTo>
                  <a:lnTo>
                    <a:pt x="0" y="163561"/>
                  </a:lnTo>
                  <a:close/>
                </a:path>
              </a:pathLst>
            </a:custGeom>
            <a:solidFill>
              <a:srgbClr val="24B1B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defTabSz="914217"/>
              <a:endParaRPr lang="en-US" dirty="0">
                <a:solidFill>
                  <a:srgbClr val="747993"/>
                </a:solidFill>
                <a:latin typeface="Poppins" pitchFamily="2" charset="77"/>
              </a:endParaRPr>
            </a:p>
          </p:txBody>
        </p:sp>
        <p:sp>
          <p:nvSpPr>
            <p:cNvPr id="36" name="Freeform 96">
              <a:extLst>
                <a:ext uri="{FF2B5EF4-FFF2-40B4-BE49-F238E27FC236}">
                  <a16:creationId xmlns:a16="http://schemas.microsoft.com/office/drawing/2014/main" id="{8495CF0C-6DE4-41AC-97D1-259BEC306610}"/>
                </a:ext>
              </a:extLst>
            </p:cNvPr>
            <p:cNvSpPr>
              <a:spLocks noChangeArrowheads="1"/>
            </p:cNvSpPr>
            <p:nvPr/>
          </p:nvSpPr>
          <p:spPr bwMode="auto">
            <a:xfrm>
              <a:off x="11326417" y="6116442"/>
              <a:ext cx="670152" cy="82395"/>
            </a:xfrm>
            <a:custGeom>
              <a:avLst/>
              <a:gdLst>
                <a:gd name="T0" fmla="*/ 539 w 540"/>
                <a:gd name="T1" fmla="*/ 0 h 68"/>
                <a:gd name="T2" fmla="*/ 0 w 540"/>
                <a:gd name="T3" fmla="*/ 0 h 68"/>
                <a:gd name="T4" fmla="*/ 0 w 540"/>
                <a:gd name="T5" fmla="*/ 67 h 68"/>
                <a:gd name="T6" fmla="*/ 539 w 540"/>
                <a:gd name="T7" fmla="*/ 67 h 68"/>
                <a:gd name="T8" fmla="*/ 539 w 540"/>
                <a:gd name="T9" fmla="*/ 0 h 68"/>
              </a:gdLst>
              <a:ahLst/>
              <a:cxnLst>
                <a:cxn ang="0">
                  <a:pos x="T0" y="T1"/>
                </a:cxn>
                <a:cxn ang="0">
                  <a:pos x="T2" y="T3"/>
                </a:cxn>
                <a:cxn ang="0">
                  <a:pos x="T4" y="T5"/>
                </a:cxn>
                <a:cxn ang="0">
                  <a:pos x="T6" y="T7"/>
                </a:cxn>
                <a:cxn ang="0">
                  <a:pos x="T8" y="T9"/>
                </a:cxn>
              </a:cxnLst>
              <a:rect l="0" t="0" r="r" b="b"/>
              <a:pathLst>
                <a:path w="540" h="68">
                  <a:moveTo>
                    <a:pt x="539" y="0"/>
                  </a:moveTo>
                  <a:lnTo>
                    <a:pt x="0" y="0"/>
                  </a:lnTo>
                  <a:lnTo>
                    <a:pt x="0" y="67"/>
                  </a:lnTo>
                  <a:lnTo>
                    <a:pt x="539" y="67"/>
                  </a:lnTo>
                  <a:lnTo>
                    <a:pt x="539" y="0"/>
                  </a:lnTo>
                </a:path>
              </a:pathLst>
            </a:custGeom>
            <a:solidFill>
              <a:srgbClr val="F6A0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37" name="Freeform 97">
              <a:extLst>
                <a:ext uri="{FF2B5EF4-FFF2-40B4-BE49-F238E27FC236}">
                  <a16:creationId xmlns:a16="http://schemas.microsoft.com/office/drawing/2014/main" id="{33ADD81C-9764-47F6-92C3-0D0F9DC1B6E9}"/>
                </a:ext>
              </a:extLst>
            </p:cNvPr>
            <p:cNvSpPr>
              <a:spLocks noChangeArrowheads="1"/>
            </p:cNvSpPr>
            <p:nvPr/>
          </p:nvSpPr>
          <p:spPr bwMode="auto">
            <a:xfrm>
              <a:off x="11397825" y="6132919"/>
              <a:ext cx="521842" cy="43944"/>
            </a:xfrm>
            <a:custGeom>
              <a:avLst/>
              <a:gdLst>
                <a:gd name="T0" fmla="*/ 417 w 418"/>
                <a:gd name="T1" fmla="*/ 0 h 35"/>
                <a:gd name="T2" fmla="*/ 0 w 418"/>
                <a:gd name="T3" fmla="*/ 0 h 35"/>
                <a:gd name="T4" fmla="*/ 0 w 418"/>
                <a:gd name="T5" fmla="*/ 34 h 35"/>
                <a:gd name="T6" fmla="*/ 417 w 418"/>
                <a:gd name="T7" fmla="*/ 34 h 35"/>
                <a:gd name="T8" fmla="*/ 417 w 418"/>
                <a:gd name="T9" fmla="*/ 0 h 35"/>
              </a:gdLst>
              <a:ahLst/>
              <a:cxnLst>
                <a:cxn ang="0">
                  <a:pos x="T0" y="T1"/>
                </a:cxn>
                <a:cxn ang="0">
                  <a:pos x="T2" y="T3"/>
                </a:cxn>
                <a:cxn ang="0">
                  <a:pos x="T4" y="T5"/>
                </a:cxn>
                <a:cxn ang="0">
                  <a:pos x="T6" y="T7"/>
                </a:cxn>
                <a:cxn ang="0">
                  <a:pos x="T8" y="T9"/>
                </a:cxn>
              </a:cxnLst>
              <a:rect l="0" t="0" r="r" b="b"/>
              <a:pathLst>
                <a:path w="418" h="35">
                  <a:moveTo>
                    <a:pt x="417" y="0"/>
                  </a:moveTo>
                  <a:lnTo>
                    <a:pt x="0" y="0"/>
                  </a:lnTo>
                  <a:lnTo>
                    <a:pt x="0" y="34"/>
                  </a:lnTo>
                  <a:lnTo>
                    <a:pt x="417" y="34"/>
                  </a:lnTo>
                  <a:lnTo>
                    <a:pt x="417" y="0"/>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38" name="Freeform 98">
              <a:extLst>
                <a:ext uri="{FF2B5EF4-FFF2-40B4-BE49-F238E27FC236}">
                  <a16:creationId xmlns:a16="http://schemas.microsoft.com/office/drawing/2014/main" id="{881B43E5-AB41-4419-B475-DA6A7A8D16CF}"/>
                </a:ext>
              </a:extLst>
            </p:cNvPr>
            <p:cNvSpPr>
              <a:spLocks noChangeArrowheads="1"/>
            </p:cNvSpPr>
            <p:nvPr/>
          </p:nvSpPr>
          <p:spPr bwMode="auto">
            <a:xfrm>
              <a:off x="12232766" y="5869252"/>
              <a:ext cx="93383" cy="637193"/>
            </a:xfrm>
            <a:custGeom>
              <a:avLst/>
              <a:gdLst>
                <a:gd name="T0" fmla="*/ 73 w 74"/>
                <a:gd name="T1" fmla="*/ 0 h 513"/>
                <a:gd name="T2" fmla="*/ 0 w 74"/>
                <a:gd name="T3" fmla="*/ 0 h 513"/>
                <a:gd name="T4" fmla="*/ 0 w 74"/>
                <a:gd name="T5" fmla="*/ 512 h 513"/>
                <a:gd name="T6" fmla="*/ 73 w 74"/>
                <a:gd name="T7" fmla="*/ 512 h 513"/>
                <a:gd name="T8" fmla="*/ 73 w 74"/>
                <a:gd name="T9" fmla="*/ 0 h 513"/>
              </a:gdLst>
              <a:ahLst/>
              <a:cxnLst>
                <a:cxn ang="0">
                  <a:pos x="T0" y="T1"/>
                </a:cxn>
                <a:cxn ang="0">
                  <a:pos x="T2" y="T3"/>
                </a:cxn>
                <a:cxn ang="0">
                  <a:pos x="T4" y="T5"/>
                </a:cxn>
                <a:cxn ang="0">
                  <a:pos x="T6" y="T7"/>
                </a:cxn>
                <a:cxn ang="0">
                  <a:pos x="T8" y="T9"/>
                </a:cxn>
              </a:cxnLst>
              <a:rect l="0" t="0" r="r" b="b"/>
              <a:pathLst>
                <a:path w="74" h="513">
                  <a:moveTo>
                    <a:pt x="73" y="0"/>
                  </a:moveTo>
                  <a:lnTo>
                    <a:pt x="0" y="0"/>
                  </a:lnTo>
                  <a:lnTo>
                    <a:pt x="0" y="512"/>
                  </a:lnTo>
                  <a:lnTo>
                    <a:pt x="73" y="512"/>
                  </a:lnTo>
                  <a:lnTo>
                    <a:pt x="73" y="0"/>
                  </a:lnTo>
                </a:path>
              </a:pathLst>
            </a:custGeom>
            <a:solidFill>
              <a:srgbClr val="4B849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39" name="Freeform 99">
              <a:extLst>
                <a:ext uri="{FF2B5EF4-FFF2-40B4-BE49-F238E27FC236}">
                  <a16:creationId xmlns:a16="http://schemas.microsoft.com/office/drawing/2014/main" id="{4C97D9E0-685E-42FE-8E4C-B2D11037FE72}"/>
                </a:ext>
              </a:extLst>
            </p:cNvPr>
            <p:cNvSpPr>
              <a:spLocks noChangeArrowheads="1"/>
            </p:cNvSpPr>
            <p:nvPr/>
          </p:nvSpPr>
          <p:spPr bwMode="auto">
            <a:xfrm>
              <a:off x="12326151" y="5830803"/>
              <a:ext cx="120848" cy="681137"/>
            </a:xfrm>
            <a:custGeom>
              <a:avLst/>
              <a:gdLst>
                <a:gd name="T0" fmla="*/ 0 w 97"/>
                <a:gd name="T1" fmla="*/ 0 h 545"/>
                <a:gd name="T2" fmla="*/ 96 w 97"/>
                <a:gd name="T3" fmla="*/ 0 h 545"/>
                <a:gd name="T4" fmla="*/ 96 w 97"/>
                <a:gd name="T5" fmla="*/ 544 h 545"/>
                <a:gd name="T6" fmla="*/ 0 w 97"/>
                <a:gd name="T7" fmla="*/ 544 h 545"/>
                <a:gd name="T8" fmla="*/ 0 w 97"/>
                <a:gd name="T9" fmla="*/ 0 h 545"/>
              </a:gdLst>
              <a:ahLst/>
              <a:cxnLst>
                <a:cxn ang="0">
                  <a:pos x="T0" y="T1"/>
                </a:cxn>
                <a:cxn ang="0">
                  <a:pos x="T2" y="T3"/>
                </a:cxn>
                <a:cxn ang="0">
                  <a:pos x="T4" y="T5"/>
                </a:cxn>
                <a:cxn ang="0">
                  <a:pos x="T6" y="T7"/>
                </a:cxn>
                <a:cxn ang="0">
                  <a:pos x="T8" y="T9"/>
                </a:cxn>
              </a:cxnLst>
              <a:rect l="0" t="0" r="r" b="b"/>
              <a:pathLst>
                <a:path w="97" h="545">
                  <a:moveTo>
                    <a:pt x="0" y="0"/>
                  </a:moveTo>
                  <a:lnTo>
                    <a:pt x="96" y="0"/>
                  </a:lnTo>
                  <a:lnTo>
                    <a:pt x="96" y="544"/>
                  </a:lnTo>
                  <a:lnTo>
                    <a:pt x="0" y="544"/>
                  </a:lnTo>
                  <a:lnTo>
                    <a:pt x="0" y="0"/>
                  </a:lnTo>
                </a:path>
              </a:pathLst>
            </a:custGeom>
            <a:solidFill>
              <a:srgbClr val="004C8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40" name="Freeform 100">
              <a:extLst>
                <a:ext uri="{FF2B5EF4-FFF2-40B4-BE49-F238E27FC236}">
                  <a16:creationId xmlns:a16="http://schemas.microsoft.com/office/drawing/2014/main" id="{14656C30-88F7-4309-9BF9-76A19EE7E688}"/>
                </a:ext>
              </a:extLst>
            </p:cNvPr>
            <p:cNvSpPr>
              <a:spLocks noChangeArrowheads="1"/>
            </p:cNvSpPr>
            <p:nvPr/>
          </p:nvSpPr>
          <p:spPr bwMode="auto">
            <a:xfrm>
              <a:off x="10617811" y="5830803"/>
              <a:ext cx="203244" cy="681137"/>
            </a:xfrm>
            <a:custGeom>
              <a:avLst/>
              <a:gdLst>
                <a:gd name="T0" fmla="*/ 0 w 161"/>
                <a:gd name="T1" fmla="*/ 0 h 545"/>
                <a:gd name="T2" fmla="*/ 160 w 161"/>
                <a:gd name="T3" fmla="*/ 0 h 545"/>
                <a:gd name="T4" fmla="*/ 160 w 161"/>
                <a:gd name="T5" fmla="*/ 544 h 545"/>
                <a:gd name="T6" fmla="*/ 0 w 161"/>
                <a:gd name="T7" fmla="*/ 544 h 545"/>
                <a:gd name="T8" fmla="*/ 0 w 161"/>
                <a:gd name="T9" fmla="*/ 0 h 545"/>
              </a:gdLst>
              <a:ahLst/>
              <a:cxnLst>
                <a:cxn ang="0">
                  <a:pos x="T0" y="T1"/>
                </a:cxn>
                <a:cxn ang="0">
                  <a:pos x="T2" y="T3"/>
                </a:cxn>
                <a:cxn ang="0">
                  <a:pos x="T4" y="T5"/>
                </a:cxn>
                <a:cxn ang="0">
                  <a:pos x="T6" y="T7"/>
                </a:cxn>
                <a:cxn ang="0">
                  <a:pos x="T8" y="T9"/>
                </a:cxn>
              </a:cxnLst>
              <a:rect l="0" t="0" r="r" b="b"/>
              <a:pathLst>
                <a:path w="161" h="545">
                  <a:moveTo>
                    <a:pt x="0" y="0"/>
                  </a:moveTo>
                  <a:lnTo>
                    <a:pt x="160" y="0"/>
                  </a:lnTo>
                  <a:lnTo>
                    <a:pt x="160" y="544"/>
                  </a:lnTo>
                  <a:lnTo>
                    <a:pt x="0" y="544"/>
                  </a:lnTo>
                  <a:lnTo>
                    <a:pt x="0" y="0"/>
                  </a:lnTo>
                </a:path>
              </a:pathLst>
            </a:custGeom>
            <a:solidFill>
              <a:srgbClr val="24B1B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41" name="Freeform 101">
              <a:extLst>
                <a:ext uri="{FF2B5EF4-FFF2-40B4-BE49-F238E27FC236}">
                  <a16:creationId xmlns:a16="http://schemas.microsoft.com/office/drawing/2014/main" id="{77AD878A-E3F3-463A-8E3D-689D589E88FB}"/>
                </a:ext>
              </a:extLst>
            </p:cNvPr>
            <p:cNvSpPr>
              <a:spLocks noChangeArrowheads="1"/>
            </p:cNvSpPr>
            <p:nvPr/>
          </p:nvSpPr>
          <p:spPr bwMode="auto">
            <a:xfrm>
              <a:off x="12617281" y="6017570"/>
              <a:ext cx="192257" cy="494374"/>
            </a:xfrm>
            <a:custGeom>
              <a:avLst/>
              <a:gdLst>
                <a:gd name="T0" fmla="*/ 0 w 153"/>
                <a:gd name="T1" fmla="*/ 0 h 396"/>
                <a:gd name="T2" fmla="*/ 152 w 153"/>
                <a:gd name="T3" fmla="*/ 0 h 396"/>
                <a:gd name="T4" fmla="*/ 152 w 153"/>
                <a:gd name="T5" fmla="*/ 395 h 396"/>
                <a:gd name="T6" fmla="*/ 0 w 153"/>
                <a:gd name="T7" fmla="*/ 395 h 396"/>
                <a:gd name="T8" fmla="*/ 0 w 153"/>
                <a:gd name="T9" fmla="*/ 0 h 396"/>
              </a:gdLst>
              <a:ahLst/>
              <a:cxnLst>
                <a:cxn ang="0">
                  <a:pos x="T0" y="T1"/>
                </a:cxn>
                <a:cxn ang="0">
                  <a:pos x="T2" y="T3"/>
                </a:cxn>
                <a:cxn ang="0">
                  <a:pos x="T4" y="T5"/>
                </a:cxn>
                <a:cxn ang="0">
                  <a:pos x="T6" y="T7"/>
                </a:cxn>
                <a:cxn ang="0">
                  <a:pos x="T8" y="T9"/>
                </a:cxn>
              </a:cxnLst>
              <a:rect l="0" t="0" r="r" b="b"/>
              <a:pathLst>
                <a:path w="153" h="396">
                  <a:moveTo>
                    <a:pt x="0" y="0"/>
                  </a:moveTo>
                  <a:lnTo>
                    <a:pt x="152" y="0"/>
                  </a:lnTo>
                  <a:lnTo>
                    <a:pt x="152" y="395"/>
                  </a:lnTo>
                  <a:lnTo>
                    <a:pt x="0" y="395"/>
                  </a:lnTo>
                  <a:lnTo>
                    <a:pt x="0" y="0"/>
                  </a:lnTo>
                </a:path>
              </a:pathLst>
            </a:custGeom>
            <a:solidFill>
              <a:srgbClr val="D9133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42" name="Freeform 102">
              <a:extLst>
                <a:ext uri="{FF2B5EF4-FFF2-40B4-BE49-F238E27FC236}">
                  <a16:creationId xmlns:a16="http://schemas.microsoft.com/office/drawing/2014/main" id="{1A0716FF-8AD0-4753-B347-0FA71051D64A}"/>
                </a:ext>
              </a:extLst>
            </p:cNvPr>
            <p:cNvSpPr>
              <a:spLocks noChangeArrowheads="1"/>
            </p:cNvSpPr>
            <p:nvPr/>
          </p:nvSpPr>
          <p:spPr bwMode="auto">
            <a:xfrm>
              <a:off x="12265725" y="5913198"/>
              <a:ext cx="21972" cy="571276"/>
            </a:xfrm>
            <a:custGeom>
              <a:avLst/>
              <a:gdLst>
                <a:gd name="T0" fmla="*/ 9 w 18"/>
                <a:gd name="T1" fmla="*/ 459 h 460"/>
                <a:gd name="T2" fmla="*/ 9 w 18"/>
                <a:gd name="T3" fmla="*/ 459 h 460"/>
                <a:gd name="T4" fmla="*/ 0 w 18"/>
                <a:gd name="T5" fmla="*/ 450 h 460"/>
                <a:gd name="T6" fmla="*/ 0 w 18"/>
                <a:gd name="T7" fmla="*/ 9 h 460"/>
                <a:gd name="T8" fmla="*/ 0 w 18"/>
                <a:gd name="T9" fmla="*/ 9 h 460"/>
                <a:gd name="T10" fmla="*/ 9 w 18"/>
                <a:gd name="T11" fmla="*/ 0 h 460"/>
                <a:gd name="T12" fmla="*/ 9 w 18"/>
                <a:gd name="T13" fmla="*/ 0 h 460"/>
                <a:gd name="T14" fmla="*/ 17 w 18"/>
                <a:gd name="T15" fmla="*/ 9 h 460"/>
                <a:gd name="T16" fmla="*/ 17 w 18"/>
                <a:gd name="T17" fmla="*/ 450 h 460"/>
                <a:gd name="T18" fmla="*/ 17 w 18"/>
                <a:gd name="T19" fmla="*/ 450 h 460"/>
                <a:gd name="T20" fmla="*/ 9 w 18"/>
                <a:gd name="T21" fmla="*/ 459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460">
                  <a:moveTo>
                    <a:pt x="9" y="459"/>
                  </a:moveTo>
                  <a:lnTo>
                    <a:pt x="9" y="459"/>
                  </a:lnTo>
                  <a:cubicBezTo>
                    <a:pt x="4" y="459"/>
                    <a:pt x="0" y="454"/>
                    <a:pt x="0" y="450"/>
                  </a:cubicBezTo>
                  <a:lnTo>
                    <a:pt x="0" y="9"/>
                  </a:lnTo>
                  <a:lnTo>
                    <a:pt x="0" y="9"/>
                  </a:lnTo>
                  <a:cubicBezTo>
                    <a:pt x="0" y="4"/>
                    <a:pt x="4" y="0"/>
                    <a:pt x="9" y="0"/>
                  </a:cubicBezTo>
                  <a:lnTo>
                    <a:pt x="9" y="0"/>
                  </a:lnTo>
                  <a:cubicBezTo>
                    <a:pt x="13" y="0"/>
                    <a:pt x="17" y="4"/>
                    <a:pt x="17" y="9"/>
                  </a:cubicBezTo>
                  <a:lnTo>
                    <a:pt x="17" y="450"/>
                  </a:lnTo>
                  <a:lnTo>
                    <a:pt x="17" y="450"/>
                  </a:lnTo>
                  <a:cubicBezTo>
                    <a:pt x="17" y="454"/>
                    <a:pt x="13" y="459"/>
                    <a:pt x="9" y="459"/>
                  </a:cubicBezTo>
                </a:path>
              </a:pathLst>
            </a:custGeom>
            <a:solidFill>
              <a:srgbClr val="FFEDD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43" name="Freeform 103">
              <a:extLst>
                <a:ext uri="{FF2B5EF4-FFF2-40B4-BE49-F238E27FC236}">
                  <a16:creationId xmlns:a16="http://schemas.microsoft.com/office/drawing/2014/main" id="{B96E42EB-EC37-4A14-89D3-5710DCEF305D}"/>
                </a:ext>
              </a:extLst>
            </p:cNvPr>
            <p:cNvSpPr>
              <a:spLocks noChangeArrowheads="1"/>
            </p:cNvSpPr>
            <p:nvPr/>
          </p:nvSpPr>
          <p:spPr bwMode="auto">
            <a:xfrm>
              <a:off x="10793587" y="5742916"/>
              <a:ext cx="357051" cy="769026"/>
            </a:xfrm>
            <a:custGeom>
              <a:avLst/>
              <a:gdLst>
                <a:gd name="T0" fmla="*/ 68 w 286"/>
                <a:gd name="T1" fmla="*/ 0 h 617"/>
                <a:gd name="T2" fmla="*/ 0 w 286"/>
                <a:gd name="T3" fmla="*/ 25 h 617"/>
                <a:gd name="T4" fmla="*/ 217 w 286"/>
                <a:gd name="T5" fmla="*/ 616 h 617"/>
                <a:gd name="T6" fmla="*/ 285 w 286"/>
                <a:gd name="T7" fmla="*/ 591 h 617"/>
                <a:gd name="T8" fmla="*/ 68 w 286"/>
                <a:gd name="T9" fmla="*/ 0 h 617"/>
              </a:gdLst>
              <a:ahLst/>
              <a:cxnLst>
                <a:cxn ang="0">
                  <a:pos x="T0" y="T1"/>
                </a:cxn>
                <a:cxn ang="0">
                  <a:pos x="T2" y="T3"/>
                </a:cxn>
                <a:cxn ang="0">
                  <a:pos x="T4" y="T5"/>
                </a:cxn>
                <a:cxn ang="0">
                  <a:pos x="T6" y="T7"/>
                </a:cxn>
                <a:cxn ang="0">
                  <a:pos x="T8" y="T9"/>
                </a:cxn>
              </a:cxnLst>
              <a:rect l="0" t="0" r="r" b="b"/>
              <a:pathLst>
                <a:path w="286" h="617">
                  <a:moveTo>
                    <a:pt x="68" y="0"/>
                  </a:moveTo>
                  <a:lnTo>
                    <a:pt x="0" y="25"/>
                  </a:lnTo>
                  <a:lnTo>
                    <a:pt x="217" y="616"/>
                  </a:lnTo>
                  <a:lnTo>
                    <a:pt x="285" y="591"/>
                  </a:lnTo>
                  <a:lnTo>
                    <a:pt x="68" y="0"/>
                  </a:lnTo>
                </a:path>
              </a:pathLst>
            </a:custGeom>
            <a:solidFill>
              <a:srgbClr val="D9133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44" name="Freeform 104">
              <a:extLst>
                <a:ext uri="{FF2B5EF4-FFF2-40B4-BE49-F238E27FC236}">
                  <a16:creationId xmlns:a16="http://schemas.microsoft.com/office/drawing/2014/main" id="{9A5B4C81-9280-4216-83BA-0707BEE507D9}"/>
                </a:ext>
              </a:extLst>
            </p:cNvPr>
            <p:cNvSpPr>
              <a:spLocks noChangeArrowheads="1"/>
            </p:cNvSpPr>
            <p:nvPr/>
          </p:nvSpPr>
          <p:spPr bwMode="auto">
            <a:xfrm>
              <a:off x="10854015" y="5825310"/>
              <a:ext cx="252680" cy="648180"/>
            </a:xfrm>
            <a:custGeom>
              <a:avLst/>
              <a:gdLst>
                <a:gd name="T0" fmla="*/ 197 w 204"/>
                <a:gd name="T1" fmla="*/ 519 h 522"/>
                <a:gd name="T2" fmla="*/ 197 w 204"/>
                <a:gd name="T3" fmla="*/ 519 h 522"/>
                <a:gd name="T4" fmla="*/ 185 w 204"/>
                <a:gd name="T5" fmla="*/ 512 h 522"/>
                <a:gd name="T6" fmla="*/ 2 w 204"/>
                <a:gd name="T7" fmla="*/ 15 h 522"/>
                <a:gd name="T8" fmla="*/ 2 w 204"/>
                <a:gd name="T9" fmla="*/ 15 h 522"/>
                <a:gd name="T10" fmla="*/ 6 w 204"/>
                <a:gd name="T11" fmla="*/ 2 h 522"/>
                <a:gd name="T12" fmla="*/ 6 w 204"/>
                <a:gd name="T13" fmla="*/ 2 h 522"/>
                <a:gd name="T14" fmla="*/ 19 w 204"/>
                <a:gd name="T15" fmla="*/ 9 h 522"/>
                <a:gd name="T16" fmla="*/ 202 w 204"/>
                <a:gd name="T17" fmla="*/ 506 h 522"/>
                <a:gd name="T18" fmla="*/ 202 w 204"/>
                <a:gd name="T19" fmla="*/ 506 h 522"/>
                <a:gd name="T20" fmla="*/ 197 w 204"/>
                <a:gd name="T21" fmla="*/ 519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522">
                  <a:moveTo>
                    <a:pt x="197" y="519"/>
                  </a:moveTo>
                  <a:lnTo>
                    <a:pt x="197" y="519"/>
                  </a:lnTo>
                  <a:cubicBezTo>
                    <a:pt x="192" y="521"/>
                    <a:pt x="187" y="518"/>
                    <a:pt x="185" y="512"/>
                  </a:cubicBezTo>
                  <a:lnTo>
                    <a:pt x="2" y="15"/>
                  </a:lnTo>
                  <a:lnTo>
                    <a:pt x="2" y="15"/>
                  </a:lnTo>
                  <a:cubicBezTo>
                    <a:pt x="0" y="9"/>
                    <a:pt x="2" y="4"/>
                    <a:pt x="6" y="2"/>
                  </a:cubicBezTo>
                  <a:lnTo>
                    <a:pt x="6" y="2"/>
                  </a:lnTo>
                  <a:cubicBezTo>
                    <a:pt x="11" y="0"/>
                    <a:pt x="17" y="3"/>
                    <a:pt x="19" y="9"/>
                  </a:cubicBezTo>
                  <a:lnTo>
                    <a:pt x="202" y="506"/>
                  </a:lnTo>
                  <a:lnTo>
                    <a:pt x="202" y="506"/>
                  </a:lnTo>
                  <a:cubicBezTo>
                    <a:pt x="203" y="512"/>
                    <a:pt x="202" y="518"/>
                    <a:pt x="197" y="519"/>
                  </a:cubicBez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45" name="Freeform 50">
              <a:extLst>
                <a:ext uri="{FF2B5EF4-FFF2-40B4-BE49-F238E27FC236}">
                  <a16:creationId xmlns:a16="http://schemas.microsoft.com/office/drawing/2014/main" id="{B7FD9EA9-A60B-4271-8BD6-97BA1241769F}"/>
                </a:ext>
              </a:extLst>
            </p:cNvPr>
            <p:cNvSpPr>
              <a:spLocks noChangeArrowheads="1"/>
            </p:cNvSpPr>
            <p:nvPr/>
          </p:nvSpPr>
          <p:spPr bwMode="auto">
            <a:xfrm>
              <a:off x="12326151" y="5913198"/>
              <a:ext cx="119602" cy="526026"/>
            </a:xfrm>
            <a:custGeom>
              <a:avLst/>
              <a:gdLst>
                <a:gd name="connsiteX0" fmla="*/ 0 w 119602"/>
                <a:gd name="connsiteY0" fmla="*/ 499870 h 526026"/>
                <a:gd name="connsiteX1" fmla="*/ 119602 w 119602"/>
                <a:gd name="connsiteY1" fmla="*/ 499870 h 526026"/>
                <a:gd name="connsiteX2" fmla="*/ 119602 w 119602"/>
                <a:gd name="connsiteY2" fmla="*/ 526026 h 526026"/>
                <a:gd name="connsiteX3" fmla="*/ 0 w 119602"/>
                <a:gd name="connsiteY3" fmla="*/ 526026 h 526026"/>
                <a:gd name="connsiteX4" fmla="*/ 0 w 119602"/>
                <a:gd name="connsiteY4" fmla="*/ 0 h 526026"/>
                <a:gd name="connsiteX5" fmla="*/ 119602 w 119602"/>
                <a:gd name="connsiteY5" fmla="*/ 0 h 526026"/>
                <a:gd name="connsiteX6" fmla="*/ 119602 w 119602"/>
                <a:gd name="connsiteY6" fmla="*/ 26218 h 526026"/>
                <a:gd name="connsiteX7" fmla="*/ 0 w 119602"/>
                <a:gd name="connsiteY7" fmla="*/ 26218 h 52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602" h="526026">
                  <a:moveTo>
                    <a:pt x="0" y="499870"/>
                  </a:moveTo>
                  <a:lnTo>
                    <a:pt x="119602" y="499870"/>
                  </a:lnTo>
                  <a:lnTo>
                    <a:pt x="119602" y="526026"/>
                  </a:lnTo>
                  <a:lnTo>
                    <a:pt x="0" y="526026"/>
                  </a:lnTo>
                  <a:close/>
                  <a:moveTo>
                    <a:pt x="0" y="0"/>
                  </a:moveTo>
                  <a:lnTo>
                    <a:pt x="119602" y="0"/>
                  </a:lnTo>
                  <a:lnTo>
                    <a:pt x="119602" y="26218"/>
                  </a:lnTo>
                  <a:lnTo>
                    <a:pt x="0" y="26218"/>
                  </a:lnTo>
                  <a:close/>
                </a:path>
              </a:pathLst>
            </a:custGeom>
            <a:solidFill>
              <a:srgbClr val="EFD3B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defTabSz="914217"/>
              <a:endParaRPr lang="en-US" dirty="0">
                <a:solidFill>
                  <a:srgbClr val="747993"/>
                </a:solidFill>
                <a:latin typeface="Poppins" pitchFamily="2" charset="77"/>
              </a:endParaRPr>
            </a:p>
          </p:txBody>
        </p:sp>
        <p:sp>
          <p:nvSpPr>
            <p:cNvPr id="46" name="Freeform 107">
              <a:extLst>
                <a:ext uri="{FF2B5EF4-FFF2-40B4-BE49-F238E27FC236}">
                  <a16:creationId xmlns:a16="http://schemas.microsoft.com/office/drawing/2014/main" id="{D57A67B5-7DF5-4D93-B6FA-06F69D4FDA7D}"/>
                </a:ext>
              </a:extLst>
            </p:cNvPr>
            <p:cNvSpPr>
              <a:spLocks noChangeArrowheads="1"/>
            </p:cNvSpPr>
            <p:nvPr/>
          </p:nvSpPr>
          <p:spPr bwMode="auto">
            <a:xfrm>
              <a:off x="11172609" y="5830803"/>
              <a:ext cx="104366" cy="675642"/>
            </a:xfrm>
            <a:custGeom>
              <a:avLst/>
              <a:gdLst>
                <a:gd name="T0" fmla="*/ 0 w 83"/>
                <a:gd name="T1" fmla="*/ 0 h 544"/>
                <a:gd name="T2" fmla="*/ 82 w 83"/>
                <a:gd name="T3" fmla="*/ 0 h 544"/>
                <a:gd name="T4" fmla="*/ 82 w 83"/>
                <a:gd name="T5" fmla="*/ 543 h 544"/>
                <a:gd name="T6" fmla="*/ 0 w 83"/>
                <a:gd name="T7" fmla="*/ 543 h 544"/>
                <a:gd name="T8" fmla="*/ 0 w 83"/>
                <a:gd name="T9" fmla="*/ 0 h 544"/>
              </a:gdLst>
              <a:ahLst/>
              <a:cxnLst>
                <a:cxn ang="0">
                  <a:pos x="T0" y="T1"/>
                </a:cxn>
                <a:cxn ang="0">
                  <a:pos x="T2" y="T3"/>
                </a:cxn>
                <a:cxn ang="0">
                  <a:pos x="T4" y="T5"/>
                </a:cxn>
                <a:cxn ang="0">
                  <a:pos x="T6" y="T7"/>
                </a:cxn>
                <a:cxn ang="0">
                  <a:pos x="T8" y="T9"/>
                </a:cxn>
              </a:cxnLst>
              <a:rect l="0" t="0" r="r" b="b"/>
              <a:pathLst>
                <a:path w="83" h="544">
                  <a:moveTo>
                    <a:pt x="0" y="0"/>
                  </a:moveTo>
                  <a:lnTo>
                    <a:pt x="82" y="0"/>
                  </a:lnTo>
                  <a:lnTo>
                    <a:pt x="82" y="543"/>
                  </a:lnTo>
                  <a:lnTo>
                    <a:pt x="0" y="543"/>
                  </a:lnTo>
                  <a:lnTo>
                    <a:pt x="0" y="0"/>
                  </a:lnTo>
                </a:path>
              </a:pathLst>
            </a:custGeom>
            <a:solidFill>
              <a:srgbClr val="F9D28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47" name="Freeform 52">
              <a:extLst>
                <a:ext uri="{FF2B5EF4-FFF2-40B4-BE49-F238E27FC236}">
                  <a16:creationId xmlns:a16="http://schemas.microsoft.com/office/drawing/2014/main" id="{324417A8-BBE2-4D1D-A157-62AC495ACB9F}"/>
                </a:ext>
              </a:extLst>
            </p:cNvPr>
            <p:cNvSpPr>
              <a:spLocks noChangeArrowheads="1"/>
            </p:cNvSpPr>
            <p:nvPr/>
          </p:nvSpPr>
          <p:spPr bwMode="auto">
            <a:xfrm>
              <a:off x="11172610" y="5913198"/>
              <a:ext cx="103109" cy="520591"/>
            </a:xfrm>
            <a:custGeom>
              <a:avLst/>
              <a:gdLst>
                <a:gd name="connsiteX0" fmla="*/ 0 w 103109"/>
                <a:gd name="connsiteY0" fmla="*/ 494373 h 520591"/>
                <a:gd name="connsiteX1" fmla="*/ 103109 w 103109"/>
                <a:gd name="connsiteY1" fmla="*/ 494373 h 520591"/>
                <a:gd name="connsiteX2" fmla="*/ 103109 w 103109"/>
                <a:gd name="connsiteY2" fmla="*/ 520591 h 520591"/>
                <a:gd name="connsiteX3" fmla="*/ 0 w 103109"/>
                <a:gd name="connsiteY3" fmla="*/ 520591 h 520591"/>
                <a:gd name="connsiteX4" fmla="*/ 41612 w 103109"/>
                <a:gd name="connsiteY4" fmla="*/ 59468 h 520591"/>
                <a:gd name="connsiteX5" fmla="*/ 29175 w 103109"/>
                <a:gd name="connsiteY5" fmla="*/ 70751 h 520591"/>
                <a:gd name="connsiteX6" fmla="*/ 29175 w 103109"/>
                <a:gd name="connsiteY6" fmla="*/ 443091 h 520591"/>
                <a:gd name="connsiteX7" fmla="*/ 41612 w 103109"/>
                <a:gd name="connsiteY7" fmla="*/ 455627 h 520591"/>
                <a:gd name="connsiteX8" fmla="*/ 61511 w 103109"/>
                <a:gd name="connsiteY8" fmla="*/ 455627 h 520591"/>
                <a:gd name="connsiteX9" fmla="*/ 73949 w 103109"/>
                <a:gd name="connsiteY9" fmla="*/ 443091 h 520591"/>
                <a:gd name="connsiteX10" fmla="*/ 73949 w 103109"/>
                <a:gd name="connsiteY10" fmla="*/ 70751 h 520591"/>
                <a:gd name="connsiteX11" fmla="*/ 61511 w 103109"/>
                <a:gd name="connsiteY11" fmla="*/ 59468 h 520591"/>
                <a:gd name="connsiteX12" fmla="*/ 41612 w 103109"/>
                <a:gd name="connsiteY12" fmla="*/ 49438 h 520591"/>
                <a:gd name="connsiteX13" fmla="*/ 61511 w 103109"/>
                <a:gd name="connsiteY13" fmla="*/ 49438 h 520591"/>
                <a:gd name="connsiteX14" fmla="*/ 83898 w 103109"/>
                <a:gd name="connsiteY14" fmla="*/ 70751 h 520591"/>
                <a:gd name="connsiteX15" fmla="*/ 83898 w 103109"/>
                <a:gd name="connsiteY15" fmla="*/ 443091 h 520591"/>
                <a:gd name="connsiteX16" fmla="*/ 61511 w 103109"/>
                <a:gd name="connsiteY16" fmla="*/ 465657 h 520591"/>
                <a:gd name="connsiteX17" fmla="*/ 41612 w 103109"/>
                <a:gd name="connsiteY17" fmla="*/ 465657 h 520591"/>
                <a:gd name="connsiteX18" fmla="*/ 19225 w 103109"/>
                <a:gd name="connsiteY18" fmla="*/ 443091 h 520591"/>
                <a:gd name="connsiteX19" fmla="*/ 19225 w 103109"/>
                <a:gd name="connsiteY19" fmla="*/ 70751 h 520591"/>
                <a:gd name="connsiteX20" fmla="*/ 41612 w 103109"/>
                <a:gd name="connsiteY20" fmla="*/ 49438 h 520591"/>
                <a:gd name="connsiteX21" fmla="*/ 0 w 103109"/>
                <a:gd name="connsiteY21" fmla="*/ 0 h 520591"/>
                <a:gd name="connsiteX22" fmla="*/ 103109 w 103109"/>
                <a:gd name="connsiteY22" fmla="*/ 0 h 520591"/>
                <a:gd name="connsiteX23" fmla="*/ 103109 w 103109"/>
                <a:gd name="connsiteY23" fmla="*/ 26158 h 520591"/>
                <a:gd name="connsiteX24" fmla="*/ 0 w 103109"/>
                <a:gd name="connsiteY24" fmla="*/ 26158 h 520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109" h="520591">
                  <a:moveTo>
                    <a:pt x="0" y="494373"/>
                  </a:moveTo>
                  <a:lnTo>
                    <a:pt x="103109" y="494373"/>
                  </a:lnTo>
                  <a:lnTo>
                    <a:pt x="103109" y="520591"/>
                  </a:lnTo>
                  <a:lnTo>
                    <a:pt x="0" y="520591"/>
                  </a:lnTo>
                  <a:close/>
                  <a:moveTo>
                    <a:pt x="41612" y="59468"/>
                  </a:moveTo>
                  <a:cubicBezTo>
                    <a:pt x="35393" y="59468"/>
                    <a:pt x="29175" y="64482"/>
                    <a:pt x="29175" y="70751"/>
                  </a:cubicBezTo>
                  <a:lnTo>
                    <a:pt x="29175" y="443091"/>
                  </a:lnTo>
                  <a:cubicBezTo>
                    <a:pt x="29175" y="450613"/>
                    <a:pt x="35393" y="455627"/>
                    <a:pt x="41612" y="455627"/>
                  </a:cubicBezTo>
                  <a:lnTo>
                    <a:pt x="61511" y="455627"/>
                  </a:lnTo>
                  <a:cubicBezTo>
                    <a:pt x="68974" y="455627"/>
                    <a:pt x="73949" y="450613"/>
                    <a:pt x="73949" y="443091"/>
                  </a:cubicBezTo>
                  <a:lnTo>
                    <a:pt x="73949" y="70751"/>
                  </a:lnTo>
                  <a:cubicBezTo>
                    <a:pt x="73949" y="64482"/>
                    <a:pt x="68974" y="59468"/>
                    <a:pt x="61511" y="59468"/>
                  </a:cubicBezTo>
                  <a:close/>
                  <a:moveTo>
                    <a:pt x="41612" y="49438"/>
                  </a:moveTo>
                  <a:lnTo>
                    <a:pt x="61511" y="49438"/>
                  </a:lnTo>
                  <a:cubicBezTo>
                    <a:pt x="73949" y="49438"/>
                    <a:pt x="83898" y="59468"/>
                    <a:pt x="83898" y="70751"/>
                  </a:cubicBezTo>
                  <a:lnTo>
                    <a:pt x="83898" y="443091"/>
                  </a:lnTo>
                  <a:cubicBezTo>
                    <a:pt x="83898" y="455627"/>
                    <a:pt x="73949" y="465657"/>
                    <a:pt x="61511" y="465657"/>
                  </a:cubicBezTo>
                  <a:lnTo>
                    <a:pt x="41612" y="465657"/>
                  </a:lnTo>
                  <a:cubicBezTo>
                    <a:pt x="29175" y="465657"/>
                    <a:pt x="19225" y="455627"/>
                    <a:pt x="19225" y="443091"/>
                  </a:cubicBezTo>
                  <a:lnTo>
                    <a:pt x="19225" y="70751"/>
                  </a:lnTo>
                  <a:cubicBezTo>
                    <a:pt x="19225" y="59468"/>
                    <a:pt x="29175" y="49438"/>
                    <a:pt x="41612" y="49438"/>
                  </a:cubicBezTo>
                  <a:close/>
                  <a:moveTo>
                    <a:pt x="0" y="0"/>
                  </a:moveTo>
                  <a:lnTo>
                    <a:pt x="103109" y="0"/>
                  </a:lnTo>
                  <a:lnTo>
                    <a:pt x="103109" y="26158"/>
                  </a:lnTo>
                  <a:lnTo>
                    <a:pt x="0" y="26158"/>
                  </a:lnTo>
                  <a:close/>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defTabSz="914217"/>
              <a:endParaRPr lang="en-US" dirty="0">
                <a:solidFill>
                  <a:srgbClr val="747993"/>
                </a:solidFill>
                <a:latin typeface="Poppins" pitchFamily="2" charset="77"/>
              </a:endParaRPr>
            </a:p>
          </p:txBody>
        </p:sp>
        <p:sp>
          <p:nvSpPr>
            <p:cNvPr id="48" name="Freeform 53">
              <a:extLst>
                <a:ext uri="{FF2B5EF4-FFF2-40B4-BE49-F238E27FC236}">
                  <a16:creationId xmlns:a16="http://schemas.microsoft.com/office/drawing/2014/main" id="{F71E25AF-E519-4283-B601-28B4F5BC6314}"/>
                </a:ext>
              </a:extLst>
            </p:cNvPr>
            <p:cNvSpPr>
              <a:spLocks noChangeArrowheads="1"/>
            </p:cNvSpPr>
            <p:nvPr/>
          </p:nvSpPr>
          <p:spPr bwMode="auto">
            <a:xfrm>
              <a:off x="12617281" y="6077991"/>
              <a:ext cx="191000" cy="377755"/>
            </a:xfrm>
            <a:custGeom>
              <a:avLst/>
              <a:gdLst>
                <a:gd name="connsiteX0" fmla="*/ 0 w 191000"/>
                <a:gd name="connsiteY0" fmla="*/ 346063 h 377755"/>
                <a:gd name="connsiteX1" fmla="*/ 191000 w 191000"/>
                <a:gd name="connsiteY1" fmla="*/ 346063 h 377755"/>
                <a:gd name="connsiteX2" fmla="*/ 191000 w 191000"/>
                <a:gd name="connsiteY2" fmla="*/ 377755 h 377755"/>
                <a:gd name="connsiteX3" fmla="*/ 0 w 191000"/>
                <a:gd name="connsiteY3" fmla="*/ 377755 h 377755"/>
                <a:gd name="connsiteX4" fmla="*/ 92773 w 191000"/>
                <a:gd name="connsiteY4" fmla="*/ 76900 h 377755"/>
                <a:gd name="connsiteX5" fmla="*/ 152586 w 191000"/>
                <a:gd name="connsiteY5" fmla="*/ 184899 h 377755"/>
                <a:gd name="connsiteX6" fmla="*/ 92773 w 191000"/>
                <a:gd name="connsiteY6" fmla="*/ 295381 h 377755"/>
                <a:gd name="connsiteX7" fmla="*/ 32959 w 191000"/>
                <a:gd name="connsiteY7" fmla="*/ 184899 h 377755"/>
                <a:gd name="connsiteX8" fmla="*/ 92773 w 191000"/>
                <a:gd name="connsiteY8" fmla="*/ 76900 h 377755"/>
                <a:gd name="connsiteX9" fmla="*/ 0 w 191000"/>
                <a:gd name="connsiteY9" fmla="*/ 0 h 377755"/>
                <a:gd name="connsiteX10" fmla="*/ 191000 w 191000"/>
                <a:gd name="connsiteY10" fmla="*/ 0 h 377755"/>
                <a:gd name="connsiteX11" fmla="*/ 191000 w 191000"/>
                <a:gd name="connsiteY11" fmla="*/ 31692 h 377755"/>
                <a:gd name="connsiteX12" fmla="*/ 0 w 191000"/>
                <a:gd name="connsiteY12" fmla="*/ 31692 h 37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000" h="377755">
                  <a:moveTo>
                    <a:pt x="0" y="346063"/>
                  </a:moveTo>
                  <a:lnTo>
                    <a:pt x="191000" y="346063"/>
                  </a:lnTo>
                  <a:lnTo>
                    <a:pt x="191000" y="377755"/>
                  </a:lnTo>
                  <a:lnTo>
                    <a:pt x="0" y="377755"/>
                  </a:lnTo>
                  <a:close/>
                  <a:moveTo>
                    <a:pt x="92773" y="76900"/>
                  </a:moveTo>
                  <a:cubicBezTo>
                    <a:pt x="125731" y="76900"/>
                    <a:pt x="152586" y="125314"/>
                    <a:pt x="152586" y="184899"/>
                  </a:cubicBezTo>
                  <a:cubicBezTo>
                    <a:pt x="152586" y="245726"/>
                    <a:pt x="125731" y="295381"/>
                    <a:pt x="92773" y="295381"/>
                  </a:cubicBezTo>
                  <a:cubicBezTo>
                    <a:pt x="59814" y="295381"/>
                    <a:pt x="32959" y="245726"/>
                    <a:pt x="32959" y="184899"/>
                  </a:cubicBezTo>
                  <a:cubicBezTo>
                    <a:pt x="32959" y="125314"/>
                    <a:pt x="59814" y="76900"/>
                    <a:pt x="92773" y="76900"/>
                  </a:cubicBezTo>
                  <a:close/>
                  <a:moveTo>
                    <a:pt x="0" y="0"/>
                  </a:moveTo>
                  <a:lnTo>
                    <a:pt x="191000" y="0"/>
                  </a:lnTo>
                  <a:lnTo>
                    <a:pt x="191000" y="31692"/>
                  </a:lnTo>
                  <a:lnTo>
                    <a:pt x="0" y="31692"/>
                  </a:lnTo>
                  <a:close/>
                </a:path>
              </a:pathLst>
            </a:custGeom>
            <a:solidFill>
              <a:srgbClr val="AA1F4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defTabSz="914217"/>
              <a:endParaRPr lang="en-US" dirty="0">
                <a:solidFill>
                  <a:srgbClr val="747993"/>
                </a:solidFill>
                <a:latin typeface="Poppins" pitchFamily="2" charset="77"/>
              </a:endParaRPr>
            </a:p>
          </p:txBody>
        </p:sp>
        <p:sp>
          <p:nvSpPr>
            <p:cNvPr id="49" name="Freeform 113">
              <a:extLst>
                <a:ext uri="{FF2B5EF4-FFF2-40B4-BE49-F238E27FC236}">
                  <a16:creationId xmlns:a16="http://schemas.microsoft.com/office/drawing/2014/main" id="{65338431-AB3D-4088-80B3-8CA45F4F2733}"/>
                </a:ext>
              </a:extLst>
            </p:cNvPr>
            <p:cNvSpPr>
              <a:spLocks noChangeArrowheads="1"/>
            </p:cNvSpPr>
            <p:nvPr/>
          </p:nvSpPr>
          <p:spPr bwMode="auto">
            <a:xfrm>
              <a:off x="12804044" y="5847280"/>
              <a:ext cx="120848" cy="664659"/>
            </a:xfrm>
            <a:custGeom>
              <a:avLst/>
              <a:gdLst>
                <a:gd name="T0" fmla="*/ 97 w 98"/>
                <a:gd name="T1" fmla="*/ 0 h 534"/>
                <a:gd name="T2" fmla="*/ 0 w 98"/>
                <a:gd name="T3" fmla="*/ 0 h 534"/>
                <a:gd name="T4" fmla="*/ 0 w 98"/>
                <a:gd name="T5" fmla="*/ 533 h 534"/>
                <a:gd name="T6" fmla="*/ 97 w 98"/>
                <a:gd name="T7" fmla="*/ 533 h 534"/>
                <a:gd name="T8" fmla="*/ 97 w 98"/>
                <a:gd name="T9" fmla="*/ 0 h 534"/>
              </a:gdLst>
              <a:ahLst/>
              <a:cxnLst>
                <a:cxn ang="0">
                  <a:pos x="T0" y="T1"/>
                </a:cxn>
                <a:cxn ang="0">
                  <a:pos x="T2" y="T3"/>
                </a:cxn>
                <a:cxn ang="0">
                  <a:pos x="T4" y="T5"/>
                </a:cxn>
                <a:cxn ang="0">
                  <a:pos x="T6" y="T7"/>
                </a:cxn>
                <a:cxn ang="0">
                  <a:pos x="T8" y="T9"/>
                </a:cxn>
              </a:cxnLst>
              <a:rect l="0" t="0" r="r" b="b"/>
              <a:pathLst>
                <a:path w="98" h="534">
                  <a:moveTo>
                    <a:pt x="97" y="0"/>
                  </a:moveTo>
                  <a:lnTo>
                    <a:pt x="0" y="0"/>
                  </a:lnTo>
                  <a:lnTo>
                    <a:pt x="0" y="533"/>
                  </a:lnTo>
                  <a:lnTo>
                    <a:pt x="97" y="533"/>
                  </a:lnTo>
                  <a:lnTo>
                    <a:pt x="97" y="0"/>
                  </a:lnTo>
                </a:path>
              </a:pathLst>
            </a:custGeom>
            <a:solidFill>
              <a:srgbClr val="3A405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50" name="Freeform 114">
              <a:extLst>
                <a:ext uri="{FF2B5EF4-FFF2-40B4-BE49-F238E27FC236}">
                  <a16:creationId xmlns:a16="http://schemas.microsoft.com/office/drawing/2014/main" id="{A3B810BB-1A04-4003-8816-89A8BBC760B8}"/>
                </a:ext>
              </a:extLst>
            </p:cNvPr>
            <p:cNvSpPr>
              <a:spLocks noChangeArrowheads="1"/>
            </p:cNvSpPr>
            <p:nvPr/>
          </p:nvSpPr>
          <p:spPr bwMode="auto">
            <a:xfrm>
              <a:off x="12924892" y="5913198"/>
              <a:ext cx="76902" cy="598744"/>
            </a:xfrm>
            <a:custGeom>
              <a:avLst/>
              <a:gdLst>
                <a:gd name="T0" fmla="*/ 0 w 63"/>
                <a:gd name="T1" fmla="*/ 0 h 480"/>
                <a:gd name="T2" fmla="*/ 62 w 63"/>
                <a:gd name="T3" fmla="*/ 0 h 480"/>
                <a:gd name="T4" fmla="*/ 62 w 63"/>
                <a:gd name="T5" fmla="*/ 479 h 480"/>
                <a:gd name="T6" fmla="*/ 0 w 63"/>
                <a:gd name="T7" fmla="*/ 479 h 480"/>
                <a:gd name="T8" fmla="*/ 0 w 63"/>
                <a:gd name="T9" fmla="*/ 0 h 480"/>
              </a:gdLst>
              <a:ahLst/>
              <a:cxnLst>
                <a:cxn ang="0">
                  <a:pos x="T0" y="T1"/>
                </a:cxn>
                <a:cxn ang="0">
                  <a:pos x="T2" y="T3"/>
                </a:cxn>
                <a:cxn ang="0">
                  <a:pos x="T4" y="T5"/>
                </a:cxn>
                <a:cxn ang="0">
                  <a:pos x="T6" y="T7"/>
                </a:cxn>
                <a:cxn ang="0">
                  <a:pos x="T8" y="T9"/>
                </a:cxn>
              </a:cxnLst>
              <a:rect l="0" t="0" r="r" b="b"/>
              <a:pathLst>
                <a:path w="63" h="480">
                  <a:moveTo>
                    <a:pt x="0" y="0"/>
                  </a:moveTo>
                  <a:lnTo>
                    <a:pt x="62" y="0"/>
                  </a:lnTo>
                  <a:lnTo>
                    <a:pt x="62" y="479"/>
                  </a:lnTo>
                  <a:lnTo>
                    <a:pt x="0" y="479"/>
                  </a:lnTo>
                  <a:lnTo>
                    <a:pt x="0" y="0"/>
                  </a:lnTo>
                </a:path>
              </a:pathLst>
            </a:custGeom>
            <a:solidFill>
              <a:srgbClr val="24B1B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51" name="Freeform 115">
              <a:extLst>
                <a:ext uri="{FF2B5EF4-FFF2-40B4-BE49-F238E27FC236}">
                  <a16:creationId xmlns:a16="http://schemas.microsoft.com/office/drawing/2014/main" id="{3CD217BD-42FF-4C89-B2FC-C35B4A3657A2}"/>
                </a:ext>
              </a:extLst>
            </p:cNvPr>
            <p:cNvSpPr>
              <a:spLocks noChangeArrowheads="1"/>
            </p:cNvSpPr>
            <p:nvPr/>
          </p:nvSpPr>
          <p:spPr bwMode="auto">
            <a:xfrm>
              <a:off x="12804044" y="6347152"/>
              <a:ext cx="120848" cy="164791"/>
            </a:xfrm>
            <a:custGeom>
              <a:avLst/>
              <a:gdLst>
                <a:gd name="T0" fmla="*/ 97 w 98"/>
                <a:gd name="T1" fmla="*/ 0 h 132"/>
                <a:gd name="T2" fmla="*/ 0 w 98"/>
                <a:gd name="T3" fmla="*/ 0 h 132"/>
                <a:gd name="T4" fmla="*/ 0 w 98"/>
                <a:gd name="T5" fmla="*/ 131 h 132"/>
                <a:gd name="T6" fmla="*/ 97 w 98"/>
                <a:gd name="T7" fmla="*/ 131 h 132"/>
                <a:gd name="T8" fmla="*/ 97 w 98"/>
                <a:gd name="T9" fmla="*/ 0 h 132"/>
              </a:gdLst>
              <a:ahLst/>
              <a:cxnLst>
                <a:cxn ang="0">
                  <a:pos x="T0" y="T1"/>
                </a:cxn>
                <a:cxn ang="0">
                  <a:pos x="T2" y="T3"/>
                </a:cxn>
                <a:cxn ang="0">
                  <a:pos x="T4" y="T5"/>
                </a:cxn>
                <a:cxn ang="0">
                  <a:pos x="T6" y="T7"/>
                </a:cxn>
                <a:cxn ang="0">
                  <a:pos x="T8" y="T9"/>
                </a:cxn>
              </a:cxnLst>
              <a:rect l="0" t="0" r="r" b="b"/>
              <a:pathLst>
                <a:path w="98" h="132">
                  <a:moveTo>
                    <a:pt x="97" y="0"/>
                  </a:moveTo>
                  <a:lnTo>
                    <a:pt x="0" y="0"/>
                  </a:lnTo>
                  <a:lnTo>
                    <a:pt x="0" y="131"/>
                  </a:lnTo>
                  <a:lnTo>
                    <a:pt x="97" y="131"/>
                  </a:lnTo>
                  <a:lnTo>
                    <a:pt x="97" y="0"/>
                  </a:lnTo>
                </a:path>
              </a:pathLst>
            </a:custGeom>
            <a:solidFill>
              <a:srgbClr val="0F153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52" name="Freeform 116">
              <a:extLst>
                <a:ext uri="{FF2B5EF4-FFF2-40B4-BE49-F238E27FC236}">
                  <a16:creationId xmlns:a16="http://schemas.microsoft.com/office/drawing/2014/main" id="{7F3F2798-05D7-4CA1-9EF8-48633398F3DD}"/>
                </a:ext>
              </a:extLst>
            </p:cNvPr>
            <p:cNvSpPr>
              <a:spLocks noChangeArrowheads="1"/>
            </p:cNvSpPr>
            <p:nvPr/>
          </p:nvSpPr>
          <p:spPr bwMode="auto">
            <a:xfrm>
              <a:off x="12924892" y="5913198"/>
              <a:ext cx="38453" cy="598744"/>
            </a:xfrm>
            <a:custGeom>
              <a:avLst/>
              <a:gdLst>
                <a:gd name="T0" fmla="*/ 0 w 32"/>
                <a:gd name="T1" fmla="*/ 0 h 480"/>
                <a:gd name="T2" fmla="*/ 31 w 32"/>
                <a:gd name="T3" fmla="*/ 0 h 480"/>
                <a:gd name="T4" fmla="*/ 31 w 32"/>
                <a:gd name="T5" fmla="*/ 479 h 480"/>
                <a:gd name="T6" fmla="*/ 0 w 32"/>
                <a:gd name="T7" fmla="*/ 479 h 480"/>
                <a:gd name="T8" fmla="*/ 0 w 32"/>
                <a:gd name="T9" fmla="*/ 0 h 480"/>
              </a:gdLst>
              <a:ahLst/>
              <a:cxnLst>
                <a:cxn ang="0">
                  <a:pos x="T0" y="T1"/>
                </a:cxn>
                <a:cxn ang="0">
                  <a:pos x="T2" y="T3"/>
                </a:cxn>
                <a:cxn ang="0">
                  <a:pos x="T4" y="T5"/>
                </a:cxn>
                <a:cxn ang="0">
                  <a:pos x="T6" y="T7"/>
                </a:cxn>
                <a:cxn ang="0">
                  <a:pos x="T8" y="T9"/>
                </a:cxn>
              </a:cxnLst>
              <a:rect l="0" t="0" r="r" b="b"/>
              <a:pathLst>
                <a:path w="32" h="480">
                  <a:moveTo>
                    <a:pt x="0" y="0"/>
                  </a:moveTo>
                  <a:lnTo>
                    <a:pt x="31" y="0"/>
                  </a:lnTo>
                  <a:lnTo>
                    <a:pt x="31" y="479"/>
                  </a:lnTo>
                  <a:lnTo>
                    <a:pt x="0" y="479"/>
                  </a:lnTo>
                  <a:lnTo>
                    <a:pt x="0" y="0"/>
                  </a:lnTo>
                </a:path>
              </a:pathLst>
            </a:custGeom>
            <a:solidFill>
              <a:srgbClr val="239B9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53" name="Freeform 117">
              <a:extLst>
                <a:ext uri="{FF2B5EF4-FFF2-40B4-BE49-F238E27FC236}">
                  <a16:creationId xmlns:a16="http://schemas.microsoft.com/office/drawing/2014/main" id="{15960FBC-6A7F-4BC4-B324-A9960D2F64BB}"/>
                </a:ext>
              </a:extLst>
            </p:cNvPr>
            <p:cNvSpPr>
              <a:spLocks noChangeArrowheads="1"/>
            </p:cNvSpPr>
            <p:nvPr/>
          </p:nvSpPr>
          <p:spPr bwMode="auto">
            <a:xfrm>
              <a:off x="13001792" y="6369124"/>
              <a:ext cx="357051" cy="142819"/>
            </a:xfrm>
            <a:custGeom>
              <a:avLst/>
              <a:gdLst>
                <a:gd name="T0" fmla="*/ 0 w 286"/>
                <a:gd name="T1" fmla="*/ 0 h 113"/>
                <a:gd name="T2" fmla="*/ 0 w 286"/>
                <a:gd name="T3" fmla="*/ 21 h 113"/>
                <a:gd name="T4" fmla="*/ 211 w 286"/>
                <a:gd name="T5" fmla="*/ 21 h 113"/>
                <a:gd name="T6" fmla="*/ 211 w 286"/>
                <a:gd name="T7" fmla="*/ 21 h 113"/>
                <a:gd name="T8" fmla="*/ 230 w 286"/>
                <a:gd name="T9" fmla="*/ 40 h 113"/>
                <a:gd name="T10" fmla="*/ 230 w 286"/>
                <a:gd name="T11" fmla="*/ 72 h 113"/>
                <a:gd name="T12" fmla="*/ 230 w 286"/>
                <a:gd name="T13" fmla="*/ 72 h 113"/>
                <a:gd name="T14" fmla="*/ 211 w 286"/>
                <a:gd name="T15" fmla="*/ 91 h 113"/>
                <a:gd name="T16" fmla="*/ 0 w 286"/>
                <a:gd name="T17" fmla="*/ 91 h 113"/>
                <a:gd name="T18" fmla="*/ 0 w 286"/>
                <a:gd name="T19" fmla="*/ 112 h 113"/>
                <a:gd name="T20" fmla="*/ 230 w 286"/>
                <a:gd name="T21" fmla="*/ 112 h 113"/>
                <a:gd name="T22" fmla="*/ 230 w 286"/>
                <a:gd name="T23" fmla="*/ 112 h 113"/>
                <a:gd name="T24" fmla="*/ 285 w 286"/>
                <a:gd name="T25" fmla="*/ 56 h 113"/>
                <a:gd name="T26" fmla="*/ 285 w 286"/>
                <a:gd name="T27" fmla="*/ 56 h 113"/>
                <a:gd name="T28" fmla="*/ 230 w 286"/>
                <a:gd name="T29" fmla="*/ 0 h 113"/>
                <a:gd name="T30" fmla="*/ 0 w 286"/>
                <a:gd name="T31"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6" h="113">
                  <a:moveTo>
                    <a:pt x="0" y="0"/>
                  </a:moveTo>
                  <a:lnTo>
                    <a:pt x="0" y="21"/>
                  </a:lnTo>
                  <a:lnTo>
                    <a:pt x="211" y="21"/>
                  </a:lnTo>
                  <a:lnTo>
                    <a:pt x="211" y="21"/>
                  </a:lnTo>
                  <a:cubicBezTo>
                    <a:pt x="222" y="21"/>
                    <a:pt x="230" y="29"/>
                    <a:pt x="230" y="40"/>
                  </a:cubicBezTo>
                  <a:lnTo>
                    <a:pt x="230" y="72"/>
                  </a:lnTo>
                  <a:lnTo>
                    <a:pt x="230" y="72"/>
                  </a:lnTo>
                  <a:cubicBezTo>
                    <a:pt x="230" y="82"/>
                    <a:pt x="222" y="91"/>
                    <a:pt x="211" y="91"/>
                  </a:cubicBezTo>
                  <a:lnTo>
                    <a:pt x="0" y="91"/>
                  </a:lnTo>
                  <a:lnTo>
                    <a:pt x="0" y="112"/>
                  </a:lnTo>
                  <a:lnTo>
                    <a:pt x="230" y="112"/>
                  </a:lnTo>
                  <a:lnTo>
                    <a:pt x="230" y="112"/>
                  </a:lnTo>
                  <a:cubicBezTo>
                    <a:pt x="260" y="112"/>
                    <a:pt x="285" y="87"/>
                    <a:pt x="285" y="56"/>
                  </a:cubicBezTo>
                  <a:lnTo>
                    <a:pt x="285" y="56"/>
                  </a:lnTo>
                  <a:cubicBezTo>
                    <a:pt x="285" y="25"/>
                    <a:pt x="260" y="0"/>
                    <a:pt x="230" y="0"/>
                  </a:cubicBezTo>
                  <a:lnTo>
                    <a:pt x="0" y="0"/>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54" name="Freeform 118">
              <a:extLst>
                <a:ext uri="{FF2B5EF4-FFF2-40B4-BE49-F238E27FC236}">
                  <a16:creationId xmlns:a16="http://schemas.microsoft.com/office/drawing/2014/main" id="{63106E01-1F9F-4CA9-A5EC-171DE14CF5EB}"/>
                </a:ext>
              </a:extLst>
            </p:cNvPr>
            <p:cNvSpPr>
              <a:spLocks noChangeArrowheads="1"/>
            </p:cNvSpPr>
            <p:nvPr/>
          </p:nvSpPr>
          <p:spPr bwMode="auto">
            <a:xfrm>
              <a:off x="13001792" y="6396584"/>
              <a:ext cx="285639" cy="87889"/>
            </a:xfrm>
            <a:custGeom>
              <a:avLst/>
              <a:gdLst>
                <a:gd name="T0" fmla="*/ 211 w 231"/>
                <a:gd name="T1" fmla="*/ 0 h 71"/>
                <a:gd name="T2" fmla="*/ 0 w 231"/>
                <a:gd name="T3" fmla="*/ 0 h 71"/>
                <a:gd name="T4" fmla="*/ 0 w 231"/>
                <a:gd name="T5" fmla="*/ 70 h 71"/>
                <a:gd name="T6" fmla="*/ 211 w 231"/>
                <a:gd name="T7" fmla="*/ 70 h 71"/>
                <a:gd name="T8" fmla="*/ 211 w 231"/>
                <a:gd name="T9" fmla="*/ 70 h 71"/>
                <a:gd name="T10" fmla="*/ 230 w 231"/>
                <a:gd name="T11" fmla="*/ 51 h 71"/>
                <a:gd name="T12" fmla="*/ 230 w 231"/>
                <a:gd name="T13" fmla="*/ 19 h 71"/>
                <a:gd name="T14" fmla="*/ 230 w 231"/>
                <a:gd name="T15" fmla="*/ 19 h 71"/>
                <a:gd name="T16" fmla="*/ 211 w 231"/>
                <a:gd name="T1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71">
                  <a:moveTo>
                    <a:pt x="211" y="0"/>
                  </a:moveTo>
                  <a:lnTo>
                    <a:pt x="0" y="0"/>
                  </a:lnTo>
                  <a:lnTo>
                    <a:pt x="0" y="70"/>
                  </a:lnTo>
                  <a:lnTo>
                    <a:pt x="211" y="70"/>
                  </a:lnTo>
                  <a:lnTo>
                    <a:pt x="211" y="70"/>
                  </a:lnTo>
                  <a:cubicBezTo>
                    <a:pt x="222" y="70"/>
                    <a:pt x="230" y="61"/>
                    <a:pt x="230" y="51"/>
                  </a:cubicBezTo>
                  <a:lnTo>
                    <a:pt x="230" y="19"/>
                  </a:lnTo>
                  <a:lnTo>
                    <a:pt x="230" y="19"/>
                  </a:lnTo>
                  <a:cubicBezTo>
                    <a:pt x="230" y="8"/>
                    <a:pt x="222" y="0"/>
                    <a:pt x="211" y="0"/>
                  </a:cubicBezTo>
                </a:path>
              </a:pathLst>
            </a:custGeom>
            <a:solidFill>
              <a:srgbClr val="FFEDD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55" name="Freeform 119">
              <a:extLst>
                <a:ext uri="{FF2B5EF4-FFF2-40B4-BE49-F238E27FC236}">
                  <a16:creationId xmlns:a16="http://schemas.microsoft.com/office/drawing/2014/main" id="{E3A65B63-FE04-42DB-B825-6FA5152BC7D2}"/>
                </a:ext>
              </a:extLst>
            </p:cNvPr>
            <p:cNvSpPr>
              <a:spLocks noChangeArrowheads="1"/>
            </p:cNvSpPr>
            <p:nvPr/>
          </p:nvSpPr>
          <p:spPr bwMode="auto">
            <a:xfrm>
              <a:off x="10612320" y="9038744"/>
              <a:ext cx="450430" cy="142819"/>
            </a:xfrm>
            <a:custGeom>
              <a:avLst/>
              <a:gdLst>
                <a:gd name="T0" fmla="*/ 359 w 360"/>
                <a:gd name="T1" fmla="*/ 0 h 114"/>
                <a:gd name="T2" fmla="*/ 359 w 360"/>
                <a:gd name="T3" fmla="*/ 21 h 114"/>
                <a:gd name="T4" fmla="*/ 71 w 360"/>
                <a:gd name="T5" fmla="*/ 21 h 114"/>
                <a:gd name="T6" fmla="*/ 71 w 360"/>
                <a:gd name="T7" fmla="*/ 21 h 114"/>
                <a:gd name="T8" fmla="*/ 36 w 360"/>
                <a:gd name="T9" fmla="*/ 56 h 114"/>
                <a:gd name="T10" fmla="*/ 36 w 360"/>
                <a:gd name="T11" fmla="*/ 56 h 114"/>
                <a:gd name="T12" fmla="*/ 71 w 360"/>
                <a:gd name="T13" fmla="*/ 92 h 114"/>
                <a:gd name="T14" fmla="*/ 359 w 360"/>
                <a:gd name="T15" fmla="*/ 92 h 114"/>
                <a:gd name="T16" fmla="*/ 359 w 360"/>
                <a:gd name="T17" fmla="*/ 113 h 114"/>
                <a:gd name="T18" fmla="*/ 56 w 360"/>
                <a:gd name="T19" fmla="*/ 113 h 114"/>
                <a:gd name="T20" fmla="*/ 56 w 360"/>
                <a:gd name="T21" fmla="*/ 113 h 114"/>
                <a:gd name="T22" fmla="*/ 0 w 360"/>
                <a:gd name="T23" fmla="*/ 56 h 114"/>
                <a:gd name="T24" fmla="*/ 0 w 360"/>
                <a:gd name="T25" fmla="*/ 56 h 114"/>
                <a:gd name="T26" fmla="*/ 56 w 360"/>
                <a:gd name="T27" fmla="*/ 0 h 114"/>
                <a:gd name="T28" fmla="*/ 359 w 360"/>
                <a:gd name="T29"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114">
                  <a:moveTo>
                    <a:pt x="359" y="0"/>
                  </a:moveTo>
                  <a:lnTo>
                    <a:pt x="359" y="21"/>
                  </a:lnTo>
                  <a:lnTo>
                    <a:pt x="71" y="21"/>
                  </a:lnTo>
                  <a:lnTo>
                    <a:pt x="71" y="21"/>
                  </a:lnTo>
                  <a:cubicBezTo>
                    <a:pt x="51" y="21"/>
                    <a:pt x="36" y="37"/>
                    <a:pt x="36" y="56"/>
                  </a:cubicBezTo>
                  <a:lnTo>
                    <a:pt x="36" y="56"/>
                  </a:lnTo>
                  <a:cubicBezTo>
                    <a:pt x="36" y="76"/>
                    <a:pt x="51" y="92"/>
                    <a:pt x="71" y="92"/>
                  </a:cubicBezTo>
                  <a:lnTo>
                    <a:pt x="359" y="92"/>
                  </a:lnTo>
                  <a:lnTo>
                    <a:pt x="359" y="113"/>
                  </a:lnTo>
                  <a:lnTo>
                    <a:pt x="56" y="113"/>
                  </a:lnTo>
                  <a:lnTo>
                    <a:pt x="56" y="113"/>
                  </a:lnTo>
                  <a:cubicBezTo>
                    <a:pt x="25" y="113"/>
                    <a:pt x="0" y="87"/>
                    <a:pt x="0" y="56"/>
                  </a:cubicBezTo>
                  <a:lnTo>
                    <a:pt x="0" y="56"/>
                  </a:lnTo>
                  <a:cubicBezTo>
                    <a:pt x="0" y="26"/>
                    <a:pt x="25" y="0"/>
                    <a:pt x="56" y="0"/>
                  </a:cubicBezTo>
                  <a:lnTo>
                    <a:pt x="359" y="0"/>
                  </a:lnTo>
                </a:path>
              </a:pathLst>
            </a:custGeom>
            <a:solidFill>
              <a:srgbClr val="239B9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56" name="Freeform 120">
              <a:extLst>
                <a:ext uri="{FF2B5EF4-FFF2-40B4-BE49-F238E27FC236}">
                  <a16:creationId xmlns:a16="http://schemas.microsoft.com/office/drawing/2014/main" id="{459CC66F-4E25-4CA7-83CF-4BF18E68A0A0}"/>
                </a:ext>
              </a:extLst>
            </p:cNvPr>
            <p:cNvSpPr>
              <a:spLocks noChangeArrowheads="1"/>
            </p:cNvSpPr>
            <p:nvPr/>
          </p:nvSpPr>
          <p:spPr bwMode="auto">
            <a:xfrm>
              <a:off x="10656266" y="9066205"/>
              <a:ext cx="400990" cy="87889"/>
            </a:xfrm>
            <a:custGeom>
              <a:avLst/>
              <a:gdLst>
                <a:gd name="T0" fmla="*/ 35 w 324"/>
                <a:gd name="T1" fmla="*/ 0 h 72"/>
                <a:gd name="T2" fmla="*/ 323 w 324"/>
                <a:gd name="T3" fmla="*/ 0 h 72"/>
                <a:gd name="T4" fmla="*/ 323 w 324"/>
                <a:gd name="T5" fmla="*/ 71 h 72"/>
                <a:gd name="T6" fmla="*/ 35 w 324"/>
                <a:gd name="T7" fmla="*/ 71 h 72"/>
                <a:gd name="T8" fmla="*/ 35 w 324"/>
                <a:gd name="T9" fmla="*/ 71 h 72"/>
                <a:gd name="T10" fmla="*/ 0 w 324"/>
                <a:gd name="T11" fmla="*/ 35 h 72"/>
                <a:gd name="T12" fmla="*/ 0 w 324"/>
                <a:gd name="T13" fmla="*/ 35 h 72"/>
                <a:gd name="T14" fmla="*/ 35 w 324"/>
                <a:gd name="T15" fmla="*/ 0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4" h="72">
                  <a:moveTo>
                    <a:pt x="35" y="0"/>
                  </a:moveTo>
                  <a:lnTo>
                    <a:pt x="323" y="0"/>
                  </a:lnTo>
                  <a:lnTo>
                    <a:pt x="323" y="71"/>
                  </a:lnTo>
                  <a:lnTo>
                    <a:pt x="35" y="71"/>
                  </a:lnTo>
                  <a:lnTo>
                    <a:pt x="35" y="71"/>
                  </a:lnTo>
                  <a:cubicBezTo>
                    <a:pt x="15" y="71"/>
                    <a:pt x="0" y="55"/>
                    <a:pt x="0" y="35"/>
                  </a:cubicBezTo>
                  <a:lnTo>
                    <a:pt x="0" y="35"/>
                  </a:lnTo>
                  <a:cubicBezTo>
                    <a:pt x="0" y="16"/>
                    <a:pt x="15" y="0"/>
                    <a:pt x="35" y="0"/>
                  </a:cubicBezTo>
                </a:path>
              </a:pathLst>
            </a:custGeom>
            <a:solidFill>
              <a:srgbClr val="FFEDD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57" name="Freeform 62">
              <a:extLst>
                <a:ext uri="{FF2B5EF4-FFF2-40B4-BE49-F238E27FC236}">
                  <a16:creationId xmlns:a16="http://schemas.microsoft.com/office/drawing/2014/main" id="{8C4BD85B-9A1D-4115-BBD5-5E614F7A2D65}"/>
                </a:ext>
              </a:extLst>
            </p:cNvPr>
            <p:cNvSpPr>
              <a:spLocks noChangeArrowheads="1"/>
            </p:cNvSpPr>
            <p:nvPr/>
          </p:nvSpPr>
          <p:spPr bwMode="auto">
            <a:xfrm>
              <a:off x="10617811" y="5918694"/>
              <a:ext cx="201982" cy="504050"/>
            </a:xfrm>
            <a:custGeom>
              <a:avLst/>
              <a:gdLst>
                <a:gd name="connsiteX0" fmla="*/ 0 w 201982"/>
                <a:gd name="connsiteY0" fmla="*/ 477892 h 504050"/>
                <a:gd name="connsiteX1" fmla="*/ 201982 w 201982"/>
                <a:gd name="connsiteY1" fmla="*/ 477892 h 504050"/>
                <a:gd name="connsiteX2" fmla="*/ 201982 w 201982"/>
                <a:gd name="connsiteY2" fmla="*/ 504050 h 504050"/>
                <a:gd name="connsiteX3" fmla="*/ 0 w 201982"/>
                <a:gd name="connsiteY3" fmla="*/ 504050 h 504050"/>
                <a:gd name="connsiteX4" fmla="*/ 0 w 201982"/>
                <a:gd name="connsiteY4" fmla="*/ 0 h 504050"/>
                <a:gd name="connsiteX5" fmla="*/ 201982 w 201982"/>
                <a:gd name="connsiteY5" fmla="*/ 0 h 504050"/>
                <a:gd name="connsiteX6" fmla="*/ 201982 w 201982"/>
                <a:gd name="connsiteY6" fmla="*/ 26091 h 504050"/>
                <a:gd name="connsiteX7" fmla="*/ 0 w 201982"/>
                <a:gd name="connsiteY7" fmla="*/ 26091 h 50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982" h="504050">
                  <a:moveTo>
                    <a:pt x="0" y="477892"/>
                  </a:moveTo>
                  <a:lnTo>
                    <a:pt x="201982" y="477892"/>
                  </a:lnTo>
                  <a:lnTo>
                    <a:pt x="201982" y="504050"/>
                  </a:lnTo>
                  <a:lnTo>
                    <a:pt x="0" y="504050"/>
                  </a:lnTo>
                  <a:close/>
                  <a:moveTo>
                    <a:pt x="0" y="0"/>
                  </a:moveTo>
                  <a:lnTo>
                    <a:pt x="201982" y="0"/>
                  </a:lnTo>
                  <a:lnTo>
                    <a:pt x="201982" y="26091"/>
                  </a:lnTo>
                  <a:lnTo>
                    <a:pt x="0" y="26091"/>
                  </a:lnTo>
                  <a:close/>
                </a:path>
              </a:pathLst>
            </a:custGeom>
            <a:solidFill>
              <a:srgbClr val="239B9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defTabSz="914217"/>
              <a:endParaRPr lang="en-US" dirty="0">
                <a:solidFill>
                  <a:srgbClr val="747993"/>
                </a:solidFill>
                <a:latin typeface="Poppins" pitchFamily="2" charset="77"/>
              </a:endParaRPr>
            </a:p>
          </p:txBody>
        </p:sp>
        <p:sp>
          <p:nvSpPr>
            <p:cNvPr id="58" name="Freeform 123">
              <a:extLst>
                <a:ext uri="{FF2B5EF4-FFF2-40B4-BE49-F238E27FC236}">
                  <a16:creationId xmlns:a16="http://schemas.microsoft.com/office/drawing/2014/main" id="{E2FB96F8-B04F-460E-8605-038A98BD85F1}"/>
                </a:ext>
              </a:extLst>
            </p:cNvPr>
            <p:cNvSpPr>
              <a:spLocks noChangeArrowheads="1"/>
            </p:cNvSpPr>
            <p:nvPr/>
          </p:nvSpPr>
          <p:spPr bwMode="auto">
            <a:xfrm>
              <a:off x="10661754" y="5973624"/>
              <a:ext cx="109861" cy="400990"/>
            </a:xfrm>
            <a:custGeom>
              <a:avLst/>
              <a:gdLst>
                <a:gd name="T0" fmla="*/ 88 w 89"/>
                <a:gd name="T1" fmla="*/ 161 h 324"/>
                <a:gd name="T2" fmla="*/ 88 w 89"/>
                <a:gd name="T3" fmla="*/ 161 h 324"/>
                <a:gd name="T4" fmla="*/ 43 w 89"/>
                <a:gd name="T5" fmla="*/ 323 h 324"/>
                <a:gd name="T6" fmla="*/ 43 w 89"/>
                <a:gd name="T7" fmla="*/ 323 h 324"/>
                <a:gd name="T8" fmla="*/ 0 w 89"/>
                <a:gd name="T9" fmla="*/ 161 h 324"/>
                <a:gd name="T10" fmla="*/ 0 w 89"/>
                <a:gd name="T11" fmla="*/ 161 h 324"/>
                <a:gd name="T12" fmla="*/ 43 w 89"/>
                <a:gd name="T13" fmla="*/ 0 h 324"/>
                <a:gd name="T14" fmla="*/ 43 w 89"/>
                <a:gd name="T15" fmla="*/ 0 h 324"/>
                <a:gd name="T16" fmla="*/ 88 w 89"/>
                <a:gd name="T17" fmla="*/ 16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324">
                  <a:moveTo>
                    <a:pt x="88" y="161"/>
                  </a:moveTo>
                  <a:lnTo>
                    <a:pt x="88" y="161"/>
                  </a:lnTo>
                  <a:cubicBezTo>
                    <a:pt x="88" y="250"/>
                    <a:pt x="68" y="323"/>
                    <a:pt x="43" y="323"/>
                  </a:cubicBezTo>
                  <a:lnTo>
                    <a:pt x="43" y="323"/>
                  </a:lnTo>
                  <a:cubicBezTo>
                    <a:pt x="20" y="323"/>
                    <a:pt x="0" y="250"/>
                    <a:pt x="0" y="161"/>
                  </a:cubicBezTo>
                  <a:lnTo>
                    <a:pt x="0" y="161"/>
                  </a:lnTo>
                  <a:cubicBezTo>
                    <a:pt x="0" y="72"/>
                    <a:pt x="20" y="0"/>
                    <a:pt x="43" y="0"/>
                  </a:cubicBezTo>
                  <a:lnTo>
                    <a:pt x="43" y="0"/>
                  </a:lnTo>
                  <a:cubicBezTo>
                    <a:pt x="68" y="0"/>
                    <a:pt x="88" y="72"/>
                    <a:pt x="88" y="161"/>
                  </a:cubicBezTo>
                </a:path>
              </a:pathLst>
            </a:custGeom>
            <a:solidFill>
              <a:srgbClr val="FFEDD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59" name="Freeform 125">
              <a:extLst>
                <a:ext uri="{FF2B5EF4-FFF2-40B4-BE49-F238E27FC236}">
                  <a16:creationId xmlns:a16="http://schemas.microsoft.com/office/drawing/2014/main" id="{8A60301B-666C-45C1-B2E4-CBE085C6989E}"/>
                </a:ext>
              </a:extLst>
            </p:cNvPr>
            <p:cNvSpPr>
              <a:spLocks noChangeArrowheads="1"/>
            </p:cNvSpPr>
            <p:nvPr/>
          </p:nvSpPr>
          <p:spPr bwMode="auto">
            <a:xfrm>
              <a:off x="11787832" y="7363364"/>
              <a:ext cx="98874" cy="477896"/>
            </a:xfrm>
            <a:custGeom>
              <a:avLst/>
              <a:gdLst>
                <a:gd name="T0" fmla="*/ 38 w 81"/>
                <a:gd name="T1" fmla="*/ 0 h 385"/>
                <a:gd name="T2" fmla="*/ 0 w 81"/>
                <a:gd name="T3" fmla="*/ 0 h 385"/>
                <a:gd name="T4" fmla="*/ 0 w 81"/>
                <a:gd name="T5" fmla="*/ 384 h 385"/>
                <a:gd name="T6" fmla="*/ 80 w 81"/>
                <a:gd name="T7" fmla="*/ 384 h 385"/>
                <a:gd name="T8" fmla="*/ 80 w 81"/>
                <a:gd name="T9" fmla="*/ 199 h 385"/>
                <a:gd name="T10" fmla="*/ 38 w 81"/>
                <a:gd name="T11" fmla="*/ 199 h 385"/>
                <a:gd name="T12" fmla="*/ 38 w 81"/>
                <a:gd name="T13" fmla="*/ 0 h 385"/>
              </a:gdLst>
              <a:ahLst/>
              <a:cxnLst>
                <a:cxn ang="0">
                  <a:pos x="T0" y="T1"/>
                </a:cxn>
                <a:cxn ang="0">
                  <a:pos x="T2" y="T3"/>
                </a:cxn>
                <a:cxn ang="0">
                  <a:pos x="T4" y="T5"/>
                </a:cxn>
                <a:cxn ang="0">
                  <a:pos x="T6" y="T7"/>
                </a:cxn>
                <a:cxn ang="0">
                  <a:pos x="T8" y="T9"/>
                </a:cxn>
                <a:cxn ang="0">
                  <a:pos x="T10" y="T11"/>
                </a:cxn>
                <a:cxn ang="0">
                  <a:pos x="T12" y="T13"/>
                </a:cxn>
              </a:cxnLst>
              <a:rect l="0" t="0" r="r" b="b"/>
              <a:pathLst>
                <a:path w="81" h="385">
                  <a:moveTo>
                    <a:pt x="38" y="0"/>
                  </a:moveTo>
                  <a:lnTo>
                    <a:pt x="0" y="0"/>
                  </a:lnTo>
                  <a:lnTo>
                    <a:pt x="0" y="384"/>
                  </a:lnTo>
                  <a:lnTo>
                    <a:pt x="80" y="384"/>
                  </a:lnTo>
                  <a:lnTo>
                    <a:pt x="80" y="199"/>
                  </a:lnTo>
                  <a:lnTo>
                    <a:pt x="38" y="199"/>
                  </a:lnTo>
                  <a:lnTo>
                    <a:pt x="38" y="0"/>
                  </a:lnTo>
                </a:path>
              </a:pathLst>
            </a:custGeom>
            <a:solidFill>
              <a:srgbClr val="013B5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60" name="Freeform 126">
              <a:extLst>
                <a:ext uri="{FF2B5EF4-FFF2-40B4-BE49-F238E27FC236}">
                  <a16:creationId xmlns:a16="http://schemas.microsoft.com/office/drawing/2014/main" id="{D671C15D-57C7-4685-8FB1-C999DA4A1376}"/>
                </a:ext>
              </a:extLst>
            </p:cNvPr>
            <p:cNvSpPr>
              <a:spLocks noChangeArrowheads="1"/>
            </p:cNvSpPr>
            <p:nvPr/>
          </p:nvSpPr>
          <p:spPr bwMode="auto">
            <a:xfrm>
              <a:off x="11837268" y="7363360"/>
              <a:ext cx="54930" cy="247190"/>
            </a:xfrm>
            <a:custGeom>
              <a:avLst/>
              <a:gdLst>
                <a:gd name="T0" fmla="*/ 0 w 43"/>
                <a:gd name="T1" fmla="*/ 199 h 200"/>
                <a:gd name="T2" fmla="*/ 42 w 43"/>
                <a:gd name="T3" fmla="*/ 199 h 200"/>
                <a:gd name="T4" fmla="*/ 42 w 43"/>
                <a:gd name="T5" fmla="*/ 0 h 200"/>
                <a:gd name="T6" fmla="*/ 0 w 43"/>
                <a:gd name="T7" fmla="*/ 0 h 200"/>
                <a:gd name="T8" fmla="*/ 0 w 43"/>
                <a:gd name="T9" fmla="*/ 199 h 200"/>
              </a:gdLst>
              <a:ahLst/>
              <a:cxnLst>
                <a:cxn ang="0">
                  <a:pos x="T0" y="T1"/>
                </a:cxn>
                <a:cxn ang="0">
                  <a:pos x="T2" y="T3"/>
                </a:cxn>
                <a:cxn ang="0">
                  <a:pos x="T4" y="T5"/>
                </a:cxn>
                <a:cxn ang="0">
                  <a:pos x="T6" y="T7"/>
                </a:cxn>
                <a:cxn ang="0">
                  <a:pos x="T8" y="T9"/>
                </a:cxn>
              </a:cxnLst>
              <a:rect l="0" t="0" r="r" b="b"/>
              <a:pathLst>
                <a:path w="43" h="200">
                  <a:moveTo>
                    <a:pt x="0" y="199"/>
                  </a:moveTo>
                  <a:lnTo>
                    <a:pt x="42" y="199"/>
                  </a:lnTo>
                  <a:lnTo>
                    <a:pt x="42" y="0"/>
                  </a:lnTo>
                  <a:lnTo>
                    <a:pt x="0" y="0"/>
                  </a:lnTo>
                  <a:lnTo>
                    <a:pt x="0" y="199"/>
                  </a:lnTo>
                </a:path>
              </a:pathLst>
            </a:custGeom>
            <a:solidFill>
              <a:srgbClr val="1873B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61" name="Freeform 127">
              <a:extLst>
                <a:ext uri="{FF2B5EF4-FFF2-40B4-BE49-F238E27FC236}">
                  <a16:creationId xmlns:a16="http://schemas.microsoft.com/office/drawing/2014/main" id="{58CC8700-1EB5-493A-A92A-557985CFB1AA}"/>
                </a:ext>
              </a:extLst>
            </p:cNvPr>
            <p:cNvSpPr>
              <a:spLocks noChangeArrowheads="1"/>
            </p:cNvSpPr>
            <p:nvPr/>
          </p:nvSpPr>
          <p:spPr bwMode="auto">
            <a:xfrm>
              <a:off x="11612056" y="7269982"/>
              <a:ext cx="181269" cy="576768"/>
            </a:xfrm>
            <a:custGeom>
              <a:avLst/>
              <a:gdLst>
                <a:gd name="T0" fmla="*/ 0 w 144"/>
                <a:gd name="T1" fmla="*/ 0 h 463"/>
                <a:gd name="T2" fmla="*/ 143 w 144"/>
                <a:gd name="T3" fmla="*/ 0 h 463"/>
                <a:gd name="T4" fmla="*/ 143 w 144"/>
                <a:gd name="T5" fmla="*/ 462 h 463"/>
                <a:gd name="T6" fmla="*/ 0 w 144"/>
                <a:gd name="T7" fmla="*/ 462 h 463"/>
                <a:gd name="T8" fmla="*/ 0 w 144"/>
                <a:gd name="T9" fmla="*/ 0 h 463"/>
              </a:gdLst>
              <a:ahLst/>
              <a:cxnLst>
                <a:cxn ang="0">
                  <a:pos x="T0" y="T1"/>
                </a:cxn>
                <a:cxn ang="0">
                  <a:pos x="T2" y="T3"/>
                </a:cxn>
                <a:cxn ang="0">
                  <a:pos x="T4" y="T5"/>
                </a:cxn>
                <a:cxn ang="0">
                  <a:pos x="T6" y="T7"/>
                </a:cxn>
                <a:cxn ang="0">
                  <a:pos x="T8" y="T9"/>
                </a:cxn>
              </a:cxnLst>
              <a:rect l="0" t="0" r="r" b="b"/>
              <a:pathLst>
                <a:path w="144" h="463">
                  <a:moveTo>
                    <a:pt x="0" y="0"/>
                  </a:moveTo>
                  <a:lnTo>
                    <a:pt x="143" y="0"/>
                  </a:lnTo>
                  <a:lnTo>
                    <a:pt x="143" y="462"/>
                  </a:lnTo>
                  <a:lnTo>
                    <a:pt x="0" y="462"/>
                  </a:lnTo>
                  <a:lnTo>
                    <a:pt x="0" y="0"/>
                  </a:lnTo>
                </a:path>
              </a:pathLst>
            </a:custGeom>
            <a:solidFill>
              <a:srgbClr val="FFC23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62" name="Freeform 128">
              <a:extLst>
                <a:ext uri="{FF2B5EF4-FFF2-40B4-BE49-F238E27FC236}">
                  <a16:creationId xmlns:a16="http://schemas.microsoft.com/office/drawing/2014/main" id="{91A65C03-D657-49EC-AE85-37068CA72A84}"/>
                </a:ext>
              </a:extLst>
            </p:cNvPr>
            <p:cNvSpPr>
              <a:spLocks noChangeArrowheads="1"/>
            </p:cNvSpPr>
            <p:nvPr/>
          </p:nvSpPr>
          <p:spPr bwMode="auto">
            <a:xfrm>
              <a:off x="12567845" y="7648999"/>
              <a:ext cx="714095" cy="197750"/>
            </a:xfrm>
            <a:custGeom>
              <a:avLst/>
              <a:gdLst>
                <a:gd name="T0" fmla="*/ 0 w 573"/>
                <a:gd name="T1" fmla="*/ 0 h 157"/>
                <a:gd name="T2" fmla="*/ 572 w 573"/>
                <a:gd name="T3" fmla="*/ 0 h 157"/>
                <a:gd name="T4" fmla="*/ 572 w 573"/>
                <a:gd name="T5" fmla="*/ 156 h 157"/>
                <a:gd name="T6" fmla="*/ 0 w 573"/>
                <a:gd name="T7" fmla="*/ 156 h 157"/>
                <a:gd name="T8" fmla="*/ 0 w 573"/>
                <a:gd name="T9" fmla="*/ 0 h 157"/>
              </a:gdLst>
              <a:ahLst/>
              <a:cxnLst>
                <a:cxn ang="0">
                  <a:pos x="T0" y="T1"/>
                </a:cxn>
                <a:cxn ang="0">
                  <a:pos x="T2" y="T3"/>
                </a:cxn>
                <a:cxn ang="0">
                  <a:pos x="T4" y="T5"/>
                </a:cxn>
                <a:cxn ang="0">
                  <a:pos x="T6" y="T7"/>
                </a:cxn>
                <a:cxn ang="0">
                  <a:pos x="T8" y="T9"/>
                </a:cxn>
              </a:cxnLst>
              <a:rect l="0" t="0" r="r" b="b"/>
              <a:pathLst>
                <a:path w="573" h="157">
                  <a:moveTo>
                    <a:pt x="0" y="0"/>
                  </a:moveTo>
                  <a:lnTo>
                    <a:pt x="572" y="0"/>
                  </a:lnTo>
                  <a:lnTo>
                    <a:pt x="572" y="156"/>
                  </a:lnTo>
                  <a:lnTo>
                    <a:pt x="0" y="156"/>
                  </a:lnTo>
                  <a:lnTo>
                    <a:pt x="0" y="0"/>
                  </a:lnTo>
                </a:path>
              </a:pathLst>
            </a:custGeom>
            <a:solidFill>
              <a:srgbClr val="1873B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63" name="Freeform 129">
              <a:extLst>
                <a:ext uri="{FF2B5EF4-FFF2-40B4-BE49-F238E27FC236}">
                  <a16:creationId xmlns:a16="http://schemas.microsoft.com/office/drawing/2014/main" id="{0C34DEC8-4AE6-4A2A-BF4A-654A9C6ABBB6}"/>
                </a:ext>
              </a:extLst>
            </p:cNvPr>
            <p:cNvSpPr>
              <a:spLocks noChangeArrowheads="1"/>
            </p:cNvSpPr>
            <p:nvPr/>
          </p:nvSpPr>
          <p:spPr bwMode="auto">
            <a:xfrm>
              <a:off x="11535152" y="7209558"/>
              <a:ext cx="76902" cy="631703"/>
            </a:xfrm>
            <a:custGeom>
              <a:avLst/>
              <a:gdLst>
                <a:gd name="T0" fmla="*/ 62 w 63"/>
                <a:gd name="T1" fmla="*/ 0 h 509"/>
                <a:gd name="T2" fmla="*/ 0 w 63"/>
                <a:gd name="T3" fmla="*/ 0 h 509"/>
                <a:gd name="T4" fmla="*/ 0 w 63"/>
                <a:gd name="T5" fmla="*/ 508 h 509"/>
                <a:gd name="T6" fmla="*/ 62 w 63"/>
                <a:gd name="T7" fmla="*/ 508 h 509"/>
                <a:gd name="T8" fmla="*/ 62 w 63"/>
                <a:gd name="T9" fmla="*/ 0 h 509"/>
              </a:gdLst>
              <a:ahLst/>
              <a:cxnLst>
                <a:cxn ang="0">
                  <a:pos x="T0" y="T1"/>
                </a:cxn>
                <a:cxn ang="0">
                  <a:pos x="T2" y="T3"/>
                </a:cxn>
                <a:cxn ang="0">
                  <a:pos x="T4" y="T5"/>
                </a:cxn>
                <a:cxn ang="0">
                  <a:pos x="T6" y="T7"/>
                </a:cxn>
                <a:cxn ang="0">
                  <a:pos x="T8" y="T9"/>
                </a:cxn>
              </a:cxnLst>
              <a:rect l="0" t="0" r="r" b="b"/>
              <a:pathLst>
                <a:path w="63" h="509">
                  <a:moveTo>
                    <a:pt x="62" y="0"/>
                  </a:moveTo>
                  <a:lnTo>
                    <a:pt x="0" y="0"/>
                  </a:lnTo>
                  <a:lnTo>
                    <a:pt x="0" y="508"/>
                  </a:lnTo>
                  <a:lnTo>
                    <a:pt x="62" y="508"/>
                  </a:lnTo>
                  <a:lnTo>
                    <a:pt x="62" y="0"/>
                  </a:lnTo>
                </a:path>
              </a:pathLst>
            </a:custGeom>
            <a:solidFill>
              <a:srgbClr val="24B1B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64" name="Freeform 130">
              <a:extLst>
                <a:ext uri="{FF2B5EF4-FFF2-40B4-BE49-F238E27FC236}">
                  <a16:creationId xmlns:a16="http://schemas.microsoft.com/office/drawing/2014/main" id="{884CCBD2-2ECA-4790-A2CC-041B1DFE500E}"/>
                </a:ext>
              </a:extLst>
            </p:cNvPr>
            <p:cNvSpPr>
              <a:spLocks noChangeArrowheads="1"/>
            </p:cNvSpPr>
            <p:nvPr/>
          </p:nvSpPr>
          <p:spPr bwMode="auto">
            <a:xfrm>
              <a:off x="11974597" y="7484210"/>
              <a:ext cx="598740" cy="362541"/>
            </a:xfrm>
            <a:custGeom>
              <a:avLst/>
              <a:gdLst>
                <a:gd name="T0" fmla="*/ 478 w 479"/>
                <a:gd name="T1" fmla="*/ 54 h 290"/>
                <a:gd name="T2" fmla="*/ 449 w 479"/>
                <a:gd name="T3" fmla="*/ 0 h 290"/>
                <a:gd name="T4" fmla="*/ 0 w 479"/>
                <a:gd name="T5" fmla="*/ 234 h 290"/>
                <a:gd name="T6" fmla="*/ 29 w 479"/>
                <a:gd name="T7" fmla="*/ 289 h 290"/>
                <a:gd name="T8" fmla="*/ 478 w 479"/>
                <a:gd name="T9" fmla="*/ 54 h 290"/>
              </a:gdLst>
              <a:ahLst/>
              <a:cxnLst>
                <a:cxn ang="0">
                  <a:pos x="T0" y="T1"/>
                </a:cxn>
                <a:cxn ang="0">
                  <a:pos x="T2" y="T3"/>
                </a:cxn>
                <a:cxn ang="0">
                  <a:pos x="T4" y="T5"/>
                </a:cxn>
                <a:cxn ang="0">
                  <a:pos x="T6" y="T7"/>
                </a:cxn>
                <a:cxn ang="0">
                  <a:pos x="T8" y="T9"/>
                </a:cxn>
              </a:cxnLst>
              <a:rect l="0" t="0" r="r" b="b"/>
              <a:pathLst>
                <a:path w="479" h="290">
                  <a:moveTo>
                    <a:pt x="478" y="54"/>
                  </a:moveTo>
                  <a:lnTo>
                    <a:pt x="449" y="0"/>
                  </a:lnTo>
                  <a:lnTo>
                    <a:pt x="0" y="234"/>
                  </a:lnTo>
                  <a:lnTo>
                    <a:pt x="29" y="289"/>
                  </a:lnTo>
                  <a:lnTo>
                    <a:pt x="478" y="54"/>
                  </a:lnTo>
                </a:path>
              </a:pathLst>
            </a:custGeom>
            <a:solidFill>
              <a:srgbClr val="D9133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65" name="Freeform 131">
              <a:extLst>
                <a:ext uri="{FF2B5EF4-FFF2-40B4-BE49-F238E27FC236}">
                  <a16:creationId xmlns:a16="http://schemas.microsoft.com/office/drawing/2014/main" id="{10FC2D02-68EA-4CF4-A535-785B9D2A709C}"/>
                </a:ext>
              </a:extLst>
            </p:cNvPr>
            <p:cNvSpPr>
              <a:spLocks noChangeArrowheads="1"/>
            </p:cNvSpPr>
            <p:nvPr/>
          </p:nvSpPr>
          <p:spPr bwMode="auto">
            <a:xfrm>
              <a:off x="11249511" y="7226037"/>
              <a:ext cx="82395" cy="615221"/>
            </a:xfrm>
            <a:custGeom>
              <a:avLst/>
              <a:gdLst>
                <a:gd name="T0" fmla="*/ 63 w 64"/>
                <a:gd name="T1" fmla="*/ 0 h 495"/>
                <a:gd name="T2" fmla="*/ 0 w 64"/>
                <a:gd name="T3" fmla="*/ 0 h 495"/>
                <a:gd name="T4" fmla="*/ 0 w 64"/>
                <a:gd name="T5" fmla="*/ 494 h 495"/>
                <a:gd name="T6" fmla="*/ 63 w 64"/>
                <a:gd name="T7" fmla="*/ 494 h 495"/>
                <a:gd name="T8" fmla="*/ 63 w 64"/>
                <a:gd name="T9" fmla="*/ 0 h 495"/>
              </a:gdLst>
              <a:ahLst/>
              <a:cxnLst>
                <a:cxn ang="0">
                  <a:pos x="T0" y="T1"/>
                </a:cxn>
                <a:cxn ang="0">
                  <a:pos x="T2" y="T3"/>
                </a:cxn>
                <a:cxn ang="0">
                  <a:pos x="T4" y="T5"/>
                </a:cxn>
                <a:cxn ang="0">
                  <a:pos x="T6" y="T7"/>
                </a:cxn>
                <a:cxn ang="0">
                  <a:pos x="T8" y="T9"/>
                </a:cxn>
              </a:cxnLst>
              <a:rect l="0" t="0" r="r" b="b"/>
              <a:pathLst>
                <a:path w="64" h="495">
                  <a:moveTo>
                    <a:pt x="63" y="0"/>
                  </a:moveTo>
                  <a:lnTo>
                    <a:pt x="0" y="0"/>
                  </a:lnTo>
                  <a:lnTo>
                    <a:pt x="0" y="494"/>
                  </a:lnTo>
                  <a:lnTo>
                    <a:pt x="63" y="494"/>
                  </a:lnTo>
                  <a:lnTo>
                    <a:pt x="63" y="0"/>
                  </a:lnTo>
                </a:path>
              </a:pathLst>
            </a:custGeom>
            <a:solidFill>
              <a:srgbClr val="AA1F4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66" name="Freeform 132">
              <a:extLst>
                <a:ext uri="{FF2B5EF4-FFF2-40B4-BE49-F238E27FC236}">
                  <a16:creationId xmlns:a16="http://schemas.microsoft.com/office/drawing/2014/main" id="{7479B9E7-8B0B-4E70-A2DD-F7F102D7A5B9}"/>
                </a:ext>
              </a:extLst>
            </p:cNvPr>
            <p:cNvSpPr>
              <a:spLocks noChangeArrowheads="1"/>
            </p:cNvSpPr>
            <p:nvPr/>
          </p:nvSpPr>
          <p:spPr bwMode="auto">
            <a:xfrm>
              <a:off x="11535152" y="7302941"/>
              <a:ext cx="76902" cy="450430"/>
            </a:xfrm>
            <a:custGeom>
              <a:avLst/>
              <a:gdLst>
                <a:gd name="T0" fmla="*/ 62 w 63"/>
                <a:gd name="T1" fmla="*/ 0 h 361"/>
                <a:gd name="T2" fmla="*/ 0 w 63"/>
                <a:gd name="T3" fmla="*/ 0 h 361"/>
                <a:gd name="T4" fmla="*/ 0 w 63"/>
                <a:gd name="T5" fmla="*/ 360 h 361"/>
                <a:gd name="T6" fmla="*/ 62 w 63"/>
                <a:gd name="T7" fmla="*/ 360 h 361"/>
                <a:gd name="T8" fmla="*/ 62 w 63"/>
                <a:gd name="T9" fmla="*/ 0 h 361"/>
              </a:gdLst>
              <a:ahLst/>
              <a:cxnLst>
                <a:cxn ang="0">
                  <a:pos x="T0" y="T1"/>
                </a:cxn>
                <a:cxn ang="0">
                  <a:pos x="T2" y="T3"/>
                </a:cxn>
                <a:cxn ang="0">
                  <a:pos x="T4" y="T5"/>
                </a:cxn>
                <a:cxn ang="0">
                  <a:pos x="T6" y="T7"/>
                </a:cxn>
                <a:cxn ang="0">
                  <a:pos x="T8" y="T9"/>
                </a:cxn>
              </a:cxnLst>
              <a:rect l="0" t="0" r="r" b="b"/>
              <a:pathLst>
                <a:path w="63" h="361">
                  <a:moveTo>
                    <a:pt x="62" y="0"/>
                  </a:moveTo>
                  <a:lnTo>
                    <a:pt x="0" y="0"/>
                  </a:lnTo>
                  <a:lnTo>
                    <a:pt x="0" y="360"/>
                  </a:lnTo>
                  <a:lnTo>
                    <a:pt x="62" y="360"/>
                  </a:lnTo>
                  <a:lnTo>
                    <a:pt x="62" y="0"/>
                  </a:lnTo>
                </a:path>
              </a:pathLst>
            </a:custGeom>
            <a:solidFill>
              <a:srgbClr val="239B9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67" name="Freeform 72">
              <a:extLst>
                <a:ext uri="{FF2B5EF4-FFF2-40B4-BE49-F238E27FC236}">
                  <a16:creationId xmlns:a16="http://schemas.microsoft.com/office/drawing/2014/main" id="{579BD468-1820-4B93-A8C2-B1E40BDD2229}"/>
                </a:ext>
              </a:extLst>
            </p:cNvPr>
            <p:cNvSpPr>
              <a:spLocks noChangeArrowheads="1"/>
            </p:cNvSpPr>
            <p:nvPr/>
          </p:nvSpPr>
          <p:spPr bwMode="auto">
            <a:xfrm>
              <a:off x="11612056" y="7302941"/>
              <a:ext cx="180010" cy="504121"/>
            </a:xfrm>
            <a:custGeom>
              <a:avLst/>
              <a:gdLst>
                <a:gd name="connsiteX0" fmla="*/ 0 w 180010"/>
                <a:gd name="connsiteY0" fmla="*/ 340569 h 504121"/>
                <a:gd name="connsiteX1" fmla="*/ 180010 w 180010"/>
                <a:gd name="connsiteY1" fmla="*/ 340569 h 504121"/>
                <a:gd name="connsiteX2" fmla="*/ 180010 w 180010"/>
                <a:gd name="connsiteY2" fmla="*/ 504121 h 504121"/>
                <a:gd name="connsiteX3" fmla="*/ 0 w 180010"/>
                <a:gd name="connsiteY3" fmla="*/ 504121 h 504121"/>
                <a:gd name="connsiteX4" fmla="*/ 0 w 180010"/>
                <a:gd name="connsiteY4" fmla="*/ 0 h 504121"/>
                <a:gd name="connsiteX5" fmla="*/ 180010 w 180010"/>
                <a:gd name="connsiteY5" fmla="*/ 0 h 504121"/>
                <a:gd name="connsiteX6" fmla="*/ 180010 w 180010"/>
                <a:gd name="connsiteY6" fmla="*/ 163552 h 504121"/>
                <a:gd name="connsiteX7" fmla="*/ 0 w 180010"/>
                <a:gd name="connsiteY7" fmla="*/ 163552 h 504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010" h="504121">
                  <a:moveTo>
                    <a:pt x="0" y="340569"/>
                  </a:moveTo>
                  <a:lnTo>
                    <a:pt x="180010" y="340569"/>
                  </a:lnTo>
                  <a:lnTo>
                    <a:pt x="180010" y="504121"/>
                  </a:lnTo>
                  <a:lnTo>
                    <a:pt x="0" y="504121"/>
                  </a:lnTo>
                  <a:close/>
                  <a:moveTo>
                    <a:pt x="0" y="0"/>
                  </a:moveTo>
                  <a:lnTo>
                    <a:pt x="180010" y="0"/>
                  </a:lnTo>
                  <a:lnTo>
                    <a:pt x="180010" y="163552"/>
                  </a:lnTo>
                  <a:lnTo>
                    <a:pt x="0" y="163552"/>
                  </a:lnTo>
                  <a:close/>
                </a:path>
              </a:pathLst>
            </a:custGeom>
            <a:solidFill>
              <a:srgbClr val="4D1B23">
                <a:alpha val="50000"/>
              </a:srgbClr>
            </a:solidFill>
            <a:ln>
              <a:noFill/>
            </a:ln>
            <a:effectLst/>
          </p:spPr>
          <p:txBody>
            <a:bodyPr wrap="square" anchor="ctr">
              <a:noAutofit/>
            </a:bodyPr>
            <a:lstStyle/>
            <a:p>
              <a:pPr defTabSz="914217"/>
              <a:endParaRPr lang="en-US" dirty="0">
                <a:solidFill>
                  <a:srgbClr val="747993"/>
                </a:solidFill>
                <a:latin typeface="Poppins" pitchFamily="2" charset="77"/>
              </a:endParaRPr>
            </a:p>
          </p:txBody>
        </p:sp>
        <p:sp>
          <p:nvSpPr>
            <p:cNvPr id="68" name="Freeform 73">
              <a:extLst>
                <a:ext uri="{FF2B5EF4-FFF2-40B4-BE49-F238E27FC236}">
                  <a16:creationId xmlns:a16="http://schemas.microsoft.com/office/drawing/2014/main" id="{0C4A7352-D6FC-492A-ABCF-55C54ECE8DF8}"/>
                </a:ext>
              </a:extLst>
            </p:cNvPr>
            <p:cNvSpPr>
              <a:spLocks noChangeArrowheads="1"/>
            </p:cNvSpPr>
            <p:nvPr/>
          </p:nvSpPr>
          <p:spPr bwMode="auto">
            <a:xfrm>
              <a:off x="12606294" y="7648999"/>
              <a:ext cx="630435" cy="196491"/>
            </a:xfrm>
            <a:custGeom>
              <a:avLst/>
              <a:gdLst>
                <a:gd name="connsiteX0" fmla="*/ 82399 w 630435"/>
                <a:gd name="connsiteY0" fmla="*/ 38457 h 196491"/>
                <a:gd name="connsiteX1" fmla="*/ 548059 w 630435"/>
                <a:gd name="connsiteY1" fmla="*/ 38457 h 196491"/>
                <a:gd name="connsiteX2" fmla="*/ 548059 w 630435"/>
                <a:gd name="connsiteY2" fmla="*/ 152568 h 196491"/>
                <a:gd name="connsiteX3" fmla="*/ 82399 w 630435"/>
                <a:gd name="connsiteY3" fmla="*/ 152568 h 196491"/>
                <a:gd name="connsiteX4" fmla="*/ 598744 w 630435"/>
                <a:gd name="connsiteY4" fmla="*/ 0 h 196491"/>
                <a:gd name="connsiteX5" fmla="*/ 630435 w 630435"/>
                <a:gd name="connsiteY5" fmla="*/ 0 h 196491"/>
                <a:gd name="connsiteX6" fmla="*/ 630435 w 630435"/>
                <a:gd name="connsiteY6" fmla="*/ 196491 h 196491"/>
                <a:gd name="connsiteX7" fmla="*/ 598744 w 630435"/>
                <a:gd name="connsiteY7" fmla="*/ 196491 h 196491"/>
                <a:gd name="connsiteX8" fmla="*/ 0 w 630435"/>
                <a:gd name="connsiteY8" fmla="*/ 0 h 196491"/>
                <a:gd name="connsiteX9" fmla="*/ 31738 w 630435"/>
                <a:gd name="connsiteY9" fmla="*/ 0 h 196491"/>
                <a:gd name="connsiteX10" fmla="*/ 31738 w 630435"/>
                <a:gd name="connsiteY10" fmla="*/ 196491 h 196491"/>
                <a:gd name="connsiteX11" fmla="*/ 0 w 630435"/>
                <a:gd name="connsiteY11" fmla="*/ 196491 h 19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0435" h="196491">
                  <a:moveTo>
                    <a:pt x="82399" y="38457"/>
                  </a:moveTo>
                  <a:lnTo>
                    <a:pt x="548059" y="38457"/>
                  </a:lnTo>
                  <a:lnTo>
                    <a:pt x="548059" y="152568"/>
                  </a:lnTo>
                  <a:lnTo>
                    <a:pt x="82399" y="152568"/>
                  </a:lnTo>
                  <a:close/>
                  <a:moveTo>
                    <a:pt x="598744" y="0"/>
                  </a:moveTo>
                  <a:lnTo>
                    <a:pt x="630435" y="0"/>
                  </a:lnTo>
                  <a:lnTo>
                    <a:pt x="630435" y="196491"/>
                  </a:lnTo>
                  <a:lnTo>
                    <a:pt x="598744" y="196491"/>
                  </a:lnTo>
                  <a:close/>
                  <a:moveTo>
                    <a:pt x="0" y="0"/>
                  </a:moveTo>
                  <a:lnTo>
                    <a:pt x="31738" y="0"/>
                  </a:lnTo>
                  <a:lnTo>
                    <a:pt x="31738" y="196491"/>
                  </a:lnTo>
                  <a:lnTo>
                    <a:pt x="0" y="196491"/>
                  </a:lnTo>
                  <a:close/>
                </a:path>
              </a:pathLst>
            </a:custGeom>
            <a:solidFill>
              <a:srgbClr val="013B5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defTabSz="914217"/>
              <a:endParaRPr lang="en-US" dirty="0">
                <a:solidFill>
                  <a:srgbClr val="747993"/>
                </a:solidFill>
                <a:latin typeface="Poppins" pitchFamily="2" charset="77"/>
              </a:endParaRPr>
            </a:p>
          </p:txBody>
        </p:sp>
        <p:sp>
          <p:nvSpPr>
            <p:cNvPr id="69" name="Freeform 138">
              <a:extLst>
                <a:ext uri="{FF2B5EF4-FFF2-40B4-BE49-F238E27FC236}">
                  <a16:creationId xmlns:a16="http://schemas.microsoft.com/office/drawing/2014/main" id="{0F4615A5-6222-437D-82ED-1C9265EF1FDC}"/>
                </a:ext>
              </a:extLst>
            </p:cNvPr>
            <p:cNvSpPr>
              <a:spLocks noChangeArrowheads="1"/>
            </p:cNvSpPr>
            <p:nvPr/>
          </p:nvSpPr>
          <p:spPr bwMode="auto">
            <a:xfrm>
              <a:off x="11249511" y="7269982"/>
              <a:ext cx="82395" cy="538319"/>
            </a:xfrm>
            <a:custGeom>
              <a:avLst/>
              <a:gdLst>
                <a:gd name="T0" fmla="*/ 63 w 64"/>
                <a:gd name="T1" fmla="*/ 0 h 431"/>
                <a:gd name="T2" fmla="*/ 0 w 64"/>
                <a:gd name="T3" fmla="*/ 0 h 431"/>
                <a:gd name="T4" fmla="*/ 0 w 64"/>
                <a:gd name="T5" fmla="*/ 430 h 431"/>
                <a:gd name="T6" fmla="*/ 63 w 64"/>
                <a:gd name="T7" fmla="*/ 430 h 431"/>
                <a:gd name="T8" fmla="*/ 63 w 64"/>
                <a:gd name="T9" fmla="*/ 0 h 431"/>
              </a:gdLst>
              <a:ahLst/>
              <a:cxnLst>
                <a:cxn ang="0">
                  <a:pos x="T0" y="T1"/>
                </a:cxn>
                <a:cxn ang="0">
                  <a:pos x="T2" y="T3"/>
                </a:cxn>
                <a:cxn ang="0">
                  <a:pos x="T4" y="T5"/>
                </a:cxn>
                <a:cxn ang="0">
                  <a:pos x="T6" y="T7"/>
                </a:cxn>
                <a:cxn ang="0">
                  <a:pos x="T8" y="T9"/>
                </a:cxn>
              </a:cxnLst>
              <a:rect l="0" t="0" r="r" b="b"/>
              <a:pathLst>
                <a:path w="64" h="431">
                  <a:moveTo>
                    <a:pt x="63" y="0"/>
                  </a:moveTo>
                  <a:lnTo>
                    <a:pt x="0" y="0"/>
                  </a:lnTo>
                  <a:lnTo>
                    <a:pt x="0" y="430"/>
                  </a:lnTo>
                  <a:lnTo>
                    <a:pt x="63" y="430"/>
                  </a:lnTo>
                  <a:lnTo>
                    <a:pt x="63" y="0"/>
                  </a:lnTo>
                </a:path>
              </a:pathLst>
            </a:custGeom>
            <a:solidFill>
              <a:srgbClr val="EFD3B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70" name="Freeform 75">
              <a:extLst>
                <a:ext uri="{FF2B5EF4-FFF2-40B4-BE49-F238E27FC236}">
                  <a16:creationId xmlns:a16="http://schemas.microsoft.com/office/drawing/2014/main" id="{2FB12728-C2B4-4BB6-8451-DE15FC334502}"/>
                </a:ext>
              </a:extLst>
            </p:cNvPr>
            <p:cNvSpPr>
              <a:spLocks noChangeArrowheads="1"/>
            </p:cNvSpPr>
            <p:nvPr/>
          </p:nvSpPr>
          <p:spPr bwMode="auto">
            <a:xfrm>
              <a:off x="11276976" y="7269982"/>
              <a:ext cx="26248" cy="531592"/>
            </a:xfrm>
            <a:custGeom>
              <a:avLst/>
              <a:gdLst>
                <a:gd name="connsiteX0" fmla="*/ 0 w 26248"/>
                <a:gd name="connsiteY0" fmla="*/ 318596 h 531592"/>
                <a:gd name="connsiteX1" fmla="*/ 9888 w 26248"/>
                <a:gd name="connsiteY1" fmla="*/ 318596 h 531592"/>
                <a:gd name="connsiteX2" fmla="*/ 9888 w 26248"/>
                <a:gd name="connsiteY2" fmla="*/ 531592 h 531592"/>
                <a:gd name="connsiteX3" fmla="*/ 0 w 26248"/>
                <a:gd name="connsiteY3" fmla="*/ 531592 h 531592"/>
                <a:gd name="connsiteX4" fmla="*/ 16482 w 26248"/>
                <a:gd name="connsiteY4" fmla="*/ 0 h 531592"/>
                <a:gd name="connsiteX5" fmla="*/ 26248 w 26248"/>
                <a:gd name="connsiteY5" fmla="*/ 0 h 531592"/>
                <a:gd name="connsiteX6" fmla="*/ 26248 w 26248"/>
                <a:gd name="connsiteY6" fmla="*/ 229468 h 531592"/>
                <a:gd name="connsiteX7" fmla="*/ 16482 w 26248"/>
                <a:gd name="connsiteY7" fmla="*/ 229468 h 53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48" h="531592">
                  <a:moveTo>
                    <a:pt x="0" y="318596"/>
                  </a:moveTo>
                  <a:lnTo>
                    <a:pt x="9888" y="318596"/>
                  </a:lnTo>
                  <a:lnTo>
                    <a:pt x="9888" y="531592"/>
                  </a:lnTo>
                  <a:lnTo>
                    <a:pt x="0" y="531592"/>
                  </a:lnTo>
                  <a:close/>
                  <a:moveTo>
                    <a:pt x="16482" y="0"/>
                  </a:moveTo>
                  <a:lnTo>
                    <a:pt x="26248" y="0"/>
                  </a:lnTo>
                  <a:lnTo>
                    <a:pt x="26248" y="229468"/>
                  </a:lnTo>
                  <a:lnTo>
                    <a:pt x="16482" y="229468"/>
                  </a:lnTo>
                  <a:close/>
                </a:path>
              </a:pathLst>
            </a:custGeom>
            <a:solidFill>
              <a:srgbClr val="FFEDD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defTabSz="914217"/>
              <a:endParaRPr lang="en-US" dirty="0">
                <a:solidFill>
                  <a:srgbClr val="747993"/>
                </a:solidFill>
                <a:latin typeface="Poppins" pitchFamily="2" charset="77"/>
              </a:endParaRPr>
            </a:p>
          </p:txBody>
        </p:sp>
        <p:sp>
          <p:nvSpPr>
            <p:cNvPr id="71" name="Freeform 141">
              <a:extLst>
                <a:ext uri="{FF2B5EF4-FFF2-40B4-BE49-F238E27FC236}">
                  <a16:creationId xmlns:a16="http://schemas.microsoft.com/office/drawing/2014/main" id="{5CCE17A6-E7D9-4680-977E-77E4097D5E27}"/>
                </a:ext>
              </a:extLst>
            </p:cNvPr>
            <p:cNvSpPr>
              <a:spLocks noChangeArrowheads="1"/>
            </p:cNvSpPr>
            <p:nvPr/>
          </p:nvSpPr>
          <p:spPr bwMode="auto">
            <a:xfrm>
              <a:off x="11172611" y="7297447"/>
              <a:ext cx="76902" cy="543814"/>
            </a:xfrm>
            <a:custGeom>
              <a:avLst/>
              <a:gdLst>
                <a:gd name="T0" fmla="*/ 62 w 63"/>
                <a:gd name="T1" fmla="*/ 0 h 438"/>
                <a:gd name="T2" fmla="*/ 0 w 63"/>
                <a:gd name="T3" fmla="*/ 0 h 438"/>
                <a:gd name="T4" fmla="*/ 0 w 63"/>
                <a:gd name="T5" fmla="*/ 437 h 438"/>
                <a:gd name="T6" fmla="*/ 62 w 63"/>
                <a:gd name="T7" fmla="*/ 437 h 438"/>
                <a:gd name="T8" fmla="*/ 62 w 63"/>
                <a:gd name="T9" fmla="*/ 0 h 438"/>
              </a:gdLst>
              <a:ahLst/>
              <a:cxnLst>
                <a:cxn ang="0">
                  <a:pos x="T0" y="T1"/>
                </a:cxn>
                <a:cxn ang="0">
                  <a:pos x="T2" y="T3"/>
                </a:cxn>
                <a:cxn ang="0">
                  <a:pos x="T4" y="T5"/>
                </a:cxn>
                <a:cxn ang="0">
                  <a:pos x="T6" y="T7"/>
                </a:cxn>
                <a:cxn ang="0">
                  <a:pos x="T8" y="T9"/>
                </a:cxn>
              </a:cxnLst>
              <a:rect l="0" t="0" r="r" b="b"/>
              <a:pathLst>
                <a:path w="63" h="438">
                  <a:moveTo>
                    <a:pt x="62" y="0"/>
                  </a:moveTo>
                  <a:lnTo>
                    <a:pt x="0" y="0"/>
                  </a:lnTo>
                  <a:lnTo>
                    <a:pt x="0" y="437"/>
                  </a:lnTo>
                  <a:lnTo>
                    <a:pt x="62" y="437"/>
                  </a:lnTo>
                  <a:lnTo>
                    <a:pt x="62" y="0"/>
                  </a:lnTo>
                </a:path>
              </a:pathLst>
            </a:custGeom>
            <a:solidFill>
              <a:srgbClr val="3A190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72" name="Freeform 142">
              <a:extLst>
                <a:ext uri="{FF2B5EF4-FFF2-40B4-BE49-F238E27FC236}">
                  <a16:creationId xmlns:a16="http://schemas.microsoft.com/office/drawing/2014/main" id="{0585E2B5-0563-44C3-A668-C0AD1D2CFC53}"/>
                </a:ext>
              </a:extLst>
            </p:cNvPr>
            <p:cNvSpPr>
              <a:spLocks noChangeArrowheads="1"/>
            </p:cNvSpPr>
            <p:nvPr/>
          </p:nvSpPr>
          <p:spPr bwMode="auto">
            <a:xfrm>
              <a:off x="11172611" y="7357871"/>
              <a:ext cx="76902" cy="450430"/>
            </a:xfrm>
            <a:custGeom>
              <a:avLst/>
              <a:gdLst>
                <a:gd name="T0" fmla="*/ 62 w 63"/>
                <a:gd name="T1" fmla="*/ 0 h 361"/>
                <a:gd name="T2" fmla="*/ 0 w 63"/>
                <a:gd name="T3" fmla="*/ 0 h 361"/>
                <a:gd name="T4" fmla="*/ 0 w 63"/>
                <a:gd name="T5" fmla="*/ 360 h 361"/>
                <a:gd name="T6" fmla="*/ 62 w 63"/>
                <a:gd name="T7" fmla="*/ 360 h 361"/>
                <a:gd name="T8" fmla="*/ 62 w 63"/>
                <a:gd name="T9" fmla="*/ 0 h 361"/>
              </a:gdLst>
              <a:ahLst/>
              <a:cxnLst>
                <a:cxn ang="0">
                  <a:pos x="T0" y="T1"/>
                </a:cxn>
                <a:cxn ang="0">
                  <a:pos x="T2" y="T3"/>
                </a:cxn>
                <a:cxn ang="0">
                  <a:pos x="T4" y="T5"/>
                </a:cxn>
                <a:cxn ang="0">
                  <a:pos x="T6" y="T7"/>
                </a:cxn>
                <a:cxn ang="0">
                  <a:pos x="T8" y="T9"/>
                </a:cxn>
              </a:cxnLst>
              <a:rect l="0" t="0" r="r" b="b"/>
              <a:pathLst>
                <a:path w="63" h="361">
                  <a:moveTo>
                    <a:pt x="62" y="0"/>
                  </a:moveTo>
                  <a:lnTo>
                    <a:pt x="0" y="0"/>
                  </a:lnTo>
                  <a:lnTo>
                    <a:pt x="0" y="360"/>
                  </a:lnTo>
                  <a:lnTo>
                    <a:pt x="62" y="360"/>
                  </a:lnTo>
                  <a:lnTo>
                    <a:pt x="62" y="0"/>
                  </a:lnTo>
                </a:path>
              </a:pathLst>
            </a:custGeom>
            <a:solidFill>
              <a:srgbClr val="FFEDD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73" name="Freeform 78">
              <a:extLst>
                <a:ext uri="{FF2B5EF4-FFF2-40B4-BE49-F238E27FC236}">
                  <a16:creationId xmlns:a16="http://schemas.microsoft.com/office/drawing/2014/main" id="{644F7257-D5BA-4120-AA38-EF3FCBD2424E}"/>
                </a:ext>
              </a:extLst>
            </p:cNvPr>
            <p:cNvSpPr>
              <a:spLocks noChangeArrowheads="1"/>
            </p:cNvSpPr>
            <p:nvPr/>
          </p:nvSpPr>
          <p:spPr bwMode="auto">
            <a:xfrm>
              <a:off x="11200075" y="7357871"/>
              <a:ext cx="26369" cy="443703"/>
            </a:xfrm>
            <a:custGeom>
              <a:avLst/>
              <a:gdLst>
                <a:gd name="connsiteX0" fmla="*/ 0 w 26369"/>
                <a:gd name="connsiteY0" fmla="*/ 230707 h 443703"/>
                <a:gd name="connsiteX1" fmla="*/ 9888 w 26369"/>
                <a:gd name="connsiteY1" fmla="*/ 230707 h 443703"/>
                <a:gd name="connsiteX2" fmla="*/ 9888 w 26369"/>
                <a:gd name="connsiteY2" fmla="*/ 443703 h 443703"/>
                <a:gd name="connsiteX3" fmla="*/ 0 w 26369"/>
                <a:gd name="connsiteY3" fmla="*/ 443703 h 443703"/>
                <a:gd name="connsiteX4" fmla="*/ 16481 w 26369"/>
                <a:gd name="connsiteY4" fmla="*/ 0 h 443703"/>
                <a:gd name="connsiteX5" fmla="*/ 26369 w 26369"/>
                <a:gd name="connsiteY5" fmla="*/ 0 h 443703"/>
                <a:gd name="connsiteX6" fmla="*/ 26369 w 26369"/>
                <a:gd name="connsiteY6" fmla="*/ 201986 h 443703"/>
                <a:gd name="connsiteX7" fmla="*/ 16481 w 26369"/>
                <a:gd name="connsiteY7" fmla="*/ 201986 h 44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9" h="443703">
                  <a:moveTo>
                    <a:pt x="0" y="230707"/>
                  </a:moveTo>
                  <a:lnTo>
                    <a:pt x="9888" y="230707"/>
                  </a:lnTo>
                  <a:lnTo>
                    <a:pt x="9888" y="443703"/>
                  </a:lnTo>
                  <a:lnTo>
                    <a:pt x="0" y="443703"/>
                  </a:lnTo>
                  <a:close/>
                  <a:moveTo>
                    <a:pt x="16481" y="0"/>
                  </a:moveTo>
                  <a:lnTo>
                    <a:pt x="26369" y="0"/>
                  </a:lnTo>
                  <a:lnTo>
                    <a:pt x="26369" y="201986"/>
                  </a:lnTo>
                  <a:lnTo>
                    <a:pt x="16481" y="201986"/>
                  </a:lnTo>
                  <a:close/>
                </a:path>
              </a:pathLst>
            </a:custGeom>
            <a:solidFill>
              <a:srgbClr val="EFD3B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defTabSz="914217"/>
              <a:endParaRPr lang="en-US" dirty="0">
                <a:solidFill>
                  <a:srgbClr val="747993"/>
                </a:solidFill>
                <a:latin typeface="Poppins" pitchFamily="2" charset="77"/>
              </a:endParaRPr>
            </a:p>
          </p:txBody>
        </p:sp>
        <p:sp>
          <p:nvSpPr>
            <p:cNvPr id="74" name="Freeform 145">
              <a:extLst>
                <a:ext uri="{FF2B5EF4-FFF2-40B4-BE49-F238E27FC236}">
                  <a16:creationId xmlns:a16="http://schemas.microsoft.com/office/drawing/2014/main" id="{6BBF8BF7-573F-4C59-98A1-9EB8CC1AB117}"/>
                </a:ext>
              </a:extLst>
            </p:cNvPr>
            <p:cNvSpPr>
              <a:spLocks noChangeArrowheads="1"/>
            </p:cNvSpPr>
            <p:nvPr/>
          </p:nvSpPr>
          <p:spPr bwMode="auto">
            <a:xfrm>
              <a:off x="11095709" y="7280967"/>
              <a:ext cx="76902" cy="565782"/>
            </a:xfrm>
            <a:custGeom>
              <a:avLst/>
              <a:gdLst>
                <a:gd name="T0" fmla="*/ 61 w 62"/>
                <a:gd name="T1" fmla="*/ 0 h 454"/>
                <a:gd name="T2" fmla="*/ 0 w 62"/>
                <a:gd name="T3" fmla="*/ 0 h 454"/>
                <a:gd name="T4" fmla="*/ 0 w 62"/>
                <a:gd name="T5" fmla="*/ 453 h 454"/>
                <a:gd name="T6" fmla="*/ 61 w 62"/>
                <a:gd name="T7" fmla="*/ 453 h 454"/>
                <a:gd name="T8" fmla="*/ 61 w 62"/>
                <a:gd name="T9" fmla="*/ 0 h 454"/>
              </a:gdLst>
              <a:ahLst/>
              <a:cxnLst>
                <a:cxn ang="0">
                  <a:pos x="T0" y="T1"/>
                </a:cxn>
                <a:cxn ang="0">
                  <a:pos x="T2" y="T3"/>
                </a:cxn>
                <a:cxn ang="0">
                  <a:pos x="T4" y="T5"/>
                </a:cxn>
                <a:cxn ang="0">
                  <a:pos x="T6" y="T7"/>
                </a:cxn>
                <a:cxn ang="0">
                  <a:pos x="T8" y="T9"/>
                </a:cxn>
              </a:cxnLst>
              <a:rect l="0" t="0" r="r" b="b"/>
              <a:pathLst>
                <a:path w="62" h="454">
                  <a:moveTo>
                    <a:pt x="61" y="0"/>
                  </a:moveTo>
                  <a:lnTo>
                    <a:pt x="0" y="0"/>
                  </a:lnTo>
                  <a:lnTo>
                    <a:pt x="0" y="453"/>
                  </a:lnTo>
                  <a:lnTo>
                    <a:pt x="61" y="453"/>
                  </a:lnTo>
                  <a:lnTo>
                    <a:pt x="61" y="0"/>
                  </a:lnTo>
                </a:path>
              </a:pathLst>
            </a:custGeom>
            <a:solidFill>
              <a:srgbClr val="239B9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75" name="Freeform 146">
              <a:extLst>
                <a:ext uri="{FF2B5EF4-FFF2-40B4-BE49-F238E27FC236}">
                  <a16:creationId xmlns:a16="http://schemas.microsoft.com/office/drawing/2014/main" id="{4DAF229B-3BC8-4EF1-8BE8-74D2407B80A5}"/>
                </a:ext>
              </a:extLst>
            </p:cNvPr>
            <p:cNvSpPr>
              <a:spLocks noChangeArrowheads="1"/>
            </p:cNvSpPr>
            <p:nvPr/>
          </p:nvSpPr>
          <p:spPr bwMode="auto">
            <a:xfrm>
              <a:off x="11095709" y="7313928"/>
              <a:ext cx="76902" cy="494374"/>
            </a:xfrm>
            <a:custGeom>
              <a:avLst/>
              <a:gdLst>
                <a:gd name="T0" fmla="*/ 61 w 62"/>
                <a:gd name="T1" fmla="*/ 0 h 396"/>
                <a:gd name="T2" fmla="*/ 0 w 62"/>
                <a:gd name="T3" fmla="*/ 0 h 396"/>
                <a:gd name="T4" fmla="*/ 0 w 62"/>
                <a:gd name="T5" fmla="*/ 395 h 396"/>
                <a:gd name="T6" fmla="*/ 61 w 62"/>
                <a:gd name="T7" fmla="*/ 395 h 396"/>
                <a:gd name="T8" fmla="*/ 61 w 62"/>
                <a:gd name="T9" fmla="*/ 0 h 396"/>
              </a:gdLst>
              <a:ahLst/>
              <a:cxnLst>
                <a:cxn ang="0">
                  <a:pos x="T0" y="T1"/>
                </a:cxn>
                <a:cxn ang="0">
                  <a:pos x="T2" y="T3"/>
                </a:cxn>
                <a:cxn ang="0">
                  <a:pos x="T4" y="T5"/>
                </a:cxn>
                <a:cxn ang="0">
                  <a:pos x="T6" y="T7"/>
                </a:cxn>
                <a:cxn ang="0">
                  <a:pos x="T8" y="T9"/>
                </a:cxn>
              </a:cxnLst>
              <a:rect l="0" t="0" r="r" b="b"/>
              <a:pathLst>
                <a:path w="62" h="396">
                  <a:moveTo>
                    <a:pt x="61" y="0"/>
                  </a:moveTo>
                  <a:lnTo>
                    <a:pt x="0" y="0"/>
                  </a:lnTo>
                  <a:lnTo>
                    <a:pt x="0" y="395"/>
                  </a:lnTo>
                  <a:lnTo>
                    <a:pt x="61" y="395"/>
                  </a:lnTo>
                  <a:lnTo>
                    <a:pt x="61" y="0"/>
                  </a:lnTo>
                </a:path>
              </a:pathLst>
            </a:custGeom>
            <a:solidFill>
              <a:srgbClr val="EFD3B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76" name="Freeform 81">
              <a:extLst>
                <a:ext uri="{FF2B5EF4-FFF2-40B4-BE49-F238E27FC236}">
                  <a16:creationId xmlns:a16="http://schemas.microsoft.com/office/drawing/2014/main" id="{BB5769EB-CC65-4012-A87C-E1F7D869A0DA}"/>
                </a:ext>
              </a:extLst>
            </p:cNvPr>
            <p:cNvSpPr>
              <a:spLocks noChangeArrowheads="1"/>
            </p:cNvSpPr>
            <p:nvPr/>
          </p:nvSpPr>
          <p:spPr bwMode="auto">
            <a:xfrm>
              <a:off x="11123173" y="7313925"/>
              <a:ext cx="26245" cy="487648"/>
            </a:xfrm>
            <a:custGeom>
              <a:avLst/>
              <a:gdLst>
                <a:gd name="connsiteX0" fmla="*/ 0 w 26245"/>
                <a:gd name="connsiteY0" fmla="*/ 274652 h 487648"/>
                <a:gd name="connsiteX1" fmla="*/ 9766 w 26245"/>
                <a:gd name="connsiteY1" fmla="*/ 274652 h 487648"/>
                <a:gd name="connsiteX2" fmla="*/ 9766 w 26245"/>
                <a:gd name="connsiteY2" fmla="*/ 487648 h 487648"/>
                <a:gd name="connsiteX3" fmla="*/ 0 w 26245"/>
                <a:gd name="connsiteY3" fmla="*/ 487648 h 487648"/>
                <a:gd name="connsiteX4" fmla="*/ 16479 w 26245"/>
                <a:gd name="connsiteY4" fmla="*/ 0 h 487648"/>
                <a:gd name="connsiteX5" fmla="*/ 26245 w 26245"/>
                <a:gd name="connsiteY5" fmla="*/ 0 h 487648"/>
                <a:gd name="connsiteX6" fmla="*/ 26245 w 26245"/>
                <a:gd name="connsiteY6" fmla="*/ 212974 h 487648"/>
                <a:gd name="connsiteX7" fmla="*/ 16479 w 26245"/>
                <a:gd name="connsiteY7" fmla="*/ 212974 h 4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45" h="487648">
                  <a:moveTo>
                    <a:pt x="0" y="274652"/>
                  </a:moveTo>
                  <a:lnTo>
                    <a:pt x="9766" y="274652"/>
                  </a:lnTo>
                  <a:lnTo>
                    <a:pt x="9766" y="487648"/>
                  </a:lnTo>
                  <a:lnTo>
                    <a:pt x="0" y="487648"/>
                  </a:lnTo>
                  <a:close/>
                  <a:moveTo>
                    <a:pt x="16479" y="0"/>
                  </a:moveTo>
                  <a:lnTo>
                    <a:pt x="26245" y="0"/>
                  </a:lnTo>
                  <a:lnTo>
                    <a:pt x="26245" y="212974"/>
                  </a:lnTo>
                  <a:lnTo>
                    <a:pt x="16479" y="212974"/>
                  </a:lnTo>
                  <a:close/>
                </a:path>
              </a:pathLst>
            </a:custGeom>
            <a:solidFill>
              <a:srgbClr val="FFEDD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defTabSz="914217"/>
              <a:endParaRPr lang="en-US" dirty="0">
                <a:solidFill>
                  <a:srgbClr val="747993"/>
                </a:solidFill>
                <a:latin typeface="Poppins" pitchFamily="2" charset="77"/>
              </a:endParaRPr>
            </a:p>
          </p:txBody>
        </p:sp>
        <p:sp>
          <p:nvSpPr>
            <p:cNvPr id="77" name="Freeform 149">
              <a:extLst>
                <a:ext uri="{FF2B5EF4-FFF2-40B4-BE49-F238E27FC236}">
                  <a16:creationId xmlns:a16="http://schemas.microsoft.com/office/drawing/2014/main" id="{5998BE89-880C-44EB-B4CC-3B7F17F3C6E9}"/>
                </a:ext>
              </a:extLst>
            </p:cNvPr>
            <p:cNvSpPr>
              <a:spLocks noChangeArrowheads="1"/>
            </p:cNvSpPr>
            <p:nvPr/>
          </p:nvSpPr>
          <p:spPr bwMode="auto">
            <a:xfrm>
              <a:off x="10952889" y="7193078"/>
              <a:ext cx="142819" cy="653671"/>
            </a:xfrm>
            <a:custGeom>
              <a:avLst/>
              <a:gdLst>
                <a:gd name="T0" fmla="*/ 0 w 115"/>
                <a:gd name="T1" fmla="*/ 0 h 524"/>
                <a:gd name="T2" fmla="*/ 114 w 115"/>
                <a:gd name="T3" fmla="*/ 0 h 524"/>
                <a:gd name="T4" fmla="*/ 114 w 115"/>
                <a:gd name="T5" fmla="*/ 523 h 524"/>
                <a:gd name="T6" fmla="*/ 0 w 115"/>
                <a:gd name="T7" fmla="*/ 523 h 524"/>
                <a:gd name="T8" fmla="*/ 0 w 115"/>
                <a:gd name="T9" fmla="*/ 0 h 524"/>
              </a:gdLst>
              <a:ahLst/>
              <a:cxnLst>
                <a:cxn ang="0">
                  <a:pos x="T0" y="T1"/>
                </a:cxn>
                <a:cxn ang="0">
                  <a:pos x="T2" y="T3"/>
                </a:cxn>
                <a:cxn ang="0">
                  <a:pos x="T4" y="T5"/>
                </a:cxn>
                <a:cxn ang="0">
                  <a:pos x="T6" y="T7"/>
                </a:cxn>
                <a:cxn ang="0">
                  <a:pos x="T8" y="T9"/>
                </a:cxn>
              </a:cxnLst>
              <a:rect l="0" t="0" r="r" b="b"/>
              <a:pathLst>
                <a:path w="115" h="524">
                  <a:moveTo>
                    <a:pt x="0" y="0"/>
                  </a:moveTo>
                  <a:lnTo>
                    <a:pt x="114" y="0"/>
                  </a:lnTo>
                  <a:lnTo>
                    <a:pt x="114" y="523"/>
                  </a:lnTo>
                  <a:lnTo>
                    <a:pt x="0" y="523"/>
                  </a:lnTo>
                  <a:lnTo>
                    <a:pt x="0" y="0"/>
                  </a:lnTo>
                </a:path>
              </a:pathLst>
            </a:custGeom>
            <a:solidFill>
              <a:srgbClr val="164D5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78" name="Freeform 83">
              <a:extLst>
                <a:ext uri="{FF2B5EF4-FFF2-40B4-BE49-F238E27FC236}">
                  <a16:creationId xmlns:a16="http://schemas.microsoft.com/office/drawing/2014/main" id="{02DF8B2C-804B-4D4B-9344-EE5524823D9A}"/>
                </a:ext>
              </a:extLst>
            </p:cNvPr>
            <p:cNvSpPr>
              <a:spLocks noChangeArrowheads="1"/>
            </p:cNvSpPr>
            <p:nvPr/>
          </p:nvSpPr>
          <p:spPr bwMode="auto">
            <a:xfrm>
              <a:off x="11007820" y="7226039"/>
              <a:ext cx="31738" cy="586505"/>
            </a:xfrm>
            <a:custGeom>
              <a:avLst/>
              <a:gdLst>
                <a:gd name="connsiteX0" fmla="*/ 0 w 31738"/>
                <a:gd name="connsiteY0" fmla="*/ 532823 h 586505"/>
                <a:gd name="connsiteX1" fmla="*/ 31738 w 31738"/>
                <a:gd name="connsiteY1" fmla="*/ 532823 h 586505"/>
                <a:gd name="connsiteX2" fmla="*/ 31738 w 31738"/>
                <a:gd name="connsiteY2" fmla="*/ 586505 h 586505"/>
                <a:gd name="connsiteX3" fmla="*/ 0 w 31738"/>
                <a:gd name="connsiteY3" fmla="*/ 586505 h 586505"/>
                <a:gd name="connsiteX4" fmla="*/ 0 w 31738"/>
                <a:gd name="connsiteY4" fmla="*/ 0 h 586505"/>
                <a:gd name="connsiteX5" fmla="*/ 31738 w 31738"/>
                <a:gd name="connsiteY5" fmla="*/ 0 h 586505"/>
                <a:gd name="connsiteX6" fmla="*/ 31738 w 31738"/>
                <a:gd name="connsiteY6" fmla="*/ 487635 h 586505"/>
                <a:gd name="connsiteX7" fmla="*/ 0 w 31738"/>
                <a:gd name="connsiteY7" fmla="*/ 487635 h 5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38" h="586505">
                  <a:moveTo>
                    <a:pt x="0" y="532823"/>
                  </a:moveTo>
                  <a:lnTo>
                    <a:pt x="31738" y="532823"/>
                  </a:lnTo>
                  <a:lnTo>
                    <a:pt x="31738" y="586505"/>
                  </a:lnTo>
                  <a:lnTo>
                    <a:pt x="0" y="586505"/>
                  </a:lnTo>
                  <a:close/>
                  <a:moveTo>
                    <a:pt x="0" y="0"/>
                  </a:moveTo>
                  <a:lnTo>
                    <a:pt x="31738" y="0"/>
                  </a:lnTo>
                  <a:lnTo>
                    <a:pt x="31738" y="487635"/>
                  </a:lnTo>
                  <a:lnTo>
                    <a:pt x="0" y="487635"/>
                  </a:lnTo>
                  <a:close/>
                </a:path>
              </a:pathLst>
            </a:custGeom>
            <a:solidFill>
              <a:srgbClr val="4B849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defTabSz="914217"/>
              <a:endParaRPr lang="en-US" dirty="0">
                <a:solidFill>
                  <a:srgbClr val="747993"/>
                </a:solidFill>
                <a:latin typeface="Poppins" pitchFamily="2" charset="77"/>
              </a:endParaRPr>
            </a:p>
          </p:txBody>
        </p:sp>
        <p:sp>
          <p:nvSpPr>
            <p:cNvPr id="79" name="Freeform 152">
              <a:extLst>
                <a:ext uri="{FF2B5EF4-FFF2-40B4-BE49-F238E27FC236}">
                  <a16:creationId xmlns:a16="http://schemas.microsoft.com/office/drawing/2014/main" id="{82005B82-6BC6-4843-9A20-36CA139386F1}"/>
                </a:ext>
              </a:extLst>
            </p:cNvPr>
            <p:cNvSpPr>
              <a:spLocks noChangeArrowheads="1"/>
            </p:cNvSpPr>
            <p:nvPr/>
          </p:nvSpPr>
          <p:spPr bwMode="auto">
            <a:xfrm>
              <a:off x="10771617" y="7374349"/>
              <a:ext cx="186763" cy="472402"/>
            </a:xfrm>
            <a:custGeom>
              <a:avLst/>
              <a:gdLst>
                <a:gd name="T0" fmla="*/ 149 w 150"/>
                <a:gd name="T1" fmla="*/ 0 h 378"/>
                <a:gd name="T2" fmla="*/ 0 w 150"/>
                <a:gd name="T3" fmla="*/ 0 h 378"/>
                <a:gd name="T4" fmla="*/ 0 w 150"/>
                <a:gd name="T5" fmla="*/ 377 h 378"/>
                <a:gd name="T6" fmla="*/ 149 w 150"/>
                <a:gd name="T7" fmla="*/ 377 h 378"/>
                <a:gd name="T8" fmla="*/ 149 w 150"/>
                <a:gd name="T9" fmla="*/ 0 h 378"/>
              </a:gdLst>
              <a:ahLst/>
              <a:cxnLst>
                <a:cxn ang="0">
                  <a:pos x="T0" y="T1"/>
                </a:cxn>
                <a:cxn ang="0">
                  <a:pos x="T2" y="T3"/>
                </a:cxn>
                <a:cxn ang="0">
                  <a:pos x="T4" y="T5"/>
                </a:cxn>
                <a:cxn ang="0">
                  <a:pos x="T6" y="T7"/>
                </a:cxn>
                <a:cxn ang="0">
                  <a:pos x="T8" y="T9"/>
                </a:cxn>
              </a:cxnLst>
              <a:rect l="0" t="0" r="r" b="b"/>
              <a:pathLst>
                <a:path w="150" h="378">
                  <a:moveTo>
                    <a:pt x="149" y="0"/>
                  </a:moveTo>
                  <a:lnTo>
                    <a:pt x="0" y="0"/>
                  </a:lnTo>
                  <a:lnTo>
                    <a:pt x="0" y="377"/>
                  </a:lnTo>
                  <a:lnTo>
                    <a:pt x="149" y="377"/>
                  </a:lnTo>
                  <a:lnTo>
                    <a:pt x="149" y="0"/>
                  </a:lnTo>
                </a:path>
              </a:pathLst>
            </a:custGeom>
            <a:solidFill>
              <a:srgbClr val="0F153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80" name="Freeform 153">
              <a:extLst>
                <a:ext uri="{FF2B5EF4-FFF2-40B4-BE49-F238E27FC236}">
                  <a16:creationId xmlns:a16="http://schemas.microsoft.com/office/drawing/2014/main" id="{07C400DF-3F07-4B1C-A4C5-C525CA7AA577}"/>
                </a:ext>
              </a:extLst>
            </p:cNvPr>
            <p:cNvSpPr>
              <a:spLocks noChangeArrowheads="1"/>
            </p:cNvSpPr>
            <p:nvPr/>
          </p:nvSpPr>
          <p:spPr bwMode="auto">
            <a:xfrm>
              <a:off x="10804574" y="7423787"/>
              <a:ext cx="109861" cy="373528"/>
            </a:xfrm>
            <a:custGeom>
              <a:avLst/>
              <a:gdLst>
                <a:gd name="T0" fmla="*/ 89 w 90"/>
                <a:gd name="T1" fmla="*/ 0 h 300"/>
                <a:gd name="T2" fmla="*/ 0 w 90"/>
                <a:gd name="T3" fmla="*/ 0 h 300"/>
                <a:gd name="T4" fmla="*/ 0 w 90"/>
                <a:gd name="T5" fmla="*/ 299 h 300"/>
                <a:gd name="T6" fmla="*/ 89 w 90"/>
                <a:gd name="T7" fmla="*/ 299 h 300"/>
                <a:gd name="T8" fmla="*/ 89 w 90"/>
                <a:gd name="T9" fmla="*/ 0 h 300"/>
              </a:gdLst>
              <a:ahLst/>
              <a:cxnLst>
                <a:cxn ang="0">
                  <a:pos x="T0" y="T1"/>
                </a:cxn>
                <a:cxn ang="0">
                  <a:pos x="T2" y="T3"/>
                </a:cxn>
                <a:cxn ang="0">
                  <a:pos x="T4" y="T5"/>
                </a:cxn>
                <a:cxn ang="0">
                  <a:pos x="T6" y="T7"/>
                </a:cxn>
                <a:cxn ang="0">
                  <a:pos x="T8" y="T9"/>
                </a:cxn>
              </a:cxnLst>
              <a:rect l="0" t="0" r="r" b="b"/>
              <a:pathLst>
                <a:path w="90" h="300">
                  <a:moveTo>
                    <a:pt x="89" y="0"/>
                  </a:moveTo>
                  <a:lnTo>
                    <a:pt x="0" y="0"/>
                  </a:lnTo>
                  <a:lnTo>
                    <a:pt x="0" y="299"/>
                  </a:lnTo>
                  <a:lnTo>
                    <a:pt x="89" y="299"/>
                  </a:lnTo>
                  <a:lnTo>
                    <a:pt x="89" y="0"/>
                  </a:lnTo>
                </a:path>
              </a:pathLst>
            </a:custGeom>
            <a:solidFill>
              <a:srgbClr val="1873B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81" name="Freeform 154">
              <a:extLst>
                <a:ext uri="{FF2B5EF4-FFF2-40B4-BE49-F238E27FC236}">
                  <a16:creationId xmlns:a16="http://schemas.microsoft.com/office/drawing/2014/main" id="{464ABF59-4176-4FDA-A23D-2B0288C21853}"/>
                </a:ext>
              </a:extLst>
            </p:cNvPr>
            <p:cNvSpPr>
              <a:spLocks noChangeArrowheads="1"/>
            </p:cNvSpPr>
            <p:nvPr/>
          </p:nvSpPr>
          <p:spPr bwMode="auto">
            <a:xfrm>
              <a:off x="12040511" y="7517166"/>
              <a:ext cx="461415" cy="291133"/>
            </a:xfrm>
            <a:custGeom>
              <a:avLst/>
              <a:gdLst>
                <a:gd name="T0" fmla="*/ 370 w 371"/>
                <a:gd name="T1" fmla="*/ 55 h 234"/>
                <a:gd name="T2" fmla="*/ 341 w 371"/>
                <a:gd name="T3" fmla="*/ 0 h 234"/>
                <a:gd name="T4" fmla="*/ 0 w 371"/>
                <a:gd name="T5" fmla="*/ 178 h 234"/>
                <a:gd name="T6" fmla="*/ 28 w 371"/>
                <a:gd name="T7" fmla="*/ 233 h 234"/>
                <a:gd name="T8" fmla="*/ 370 w 371"/>
                <a:gd name="T9" fmla="*/ 55 h 234"/>
              </a:gdLst>
              <a:ahLst/>
              <a:cxnLst>
                <a:cxn ang="0">
                  <a:pos x="T0" y="T1"/>
                </a:cxn>
                <a:cxn ang="0">
                  <a:pos x="T2" y="T3"/>
                </a:cxn>
                <a:cxn ang="0">
                  <a:pos x="T4" y="T5"/>
                </a:cxn>
                <a:cxn ang="0">
                  <a:pos x="T6" y="T7"/>
                </a:cxn>
                <a:cxn ang="0">
                  <a:pos x="T8" y="T9"/>
                </a:cxn>
              </a:cxnLst>
              <a:rect l="0" t="0" r="r" b="b"/>
              <a:pathLst>
                <a:path w="371" h="234">
                  <a:moveTo>
                    <a:pt x="370" y="55"/>
                  </a:moveTo>
                  <a:lnTo>
                    <a:pt x="341" y="0"/>
                  </a:lnTo>
                  <a:lnTo>
                    <a:pt x="0" y="178"/>
                  </a:lnTo>
                  <a:lnTo>
                    <a:pt x="28" y="233"/>
                  </a:lnTo>
                  <a:lnTo>
                    <a:pt x="370" y="55"/>
                  </a:lnTo>
                </a:path>
              </a:pathLst>
            </a:custGeom>
            <a:solidFill>
              <a:srgbClr val="4B849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82" name="Freeform 155">
              <a:extLst>
                <a:ext uri="{FF2B5EF4-FFF2-40B4-BE49-F238E27FC236}">
                  <a16:creationId xmlns:a16="http://schemas.microsoft.com/office/drawing/2014/main" id="{27E1DBB8-0B8A-4C1E-B280-2D35A98513E6}"/>
                </a:ext>
              </a:extLst>
            </p:cNvPr>
            <p:cNvSpPr>
              <a:spLocks noChangeArrowheads="1"/>
            </p:cNvSpPr>
            <p:nvPr/>
          </p:nvSpPr>
          <p:spPr bwMode="auto">
            <a:xfrm>
              <a:off x="12067977" y="7561112"/>
              <a:ext cx="390007" cy="214231"/>
            </a:xfrm>
            <a:custGeom>
              <a:avLst/>
              <a:gdLst>
                <a:gd name="T0" fmla="*/ 160 w 312"/>
                <a:gd name="T1" fmla="*/ 94 h 170"/>
                <a:gd name="T2" fmla="*/ 160 w 312"/>
                <a:gd name="T3" fmla="*/ 94 h 170"/>
                <a:gd name="T4" fmla="*/ 3 w 312"/>
                <a:gd name="T5" fmla="*/ 164 h 170"/>
                <a:gd name="T6" fmla="*/ 3 w 312"/>
                <a:gd name="T7" fmla="*/ 164 h 170"/>
                <a:gd name="T8" fmla="*/ 150 w 312"/>
                <a:gd name="T9" fmla="*/ 75 h 170"/>
                <a:gd name="T10" fmla="*/ 150 w 312"/>
                <a:gd name="T11" fmla="*/ 75 h 170"/>
                <a:gd name="T12" fmla="*/ 308 w 312"/>
                <a:gd name="T13" fmla="*/ 5 h 170"/>
                <a:gd name="T14" fmla="*/ 308 w 312"/>
                <a:gd name="T15" fmla="*/ 5 h 170"/>
                <a:gd name="T16" fmla="*/ 160 w 312"/>
                <a:gd name="T17" fmla="*/ 9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2" h="170">
                  <a:moveTo>
                    <a:pt x="160" y="94"/>
                  </a:moveTo>
                  <a:lnTo>
                    <a:pt x="160" y="94"/>
                  </a:lnTo>
                  <a:cubicBezTo>
                    <a:pt x="76" y="138"/>
                    <a:pt x="5" y="169"/>
                    <a:pt x="3" y="164"/>
                  </a:cubicBezTo>
                  <a:lnTo>
                    <a:pt x="3" y="164"/>
                  </a:lnTo>
                  <a:cubicBezTo>
                    <a:pt x="0" y="158"/>
                    <a:pt x="67" y="119"/>
                    <a:pt x="150" y="75"/>
                  </a:cubicBezTo>
                  <a:lnTo>
                    <a:pt x="150" y="75"/>
                  </a:lnTo>
                  <a:cubicBezTo>
                    <a:pt x="234" y="31"/>
                    <a:pt x="305" y="0"/>
                    <a:pt x="308" y="5"/>
                  </a:cubicBezTo>
                  <a:lnTo>
                    <a:pt x="308" y="5"/>
                  </a:lnTo>
                  <a:cubicBezTo>
                    <a:pt x="311" y="11"/>
                    <a:pt x="245" y="50"/>
                    <a:pt x="160" y="94"/>
                  </a:cubicBezTo>
                </a:path>
              </a:pathLst>
            </a:custGeom>
            <a:solidFill>
              <a:srgbClr val="164D5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83" name="Freeform 156">
              <a:extLst>
                <a:ext uri="{FF2B5EF4-FFF2-40B4-BE49-F238E27FC236}">
                  <a16:creationId xmlns:a16="http://schemas.microsoft.com/office/drawing/2014/main" id="{BA1B4B74-C5D5-473F-88E1-853996A0A2B2}"/>
                </a:ext>
              </a:extLst>
            </p:cNvPr>
            <p:cNvSpPr>
              <a:spLocks noChangeArrowheads="1"/>
            </p:cNvSpPr>
            <p:nvPr/>
          </p:nvSpPr>
          <p:spPr bwMode="auto">
            <a:xfrm>
              <a:off x="12254738" y="7407306"/>
              <a:ext cx="554798" cy="439443"/>
            </a:xfrm>
            <a:custGeom>
              <a:avLst/>
              <a:gdLst>
                <a:gd name="T0" fmla="*/ 446 w 447"/>
                <a:gd name="T1" fmla="*/ 50 h 351"/>
                <a:gd name="T2" fmla="*/ 410 w 447"/>
                <a:gd name="T3" fmla="*/ 0 h 351"/>
                <a:gd name="T4" fmla="*/ 0 w 447"/>
                <a:gd name="T5" fmla="*/ 300 h 351"/>
                <a:gd name="T6" fmla="*/ 37 w 447"/>
                <a:gd name="T7" fmla="*/ 350 h 351"/>
                <a:gd name="T8" fmla="*/ 446 w 447"/>
                <a:gd name="T9" fmla="*/ 50 h 351"/>
              </a:gdLst>
              <a:ahLst/>
              <a:cxnLst>
                <a:cxn ang="0">
                  <a:pos x="T0" y="T1"/>
                </a:cxn>
                <a:cxn ang="0">
                  <a:pos x="T2" y="T3"/>
                </a:cxn>
                <a:cxn ang="0">
                  <a:pos x="T4" y="T5"/>
                </a:cxn>
                <a:cxn ang="0">
                  <a:pos x="T6" y="T7"/>
                </a:cxn>
                <a:cxn ang="0">
                  <a:pos x="T8" y="T9"/>
                </a:cxn>
              </a:cxnLst>
              <a:rect l="0" t="0" r="r" b="b"/>
              <a:pathLst>
                <a:path w="447" h="351">
                  <a:moveTo>
                    <a:pt x="446" y="50"/>
                  </a:moveTo>
                  <a:lnTo>
                    <a:pt x="410" y="0"/>
                  </a:lnTo>
                  <a:lnTo>
                    <a:pt x="0" y="300"/>
                  </a:lnTo>
                  <a:lnTo>
                    <a:pt x="37" y="350"/>
                  </a:lnTo>
                  <a:lnTo>
                    <a:pt x="446" y="50"/>
                  </a:lnTo>
                </a:path>
              </a:pathLst>
            </a:custGeom>
            <a:solidFill>
              <a:srgbClr val="24B1B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84" name="Freeform 157">
              <a:extLst>
                <a:ext uri="{FF2B5EF4-FFF2-40B4-BE49-F238E27FC236}">
                  <a16:creationId xmlns:a16="http://schemas.microsoft.com/office/drawing/2014/main" id="{2FEE4D0C-2B86-4C16-951E-69A60F3B7BFB}"/>
                </a:ext>
              </a:extLst>
            </p:cNvPr>
            <p:cNvSpPr>
              <a:spLocks noChangeArrowheads="1"/>
            </p:cNvSpPr>
            <p:nvPr/>
          </p:nvSpPr>
          <p:spPr bwMode="auto">
            <a:xfrm>
              <a:off x="12320657" y="7451251"/>
              <a:ext cx="433953" cy="346064"/>
            </a:xfrm>
            <a:custGeom>
              <a:avLst/>
              <a:gdLst>
                <a:gd name="T0" fmla="*/ 348 w 349"/>
                <a:gd name="T1" fmla="*/ 50 h 279"/>
                <a:gd name="T2" fmla="*/ 311 w 349"/>
                <a:gd name="T3" fmla="*/ 0 h 279"/>
                <a:gd name="T4" fmla="*/ 0 w 349"/>
                <a:gd name="T5" fmla="*/ 228 h 279"/>
                <a:gd name="T6" fmla="*/ 36 w 349"/>
                <a:gd name="T7" fmla="*/ 278 h 279"/>
                <a:gd name="T8" fmla="*/ 348 w 349"/>
                <a:gd name="T9" fmla="*/ 50 h 279"/>
              </a:gdLst>
              <a:ahLst/>
              <a:cxnLst>
                <a:cxn ang="0">
                  <a:pos x="T0" y="T1"/>
                </a:cxn>
                <a:cxn ang="0">
                  <a:pos x="T2" y="T3"/>
                </a:cxn>
                <a:cxn ang="0">
                  <a:pos x="T4" y="T5"/>
                </a:cxn>
                <a:cxn ang="0">
                  <a:pos x="T6" y="T7"/>
                </a:cxn>
                <a:cxn ang="0">
                  <a:pos x="T8" y="T9"/>
                </a:cxn>
              </a:cxnLst>
              <a:rect l="0" t="0" r="r" b="b"/>
              <a:pathLst>
                <a:path w="349" h="279">
                  <a:moveTo>
                    <a:pt x="348" y="50"/>
                  </a:moveTo>
                  <a:lnTo>
                    <a:pt x="311" y="0"/>
                  </a:lnTo>
                  <a:lnTo>
                    <a:pt x="0" y="228"/>
                  </a:lnTo>
                  <a:lnTo>
                    <a:pt x="36" y="278"/>
                  </a:lnTo>
                  <a:lnTo>
                    <a:pt x="348" y="50"/>
                  </a:lnTo>
                </a:path>
              </a:pathLst>
            </a:custGeom>
            <a:solidFill>
              <a:srgbClr val="D9133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85" name="Freeform 158">
              <a:extLst>
                <a:ext uri="{FF2B5EF4-FFF2-40B4-BE49-F238E27FC236}">
                  <a16:creationId xmlns:a16="http://schemas.microsoft.com/office/drawing/2014/main" id="{C54C5FC5-AE9C-4236-8450-ACBF9C4AEFFE}"/>
                </a:ext>
              </a:extLst>
            </p:cNvPr>
            <p:cNvSpPr>
              <a:spLocks noChangeArrowheads="1"/>
            </p:cNvSpPr>
            <p:nvPr/>
          </p:nvSpPr>
          <p:spPr bwMode="auto">
            <a:xfrm>
              <a:off x="12348123" y="7495195"/>
              <a:ext cx="357047" cy="269162"/>
            </a:xfrm>
            <a:custGeom>
              <a:avLst/>
              <a:gdLst>
                <a:gd name="T0" fmla="*/ 150 w 287"/>
                <a:gd name="T1" fmla="*/ 116 h 215"/>
                <a:gd name="T2" fmla="*/ 150 w 287"/>
                <a:gd name="T3" fmla="*/ 116 h 215"/>
                <a:gd name="T4" fmla="*/ 3 w 287"/>
                <a:gd name="T5" fmla="*/ 209 h 215"/>
                <a:gd name="T6" fmla="*/ 3 w 287"/>
                <a:gd name="T7" fmla="*/ 209 h 215"/>
                <a:gd name="T8" fmla="*/ 136 w 287"/>
                <a:gd name="T9" fmla="*/ 98 h 215"/>
                <a:gd name="T10" fmla="*/ 136 w 287"/>
                <a:gd name="T11" fmla="*/ 98 h 215"/>
                <a:gd name="T12" fmla="*/ 282 w 287"/>
                <a:gd name="T13" fmla="*/ 5 h 215"/>
                <a:gd name="T14" fmla="*/ 282 w 287"/>
                <a:gd name="T15" fmla="*/ 5 h 215"/>
                <a:gd name="T16" fmla="*/ 150 w 287"/>
                <a:gd name="T17" fmla="*/ 116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7" h="215">
                  <a:moveTo>
                    <a:pt x="150" y="116"/>
                  </a:moveTo>
                  <a:lnTo>
                    <a:pt x="150" y="116"/>
                  </a:lnTo>
                  <a:cubicBezTo>
                    <a:pt x="72" y="172"/>
                    <a:pt x="7" y="214"/>
                    <a:pt x="3" y="209"/>
                  </a:cubicBezTo>
                  <a:lnTo>
                    <a:pt x="3" y="209"/>
                  </a:lnTo>
                  <a:cubicBezTo>
                    <a:pt x="0" y="204"/>
                    <a:pt x="60" y="154"/>
                    <a:pt x="136" y="98"/>
                  </a:cubicBezTo>
                  <a:lnTo>
                    <a:pt x="136" y="98"/>
                  </a:lnTo>
                  <a:cubicBezTo>
                    <a:pt x="213" y="42"/>
                    <a:pt x="279" y="0"/>
                    <a:pt x="282" y="5"/>
                  </a:cubicBezTo>
                  <a:lnTo>
                    <a:pt x="282" y="5"/>
                  </a:lnTo>
                  <a:cubicBezTo>
                    <a:pt x="286" y="10"/>
                    <a:pt x="226" y="59"/>
                    <a:pt x="150" y="116"/>
                  </a:cubicBezTo>
                </a:path>
              </a:pathLst>
            </a:custGeom>
            <a:solidFill>
              <a:srgbClr val="FFEDD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86" name="Freeform 159">
              <a:extLst>
                <a:ext uri="{FF2B5EF4-FFF2-40B4-BE49-F238E27FC236}">
                  <a16:creationId xmlns:a16="http://schemas.microsoft.com/office/drawing/2014/main" id="{91E5D9FD-E781-4B38-B907-4C97BD620CA2}"/>
                </a:ext>
              </a:extLst>
            </p:cNvPr>
            <p:cNvSpPr>
              <a:spLocks noChangeArrowheads="1"/>
            </p:cNvSpPr>
            <p:nvPr/>
          </p:nvSpPr>
          <p:spPr bwMode="auto">
            <a:xfrm>
              <a:off x="11661490" y="8588312"/>
              <a:ext cx="115355" cy="587753"/>
            </a:xfrm>
            <a:custGeom>
              <a:avLst/>
              <a:gdLst>
                <a:gd name="T0" fmla="*/ 90 w 91"/>
                <a:gd name="T1" fmla="*/ 0 h 473"/>
                <a:gd name="T2" fmla="*/ 0 w 91"/>
                <a:gd name="T3" fmla="*/ 0 h 473"/>
                <a:gd name="T4" fmla="*/ 0 w 91"/>
                <a:gd name="T5" fmla="*/ 472 h 473"/>
                <a:gd name="T6" fmla="*/ 90 w 91"/>
                <a:gd name="T7" fmla="*/ 472 h 473"/>
                <a:gd name="T8" fmla="*/ 90 w 91"/>
                <a:gd name="T9" fmla="*/ 0 h 473"/>
              </a:gdLst>
              <a:ahLst/>
              <a:cxnLst>
                <a:cxn ang="0">
                  <a:pos x="T0" y="T1"/>
                </a:cxn>
                <a:cxn ang="0">
                  <a:pos x="T2" y="T3"/>
                </a:cxn>
                <a:cxn ang="0">
                  <a:pos x="T4" y="T5"/>
                </a:cxn>
                <a:cxn ang="0">
                  <a:pos x="T6" y="T7"/>
                </a:cxn>
                <a:cxn ang="0">
                  <a:pos x="T8" y="T9"/>
                </a:cxn>
              </a:cxnLst>
              <a:rect l="0" t="0" r="r" b="b"/>
              <a:pathLst>
                <a:path w="91" h="473">
                  <a:moveTo>
                    <a:pt x="90" y="0"/>
                  </a:moveTo>
                  <a:lnTo>
                    <a:pt x="0" y="0"/>
                  </a:lnTo>
                  <a:lnTo>
                    <a:pt x="0" y="472"/>
                  </a:lnTo>
                  <a:lnTo>
                    <a:pt x="90" y="472"/>
                  </a:lnTo>
                  <a:lnTo>
                    <a:pt x="90" y="0"/>
                  </a:lnTo>
                </a:path>
              </a:pathLst>
            </a:custGeom>
            <a:solidFill>
              <a:srgbClr val="D9133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87" name="Freeform 160">
              <a:extLst>
                <a:ext uri="{FF2B5EF4-FFF2-40B4-BE49-F238E27FC236}">
                  <a16:creationId xmlns:a16="http://schemas.microsoft.com/office/drawing/2014/main" id="{84F8770C-9FD5-45EA-90D4-B7F546FEDFBE}"/>
                </a:ext>
              </a:extLst>
            </p:cNvPr>
            <p:cNvSpPr>
              <a:spLocks noChangeArrowheads="1"/>
            </p:cNvSpPr>
            <p:nvPr/>
          </p:nvSpPr>
          <p:spPr bwMode="auto">
            <a:xfrm>
              <a:off x="11287964" y="8692679"/>
              <a:ext cx="186763" cy="483389"/>
            </a:xfrm>
            <a:custGeom>
              <a:avLst/>
              <a:gdLst>
                <a:gd name="T0" fmla="*/ 147 w 148"/>
                <a:gd name="T1" fmla="*/ 0 h 389"/>
                <a:gd name="T2" fmla="*/ 0 w 148"/>
                <a:gd name="T3" fmla="*/ 0 h 389"/>
                <a:gd name="T4" fmla="*/ 0 w 148"/>
                <a:gd name="T5" fmla="*/ 388 h 389"/>
                <a:gd name="T6" fmla="*/ 147 w 148"/>
                <a:gd name="T7" fmla="*/ 388 h 389"/>
                <a:gd name="T8" fmla="*/ 147 w 148"/>
                <a:gd name="T9" fmla="*/ 0 h 389"/>
              </a:gdLst>
              <a:ahLst/>
              <a:cxnLst>
                <a:cxn ang="0">
                  <a:pos x="T0" y="T1"/>
                </a:cxn>
                <a:cxn ang="0">
                  <a:pos x="T2" y="T3"/>
                </a:cxn>
                <a:cxn ang="0">
                  <a:pos x="T4" y="T5"/>
                </a:cxn>
                <a:cxn ang="0">
                  <a:pos x="T6" y="T7"/>
                </a:cxn>
                <a:cxn ang="0">
                  <a:pos x="T8" y="T9"/>
                </a:cxn>
              </a:cxnLst>
              <a:rect l="0" t="0" r="r" b="b"/>
              <a:pathLst>
                <a:path w="148" h="389">
                  <a:moveTo>
                    <a:pt x="147" y="0"/>
                  </a:moveTo>
                  <a:lnTo>
                    <a:pt x="0" y="0"/>
                  </a:lnTo>
                  <a:lnTo>
                    <a:pt x="0" y="388"/>
                  </a:lnTo>
                  <a:lnTo>
                    <a:pt x="147" y="388"/>
                  </a:lnTo>
                  <a:lnTo>
                    <a:pt x="147" y="0"/>
                  </a:lnTo>
                </a:path>
              </a:pathLst>
            </a:custGeom>
            <a:solidFill>
              <a:srgbClr val="3A405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88" name="Freeform 161">
              <a:extLst>
                <a:ext uri="{FF2B5EF4-FFF2-40B4-BE49-F238E27FC236}">
                  <a16:creationId xmlns:a16="http://schemas.microsoft.com/office/drawing/2014/main" id="{9357BBB4-3E69-4E77-9EFB-B1E774940CAC}"/>
                </a:ext>
              </a:extLst>
            </p:cNvPr>
            <p:cNvSpPr>
              <a:spLocks noChangeArrowheads="1"/>
            </p:cNvSpPr>
            <p:nvPr/>
          </p:nvSpPr>
          <p:spPr bwMode="auto">
            <a:xfrm>
              <a:off x="11776847" y="8522395"/>
              <a:ext cx="98874" cy="653671"/>
            </a:xfrm>
            <a:custGeom>
              <a:avLst/>
              <a:gdLst>
                <a:gd name="T0" fmla="*/ 0 w 81"/>
                <a:gd name="T1" fmla="*/ 0 h 526"/>
                <a:gd name="T2" fmla="*/ 80 w 81"/>
                <a:gd name="T3" fmla="*/ 0 h 526"/>
                <a:gd name="T4" fmla="*/ 80 w 81"/>
                <a:gd name="T5" fmla="*/ 525 h 526"/>
                <a:gd name="T6" fmla="*/ 0 w 81"/>
                <a:gd name="T7" fmla="*/ 525 h 526"/>
                <a:gd name="T8" fmla="*/ 0 w 81"/>
                <a:gd name="T9" fmla="*/ 0 h 526"/>
              </a:gdLst>
              <a:ahLst/>
              <a:cxnLst>
                <a:cxn ang="0">
                  <a:pos x="T0" y="T1"/>
                </a:cxn>
                <a:cxn ang="0">
                  <a:pos x="T2" y="T3"/>
                </a:cxn>
                <a:cxn ang="0">
                  <a:pos x="T4" y="T5"/>
                </a:cxn>
                <a:cxn ang="0">
                  <a:pos x="T6" y="T7"/>
                </a:cxn>
                <a:cxn ang="0">
                  <a:pos x="T8" y="T9"/>
                </a:cxn>
              </a:cxnLst>
              <a:rect l="0" t="0" r="r" b="b"/>
              <a:pathLst>
                <a:path w="81" h="526">
                  <a:moveTo>
                    <a:pt x="0" y="0"/>
                  </a:moveTo>
                  <a:lnTo>
                    <a:pt x="80" y="0"/>
                  </a:lnTo>
                  <a:lnTo>
                    <a:pt x="80" y="525"/>
                  </a:lnTo>
                  <a:lnTo>
                    <a:pt x="0" y="525"/>
                  </a:lnTo>
                  <a:lnTo>
                    <a:pt x="0" y="0"/>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89" name="Freeform 162">
              <a:extLst>
                <a:ext uri="{FF2B5EF4-FFF2-40B4-BE49-F238E27FC236}">
                  <a16:creationId xmlns:a16="http://schemas.microsoft.com/office/drawing/2014/main" id="{FC911E2C-241F-4531-94CD-3D964A2E086A}"/>
                </a:ext>
              </a:extLst>
            </p:cNvPr>
            <p:cNvSpPr>
              <a:spLocks noChangeArrowheads="1"/>
            </p:cNvSpPr>
            <p:nvPr/>
          </p:nvSpPr>
          <p:spPr bwMode="auto">
            <a:xfrm>
              <a:off x="12106428" y="9044233"/>
              <a:ext cx="719588" cy="137327"/>
            </a:xfrm>
            <a:custGeom>
              <a:avLst/>
              <a:gdLst>
                <a:gd name="T0" fmla="*/ 0 w 579"/>
                <a:gd name="T1" fmla="*/ 0 h 109"/>
                <a:gd name="T2" fmla="*/ 578 w 579"/>
                <a:gd name="T3" fmla="*/ 0 h 109"/>
                <a:gd name="T4" fmla="*/ 578 w 579"/>
                <a:gd name="T5" fmla="*/ 108 h 109"/>
                <a:gd name="T6" fmla="*/ 0 w 579"/>
                <a:gd name="T7" fmla="*/ 108 h 109"/>
                <a:gd name="T8" fmla="*/ 0 w 579"/>
                <a:gd name="T9" fmla="*/ 0 h 109"/>
              </a:gdLst>
              <a:ahLst/>
              <a:cxnLst>
                <a:cxn ang="0">
                  <a:pos x="T0" y="T1"/>
                </a:cxn>
                <a:cxn ang="0">
                  <a:pos x="T2" y="T3"/>
                </a:cxn>
                <a:cxn ang="0">
                  <a:pos x="T4" y="T5"/>
                </a:cxn>
                <a:cxn ang="0">
                  <a:pos x="T6" y="T7"/>
                </a:cxn>
                <a:cxn ang="0">
                  <a:pos x="T8" y="T9"/>
                </a:cxn>
              </a:cxnLst>
              <a:rect l="0" t="0" r="r" b="b"/>
              <a:pathLst>
                <a:path w="579" h="109">
                  <a:moveTo>
                    <a:pt x="0" y="0"/>
                  </a:moveTo>
                  <a:lnTo>
                    <a:pt x="578" y="0"/>
                  </a:lnTo>
                  <a:lnTo>
                    <a:pt x="578" y="108"/>
                  </a:lnTo>
                  <a:lnTo>
                    <a:pt x="0" y="108"/>
                  </a:lnTo>
                  <a:lnTo>
                    <a:pt x="0" y="0"/>
                  </a:lnTo>
                </a:path>
              </a:pathLst>
            </a:custGeom>
            <a:solidFill>
              <a:srgbClr val="004C8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90" name="Freeform 163">
              <a:extLst>
                <a:ext uri="{FF2B5EF4-FFF2-40B4-BE49-F238E27FC236}">
                  <a16:creationId xmlns:a16="http://schemas.microsoft.com/office/drawing/2014/main" id="{8ABBCD8E-E00C-4278-BCA5-FAF12699B8D9}"/>
                </a:ext>
              </a:extLst>
            </p:cNvPr>
            <p:cNvSpPr>
              <a:spLocks noChangeArrowheads="1"/>
            </p:cNvSpPr>
            <p:nvPr/>
          </p:nvSpPr>
          <p:spPr bwMode="auto">
            <a:xfrm>
              <a:off x="13095175" y="8472957"/>
              <a:ext cx="175778" cy="708605"/>
            </a:xfrm>
            <a:custGeom>
              <a:avLst/>
              <a:gdLst>
                <a:gd name="T0" fmla="*/ 0 w 140"/>
                <a:gd name="T1" fmla="*/ 0 h 568"/>
                <a:gd name="T2" fmla="*/ 139 w 140"/>
                <a:gd name="T3" fmla="*/ 0 h 568"/>
                <a:gd name="T4" fmla="*/ 139 w 140"/>
                <a:gd name="T5" fmla="*/ 567 h 568"/>
                <a:gd name="T6" fmla="*/ 0 w 140"/>
                <a:gd name="T7" fmla="*/ 567 h 568"/>
                <a:gd name="T8" fmla="*/ 0 w 140"/>
                <a:gd name="T9" fmla="*/ 0 h 568"/>
              </a:gdLst>
              <a:ahLst/>
              <a:cxnLst>
                <a:cxn ang="0">
                  <a:pos x="T0" y="T1"/>
                </a:cxn>
                <a:cxn ang="0">
                  <a:pos x="T2" y="T3"/>
                </a:cxn>
                <a:cxn ang="0">
                  <a:pos x="T4" y="T5"/>
                </a:cxn>
                <a:cxn ang="0">
                  <a:pos x="T6" y="T7"/>
                </a:cxn>
                <a:cxn ang="0">
                  <a:pos x="T8" y="T9"/>
                </a:cxn>
              </a:cxnLst>
              <a:rect l="0" t="0" r="r" b="b"/>
              <a:pathLst>
                <a:path w="140" h="568">
                  <a:moveTo>
                    <a:pt x="0" y="0"/>
                  </a:moveTo>
                  <a:lnTo>
                    <a:pt x="139" y="0"/>
                  </a:lnTo>
                  <a:lnTo>
                    <a:pt x="139" y="567"/>
                  </a:lnTo>
                  <a:lnTo>
                    <a:pt x="0" y="567"/>
                  </a:lnTo>
                  <a:lnTo>
                    <a:pt x="0" y="0"/>
                  </a:lnTo>
                </a:path>
              </a:pathLst>
            </a:custGeom>
            <a:solidFill>
              <a:srgbClr val="FFC23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91" name="Freeform 164">
              <a:extLst>
                <a:ext uri="{FF2B5EF4-FFF2-40B4-BE49-F238E27FC236}">
                  <a16:creationId xmlns:a16="http://schemas.microsoft.com/office/drawing/2014/main" id="{038F2E51-7BDF-40FE-8538-2A394E9A3B61}"/>
                </a:ext>
              </a:extLst>
            </p:cNvPr>
            <p:cNvSpPr>
              <a:spLocks noChangeArrowheads="1"/>
            </p:cNvSpPr>
            <p:nvPr/>
          </p:nvSpPr>
          <p:spPr bwMode="auto">
            <a:xfrm>
              <a:off x="12837003" y="8352111"/>
              <a:ext cx="280146" cy="829452"/>
            </a:xfrm>
            <a:custGeom>
              <a:avLst/>
              <a:gdLst>
                <a:gd name="T0" fmla="*/ 140 w 224"/>
                <a:gd name="T1" fmla="*/ 0 h 665"/>
                <a:gd name="T2" fmla="*/ 223 w 224"/>
                <a:gd name="T3" fmla="*/ 18 h 665"/>
                <a:gd name="T4" fmla="*/ 83 w 224"/>
                <a:gd name="T5" fmla="*/ 664 h 665"/>
                <a:gd name="T6" fmla="*/ 0 w 224"/>
                <a:gd name="T7" fmla="*/ 646 h 665"/>
                <a:gd name="T8" fmla="*/ 140 w 224"/>
                <a:gd name="T9" fmla="*/ 0 h 665"/>
              </a:gdLst>
              <a:ahLst/>
              <a:cxnLst>
                <a:cxn ang="0">
                  <a:pos x="T0" y="T1"/>
                </a:cxn>
                <a:cxn ang="0">
                  <a:pos x="T2" y="T3"/>
                </a:cxn>
                <a:cxn ang="0">
                  <a:pos x="T4" y="T5"/>
                </a:cxn>
                <a:cxn ang="0">
                  <a:pos x="T6" y="T7"/>
                </a:cxn>
                <a:cxn ang="0">
                  <a:pos x="T8" y="T9"/>
                </a:cxn>
              </a:cxnLst>
              <a:rect l="0" t="0" r="r" b="b"/>
              <a:pathLst>
                <a:path w="224" h="665">
                  <a:moveTo>
                    <a:pt x="140" y="0"/>
                  </a:moveTo>
                  <a:lnTo>
                    <a:pt x="223" y="18"/>
                  </a:lnTo>
                  <a:lnTo>
                    <a:pt x="83" y="664"/>
                  </a:lnTo>
                  <a:lnTo>
                    <a:pt x="0" y="646"/>
                  </a:lnTo>
                  <a:lnTo>
                    <a:pt x="140" y="0"/>
                  </a:lnTo>
                </a:path>
              </a:pathLst>
            </a:custGeom>
            <a:solidFill>
              <a:srgbClr val="3A405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92" name="Freeform 165">
              <a:extLst>
                <a:ext uri="{FF2B5EF4-FFF2-40B4-BE49-F238E27FC236}">
                  <a16:creationId xmlns:a16="http://schemas.microsoft.com/office/drawing/2014/main" id="{25A9626A-86FD-4B3A-8A15-12DA4F0A69DD}"/>
                </a:ext>
              </a:extLst>
            </p:cNvPr>
            <p:cNvSpPr>
              <a:spLocks noChangeArrowheads="1"/>
            </p:cNvSpPr>
            <p:nvPr/>
          </p:nvSpPr>
          <p:spPr bwMode="auto">
            <a:xfrm>
              <a:off x="11661490" y="8692679"/>
              <a:ext cx="115355" cy="379022"/>
            </a:xfrm>
            <a:custGeom>
              <a:avLst/>
              <a:gdLst>
                <a:gd name="T0" fmla="*/ 90 w 91"/>
                <a:gd name="T1" fmla="*/ 0 h 305"/>
                <a:gd name="T2" fmla="*/ 0 w 91"/>
                <a:gd name="T3" fmla="*/ 0 h 305"/>
                <a:gd name="T4" fmla="*/ 0 w 91"/>
                <a:gd name="T5" fmla="*/ 304 h 305"/>
                <a:gd name="T6" fmla="*/ 90 w 91"/>
                <a:gd name="T7" fmla="*/ 304 h 305"/>
                <a:gd name="T8" fmla="*/ 90 w 91"/>
                <a:gd name="T9" fmla="*/ 0 h 305"/>
              </a:gdLst>
              <a:ahLst/>
              <a:cxnLst>
                <a:cxn ang="0">
                  <a:pos x="T0" y="T1"/>
                </a:cxn>
                <a:cxn ang="0">
                  <a:pos x="T2" y="T3"/>
                </a:cxn>
                <a:cxn ang="0">
                  <a:pos x="T4" y="T5"/>
                </a:cxn>
                <a:cxn ang="0">
                  <a:pos x="T6" y="T7"/>
                </a:cxn>
                <a:cxn ang="0">
                  <a:pos x="T8" y="T9"/>
                </a:cxn>
              </a:cxnLst>
              <a:rect l="0" t="0" r="r" b="b"/>
              <a:pathLst>
                <a:path w="91" h="305">
                  <a:moveTo>
                    <a:pt x="90" y="0"/>
                  </a:moveTo>
                  <a:lnTo>
                    <a:pt x="0" y="0"/>
                  </a:lnTo>
                  <a:lnTo>
                    <a:pt x="0" y="304"/>
                  </a:lnTo>
                  <a:lnTo>
                    <a:pt x="90" y="304"/>
                  </a:lnTo>
                  <a:lnTo>
                    <a:pt x="90" y="0"/>
                  </a:lnTo>
                </a:path>
              </a:pathLst>
            </a:custGeom>
            <a:solidFill>
              <a:srgbClr val="25242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93" name="Freeform 166">
              <a:extLst>
                <a:ext uri="{FF2B5EF4-FFF2-40B4-BE49-F238E27FC236}">
                  <a16:creationId xmlns:a16="http://schemas.microsoft.com/office/drawing/2014/main" id="{0731798B-C4BC-400A-9229-458F0FA8D88D}"/>
                </a:ext>
              </a:extLst>
            </p:cNvPr>
            <p:cNvSpPr>
              <a:spLocks noChangeArrowheads="1"/>
            </p:cNvSpPr>
            <p:nvPr/>
          </p:nvSpPr>
          <p:spPr bwMode="auto">
            <a:xfrm>
              <a:off x="11804310" y="8560844"/>
              <a:ext cx="38453" cy="576772"/>
            </a:xfrm>
            <a:custGeom>
              <a:avLst/>
              <a:gdLst>
                <a:gd name="T0" fmla="*/ 15 w 32"/>
                <a:gd name="T1" fmla="*/ 0 h 464"/>
                <a:gd name="T2" fmla="*/ 15 w 32"/>
                <a:gd name="T3" fmla="*/ 0 h 464"/>
                <a:gd name="T4" fmla="*/ 15 w 32"/>
                <a:gd name="T5" fmla="*/ 0 h 464"/>
                <a:gd name="T6" fmla="*/ 31 w 32"/>
                <a:gd name="T7" fmla="*/ 16 h 464"/>
                <a:gd name="T8" fmla="*/ 31 w 32"/>
                <a:gd name="T9" fmla="*/ 448 h 464"/>
                <a:gd name="T10" fmla="*/ 31 w 32"/>
                <a:gd name="T11" fmla="*/ 448 h 464"/>
                <a:gd name="T12" fmla="*/ 15 w 32"/>
                <a:gd name="T13" fmla="*/ 463 h 464"/>
                <a:gd name="T14" fmla="*/ 15 w 32"/>
                <a:gd name="T15" fmla="*/ 463 h 464"/>
                <a:gd name="T16" fmla="*/ 0 w 32"/>
                <a:gd name="T17" fmla="*/ 448 h 464"/>
                <a:gd name="T18" fmla="*/ 0 w 32"/>
                <a:gd name="T19" fmla="*/ 16 h 464"/>
                <a:gd name="T20" fmla="*/ 0 w 32"/>
                <a:gd name="T21" fmla="*/ 16 h 464"/>
                <a:gd name="T22" fmla="*/ 15 w 32"/>
                <a:gd name="T23" fmla="*/ 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464">
                  <a:moveTo>
                    <a:pt x="15" y="0"/>
                  </a:moveTo>
                  <a:lnTo>
                    <a:pt x="15" y="0"/>
                  </a:lnTo>
                  <a:lnTo>
                    <a:pt x="15" y="0"/>
                  </a:lnTo>
                  <a:cubicBezTo>
                    <a:pt x="24" y="0"/>
                    <a:pt x="31" y="7"/>
                    <a:pt x="31" y="16"/>
                  </a:cubicBezTo>
                  <a:lnTo>
                    <a:pt x="31" y="448"/>
                  </a:lnTo>
                  <a:lnTo>
                    <a:pt x="31" y="448"/>
                  </a:lnTo>
                  <a:cubicBezTo>
                    <a:pt x="31" y="456"/>
                    <a:pt x="24" y="463"/>
                    <a:pt x="15" y="463"/>
                  </a:cubicBezTo>
                  <a:lnTo>
                    <a:pt x="15" y="463"/>
                  </a:lnTo>
                  <a:cubicBezTo>
                    <a:pt x="7" y="463"/>
                    <a:pt x="0" y="456"/>
                    <a:pt x="0" y="448"/>
                  </a:cubicBezTo>
                  <a:lnTo>
                    <a:pt x="0" y="16"/>
                  </a:lnTo>
                  <a:lnTo>
                    <a:pt x="0" y="16"/>
                  </a:lnTo>
                  <a:cubicBezTo>
                    <a:pt x="0" y="7"/>
                    <a:pt x="7" y="0"/>
                    <a:pt x="15" y="0"/>
                  </a:cubicBezTo>
                </a:path>
              </a:pathLst>
            </a:custGeom>
            <a:solidFill>
              <a:srgbClr val="FFEDD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94" name="Freeform 167">
              <a:extLst>
                <a:ext uri="{FF2B5EF4-FFF2-40B4-BE49-F238E27FC236}">
                  <a16:creationId xmlns:a16="http://schemas.microsoft.com/office/drawing/2014/main" id="{E5431FEC-3387-4D8A-892D-6FA64B52B21A}"/>
                </a:ext>
              </a:extLst>
            </p:cNvPr>
            <p:cNvSpPr>
              <a:spLocks noChangeArrowheads="1"/>
            </p:cNvSpPr>
            <p:nvPr/>
          </p:nvSpPr>
          <p:spPr bwMode="auto">
            <a:xfrm>
              <a:off x="11287964" y="8769581"/>
              <a:ext cx="186763" cy="335077"/>
            </a:xfrm>
            <a:custGeom>
              <a:avLst/>
              <a:gdLst>
                <a:gd name="T0" fmla="*/ 147 w 148"/>
                <a:gd name="T1" fmla="*/ 0 h 269"/>
                <a:gd name="T2" fmla="*/ 0 w 148"/>
                <a:gd name="T3" fmla="*/ 0 h 269"/>
                <a:gd name="T4" fmla="*/ 0 w 148"/>
                <a:gd name="T5" fmla="*/ 268 h 269"/>
                <a:gd name="T6" fmla="*/ 147 w 148"/>
                <a:gd name="T7" fmla="*/ 268 h 269"/>
                <a:gd name="T8" fmla="*/ 147 w 148"/>
                <a:gd name="T9" fmla="*/ 0 h 269"/>
              </a:gdLst>
              <a:ahLst/>
              <a:cxnLst>
                <a:cxn ang="0">
                  <a:pos x="T0" y="T1"/>
                </a:cxn>
                <a:cxn ang="0">
                  <a:pos x="T2" y="T3"/>
                </a:cxn>
                <a:cxn ang="0">
                  <a:pos x="T4" y="T5"/>
                </a:cxn>
                <a:cxn ang="0">
                  <a:pos x="T6" y="T7"/>
                </a:cxn>
                <a:cxn ang="0">
                  <a:pos x="T8" y="T9"/>
                </a:cxn>
              </a:cxnLst>
              <a:rect l="0" t="0" r="r" b="b"/>
              <a:pathLst>
                <a:path w="148" h="269">
                  <a:moveTo>
                    <a:pt x="147" y="0"/>
                  </a:moveTo>
                  <a:lnTo>
                    <a:pt x="0" y="0"/>
                  </a:lnTo>
                  <a:lnTo>
                    <a:pt x="0" y="268"/>
                  </a:lnTo>
                  <a:lnTo>
                    <a:pt x="147" y="268"/>
                  </a:lnTo>
                  <a:lnTo>
                    <a:pt x="147" y="0"/>
                  </a:lnTo>
                </a:path>
              </a:pathLst>
            </a:custGeom>
            <a:solidFill>
              <a:srgbClr val="4B849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95" name="Freeform 100">
              <a:extLst>
                <a:ext uri="{FF2B5EF4-FFF2-40B4-BE49-F238E27FC236}">
                  <a16:creationId xmlns:a16="http://schemas.microsoft.com/office/drawing/2014/main" id="{E8F90E21-D208-40A8-9467-C171F8541BD3}"/>
                </a:ext>
              </a:extLst>
            </p:cNvPr>
            <p:cNvSpPr>
              <a:spLocks noChangeArrowheads="1"/>
            </p:cNvSpPr>
            <p:nvPr/>
          </p:nvSpPr>
          <p:spPr bwMode="auto">
            <a:xfrm>
              <a:off x="11287964" y="8753105"/>
              <a:ext cx="185501" cy="366765"/>
            </a:xfrm>
            <a:custGeom>
              <a:avLst/>
              <a:gdLst>
                <a:gd name="connsiteX0" fmla="*/ 0 w 185501"/>
                <a:gd name="connsiteY0" fmla="*/ 335074 h 366765"/>
                <a:gd name="connsiteX1" fmla="*/ 185501 w 185501"/>
                <a:gd name="connsiteY1" fmla="*/ 335074 h 366765"/>
                <a:gd name="connsiteX2" fmla="*/ 185501 w 185501"/>
                <a:gd name="connsiteY2" fmla="*/ 366765 h 366765"/>
                <a:gd name="connsiteX3" fmla="*/ 0 w 185501"/>
                <a:gd name="connsiteY3" fmla="*/ 366765 h 366765"/>
                <a:gd name="connsiteX4" fmla="*/ 94875 w 185501"/>
                <a:gd name="connsiteY4" fmla="*/ 76905 h 366765"/>
                <a:gd name="connsiteX5" fmla="*/ 152550 w 185501"/>
                <a:gd name="connsiteY5" fmla="*/ 181273 h 366765"/>
                <a:gd name="connsiteX6" fmla="*/ 94875 w 185501"/>
                <a:gd name="connsiteY6" fmla="*/ 284398 h 366765"/>
                <a:gd name="connsiteX7" fmla="*/ 38453 w 185501"/>
                <a:gd name="connsiteY7" fmla="*/ 181273 h 366765"/>
                <a:gd name="connsiteX8" fmla="*/ 94875 w 185501"/>
                <a:gd name="connsiteY8" fmla="*/ 76905 h 366765"/>
                <a:gd name="connsiteX9" fmla="*/ 0 w 185501"/>
                <a:gd name="connsiteY9" fmla="*/ 0 h 366765"/>
                <a:gd name="connsiteX10" fmla="*/ 185501 w 185501"/>
                <a:gd name="connsiteY10" fmla="*/ 0 h 366765"/>
                <a:gd name="connsiteX11" fmla="*/ 185501 w 185501"/>
                <a:gd name="connsiteY11" fmla="*/ 31738 h 366765"/>
                <a:gd name="connsiteX12" fmla="*/ 0 w 185501"/>
                <a:gd name="connsiteY12" fmla="*/ 31738 h 366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501" h="366765">
                  <a:moveTo>
                    <a:pt x="0" y="335074"/>
                  </a:moveTo>
                  <a:lnTo>
                    <a:pt x="185501" y="335074"/>
                  </a:lnTo>
                  <a:lnTo>
                    <a:pt x="185501" y="366765"/>
                  </a:lnTo>
                  <a:lnTo>
                    <a:pt x="0" y="366765"/>
                  </a:lnTo>
                  <a:close/>
                  <a:moveTo>
                    <a:pt x="94875" y="76905"/>
                  </a:moveTo>
                  <a:cubicBezTo>
                    <a:pt x="127474" y="76905"/>
                    <a:pt x="152550" y="122876"/>
                    <a:pt x="152550" y="181273"/>
                  </a:cubicBezTo>
                  <a:cubicBezTo>
                    <a:pt x="152550" y="238426"/>
                    <a:pt x="127474" y="284398"/>
                    <a:pt x="94875" y="284398"/>
                  </a:cubicBezTo>
                  <a:cubicBezTo>
                    <a:pt x="63529" y="284398"/>
                    <a:pt x="38453" y="238426"/>
                    <a:pt x="38453" y="181273"/>
                  </a:cubicBezTo>
                  <a:cubicBezTo>
                    <a:pt x="38453" y="122876"/>
                    <a:pt x="63529" y="76905"/>
                    <a:pt x="94875" y="76905"/>
                  </a:cubicBezTo>
                  <a:close/>
                  <a:moveTo>
                    <a:pt x="0" y="0"/>
                  </a:moveTo>
                  <a:lnTo>
                    <a:pt x="185501" y="0"/>
                  </a:lnTo>
                  <a:lnTo>
                    <a:pt x="185501" y="31738"/>
                  </a:lnTo>
                  <a:lnTo>
                    <a:pt x="0" y="31738"/>
                  </a:lnTo>
                  <a:close/>
                </a:path>
              </a:pathLst>
            </a:custGeom>
            <a:solidFill>
              <a:srgbClr val="0F153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defTabSz="914217"/>
              <a:endParaRPr lang="en-US" dirty="0">
                <a:solidFill>
                  <a:srgbClr val="747993"/>
                </a:solidFill>
                <a:latin typeface="Poppins" pitchFamily="2" charset="77"/>
              </a:endParaRPr>
            </a:p>
          </p:txBody>
        </p:sp>
        <p:sp>
          <p:nvSpPr>
            <p:cNvPr id="96" name="Freeform 171">
              <a:extLst>
                <a:ext uri="{FF2B5EF4-FFF2-40B4-BE49-F238E27FC236}">
                  <a16:creationId xmlns:a16="http://schemas.microsoft.com/office/drawing/2014/main" id="{25B611D7-6811-4521-9EAE-4501520CE650}"/>
                </a:ext>
              </a:extLst>
            </p:cNvPr>
            <p:cNvSpPr>
              <a:spLocks noChangeArrowheads="1"/>
            </p:cNvSpPr>
            <p:nvPr/>
          </p:nvSpPr>
          <p:spPr bwMode="auto">
            <a:xfrm>
              <a:off x="11189088" y="8500423"/>
              <a:ext cx="104370" cy="675642"/>
            </a:xfrm>
            <a:custGeom>
              <a:avLst/>
              <a:gdLst>
                <a:gd name="T0" fmla="*/ 0 w 82"/>
                <a:gd name="T1" fmla="*/ 0 h 544"/>
                <a:gd name="T2" fmla="*/ 81 w 82"/>
                <a:gd name="T3" fmla="*/ 0 h 544"/>
                <a:gd name="T4" fmla="*/ 81 w 82"/>
                <a:gd name="T5" fmla="*/ 543 h 544"/>
                <a:gd name="T6" fmla="*/ 0 w 82"/>
                <a:gd name="T7" fmla="*/ 543 h 544"/>
                <a:gd name="T8" fmla="*/ 0 w 82"/>
                <a:gd name="T9" fmla="*/ 0 h 544"/>
              </a:gdLst>
              <a:ahLst/>
              <a:cxnLst>
                <a:cxn ang="0">
                  <a:pos x="T0" y="T1"/>
                </a:cxn>
                <a:cxn ang="0">
                  <a:pos x="T2" y="T3"/>
                </a:cxn>
                <a:cxn ang="0">
                  <a:pos x="T4" y="T5"/>
                </a:cxn>
                <a:cxn ang="0">
                  <a:pos x="T6" y="T7"/>
                </a:cxn>
                <a:cxn ang="0">
                  <a:pos x="T8" y="T9"/>
                </a:cxn>
              </a:cxnLst>
              <a:rect l="0" t="0" r="r" b="b"/>
              <a:pathLst>
                <a:path w="82" h="544">
                  <a:moveTo>
                    <a:pt x="0" y="0"/>
                  </a:moveTo>
                  <a:lnTo>
                    <a:pt x="81" y="0"/>
                  </a:lnTo>
                  <a:lnTo>
                    <a:pt x="81" y="543"/>
                  </a:lnTo>
                  <a:lnTo>
                    <a:pt x="0" y="543"/>
                  </a:lnTo>
                  <a:lnTo>
                    <a:pt x="0" y="0"/>
                  </a:lnTo>
                </a:path>
              </a:pathLst>
            </a:custGeom>
            <a:solidFill>
              <a:srgbClr val="FFC23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97" name="Freeform 172">
              <a:extLst>
                <a:ext uri="{FF2B5EF4-FFF2-40B4-BE49-F238E27FC236}">
                  <a16:creationId xmlns:a16="http://schemas.microsoft.com/office/drawing/2014/main" id="{4379A4FB-19DB-411C-93C0-517E8121BFCB}"/>
                </a:ext>
              </a:extLst>
            </p:cNvPr>
            <p:cNvSpPr>
              <a:spLocks noChangeArrowheads="1"/>
            </p:cNvSpPr>
            <p:nvPr/>
          </p:nvSpPr>
          <p:spPr bwMode="auto">
            <a:xfrm>
              <a:off x="11101199" y="8621273"/>
              <a:ext cx="93383" cy="554797"/>
            </a:xfrm>
            <a:custGeom>
              <a:avLst/>
              <a:gdLst>
                <a:gd name="T0" fmla="*/ 73 w 74"/>
                <a:gd name="T1" fmla="*/ 0 h 447"/>
                <a:gd name="T2" fmla="*/ 0 w 74"/>
                <a:gd name="T3" fmla="*/ 0 h 447"/>
                <a:gd name="T4" fmla="*/ 0 w 74"/>
                <a:gd name="T5" fmla="*/ 446 h 447"/>
                <a:gd name="T6" fmla="*/ 73 w 74"/>
                <a:gd name="T7" fmla="*/ 446 h 447"/>
                <a:gd name="T8" fmla="*/ 73 w 74"/>
                <a:gd name="T9" fmla="*/ 0 h 447"/>
              </a:gdLst>
              <a:ahLst/>
              <a:cxnLst>
                <a:cxn ang="0">
                  <a:pos x="T0" y="T1"/>
                </a:cxn>
                <a:cxn ang="0">
                  <a:pos x="T2" y="T3"/>
                </a:cxn>
                <a:cxn ang="0">
                  <a:pos x="T4" y="T5"/>
                </a:cxn>
                <a:cxn ang="0">
                  <a:pos x="T6" y="T7"/>
                </a:cxn>
                <a:cxn ang="0">
                  <a:pos x="T8" y="T9"/>
                </a:cxn>
              </a:cxnLst>
              <a:rect l="0" t="0" r="r" b="b"/>
              <a:pathLst>
                <a:path w="74" h="447">
                  <a:moveTo>
                    <a:pt x="73" y="0"/>
                  </a:moveTo>
                  <a:lnTo>
                    <a:pt x="0" y="0"/>
                  </a:lnTo>
                  <a:lnTo>
                    <a:pt x="0" y="446"/>
                  </a:lnTo>
                  <a:lnTo>
                    <a:pt x="73" y="446"/>
                  </a:lnTo>
                  <a:lnTo>
                    <a:pt x="73" y="0"/>
                  </a:lnTo>
                </a:path>
              </a:pathLst>
            </a:custGeom>
            <a:solidFill>
              <a:srgbClr val="D9133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98" name="Freeform 173">
              <a:extLst>
                <a:ext uri="{FF2B5EF4-FFF2-40B4-BE49-F238E27FC236}">
                  <a16:creationId xmlns:a16="http://schemas.microsoft.com/office/drawing/2014/main" id="{CC7867A7-8891-4F17-BE70-A98FBAC07E2E}"/>
                </a:ext>
              </a:extLst>
            </p:cNvPr>
            <p:cNvSpPr>
              <a:spLocks noChangeArrowheads="1"/>
            </p:cNvSpPr>
            <p:nvPr/>
          </p:nvSpPr>
          <p:spPr bwMode="auto">
            <a:xfrm>
              <a:off x="11211062" y="8533384"/>
              <a:ext cx="54930" cy="54930"/>
            </a:xfrm>
            <a:custGeom>
              <a:avLst/>
              <a:gdLst>
                <a:gd name="T0" fmla="*/ 0 w 44"/>
                <a:gd name="T1" fmla="*/ 0 h 45"/>
                <a:gd name="T2" fmla="*/ 43 w 44"/>
                <a:gd name="T3" fmla="*/ 0 h 45"/>
                <a:gd name="T4" fmla="*/ 43 w 44"/>
                <a:gd name="T5" fmla="*/ 44 h 45"/>
                <a:gd name="T6" fmla="*/ 0 w 44"/>
                <a:gd name="T7" fmla="*/ 44 h 45"/>
                <a:gd name="T8" fmla="*/ 0 w 44"/>
                <a:gd name="T9" fmla="*/ 0 h 45"/>
              </a:gdLst>
              <a:ahLst/>
              <a:cxnLst>
                <a:cxn ang="0">
                  <a:pos x="T0" y="T1"/>
                </a:cxn>
                <a:cxn ang="0">
                  <a:pos x="T2" y="T3"/>
                </a:cxn>
                <a:cxn ang="0">
                  <a:pos x="T4" y="T5"/>
                </a:cxn>
                <a:cxn ang="0">
                  <a:pos x="T6" y="T7"/>
                </a:cxn>
                <a:cxn ang="0">
                  <a:pos x="T8" y="T9"/>
                </a:cxn>
              </a:cxnLst>
              <a:rect l="0" t="0" r="r" b="b"/>
              <a:pathLst>
                <a:path w="44" h="45">
                  <a:moveTo>
                    <a:pt x="0" y="0"/>
                  </a:moveTo>
                  <a:lnTo>
                    <a:pt x="43" y="0"/>
                  </a:lnTo>
                  <a:lnTo>
                    <a:pt x="43" y="44"/>
                  </a:lnTo>
                  <a:lnTo>
                    <a:pt x="0" y="44"/>
                  </a:lnTo>
                  <a:lnTo>
                    <a:pt x="0" y="0"/>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99" name="Freeform 174">
              <a:extLst>
                <a:ext uri="{FF2B5EF4-FFF2-40B4-BE49-F238E27FC236}">
                  <a16:creationId xmlns:a16="http://schemas.microsoft.com/office/drawing/2014/main" id="{240A0642-2A89-49BE-A954-B40C598CCA98}"/>
                </a:ext>
              </a:extLst>
            </p:cNvPr>
            <p:cNvSpPr>
              <a:spLocks noChangeArrowheads="1"/>
            </p:cNvSpPr>
            <p:nvPr/>
          </p:nvSpPr>
          <p:spPr bwMode="auto">
            <a:xfrm>
              <a:off x="11101199" y="8901416"/>
              <a:ext cx="93383" cy="280146"/>
            </a:xfrm>
            <a:custGeom>
              <a:avLst/>
              <a:gdLst>
                <a:gd name="T0" fmla="*/ 73 w 74"/>
                <a:gd name="T1" fmla="*/ 0 h 224"/>
                <a:gd name="T2" fmla="*/ 0 w 74"/>
                <a:gd name="T3" fmla="*/ 0 h 224"/>
                <a:gd name="T4" fmla="*/ 0 w 74"/>
                <a:gd name="T5" fmla="*/ 223 h 224"/>
                <a:gd name="T6" fmla="*/ 73 w 74"/>
                <a:gd name="T7" fmla="*/ 223 h 224"/>
                <a:gd name="T8" fmla="*/ 73 w 74"/>
                <a:gd name="T9" fmla="*/ 0 h 224"/>
              </a:gdLst>
              <a:ahLst/>
              <a:cxnLst>
                <a:cxn ang="0">
                  <a:pos x="T0" y="T1"/>
                </a:cxn>
                <a:cxn ang="0">
                  <a:pos x="T2" y="T3"/>
                </a:cxn>
                <a:cxn ang="0">
                  <a:pos x="T4" y="T5"/>
                </a:cxn>
                <a:cxn ang="0">
                  <a:pos x="T6" y="T7"/>
                </a:cxn>
                <a:cxn ang="0">
                  <a:pos x="T8" y="T9"/>
                </a:cxn>
              </a:cxnLst>
              <a:rect l="0" t="0" r="r" b="b"/>
              <a:pathLst>
                <a:path w="74" h="224">
                  <a:moveTo>
                    <a:pt x="73" y="0"/>
                  </a:moveTo>
                  <a:lnTo>
                    <a:pt x="0" y="0"/>
                  </a:lnTo>
                  <a:lnTo>
                    <a:pt x="0" y="223"/>
                  </a:lnTo>
                  <a:lnTo>
                    <a:pt x="73" y="223"/>
                  </a:lnTo>
                  <a:lnTo>
                    <a:pt x="73" y="0"/>
                  </a:lnTo>
                </a:path>
              </a:pathLst>
            </a:custGeom>
            <a:solidFill>
              <a:srgbClr val="AA1F4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00" name="Freeform 175">
              <a:extLst>
                <a:ext uri="{FF2B5EF4-FFF2-40B4-BE49-F238E27FC236}">
                  <a16:creationId xmlns:a16="http://schemas.microsoft.com/office/drawing/2014/main" id="{C8E1BDCF-221E-4FAA-8655-7CE822BC3853}"/>
                </a:ext>
              </a:extLst>
            </p:cNvPr>
            <p:cNvSpPr>
              <a:spLocks noChangeArrowheads="1"/>
            </p:cNvSpPr>
            <p:nvPr/>
          </p:nvSpPr>
          <p:spPr bwMode="auto">
            <a:xfrm>
              <a:off x="12144877" y="8868457"/>
              <a:ext cx="576772" cy="181272"/>
            </a:xfrm>
            <a:custGeom>
              <a:avLst/>
              <a:gdLst>
                <a:gd name="T0" fmla="*/ 0 w 464"/>
                <a:gd name="T1" fmla="*/ 143 h 144"/>
                <a:gd name="T2" fmla="*/ 463 w 464"/>
                <a:gd name="T3" fmla="*/ 143 h 144"/>
                <a:gd name="T4" fmla="*/ 463 w 464"/>
                <a:gd name="T5" fmla="*/ 0 h 144"/>
                <a:gd name="T6" fmla="*/ 0 w 464"/>
                <a:gd name="T7" fmla="*/ 0 h 144"/>
                <a:gd name="T8" fmla="*/ 0 w 464"/>
                <a:gd name="T9" fmla="*/ 143 h 144"/>
              </a:gdLst>
              <a:ahLst/>
              <a:cxnLst>
                <a:cxn ang="0">
                  <a:pos x="T0" y="T1"/>
                </a:cxn>
                <a:cxn ang="0">
                  <a:pos x="T2" y="T3"/>
                </a:cxn>
                <a:cxn ang="0">
                  <a:pos x="T4" y="T5"/>
                </a:cxn>
                <a:cxn ang="0">
                  <a:pos x="T6" y="T7"/>
                </a:cxn>
                <a:cxn ang="0">
                  <a:pos x="T8" y="T9"/>
                </a:cxn>
              </a:cxnLst>
              <a:rect l="0" t="0" r="r" b="b"/>
              <a:pathLst>
                <a:path w="464" h="144">
                  <a:moveTo>
                    <a:pt x="0" y="143"/>
                  </a:moveTo>
                  <a:lnTo>
                    <a:pt x="463" y="143"/>
                  </a:lnTo>
                  <a:lnTo>
                    <a:pt x="463" y="0"/>
                  </a:lnTo>
                  <a:lnTo>
                    <a:pt x="0" y="0"/>
                  </a:lnTo>
                  <a:lnTo>
                    <a:pt x="0" y="143"/>
                  </a:lnTo>
                </a:path>
              </a:pathLst>
            </a:custGeom>
            <a:solidFill>
              <a:srgbClr val="D9133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01" name="Freeform 106">
              <a:extLst>
                <a:ext uri="{FF2B5EF4-FFF2-40B4-BE49-F238E27FC236}">
                  <a16:creationId xmlns:a16="http://schemas.microsoft.com/office/drawing/2014/main" id="{382C7495-4D24-4291-8515-86643E9CCA78}"/>
                </a:ext>
              </a:extLst>
            </p:cNvPr>
            <p:cNvSpPr>
              <a:spLocks noChangeArrowheads="1"/>
            </p:cNvSpPr>
            <p:nvPr/>
          </p:nvSpPr>
          <p:spPr bwMode="auto">
            <a:xfrm>
              <a:off x="12199808" y="8868458"/>
              <a:ext cx="471198" cy="180013"/>
            </a:xfrm>
            <a:custGeom>
              <a:avLst/>
              <a:gdLst>
                <a:gd name="connsiteX0" fmla="*/ 71410 w 471198"/>
                <a:gd name="connsiteY0" fmla="*/ 38455 h 180013"/>
                <a:gd name="connsiteX1" fmla="*/ 394242 w 471198"/>
                <a:gd name="connsiteY1" fmla="*/ 38455 h 180013"/>
                <a:gd name="connsiteX2" fmla="*/ 394242 w 471198"/>
                <a:gd name="connsiteY2" fmla="*/ 130606 h 180013"/>
                <a:gd name="connsiteX3" fmla="*/ 71410 w 471198"/>
                <a:gd name="connsiteY3" fmla="*/ 130606 h 180013"/>
                <a:gd name="connsiteX4" fmla="*/ 433951 w 471198"/>
                <a:gd name="connsiteY4" fmla="*/ 0 h 180013"/>
                <a:gd name="connsiteX5" fmla="*/ 471198 w 471198"/>
                <a:gd name="connsiteY5" fmla="*/ 0 h 180013"/>
                <a:gd name="connsiteX6" fmla="*/ 471198 w 471198"/>
                <a:gd name="connsiteY6" fmla="*/ 180013 h 180013"/>
                <a:gd name="connsiteX7" fmla="*/ 433951 w 471198"/>
                <a:gd name="connsiteY7" fmla="*/ 180013 h 180013"/>
                <a:gd name="connsiteX8" fmla="*/ 0 w 471198"/>
                <a:gd name="connsiteY8" fmla="*/ 0 h 180013"/>
                <a:gd name="connsiteX9" fmla="*/ 37213 w 471198"/>
                <a:gd name="connsiteY9" fmla="*/ 0 h 180013"/>
                <a:gd name="connsiteX10" fmla="*/ 37213 w 471198"/>
                <a:gd name="connsiteY10" fmla="*/ 180013 h 180013"/>
                <a:gd name="connsiteX11" fmla="*/ 0 w 471198"/>
                <a:gd name="connsiteY11" fmla="*/ 180013 h 18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1198" h="180013">
                  <a:moveTo>
                    <a:pt x="71410" y="38455"/>
                  </a:moveTo>
                  <a:lnTo>
                    <a:pt x="394242" y="38455"/>
                  </a:lnTo>
                  <a:lnTo>
                    <a:pt x="394242" y="130606"/>
                  </a:lnTo>
                  <a:lnTo>
                    <a:pt x="71410" y="130606"/>
                  </a:lnTo>
                  <a:close/>
                  <a:moveTo>
                    <a:pt x="433951" y="0"/>
                  </a:moveTo>
                  <a:lnTo>
                    <a:pt x="471198" y="0"/>
                  </a:lnTo>
                  <a:lnTo>
                    <a:pt x="471198" y="180013"/>
                  </a:lnTo>
                  <a:lnTo>
                    <a:pt x="433951" y="180013"/>
                  </a:lnTo>
                  <a:close/>
                  <a:moveTo>
                    <a:pt x="0" y="0"/>
                  </a:moveTo>
                  <a:lnTo>
                    <a:pt x="37213" y="0"/>
                  </a:lnTo>
                  <a:lnTo>
                    <a:pt x="37213" y="180013"/>
                  </a:lnTo>
                  <a:lnTo>
                    <a:pt x="0" y="180013"/>
                  </a:lnTo>
                  <a:close/>
                </a:path>
              </a:pathLst>
            </a:custGeom>
            <a:solidFill>
              <a:srgbClr val="EAEA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defTabSz="914217"/>
              <a:endParaRPr lang="en-US" dirty="0">
                <a:solidFill>
                  <a:srgbClr val="747993"/>
                </a:solidFill>
                <a:latin typeface="Poppins" pitchFamily="2" charset="77"/>
              </a:endParaRPr>
            </a:p>
          </p:txBody>
        </p:sp>
        <p:sp>
          <p:nvSpPr>
            <p:cNvPr id="102" name="Freeform 179">
              <a:extLst>
                <a:ext uri="{FF2B5EF4-FFF2-40B4-BE49-F238E27FC236}">
                  <a16:creationId xmlns:a16="http://schemas.microsoft.com/office/drawing/2014/main" id="{0F94EF6D-6B75-4482-B970-8EAB91F7569D}"/>
                </a:ext>
              </a:extLst>
            </p:cNvPr>
            <p:cNvSpPr>
              <a:spLocks noChangeArrowheads="1"/>
            </p:cNvSpPr>
            <p:nvPr/>
          </p:nvSpPr>
          <p:spPr bwMode="auto">
            <a:xfrm>
              <a:off x="12067975" y="8780568"/>
              <a:ext cx="736069" cy="87889"/>
            </a:xfrm>
            <a:custGeom>
              <a:avLst/>
              <a:gdLst>
                <a:gd name="T0" fmla="*/ 0 w 593"/>
                <a:gd name="T1" fmla="*/ 0 h 70"/>
                <a:gd name="T2" fmla="*/ 592 w 593"/>
                <a:gd name="T3" fmla="*/ 0 h 70"/>
                <a:gd name="T4" fmla="*/ 592 w 593"/>
                <a:gd name="T5" fmla="*/ 69 h 70"/>
                <a:gd name="T6" fmla="*/ 0 w 593"/>
                <a:gd name="T7" fmla="*/ 69 h 70"/>
                <a:gd name="T8" fmla="*/ 0 w 593"/>
                <a:gd name="T9" fmla="*/ 0 h 70"/>
              </a:gdLst>
              <a:ahLst/>
              <a:cxnLst>
                <a:cxn ang="0">
                  <a:pos x="T0" y="T1"/>
                </a:cxn>
                <a:cxn ang="0">
                  <a:pos x="T2" y="T3"/>
                </a:cxn>
                <a:cxn ang="0">
                  <a:pos x="T4" y="T5"/>
                </a:cxn>
                <a:cxn ang="0">
                  <a:pos x="T6" y="T7"/>
                </a:cxn>
                <a:cxn ang="0">
                  <a:pos x="T8" y="T9"/>
                </a:cxn>
              </a:cxnLst>
              <a:rect l="0" t="0" r="r" b="b"/>
              <a:pathLst>
                <a:path w="593" h="70">
                  <a:moveTo>
                    <a:pt x="0" y="0"/>
                  </a:moveTo>
                  <a:lnTo>
                    <a:pt x="592" y="0"/>
                  </a:lnTo>
                  <a:lnTo>
                    <a:pt x="592" y="69"/>
                  </a:lnTo>
                  <a:lnTo>
                    <a:pt x="0" y="69"/>
                  </a:lnTo>
                  <a:lnTo>
                    <a:pt x="0" y="0"/>
                  </a:lnTo>
                </a:path>
              </a:pathLst>
            </a:custGeom>
            <a:solidFill>
              <a:srgbClr val="24B1B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03" name="Freeform 108">
              <a:extLst>
                <a:ext uri="{FF2B5EF4-FFF2-40B4-BE49-F238E27FC236}">
                  <a16:creationId xmlns:a16="http://schemas.microsoft.com/office/drawing/2014/main" id="{E824623A-86E3-446A-8C29-6A454FCC4F15}"/>
                </a:ext>
              </a:extLst>
            </p:cNvPr>
            <p:cNvSpPr>
              <a:spLocks noChangeArrowheads="1"/>
            </p:cNvSpPr>
            <p:nvPr/>
          </p:nvSpPr>
          <p:spPr bwMode="auto">
            <a:xfrm>
              <a:off x="12199807" y="8780568"/>
              <a:ext cx="602968" cy="86633"/>
            </a:xfrm>
            <a:custGeom>
              <a:avLst/>
              <a:gdLst>
                <a:gd name="connsiteX0" fmla="*/ 0 w 602968"/>
                <a:gd name="connsiteY0" fmla="*/ 21974 h 86633"/>
                <a:gd name="connsiteX1" fmla="*/ 465669 w 602968"/>
                <a:gd name="connsiteY1" fmla="*/ 21974 h 86633"/>
                <a:gd name="connsiteX2" fmla="*/ 465669 w 602968"/>
                <a:gd name="connsiteY2" fmla="*/ 59262 h 86633"/>
                <a:gd name="connsiteX3" fmla="*/ 0 w 602968"/>
                <a:gd name="connsiteY3" fmla="*/ 59262 h 86633"/>
                <a:gd name="connsiteX4" fmla="*/ 538319 w 602968"/>
                <a:gd name="connsiteY4" fmla="*/ 0 h 86633"/>
                <a:gd name="connsiteX5" fmla="*/ 602968 w 602968"/>
                <a:gd name="connsiteY5" fmla="*/ 0 h 86633"/>
                <a:gd name="connsiteX6" fmla="*/ 602968 w 602968"/>
                <a:gd name="connsiteY6" fmla="*/ 86633 h 86633"/>
                <a:gd name="connsiteX7" fmla="*/ 538319 w 602968"/>
                <a:gd name="connsiteY7" fmla="*/ 86633 h 8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2968" h="86633">
                  <a:moveTo>
                    <a:pt x="0" y="21974"/>
                  </a:moveTo>
                  <a:lnTo>
                    <a:pt x="465669" y="21974"/>
                  </a:lnTo>
                  <a:lnTo>
                    <a:pt x="465669" y="59262"/>
                  </a:lnTo>
                  <a:lnTo>
                    <a:pt x="0" y="59262"/>
                  </a:lnTo>
                  <a:close/>
                  <a:moveTo>
                    <a:pt x="538319" y="0"/>
                  </a:moveTo>
                  <a:lnTo>
                    <a:pt x="602968" y="0"/>
                  </a:lnTo>
                  <a:lnTo>
                    <a:pt x="602968" y="86633"/>
                  </a:lnTo>
                  <a:lnTo>
                    <a:pt x="538319" y="86633"/>
                  </a:lnTo>
                  <a:close/>
                </a:path>
              </a:pathLst>
            </a:custGeom>
            <a:solidFill>
              <a:srgbClr val="FFC23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defTabSz="914217"/>
              <a:endParaRPr lang="en-US" dirty="0">
                <a:solidFill>
                  <a:srgbClr val="747993"/>
                </a:solidFill>
                <a:latin typeface="Poppins" pitchFamily="2" charset="77"/>
              </a:endParaRPr>
            </a:p>
          </p:txBody>
        </p:sp>
        <p:sp>
          <p:nvSpPr>
            <p:cNvPr id="104" name="Freeform 182">
              <a:extLst>
                <a:ext uri="{FF2B5EF4-FFF2-40B4-BE49-F238E27FC236}">
                  <a16:creationId xmlns:a16="http://schemas.microsoft.com/office/drawing/2014/main" id="{3B9C7B21-1742-464C-B5C7-521F51B75379}"/>
                </a:ext>
              </a:extLst>
            </p:cNvPr>
            <p:cNvSpPr>
              <a:spLocks noChangeArrowheads="1"/>
            </p:cNvSpPr>
            <p:nvPr/>
          </p:nvSpPr>
          <p:spPr bwMode="auto">
            <a:xfrm>
              <a:off x="12106428" y="9110150"/>
              <a:ext cx="719588" cy="71412"/>
            </a:xfrm>
            <a:custGeom>
              <a:avLst/>
              <a:gdLst>
                <a:gd name="T0" fmla="*/ 0 w 579"/>
                <a:gd name="T1" fmla="*/ 0 h 56"/>
                <a:gd name="T2" fmla="*/ 578 w 579"/>
                <a:gd name="T3" fmla="*/ 0 h 56"/>
                <a:gd name="T4" fmla="*/ 578 w 579"/>
                <a:gd name="T5" fmla="*/ 55 h 56"/>
                <a:gd name="T6" fmla="*/ 0 w 579"/>
                <a:gd name="T7" fmla="*/ 55 h 56"/>
                <a:gd name="T8" fmla="*/ 0 w 579"/>
                <a:gd name="T9" fmla="*/ 0 h 56"/>
              </a:gdLst>
              <a:ahLst/>
              <a:cxnLst>
                <a:cxn ang="0">
                  <a:pos x="T0" y="T1"/>
                </a:cxn>
                <a:cxn ang="0">
                  <a:pos x="T2" y="T3"/>
                </a:cxn>
                <a:cxn ang="0">
                  <a:pos x="T4" y="T5"/>
                </a:cxn>
                <a:cxn ang="0">
                  <a:pos x="T6" y="T7"/>
                </a:cxn>
                <a:cxn ang="0">
                  <a:pos x="T8" y="T9"/>
                </a:cxn>
              </a:cxnLst>
              <a:rect l="0" t="0" r="r" b="b"/>
              <a:pathLst>
                <a:path w="579" h="56">
                  <a:moveTo>
                    <a:pt x="0" y="0"/>
                  </a:moveTo>
                  <a:lnTo>
                    <a:pt x="578" y="0"/>
                  </a:lnTo>
                  <a:lnTo>
                    <a:pt x="578" y="55"/>
                  </a:lnTo>
                  <a:lnTo>
                    <a:pt x="0" y="55"/>
                  </a:lnTo>
                  <a:lnTo>
                    <a:pt x="0" y="0"/>
                  </a:lnTo>
                </a:path>
              </a:pathLst>
            </a:custGeom>
            <a:solidFill>
              <a:srgbClr val="02274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05" name="Freeform 183">
              <a:extLst>
                <a:ext uri="{FF2B5EF4-FFF2-40B4-BE49-F238E27FC236}">
                  <a16:creationId xmlns:a16="http://schemas.microsoft.com/office/drawing/2014/main" id="{663FD13F-85B6-40E0-8414-A4CE8B48E824}"/>
                </a:ext>
              </a:extLst>
            </p:cNvPr>
            <p:cNvSpPr>
              <a:spLocks noChangeArrowheads="1"/>
            </p:cNvSpPr>
            <p:nvPr/>
          </p:nvSpPr>
          <p:spPr bwMode="auto">
            <a:xfrm>
              <a:off x="13095175" y="8588312"/>
              <a:ext cx="175778" cy="477892"/>
            </a:xfrm>
            <a:custGeom>
              <a:avLst/>
              <a:gdLst>
                <a:gd name="T0" fmla="*/ 0 w 140"/>
                <a:gd name="T1" fmla="*/ 0 h 385"/>
                <a:gd name="T2" fmla="*/ 139 w 140"/>
                <a:gd name="T3" fmla="*/ 0 h 385"/>
                <a:gd name="T4" fmla="*/ 139 w 140"/>
                <a:gd name="T5" fmla="*/ 384 h 385"/>
                <a:gd name="T6" fmla="*/ 0 w 140"/>
                <a:gd name="T7" fmla="*/ 384 h 385"/>
                <a:gd name="T8" fmla="*/ 0 w 140"/>
                <a:gd name="T9" fmla="*/ 0 h 385"/>
              </a:gdLst>
              <a:ahLst/>
              <a:cxnLst>
                <a:cxn ang="0">
                  <a:pos x="T0" y="T1"/>
                </a:cxn>
                <a:cxn ang="0">
                  <a:pos x="T2" y="T3"/>
                </a:cxn>
                <a:cxn ang="0">
                  <a:pos x="T4" y="T5"/>
                </a:cxn>
                <a:cxn ang="0">
                  <a:pos x="T6" y="T7"/>
                </a:cxn>
                <a:cxn ang="0">
                  <a:pos x="T8" y="T9"/>
                </a:cxn>
              </a:cxnLst>
              <a:rect l="0" t="0" r="r" b="b"/>
              <a:pathLst>
                <a:path w="140" h="385">
                  <a:moveTo>
                    <a:pt x="0" y="0"/>
                  </a:moveTo>
                  <a:lnTo>
                    <a:pt x="139" y="0"/>
                  </a:lnTo>
                  <a:lnTo>
                    <a:pt x="139" y="384"/>
                  </a:lnTo>
                  <a:lnTo>
                    <a:pt x="0" y="384"/>
                  </a:lnTo>
                  <a:lnTo>
                    <a:pt x="0" y="0"/>
                  </a:lnTo>
                </a:path>
              </a:pathLst>
            </a:custGeom>
            <a:solidFill>
              <a:srgbClr val="1873B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06" name="Freeform 184">
              <a:extLst>
                <a:ext uri="{FF2B5EF4-FFF2-40B4-BE49-F238E27FC236}">
                  <a16:creationId xmlns:a16="http://schemas.microsoft.com/office/drawing/2014/main" id="{C2821373-6435-4FA3-B68F-91C309ECC5F4}"/>
                </a:ext>
              </a:extLst>
            </p:cNvPr>
            <p:cNvSpPr>
              <a:spLocks noChangeArrowheads="1"/>
            </p:cNvSpPr>
            <p:nvPr/>
          </p:nvSpPr>
          <p:spPr bwMode="auto">
            <a:xfrm>
              <a:off x="13139121" y="8615777"/>
              <a:ext cx="87889" cy="428458"/>
            </a:xfrm>
            <a:custGeom>
              <a:avLst/>
              <a:gdLst>
                <a:gd name="T0" fmla="*/ 69 w 70"/>
                <a:gd name="T1" fmla="*/ 170 h 342"/>
                <a:gd name="T2" fmla="*/ 69 w 70"/>
                <a:gd name="T3" fmla="*/ 170 h 342"/>
                <a:gd name="T4" fmla="*/ 34 w 70"/>
                <a:gd name="T5" fmla="*/ 341 h 342"/>
                <a:gd name="T6" fmla="*/ 34 w 70"/>
                <a:gd name="T7" fmla="*/ 341 h 342"/>
                <a:gd name="T8" fmla="*/ 0 w 70"/>
                <a:gd name="T9" fmla="*/ 170 h 342"/>
                <a:gd name="T10" fmla="*/ 0 w 70"/>
                <a:gd name="T11" fmla="*/ 170 h 342"/>
                <a:gd name="T12" fmla="*/ 34 w 70"/>
                <a:gd name="T13" fmla="*/ 0 h 342"/>
                <a:gd name="T14" fmla="*/ 34 w 70"/>
                <a:gd name="T15" fmla="*/ 0 h 342"/>
                <a:gd name="T16" fmla="*/ 69 w 70"/>
                <a:gd name="T17" fmla="*/ 17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342">
                  <a:moveTo>
                    <a:pt x="69" y="170"/>
                  </a:moveTo>
                  <a:lnTo>
                    <a:pt x="69" y="170"/>
                  </a:lnTo>
                  <a:cubicBezTo>
                    <a:pt x="69" y="265"/>
                    <a:pt x="53" y="341"/>
                    <a:pt x="34" y="341"/>
                  </a:cubicBezTo>
                  <a:lnTo>
                    <a:pt x="34" y="341"/>
                  </a:lnTo>
                  <a:cubicBezTo>
                    <a:pt x="15" y="341"/>
                    <a:pt x="0" y="265"/>
                    <a:pt x="0" y="170"/>
                  </a:cubicBezTo>
                  <a:lnTo>
                    <a:pt x="0" y="170"/>
                  </a:lnTo>
                  <a:cubicBezTo>
                    <a:pt x="0" y="76"/>
                    <a:pt x="15" y="0"/>
                    <a:pt x="34" y="0"/>
                  </a:cubicBezTo>
                  <a:lnTo>
                    <a:pt x="34" y="0"/>
                  </a:lnTo>
                  <a:cubicBezTo>
                    <a:pt x="53" y="0"/>
                    <a:pt x="69" y="76"/>
                    <a:pt x="69" y="170"/>
                  </a:cubicBezTo>
                </a:path>
              </a:pathLst>
            </a:custGeom>
            <a:solidFill>
              <a:srgbClr val="FFC23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07" name="Freeform 185">
              <a:extLst>
                <a:ext uri="{FF2B5EF4-FFF2-40B4-BE49-F238E27FC236}">
                  <a16:creationId xmlns:a16="http://schemas.microsoft.com/office/drawing/2014/main" id="{6EACCB8A-F654-4F79-83AE-06F30BB5B82E}"/>
                </a:ext>
              </a:extLst>
            </p:cNvPr>
            <p:cNvSpPr>
              <a:spLocks noChangeArrowheads="1"/>
            </p:cNvSpPr>
            <p:nvPr/>
          </p:nvSpPr>
          <p:spPr bwMode="auto">
            <a:xfrm>
              <a:off x="12837003" y="9044233"/>
              <a:ext cx="126342" cy="131833"/>
            </a:xfrm>
            <a:custGeom>
              <a:avLst/>
              <a:gdLst>
                <a:gd name="T0" fmla="*/ 19 w 103"/>
                <a:gd name="T1" fmla="*/ 0 h 108"/>
                <a:gd name="T2" fmla="*/ 102 w 103"/>
                <a:gd name="T3" fmla="*/ 17 h 108"/>
                <a:gd name="T4" fmla="*/ 83 w 103"/>
                <a:gd name="T5" fmla="*/ 107 h 108"/>
                <a:gd name="T6" fmla="*/ 0 w 103"/>
                <a:gd name="T7" fmla="*/ 89 h 108"/>
                <a:gd name="T8" fmla="*/ 19 w 103"/>
                <a:gd name="T9" fmla="*/ 0 h 108"/>
              </a:gdLst>
              <a:ahLst/>
              <a:cxnLst>
                <a:cxn ang="0">
                  <a:pos x="T0" y="T1"/>
                </a:cxn>
                <a:cxn ang="0">
                  <a:pos x="T2" y="T3"/>
                </a:cxn>
                <a:cxn ang="0">
                  <a:pos x="T4" y="T5"/>
                </a:cxn>
                <a:cxn ang="0">
                  <a:pos x="T6" y="T7"/>
                </a:cxn>
                <a:cxn ang="0">
                  <a:pos x="T8" y="T9"/>
                </a:cxn>
              </a:cxnLst>
              <a:rect l="0" t="0" r="r" b="b"/>
              <a:pathLst>
                <a:path w="103" h="108">
                  <a:moveTo>
                    <a:pt x="19" y="0"/>
                  </a:moveTo>
                  <a:lnTo>
                    <a:pt x="102" y="17"/>
                  </a:lnTo>
                  <a:lnTo>
                    <a:pt x="83" y="107"/>
                  </a:lnTo>
                  <a:lnTo>
                    <a:pt x="0" y="89"/>
                  </a:lnTo>
                  <a:lnTo>
                    <a:pt x="19" y="0"/>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08" name="Freeform 186">
              <a:extLst>
                <a:ext uri="{FF2B5EF4-FFF2-40B4-BE49-F238E27FC236}">
                  <a16:creationId xmlns:a16="http://schemas.microsoft.com/office/drawing/2014/main" id="{A6DF0AA3-0FB6-45F8-BC90-28AC64A1815C}"/>
                </a:ext>
              </a:extLst>
            </p:cNvPr>
            <p:cNvSpPr>
              <a:spLocks noChangeArrowheads="1"/>
            </p:cNvSpPr>
            <p:nvPr/>
          </p:nvSpPr>
          <p:spPr bwMode="auto">
            <a:xfrm>
              <a:off x="12897427" y="8478453"/>
              <a:ext cx="164791" cy="516346"/>
            </a:xfrm>
            <a:custGeom>
              <a:avLst/>
              <a:gdLst>
                <a:gd name="T0" fmla="*/ 87 w 134"/>
                <a:gd name="T1" fmla="*/ 0 h 414"/>
                <a:gd name="T2" fmla="*/ 133 w 134"/>
                <a:gd name="T3" fmla="*/ 10 h 414"/>
                <a:gd name="T4" fmla="*/ 46 w 134"/>
                <a:gd name="T5" fmla="*/ 413 h 414"/>
                <a:gd name="T6" fmla="*/ 0 w 134"/>
                <a:gd name="T7" fmla="*/ 403 h 414"/>
                <a:gd name="T8" fmla="*/ 87 w 134"/>
                <a:gd name="T9" fmla="*/ 0 h 414"/>
              </a:gdLst>
              <a:ahLst/>
              <a:cxnLst>
                <a:cxn ang="0">
                  <a:pos x="T0" y="T1"/>
                </a:cxn>
                <a:cxn ang="0">
                  <a:pos x="T2" y="T3"/>
                </a:cxn>
                <a:cxn ang="0">
                  <a:pos x="T4" y="T5"/>
                </a:cxn>
                <a:cxn ang="0">
                  <a:pos x="T6" y="T7"/>
                </a:cxn>
                <a:cxn ang="0">
                  <a:pos x="T8" y="T9"/>
                </a:cxn>
              </a:cxnLst>
              <a:rect l="0" t="0" r="r" b="b"/>
              <a:pathLst>
                <a:path w="134" h="414">
                  <a:moveTo>
                    <a:pt x="87" y="0"/>
                  </a:moveTo>
                  <a:lnTo>
                    <a:pt x="133" y="10"/>
                  </a:lnTo>
                  <a:lnTo>
                    <a:pt x="46" y="413"/>
                  </a:lnTo>
                  <a:lnTo>
                    <a:pt x="0" y="403"/>
                  </a:lnTo>
                  <a:lnTo>
                    <a:pt x="87" y="0"/>
                  </a:lnTo>
                </a:path>
              </a:pathLst>
            </a:custGeom>
            <a:solidFill>
              <a:srgbClr val="FFEDD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09" name="Freeform 187">
              <a:extLst>
                <a:ext uri="{FF2B5EF4-FFF2-40B4-BE49-F238E27FC236}">
                  <a16:creationId xmlns:a16="http://schemas.microsoft.com/office/drawing/2014/main" id="{1DB85FF3-0BA5-45BB-9E2C-F170C804FBD4}"/>
                </a:ext>
              </a:extLst>
            </p:cNvPr>
            <p:cNvSpPr>
              <a:spLocks noChangeArrowheads="1"/>
            </p:cNvSpPr>
            <p:nvPr/>
          </p:nvSpPr>
          <p:spPr bwMode="auto">
            <a:xfrm>
              <a:off x="10793589" y="10296648"/>
              <a:ext cx="741563" cy="219722"/>
            </a:xfrm>
            <a:custGeom>
              <a:avLst/>
              <a:gdLst>
                <a:gd name="T0" fmla="*/ 596 w 597"/>
                <a:gd name="T1" fmla="*/ 0 h 175"/>
                <a:gd name="T2" fmla="*/ 0 w 597"/>
                <a:gd name="T3" fmla="*/ 0 h 175"/>
                <a:gd name="T4" fmla="*/ 0 w 597"/>
                <a:gd name="T5" fmla="*/ 174 h 175"/>
                <a:gd name="T6" fmla="*/ 596 w 597"/>
                <a:gd name="T7" fmla="*/ 174 h 175"/>
                <a:gd name="T8" fmla="*/ 596 w 597"/>
                <a:gd name="T9" fmla="*/ 0 h 175"/>
              </a:gdLst>
              <a:ahLst/>
              <a:cxnLst>
                <a:cxn ang="0">
                  <a:pos x="T0" y="T1"/>
                </a:cxn>
                <a:cxn ang="0">
                  <a:pos x="T2" y="T3"/>
                </a:cxn>
                <a:cxn ang="0">
                  <a:pos x="T4" y="T5"/>
                </a:cxn>
                <a:cxn ang="0">
                  <a:pos x="T6" y="T7"/>
                </a:cxn>
                <a:cxn ang="0">
                  <a:pos x="T8" y="T9"/>
                </a:cxn>
              </a:cxnLst>
              <a:rect l="0" t="0" r="r" b="b"/>
              <a:pathLst>
                <a:path w="597" h="175">
                  <a:moveTo>
                    <a:pt x="596" y="0"/>
                  </a:moveTo>
                  <a:lnTo>
                    <a:pt x="0" y="0"/>
                  </a:lnTo>
                  <a:lnTo>
                    <a:pt x="0" y="174"/>
                  </a:lnTo>
                  <a:lnTo>
                    <a:pt x="596" y="174"/>
                  </a:lnTo>
                  <a:lnTo>
                    <a:pt x="596" y="0"/>
                  </a:lnTo>
                </a:path>
              </a:pathLst>
            </a:custGeom>
            <a:solidFill>
              <a:srgbClr val="4D1B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10" name="Freeform 188">
              <a:extLst>
                <a:ext uri="{FF2B5EF4-FFF2-40B4-BE49-F238E27FC236}">
                  <a16:creationId xmlns:a16="http://schemas.microsoft.com/office/drawing/2014/main" id="{4E504E7F-2221-41FD-A4CB-77C4DCE6A32E}"/>
                </a:ext>
              </a:extLst>
            </p:cNvPr>
            <p:cNvSpPr>
              <a:spLocks noChangeArrowheads="1"/>
            </p:cNvSpPr>
            <p:nvPr/>
          </p:nvSpPr>
          <p:spPr bwMode="auto">
            <a:xfrm>
              <a:off x="12095443" y="9928616"/>
              <a:ext cx="98874" cy="587753"/>
            </a:xfrm>
            <a:custGeom>
              <a:avLst/>
              <a:gdLst>
                <a:gd name="T0" fmla="*/ 80 w 81"/>
                <a:gd name="T1" fmla="*/ 0 h 471"/>
                <a:gd name="T2" fmla="*/ 0 w 81"/>
                <a:gd name="T3" fmla="*/ 0 h 471"/>
                <a:gd name="T4" fmla="*/ 0 w 81"/>
                <a:gd name="T5" fmla="*/ 470 h 471"/>
                <a:gd name="T6" fmla="*/ 80 w 81"/>
                <a:gd name="T7" fmla="*/ 470 h 471"/>
                <a:gd name="T8" fmla="*/ 80 w 81"/>
                <a:gd name="T9" fmla="*/ 0 h 471"/>
              </a:gdLst>
              <a:ahLst/>
              <a:cxnLst>
                <a:cxn ang="0">
                  <a:pos x="T0" y="T1"/>
                </a:cxn>
                <a:cxn ang="0">
                  <a:pos x="T2" y="T3"/>
                </a:cxn>
                <a:cxn ang="0">
                  <a:pos x="T4" y="T5"/>
                </a:cxn>
                <a:cxn ang="0">
                  <a:pos x="T6" y="T7"/>
                </a:cxn>
                <a:cxn ang="0">
                  <a:pos x="T8" y="T9"/>
                </a:cxn>
              </a:cxnLst>
              <a:rect l="0" t="0" r="r" b="b"/>
              <a:pathLst>
                <a:path w="81" h="471">
                  <a:moveTo>
                    <a:pt x="80" y="0"/>
                  </a:moveTo>
                  <a:lnTo>
                    <a:pt x="0" y="0"/>
                  </a:lnTo>
                  <a:lnTo>
                    <a:pt x="0" y="470"/>
                  </a:lnTo>
                  <a:lnTo>
                    <a:pt x="80" y="470"/>
                  </a:lnTo>
                  <a:lnTo>
                    <a:pt x="80" y="0"/>
                  </a:lnTo>
                </a:path>
              </a:pathLst>
            </a:custGeom>
            <a:solidFill>
              <a:srgbClr val="3A190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11" name="Freeform 116">
              <a:extLst>
                <a:ext uri="{FF2B5EF4-FFF2-40B4-BE49-F238E27FC236}">
                  <a16:creationId xmlns:a16="http://schemas.microsoft.com/office/drawing/2014/main" id="{EB06F89C-DFA8-4D01-AAD2-0B49441868DA}"/>
                </a:ext>
              </a:extLst>
            </p:cNvPr>
            <p:cNvSpPr>
              <a:spLocks noChangeArrowheads="1"/>
            </p:cNvSpPr>
            <p:nvPr/>
          </p:nvSpPr>
          <p:spPr bwMode="auto">
            <a:xfrm>
              <a:off x="10865000" y="10296648"/>
              <a:ext cx="602928" cy="218466"/>
            </a:xfrm>
            <a:custGeom>
              <a:avLst/>
              <a:gdLst>
                <a:gd name="connsiteX0" fmla="*/ 115352 w 602928"/>
                <a:gd name="connsiteY0" fmla="*/ 38455 h 218466"/>
                <a:gd name="connsiteX1" fmla="*/ 487631 w 602928"/>
                <a:gd name="connsiteY1" fmla="*/ 38455 h 218466"/>
                <a:gd name="connsiteX2" fmla="*/ 487631 w 602928"/>
                <a:gd name="connsiteY2" fmla="*/ 180010 h 218466"/>
                <a:gd name="connsiteX3" fmla="*/ 115352 w 602928"/>
                <a:gd name="connsiteY3" fmla="*/ 180010 h 218466"/>
                <a:gd name="connsiteX4" fmla="*/ 549306 w 602928"/>
                <a:gd name="connsiteY4" fmla="*/ 0 h 218466"/>
                <a:gd name="connsiteX5" fmla="*/ 602928 w 602928"/>
                <a:gd name="connsiteY5" fmla="*/ 0 h 218466"/>
                <a:gd name="connsiteX6" fmla="*/ 602928 w 602928"/>
                <a:gd name="connsiteY6" fmla="*/ 218466 h 218466"/>
                <a:gd name="connsiteX7" fmla="*/ 549306 w 602928"/>
                <a:gd name="connsiteY7" fmla="*/ 218466 h 218466"/>
                <a:gd name="connsiteX8" fmla="*/ 0 w 602928"/>
                <a:gd name="connsiteY8" fmla="*/ 0 h 218466"/>
                <a:gd name="connsiteX9" fmla="*/ 53653 w 602928"/>
                <a:gd name="connsiteY9" fmla="*/ 0 h 218466"/>
                <a:gd name="connsiteX10" fmla="*/ 53653 w 602928"/>
                <a:gd name="connsiteY10" fmla="*/ 218466 h 218466"/>
                <a:gd name="connsiteX11" fmla="*/ 0 w 602928"/>
                <a:gd name="connsiteY11" fmla="*/ 218466 h 21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2928" h="218466">
                  <a:moveTo>
                    <a:pt x="115352" y="38455"/>
                  </a:moveTo>
                  <a:lnTo>
                    <a:pt x="487631" y="38455"/>
                  </a:lnTo>
                  <a:lnTo>
                    <a:pt x="487631" y="180010"/>
                  </a:lnTo>
                  <a:lnTo>
                    <a:pt x="115352" y="180010"/>
                  </a:lnTo>
                  <a:close/>
                  <a:moveTo>
                    <a:pt x="549306" y="0"/>
                  </a:moveTo>
                  <a:lnTo>
                    <a:pt x="602928" y="0"/>
                  </a:lnTo>
                  <a:lnTo>
                    <a:pt x="602928" y="218466"/>
                  </a:lnTo>
                  <a:lnTo>
                    <a:pt x="549306" y="218466"/>
                  </a:lnTo>
                  <a:close/>
                  <a:moveTo>
                    <a:pt x="0" y="0"/>
                  </a:moveTo>
                  <a:lnTo>
                    <a:pt x="53653" y="0"/>
                  </a:lnTo>
                  <a:lnTo>
                    <a:pt x="53653" y="218466"/>
                  </a:lnTo>
                  <a:lnTo>
                    <a:pt x="0" y="218466"/>
                  </a:lnTo>
                  <a:close/>
                </a:path>
              </a:pathLst>
            </a:custGeom>
            <a:solidFill>
              <a:srgbClr val="D9133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defTabSz="914217"/>
              <a:endParaRPr lang="en-US" dirty="0">
                <a:solidFill>
                  <a:srgbClr val="747993"/>
                </a:solidFill>
                <a:latin typeface="Poppins" pitchFamily="2" charset="77"/>
              </a:endParaRPr>
            </a:p>
          </p:txBody>
        </p:sp>
        <p:sp>
          <p:nvSpPr>
            <p:cNvPr id="112" name="Freeform 190">
              <a:extLst>
                <a:ext uri="{FF2B5EF4-FFF2-40B4-BE49-F238E27FC236}">
                  <a16:creationId xmlns:a16="http://schemas.microsoft.com/office/drawing/2014/main" id="{33B4DF73-B8FF-44A2-813A-DFBC3FB3BBB7}"/>
                </a:ext>
              </a:extLst>
            </p:cNvPr>
            <p:cNvSpPr>
              <a:spLocks noChangeArrowheads="1"/>
            </p:cNvSpPr>
            <p:nvPr/>
          </p:nvSpPr>
          <p:spPr bwMode="auto">
            <a:xfrm>
              <a:off x="11502192" y="10049464"/>
              <a:ext cx="505361" cy="466908"/>
            </a:xfrm>
            <a:custGeom>
              <a:avLst/>
              <a:gdLst>
                <a:gd name="T0" fmla="*/ 54 w 404"/>
                <a:gd name="T1" fmla="*/ 0 h 375"/>
                <a:gd name="T2" fmla="*/ 0 w 404"/>
                <a:gd name="T3" fmla="*/ 59 h 375"/>
                <a:gd name="T4" fmla="*/ 349 w 404"/>
                <a:gd name="T5" fmla="*/ 374 h 375"/>
                <a:gd name="T6" fmla="*/ 403 w 404"/>
                <a:gd name="T7" fmla="*/ 315 h 375"/>
                <a:gd name="T8" fmla="*/ 54 w 404"/>
                <a:gd name="T9" fmla="*/ 0 h 375"/>
              </a:gdLst>
              <a:ahLst/>
              <a:cxnLst>
                <a:cxn ang="0">
                  <a:pos x="T0" y="T1"/>
                </a:cxn>
                <a:cxn ang="0">
                  <a:pos x="T2" y="T3"/>
                </a:cxn>
                <a:cxn ang="0">
                  <a:pos x="T4" y="T5"/>
                </a:cxn>
                <a:cxn ang="0">
                  <a:pos x="T6" y="T7"/>
                </a:cxn>
                <a:cxn ang="0">
                  <a:pos x="T8" y="T9"/>
                </a:cxn>
              </a:cxnLst>
              <a:rect l="0" t="0" r="r" b="b"/>
              <a:pathLst>
                <a:path w="404" h="375">
                  <a:moveTo>
                    <a:pt x="54" y="0"/>
                  </a:moveTo>
                  <a:lnTo>
                    <a:pt x="0" y="59"/>
                  </a:lnTo>
                  <a:lnTo>
                    <a:pt x="349" y="374"/>
                  </a:lnTo>
                  <a:lnTo>
                    <a:pt x="403" y="315"/>
                  </a:lnTo>
                  <a:lnTo>
                    <a:pt x="54" y="0"/>
                  </a:lnTo>
                </a:path>
              </a:pathLst>
            </a:custGeom>
            <a:solidFill>
              <a:srgbClr val="0F153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13" name="Freeform 193">
              <a:extLst>
                <a:ext uri="{FF2B5EF4-FFF2-40B4-BE49-F238E27FC236}">
                  <a16:creationId xmlns:a16="http://schemas.microsoft.com/office/drawing/2014/main" id="{BC85EBED-8DC1-45C4-97AC-C590D098DD01}"/>
                </a:ext>
              </a:extLst>
            </p:cNvPr>
            <p:cNvSpPr>
              <a:spLocks noChangeArrowheads="1"/>
            </p:cNvSpPr>
            <p:nvPr/>
          </p:nvSpPr>
          <p:spPr bwMode="auto">
            <a:xfrm>
              <a:off x="12095443" y="9928616"/>
              <a:ext cx="98874" cy="351554"/>
            </a:xfrm>
            <a:custGeom>
              <a:avLst/>
              <a:gdLst>
                <a:gd name="T0" fmla="*/ 80 w 81"/>
                <a:gd name="T1" fmla="*/ 0 h 281"/>
                <a:gd name="T2" fmla="*/ 0 w 81"/>
                <a:gd name="T3" fmla="*/ 0 h 281"/>
                <a:gd name="T4" fmla="*/ 0 w 81"/>
                <a:gd name="T5" fmla="*/ 280 h 281"/>
                <a:gd name="T6" fmla="*/ 80 w 81"/>
                <a:gd name="T7" fmla="*/ 280 h 281"/>
                <a:gd name="T8" fmla="*/ 80 w 81"/>
                <a:gd name="T9" fmla="*/ 0 h 281"/>
              </a:gdLst>
              <a:ahLst/>
              <a:cxnLst>
                <a:cxn ang="0">
                  <a:pos x="T0" y="T1"/>
                </a:cxn>
                <a:cxn ang="0">
                  <a:pos x="T2" y="T3"/>
                </a:cxn>
                <a:cxn ang="0">
                  <a:pos x="T4" y="T5"/>
                </a:cxn>
                <a:cxn ang="0">
                  <a:pos x="T6" y="T7"/>
                </a:cxn>
                <a:cxn ang="0">
                  <a:pos x="T8" y="T9"/>
                </a:cxn>
              </a:cxnLst>
              <a:rect l="0" t="0" r="r" b="b"/>
              <a:pathLst>
                <a:path w="81" h="281">
                  <a:moveTo>
                    <a:pt x="80" y="0"/>
                  </a:moveTo>
                  <a:lnTo>
                    <a:pt x="0" y="0"/>
                  </a:lnTo>
                  <a:lnTo>
                    <a:pt x="0" y="280"/>
                  </a:lnTo>
                  <a:lnTo>
                    <a:pt x="80" y="280"/>
                  </a:lnTo>
                  <a:lnTo>
                    <a:pt x="80" y="0"/>
                  </a:lnTo>
                </a:path>
              </a:pathLst>
            </a:custGeom>
            <a:solidFill>
              <a:srgbClr val="D9133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14" name="Freeform 194">
              <a:extLst>
                <a:ext uri="{FF2B5EF4-FFF2-40B4-BE49-F238E27FC236}">
                  <a16:creationId xmlns:a16="http://schemas.microsoft.com/office/drawing/2014/main" id="{A3A4EFED-C0A9-455D-95C7-8F79E032B86C}"/>
                </a:ext>
              </a:extLst>
            </p:cNvPr>
            <p:cNvSpPr>
              <a:spLocks noChangeArrowheads="1"/>
            </p:cNvSpPr>
            <p:nvPr/>
          </p:nvSpPr>
          <p:spPr bwMode="auto">
            <a:xfrm>
              <a:off x="12095443" y="10406510"/>
              <a:ext cx="98874" cy="60425"/>
            </a:xfrm>
            <a:custGeom>
              <a:avLst/>
              <a:gdLst>
                <a:gd name="T0" fmla="*/ 80 w 81"/>
                <a:gd name="T1" fmla="*/ 0 h 48"/>
                <a:gd name="T2" fmla="*/ 0 w 81"/>
                <a:gd name="T3" fmla="*/ 0 h 48"/>
                <a:gd name="T4" fmla="*/ 0 w 81"/>
                <a:gd name="T5" fmla="*/ 47 h 48"/>
                <a:gd name="T6" fmla="*/ 80 w 81"/>
                <a:gd name="T7" fmla="*/ 47 h 48"/>
                <a:gd name="T8" fmla="*/ 80 w 81"/>
                <a:gd name="T9" fmla="*/ 0 h 48"/>
              </a:gdLst>
              <a:ahLst/>
              <a:cxnLst>
                <a:cxn ang="0">
                  <a:pos x="T0" y="T1"/>
                </a:cxn>
                <a:cxn ang="0">
                  <a:pos x="T2" y="T3"/>
                </a:cxn>
                <a:cxn ang="0">
                  <a:pos x="T4" y="T5"/>
                </a:cxn>
                <a:cxn ang="0">
                  <a:pos x="T6" y="T7"/>
                </a:cxn>
                <a:cxn ang="0">
                  <a:pos x="T8" y="T9"/>
                </a:cxn>
              </a:cxnLst>
              <a:rect l="0" t="0" r="r" b="b"/>
              <a:pathLst>
                <a:path w="81" h="48">
                  <a:moveTo>
                    <a:pt x="80" y="0"/>
                  </a:moveTo>
                  <a:lnTo>
                    <a:pt x="0" y="0"/>
                  </a:lnTo>
                  <a:lnTo>
                    <a:pt x="0" y="47"/>
                  </a:lnTo>
                  <a:lnTo>
                    <a:pt x="80" y="47"/>
                  </a:lnTo>
                  <a:lnTo>
                    <a:pt x="80" y="0"/>
                  </a:lnTo>
                </a:path>
              </a:pathLst>
            </a:custGeom>
            <a:solidFill>
              <a:srgbClr val="FFC23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15" name="Freeform 195">
              <a:extLst>
                <a:ext uri="{FF2B5EF4-FFF2-40B4-BE49-F238E27FC236}">
                  <a16:creationId xmlns:a16="http://schemas.microsoft.com/office/drawing/2014/main" id="{2300F0E5-F0A1-4296-9CA1-076AE93DBA46}"/>
                </a:ext>
              </a:extLst>
            </p:cNvPr>
            <p:cNvSpPr>
              <a:spLocks noChangeArrowheads="1"/>
            </p:cNvSpPr>
            <p:nvPr/>
          </p:nvSpPr>
          <p:spPr bwMode="auto">
            <a:xfrm>
              <a:off x="12199808" y="9840727"/>
              <a:ext cx="197750" cy="675642"/>
            </a:xfrm>
            <a:custGeom>
              <a:avLst/>
              <a:gdLst>
                <a:gd name="T0" fmla="*/ 0 w 160"/>
                <a:gd name="T1" fmla="*/ 0 h 542"/>
                <a:gd name="T2" fmla="*/ 159 w 160"/>
                <a:gd name="T3" fmla="*/ 0 h 542"/>
                <a:gd name="T4" fmla="*/ 159 w 160"/>
                <a:gd name="T5" fmla="*/ 541 h 542"/>
                <a:gd name="T6" fmla="*/ 0 w 160"/>
                <a:gd name="T7" fmla="*/ 541 h 542"/>
                <a:gd name="T8" fmla="*/ 0 w 160"/>
                <a:gd name="T9" fmla="*/ 0 h 542"/>
              </a:gdLst>
              <a:ahLst/>
              <a:cxnLst>
                <a:cxn ang="0">
                  <a:pos x="T0" y="T1"/>
                </a:cxn>
                <a:cxn ang="0">
                  <a:pos x="T2" y="T3"/>
                </a:cxn>
                <a:cxn ang="0">
                  <a:pos x="T4" y="T5"/>
                </a:cxn>
                <a:cxn ang="0">
                  <a:pos x="T6" y="T7"/>
                </a:cxn>
                <a:cxn ang="0">
                  <a:pos x="T8" y="T9"/>
                </a:cxn>
              </a:cxnLst>
              <a:rect l="0" t="0" r="r" b="b"/>
              <a:pathLst>
                <a:path w="160" h="542">
                  <a:moveTo>
                    <a:pt x="0" y="0"/>
                  </a:moveTo>
                  <a:lnTo>
                    <a:pt x="159" y="0"/>
                  </a:lnTo>
                  <a:lnTo>
                    <a:pt x="159" y="541"/>
                  </a:lnTo>
                  <a:lnTo>
                    <a:pt x="0" y="541"/>
                  </a:lnTo>
                  <a:lnTo>
                    <a:pt x="0" y="0"/>
                  </a:lnTo>
                </a:path>
              </a:pathLst>
            </a:custGeom>
            <a:solidFill>
              <a:srgbClr val="1873B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16" name="Freeform 121">
              <a:extLst>
                <a:ext uri="{FF2B5EF4-FFF2-40B4-BE49-F238E27FC236}">
                  <a16:creationId xmlns:a16="http://schemas.microsoft.com/office/drawing/2014/main" id="{428D5216-702C-4364-AB79-C2484D39A9C0}"/>
                </a:ext>
              </a:extLst>
            </p:cNvPr>
            <p:cNvSpPr>
              <a:spLocks noChangeArrowheads="1"/>
            </p:cNvSpPr>
            <p:nvPr/>
          </p:nvSpPr>
          <p:spPr bwMode="auto">
            <a:xfrm>
              <a:off x="12199808" y="9873687"/>
              <a:ext cx="196514" cy="603089"/>
            </a:xfrm>
            <a:custGeom>
              <a:avLst/>
              <a:gdLst>
                <a:gd name="connsiteX0" fmla="*/ 0 w 196514"/>
                <a:gd name="connsiteY0" fmla="*/ 576767 h 603089"/>
                <a:gd name="connsiteX1" fmla="*/ 196514 w 196514"/>
                <a:gd name="connsiteY1" fmla="*/ 576767 h 603089"/>
                <a:gd name="connsiteX2" fmla="*/ 196514 w 196514"/>
                <a:gd name="connsiteY2" fmla="*/ 603089 h 603089"/>
                <a:gd name="connsiteX3" fmla="*/ 0 w 196514"/>
                <a:gd name="connsiteY3" fmla="*/ 603089 h 603089"/>
                <a:gd name="connsiteX4" fmla="*/ 0 w 196514"/>
                <a:gd name="connsiteY4" fmla="*/ 0 h 603089"/>
                <a:gd name="connsiteX5" fmla="*/ 196514 w 196514"/>
                <a:gd name="connsiteY5" fmla="*/ 0 h 603089"/>
                <a:gd name="connsiteX6" fmla="*/ 196514 w 196514"/>
                <a:gd name="connsiteY6" fmla="*/ 26320 h 603089"/>
                <a:gd name="connsiteX7" fmla="*/ 0 w 196514"/>
                <a:gd name="connsiteY7" fmla="*/ 26320 h 60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514" h="603089">
                  <a:moveTo>
                    <a:pt x="0" y="576767"/>
                  </a:moveTo>
                  <a:lnTo>
                    <a:pt x="196514" y="576767"/>
                  </a:lnTo>
                  <a:lnTo>
                    <a:pt x="196514" y="603089"/>
                  </a:lnTo>
                  <a:lnTo>
                    <a:pt x="0" y="603089"/>
                  </a:lnTo>
                  <a:close/>
                  <a:moveTo>
                    <a:pt x="0" y="0"/>
                  </a:moveTo>
                  <a:lnTo>
                    <a:pt x="196514" y="0"/>
                  </a:lnTo>
                  <a:lnTo>
                    <a:pt x="196514" y="26320"/>
                  </a:lnTo>
                  <a:lnTo>
                    <a:pt x="0" y="26320"/>
                  </a:lnTo>
                  <a:close/>
                </a:path>
              </a:pathLst>
            </a:custGeom>
            <a:solidFill>
              <a:srgbClr val="EAEA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defTabSz="914217"/>
              <a:endParaRPr lang="en-US" dirty="0">
                <a:solidFill>
                  <a:srgbClr val="747993"/>
                </a:solidFill>
                <a:latin typeface="Poppins" pitchFamily="2" charset="77"/>
              </a:endParaRPr>
            </a:p>
          </p:txBody>
        </p:sp>
        <p:sp>
          <p:nvSpPr>
            <p:cNvPr id="117" name="Freeform 198">
              <a:extLst>
                <a:ext uri="{FF2B5EF4-FFF2-40B4-BE49-F238E27FC236}">
                  <a16:creationId xmlns:a16="http://schemas.microsoft.com/office/drawing/2014/main" id="{34A7E353-532D-4D4B-A315-F3E0096B88BA}"/>
                </a:ext>
              </a:extLst>
            </p:cNvPr>
            <p:cNvSpPr>
              <a:spLocks noChangeArrowheads="1"/>
            </p:cNvSpPr>
            <p:nvPr/>
          </p:nvSpPr>
          <p:spPr bwMode="auto">
            <a:xfrm>
              <a:off x="12397557" y="9928616"/>
              <a:ext cx="87889" cy="587753"/>
            </a:xfrm>
            <a:custGeom>
              <a:avLst/>
              <a:gdLst>
                <a:gd name="T0" fmla="*/ 70 w 71"/>
                <a:gd name="T1" fmla="*/ 0 h 471"/>
                <a:gd name="T2" fmla="*/ 0 w 71"/>
                <a:gd name="T3" fmla="*/ 0 h 471"/>
                <a:gd name="T4" fmla="*/ 0 w 71"/>
                <a:gd name="T5" fmla="*/ 470 h 471"/>
                <a:gd name="T6" fmla="*/ 70 w 71"/>
                <a:gd name="T7" fmla="*/ 470 h 471"/>
                <a:gd name="T8" fmla="*/ 70 w 71"/>
                <a:gd name="T9" fmla="*/ 0 h 471"/>
              </a:gdLst>
              <a:ahLst/>
              <a:cxnLst>
                <a:cxn ang="0">
                  <a:pos x="T0" y="T1"/>
                </a:cxn>
                <a:cxn ang="0">
                  <a:pos x="T2" y="T3"/>
                </a:cxn>
                <a:cxn ang="0">
                  <a:pos x="T4" y="T5"/>
                </a:cxn>
                <a:cxn ang="0">
                  <a:pos x="T6" y="T7"/>
                </a:cxn>
                <a:cxn ang="0">
                  <a:pos x="T8" y="T9"/>
                </a:cxn>
              </a:cxnLst>
              <a:rect l="0" t="0" r="r" b="b"/>
              <a:pathLst>
                <a:path w="71" h="471">
                  <a:moveTo>
                    <a:pt x="70" y="0"/>
                  </a:moveTo>
                  <a:lnTo>
                    <a:pt x="0" y="0"/>
                  </a:lnTo>
                  <a:lnTo>
                    <a:pt x="0" y="470"/>
                  </a:lnTo>
                  <a:lnTo>
                    <a:pt x="70" y="470"/>
                  </a:lnTo>
                  <a:lnTo>
                    <a:pt x="70" y="0"/>
                  </a:lnTo>
                </a:path>
              </a:pathLst>
            </a:custGeom>
            <a:solidFill>
              <a:srgbClr val="0F153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18" name="Freeform 199">
              <a:extLst>
                <a:ext uri="{FF2B5EF4-FFF2-40B4-BE49-F238E27FC236}">
                  <a16:creationId xmlns:a16="http://schemas.microsoft.com/office/drawing/2014/main" id="{B74CBC67-9C96-433A-AEE5-AA566FE3A0AE}"/>
                </a:ext>
              </a:extLst>
            </p:cNvPr>
            <p:cNvSpPr>
              <a:spLocks noChangeArrowheads="1"/>
            </p:cNvSpPr>
            <p:nvPr/>
          </p:nvSpPr>
          <p:spPr bwMode="auto">
            <a:xfrm>
              <a:off x="12397557" y="10027490"/>
              <a:ext cx="87889" cy="390005"/>
            </a:xfrm>
            <a:custGeom>
              <a:avLst/>
              <a:gdLst>
                <a:gd name="T0" fmla="*/ 70 w 71"/>
                <a:gd name="T1" fmla="*/ 0 h 311"/>
                <a:gd name="T2" fmla="*/ 0 w 71"/>
                <a:gd name="T3" fmla="*/ 0 h 311"/>
                <a:gd name="T4" fmla="*/ 0 w 71"/>
                <a:gd name="T5" fmla="*/ 310 h 311"/>
                <a:gd name="T6" fmla="*/ 70 w 71"/>
                <a:gd name="T7" fmla="*/ 310 h 311"/>
                <a:gd name="T8" fmla="*/ 70 w 71"/>
                <a:gd name="T9" fmla="*/ 0 h 311"/>
              </a:gdLst>
              <a:ahLst/>
              <a:cxnLst>
                <a:cxn ang="0">
                  <a:pos x="T0" y="T1"/>
                </a:cxn>
                <a:cxn ang="0">
                  <a:pos x="T2" y="T3"/>
                </a:cxn>
                <a:cxn ang="0">
                  <a:pos x="T4" y="T5"/>
                </a:cxn>
                <a:cxn ang="0">
                  <a:pos x="T6" y="T7"/>
                </a:cxn>
                <a:cxn ang="0">
                  <a:pos x="T8" y="T9"/>
                </a:cxn>
              </a:cxnLst>
              <a:rect l="0" t="0" r="r" b="b"/>
              <a:pathLst>
                <a:path w="71" h="311">
                  <a:moveTo>
                    <a:pt x="70" y="0"/>
                  </a:moveTo>
                  <a:lnTo>
                    <a:pt x="0" y="0"/>
                  </a:lnTo>
                  <a:lnTo>
                    <a:pt x="0" y="310"/>
                  </a:lnTo>
                  <a:lnTo>
                    <a:pt x="70" y="310"/>
                  </a:lnTo>
                  <a:lnTo>
                    <a:pt x="70" y="0"/>
                  </a:lnTo>
                </a:path>
              </a:pathLst>
            </a:custGeom>
            <a:solidFill>
              <a:srgbClr val="3A405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19" name="Freeform 200">
              <a:extLst>
                <a:ext uri="{FF2B5EF4-FFF2-40B4-BE49-F238E27FC236}">
                  <a16:creationId xmlns:a16="http://schemas.microsoft.com/office/drawing/2014/main" id="{BF5CE6B9-9EDD-4DFC-BE77-A35C8A877F4A}"/>
                </a:ext>
              </a:extLst>
            </p:cNvPr>
            <p:cNvSpPr>
              <a:spLocks noChangeArrowheads="1"/>
            </p:cNvSpPr>
            <p:nvPr/>
          </p:nvSpPr>
          <p:spPr bwMode="auto">
            <a:xfrm>
              <a:off x="12924892" y="9950588"/>
              <a:ext cx="76902" cy="565782"/>
            </a:xfrm>
            <a:custGeom>
              <a:avLst/>
              <a:gdLst>
                <a:gd name="T0" fmla="*/ 62 w 63"/>
                <a:gd name="T1" fmla="*/ 0 h 454"/>
                <a:gd name="T2" fmla="*/ 0 w 63"/>
                <a:gd name="T3" fmla="*/ 0 h 454"/>
                <a:gd name="T4" fmla="*/ 0 w 63"/>
                <a:gd name="T5" fmla="*/ 453 h 454"/>
                <a:gd name="T6" fmla="*/ 62 w 63"/>
                <a:gd name="T7" fmla="*/ 453 h 454"/>
                <a:gd name="T8" fmla="*/ 62 w 63"/>
                <a:gd name="T9" fmla="*/ 0 h 454"/>
              </a:gdLst>
              <a:ahLst/>
              <a:cxnLst>
                <a:cxn ang="0">
                  <a:pos x="T0" y="T1"/>
                </a:cxn>
                <a:cxn ang="0">
                  <a:pos x="T2" y="T3"/>
                </a:cxn>
                <a:cxn ang="0">
                  <a:pos x="T4" y="T5"/>
                </a:cxn>
                <a:cxn ang="0">
                  <a:pos x="T6" y="T7"/>
                </a:cxn>
                <a:cxn ang="0">
                  <a:pos x="T8" y="T9"/>
                </a:cxn>
              </a:cxnLst>
              <a:rect l="0" t="0" r="r" b="b"/>
              <a:pathLst>
                <a:path w="63" h="454">
                  <a:moveTo>
                    <a:pt x="62" y="0"/>
                  </a:moveTo>
                  <a:lnTo>
                    <a:pt x="0" y="0"/>
                  </a:lnTo>
                  <a:lnTo>
                    <a:pt x="0" y="453"/>
                  </a:lnTo>
                  <a:lnTo>
                    <a:pt x="62" y="453"/>
                  </a:lnTo>
                  <a:lnTo>
                    <a:pt x="62" y="0"/>
                  </a:lnTo>
                </a:path>
              </a:pathLst>
            </a:custGeom>
            <a:solidFill>
              <a:srgbClr val="FFC23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20" name="Freeform 201">
              <a:extLst>
                <a:ext uri="{FF2B5EF4-FFF2-40B4-BE49-F238E27FC236}">
                  <a16:creationId xmlns:a16="http://schemas.microsoft.com/office/drawing/2014/main" id="{32BAA043-44F0-4BEF-A8B8-C56E2F42662D}"/>
                </a:ext>
              </a:extLst>
            </p:cNvPr>
            <p:cNvSpPr>
              <a:spLocks noChangeArrowheads="1"/>
            </p:cNvSpPr>
            <p:nvPr/>
          </p:nvSpPr>
          <p:spPr bwMode="auto">
            <a:xfrm>
              <a:off x="13001794" y="9857204"/>
              <a:ext cx="148314" cy="659165"/>
            </a:xfrm>
            <a:custGeom>
              <a:avLst/>
              <a:gdLst>
                <a:gd name="T0" fmla="*/ 119 w 120"/>
                <a:gd name="T1" fmla="*/ 0 h 527"/>
                <a:gd name="T2" fmla="*/ 0 w 120"/>
                <a:gd name="T3" fmla="*/ 0 h 527"/>
                <a:gd name="T4" fmla="*/ 0 w 120"/>
                <a:gd name="T5" fmla="*/ 526 h 527"/>
                <a:gd name="T6" fmla="*/ 119 w 120"/>
                <a:gd name="T7" fmla="*/ 526 h 527"/>
                <a:gd name="T8" fmla="*/ 119 w 120"/>
                <a:gd name="T9" fmla="*/ 0 h 527"/>
              </a:gdLst>
              <a:ahLst/>
              <a:cxnLst>
                <a:cxn ang="0">
                  <a:pos x="T0" y="T1"/>
                </a:cxn>
                <a:cxn ang="0">
                  <a:pos x="T2" y="T3"/>
                </a:cxn>
                <a:cxn ang="0">
                  <a:pos x="T4" y="T5"/>
                </a:cxn>
                <a:cxn ang="0">
                  <a:pos x="T6" y="T7"/>
                </a:cxn>
                <a:cxn ang="0">
                  <a:pos x="T8" y="T9"/>
                </a:cxn>
              </a:cxnLst>
              <a:rect l="0" t="0" r="r" b="b"/>
              <a:pathLst>
                <a:path w="120" h="527">
                  <a:moveTo>
                    <a:pt x="119" y="0"/>
                  </a:moveTo>
                  <a:lnTo>
                    <a:pt x="0" y="0"/>
                  </a:lnTo>
                  <a:lnTo>
                    <a:pt x="0" y="526"/>
                  </a:lnTo>
                  <a:lnTo>
                    <a:pt x="119" y="526"/>
                  </a:lnTo>
                  <a:lnTo>
                    <a:pt x="119" y="0"/>
                  </a:lnTo>
                </a:path>
              </a:pathLst>
            </a:custGeom>
            <a:solidFill>
              <a:srgbClr val="210E0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21" name="Freeform 202">
              <a:extLst>
                <a:ext uri="{FF2B5EF4-FFF2-40B4-BE49-F238E27FC236}">
                  <a16:creationId xmlns:a16="http://schemas.microsoft.com/office/drawing/2014/main" id="{C5570A5A-C556-4EED-AE5E-015382DC169E}"/>
                </a:ext>
              </a:extLst>
            </p:cNvPr>
            <p:cNvSpPr>
              <a:spLocks noChangeArrowheads="1"/>
            </p:cNvSpPr>
            <p:nvPr/>
          </p:nvSpPr>
          <p:spPr bwMode="auto">
            <a:xfrm>
              <a:off x="12924892" y="9983548"/>
              <a:ext cx="76902" cy="494374"/>
            </a:xfrm>
            <a:custGeom>
              <a:avLst/>
              <a:gdLst>
                <a:gd name="T0" fmla="*/ 62 w 63"/>
                <a:gd name="T1" fmla="*/ 0 h 396"/>
                <a:gd name="T2" fmla="*/ 0 w 63"/>
                <a:gd name="T3" fmla="*/ 0 h 396"/>
                <a:gd name="T4" fmla="*/ 0 w 63"/>
                <a:gd name="T5" fmla="*/ 395 h 396"/>
                <a:gd name="T6" fmla="*/ 62 w 63"/>
                <a:gd name="T7" fmla="*/ 395 h 396"/>
                <a:gd name="T8" fmla="*/ 62 w 63"/>
                <a:gd name="T9" fmla="*/ 0 h 396"/>
              </a:gdLst>
              <a:ahLst/>
              <a:cxnLst>
                <a:cxn ang="0">
                  <a:pos x="T0" y="T1"/>
                </a:cxn>
                <a:cxn ang="0">
                  <a:pos x="T2" y="T3"/>
                </a:cxn>
                <a:cxn ang="0">
                  <a:pos x="T4" y="T5"/>
                </a:cxn>
                <a:cxn ang="0">
                  <a:pos x="T6" y="T7"/>
                </a:cxn>
                <a:cxn ang="0">
                  <a:pos x="T8" y="T9"/>
                </a:cxn>
              </a:cxnLst>
              <a:rect l="0" t="0" r="r" b="b"/>
              <a:pathLst>
                <a:path w="63" h="396">
                  <a:moveTo>
                    <a:pt x="62" y="0"/>
                  </a:moveTo>
                  <a:lnTo>
                    <a:pt x="0" y="0"/>
                  </a:lnTo>
                  <a:lnTo>
                    <a:pt x="0" y="395"/>
                  </a:lnTo>
                  <a:lnTo>
                    <a:pt x="62" y="395"/>
                  </a:lnTo>
                  <a:lnTo>
                    <a:pt x="62" y="0"/>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22" name="Freeform 127">
              <a:extLst>
                <a:ext uri="{FF2B5EF4-FFF2-40B4-BE49-F238E27FC236}">
                  <a16:creationId xmlns:a16="http://schemas.microsoft.com/office/drawing/2014/main" id="{16409BA6-C1FD-4E9E-91A7-99DDA6AA4863}"/>
                </a:ext>
              </a:extLst>
            </p:cNvPr>
            <p:cNvSpPr>
              <a:spLocks noChangeArrowheads="1"/>
            </p:cNvSpPr>
            <p:nvPr/>
          </p:nvSpPr>
          <p:spPr bwMode="auto">
            <a:xfrm>
              <a:off x="12952358" y="9983546"/>
              <a:ext cx="26465" cy="498609"/>
            </a:xfrm>
            <a:custGeom>
              <a:avLst/>
              <a:gdLst>
                <a:gd name="connsiteX0" fmla="*/ 0 w 26465"/>
                <a:gd name="connsiteY0" fmla="*/ 280143 h 498609"/>
                <a:gd name="connsiteX1" fmla="*/ 9888 w 26465"/>
                <a:gd name="connsiteY1" fmla="*/ 280143 h 498609"/>
                <a:gd name="connsiteX2" fmla="*/ 9888 w 26465"/>
                <a:gd name="connsiteY2" fmla="*/ 498609 h 498609"/>
                <a:gd name="connsiteX3" fmla="*/ 0 w 26465"/>
                <a:gd name="connsiteY3" fmla="*/ 498609 h 498609"/>
                <a:gd name="connsiteX4" fmla="*/ 16477 w 26465"/>
                <a:gd name="connsiteY4" fmla="*/ 0 h 498609"/>
                <a:gd name="connsiteX5" fmla="*/ 26465 w 26465"/>
                <a:gd name="connsiteY5" fmla="*/ 0 h 498609"/>
                <a:gd name="connsiteX6" fmla="*/ 26465 w 26465"/>
                <a:gd name="connsiteY6" fmla="*/ 212982 h 498609"/>
                <a:gd name="connsiteX7" fmla="*/ 16477 w 26465"/>
                <a:gd name="connsiteY7" fmla="*/ 212982 h 49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65" h="498609">
                  <a:moveTo>
                    <a:pt x="0" y="280143"/>
                  </a:moveTo>
                  <a:lnTo>
                    <a:pt x="9888" y="280143"/>
                  </a:lnTo>
                  <a:lnTo>
                    <a:pt x="9888" y="498609"/>
                  </a:lnTo>
                  <a:lnTo>
                    <a:pt x="0" y="498609"/>
                  </a:lnTo>
                  <a:close/>
                  <a:moveTo>
                    <a:pt x="16477" y="0"/>
                  </a:moveTo>
                  <a:lnTo>
                    <a:pt x="26465" y="0"/>
                  </a:lnTo>
                  <a:lnTo>
                    <a:pt x="26465" y="212982"/>
                  </a:lnTo>
                  <a:lnTo>
                    <a:pt x="16477" y="212982"/>
                  </a:lnTo>
                  <a:close/>
                </a:path>
              </a:pathLst>
            </a:custGeom>
            <a:solidFill>
              <a:srgbClr val="ABAB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defTabSz="914217"/>
              <a:endParaRPr lang="en-US" dirty="0">
                <a:solidFill>
                  <a:srgbClr val="747993"/>
                </a:solidFill>
                <a:latin typeface="Poppins" pitchFamily="2" charset="77"/>
              </a:endParaRPr>
            </a:p>
          </p:txBody>
        </p:sp>
        <p:sp>
          <p:nvSpPr>
            <p:cNvPr id="123" name="Freeform 205">
              <a:extLst>
                <a:ext uri="{FF2B5EF4-FFF2-40B4-BE49-F238E27FC236}">
                  <a16:creationId xmlns:a16="http://schemas.microsoft.com/office/drawing/2014/main" id="{3832E9F9-CAEE-4E45-B196-6A8A01C5A60F}"/>
                </a:ext>
              </a:extLst>
            </p:cNvPr>
            <p:cNvSpPr>
              <a:spLocks noChangeArrowheads="1"/>
            </p:cNvSpPr>
            <p:nvPr/>
          </p:nvSpPr>
          <p:spPr bwMode="auto">
            <a:xfrm>
              <a:off x="12847989" y="9835233"/>
              <a:ext cx="76902" cy="681137"/>
            </a:xfrm>
            <a:custGeom>
              <a:avLst/>
              <a:gdLst>
                <a:gd name="T0" fmla="*/ 61 w 62"/>
                <a:gd name="T1" fmla="*/ 0 h 545"/>
                <a:gd name="T2" fmla="*/ 0 w 62"/>
                <a:gd name="T3" fmla="*/ 0 h 545"/>
                <a:gd name="T4" fmla="*/ 0 w 62"/>
                <a:gd name="T5" fmla="*/ 544 h 545"/>
                <a:gd name="T6" fmla="*/ 61 w 62"/>
                <a:gd name="T7" fmla="*/ 544 h 545"/>
                <a:gd name="T8" fmla="*/ 61 w 62"/>
                <a:gd name="T9" fmla="*/ 0 h 545"/>
              </a:gdLst>
              <a:ahLst/>
              <a:cxnLst>
                <a:cxn ang="0">
                  <a:pos x="T0" y="T1"/>
                </a:cxn>
                <a:cxn ang="0">
                  <a:pos x="T2" y="T3"/>
                </a:cxn>
                <a:cxn ang="0">
                  <a:pos x="T4" y="T5"/>
                </a:cxn>
                <a:cxn ang="0">
                  <a:pos x="T6" y="T7"/>
                </a:cxn>
                <a:cxn ang="0">
                  <a:pos x="T8" y="T9"/>
                </a:cxn>
              </a:cxnLst>
              <a:rect l="0" t="0" r="r" b="b"/>
              <a:pathLst>
                <a:path w="62" h="545">
                  <a:moveTo>
                    <a:pt x="61" y="0"/>
                  </a:moveTo>
                  <a:lnTo>
                    <a:pt x="0" y="0"/>
                  </a:lnTo>
                  <a:lnTo>
                    <a:pt x="0" y="544"/>
                  </a:lnTo>
                  <a:lnTo>
                    <a:pt x="61" y="544"/>
                  </a:lnTo>
                  <a:lnTo>
                    <a:pt x="61" y="0"/>
                  </a:lnTo>
                </a:path>
              </a:pathLst>
            </a:custGeom>
            <a:solidFill>
              <a:srgbClr val="1873B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24" name="Freeform 206">
              <a:extLst>
                <a:ext uri="{FF2B5EF4-FFF2-40B4-BE49-F238E27FC236}">
                  <a16:creationId xmlns:a16="http://schemas.microsoft.com/office/drawing/2014/main" id="{4825E0F9-F3A8-47B8-85E9-EF3246B5F7B6}"/>
                </a:ext>
              </a:extLst>
            </p:cNvPr>
            <p:cNvSpPr>
              <a:spLocks noChangeArrowheads="1"/>
            </p:cNvSpPr>
            <p:nvPr/>
          </p:nvSpPr>
          <p:spPr bwMode="auto">
            <a:xfrm>
              <a:off x="12847989" y="9879176"/>
              <a:ext cx="76902" cy="598744"/>
            </a:xfrm>
            <a:custGeom>
              <a:avLst/>
              <a:gdLst>
                <a:gd name="T0" fmla="*/ 61 w 62"/>
                <a:gd name="T1" fmla="*/ 0 h 480"/>
                <a:gd name="T2" fmla="*/ 0 w 62"/>
                <a:gd name="T3" fmla="*/ 0 h 480"/>
                <a:gd name="T4" fmla="*/ 0 w 62"/>
                <a:gd name="T5" fmla="*/ 479 h 480"/>
                <a:gd name="T6" fmla="*/ 61 w 62"/>
                <a:gd name="T7" fmla="*/ 479 h 480"/>
                <a:gd name="T8" fmla="*/ 61 w 62"/>
                <a:gd name="T9" fmla="*/ 0 h 480"/>
              </a:gdLst>
              <a:ahLst/>
              <a:cxnLst>
                <a:cxn ang="0">
                  <a:pos x="T0" y="T1"/>
                </a:cxn>
                <a:cxn ang="0">
                  <a:pos x="T2" y="T3"/>
                </a:cxn>
                <a:cxn ang="0">
                  <a:pos x="T4" y="T5"/>
                </a:cxn>
                <a:cxn ang="0">
                  <a:pos x="T6" y="T7"/>
                </a:cxn>
                <a:cxn ang="0">
                  <a:pos x="T8" y="T9"/>
                </a:cxn>
              </a:cxnLst>
              <a:rect l="0" t="0" r="r" b="b"/>
              <a:pathLst>
                <a:path w="62" h="480">
                  <a:moveTo>
                    <a:pt x="61" y="0"/>
                  </a:moveTo>
                  <a:lnTo>
                    <a:pt x="0" y="0"/>
                  </a:lnTo>
                  <a:lnTo>
                    <a:pt x="0" y="479"/>
                  </a:lnTo>
                  <a:lnTo>
                    <a:pt x="61" y="479"/>
                  </a:lnTo>
                  <a:lnTo>
                    <a:pt x="61" y="0"/>
                  </a:lnTo>
                </a:path>
              </a:pathLst>
            </a:custGeom>
            <a:solidFill>
              <a:srgbClr val="3A190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25" name="Freeform 130">
              <a:extLst>
                <a:ext uri="{FF2B5EF4-FFF2-40B4-BE49-F238E27FC236}">
                  <a16:creationId xmlns:a16="http://schemas.microsoft.com/office/drawing/2014/main" id="{0FC9F410-0C03-4BE8-97C7-B2F58CD8512D}"/>
                </a:ext>
              </a:extLst>
            </p:cNvPr>
            <p:cNvSpPr>
              <a:spLocks noChangeArrowheads="1"/>
            </p:cNvSpPr>
            <p:nvPr/>
          </p:nvSpPr>
          <p:spPr bwMode="auto">
            <a:xfrm>
              <a:off x="12875456" y="9879178"/>
              <a:ext cx="26365" cy="602977"/>
            </a:xfrm>
            <a:custGeom>
              <a:avLst/>
              <a:gdLst>
                <a:gd name="connsiteX0" fmla="*/ 0 w 26365"/>
                <a:gd name="connsiteY0" fmla="*/ 384511 h 602977"/>
                <a:gd name="connsiteX1" fmla="*/ 9888 w 26365"/>
                <a:gd name="connsiteY1" fmla="*/ 384511 h 602977"/>
                <a:gd name="connsiteX2" fmla="*/ 9888 w 26365"/>
                <a:gd name="connsiteY2" fmla="*/ 602977 h 602977"/>
                <a:gd name="connsiteX3" fmla="*/ 0 w 26365"/>
                <a:gd name="connsiteY3" fmla="*/ 602977 h 602977"/>
                <a:gd name="connsiteX4" fmla="*/ 16477 w 26365"/>
                <a:gd name="connsiteY4" fmla="*/ 0 h 602977"/>
                <a:gd name="connsiteX5" fmla="*/ 26365 w 26365"/>
                <a:gd name="connsiteY5" fmla="*/ 0 h 602977"/>
                <a:gd name="connsiteX6" fmla="*/ 26365 w 26365"/>
                <a:gd name="connsiteY6" fmla="*/ 251447 h 602977"/>
                <a:gd name="connsiteX7" fmla="*/ 16477 w 26365"/>
                <a:gd name="connsiteY7" fmla="*/ 251447 h 602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 h="602977">
                  <a:moveTo>
                    <a:pt x="0" y="384511"/>
                  </a:moveTo>
                  <a:lnTo>
                    <a:pt x="9888" y="384511"/>
                  </a:lnTo>
                  <a:lnTo>
                    <a:pt x="9888" y="602977"/>
                  </a:lnTo>
                  <a:lnTo>
                    <a:pt x="0" y="602977"/>
                  </a:lnTo>
                  <a:close/>
                  <a:moveTo>
                    <a:pt x="16477" y="0"/>
                  </a:moveTo>
                  <a:lnTo>
                    <a:pt x="26365" y="0"/>
                  </a:lnTo>
                  <a:lnTo>
                    <a:pt x="26365" y="251447"/>
                  </a:lnTo>
                  <a:lnTo>
                    <a:pt x="16477" y="251447"/>
                  </a:lnTo>
                  <a:close/>
                </a:path>
              </a:pathLst>
            </a:custGeom>
            <a:solidFill>
              <a:srgbClr val="72424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defTabSz="914217"/>
              <a:endParaRPr lang="en-US" dirty="0">
                <a:solidFill>
                  <a:srgbClr val="747993"/>
                </a:solidFill>
                <a:latin typeface="Poppins" pitchFamily="2" charset="77"/>
              </a:endParaRPr>
            </a:p>
          </p:txBody>
        </p:sp>
        <p:sp>
          <p:nvSpPr>
            <p:cNvPr id="126" name="Freeform 209">
              <a:extLst>
                <a:ext uri="{FF2B5EF4-FFF2-40B4-BE49-F238E27FC236}">
                  <a16:creationId xmlns:a16="http://schemas.microsoft.com/office/drawing/2014/main" id="{74BC6A5D-86B1-4AB0-93D4-F2DF99313990}"/>
                </a:ext>
              </a:extLst>
            </p:cNvPr>
            <p:cNvSpPr>
              <a:spLocks noChangeArrowheads="1"/>
            </p:cNvSpPr>
            <p:nvPr/>
          </p:nvSpPr>
          <p:spPr bwMode="auto">
            <a:xfrm>
              <a:off x="12771087" y="9950588"/>
              <a:ext cx="82397" cy="565782"/>
            </a:xfrm>
            <a:custGeom>
              <a:avLst/>
              <a:gdLst>
                <a:gd name="T0" fmla="*/ 63 w 64"/>
                <a:gd name="T1" fmla="*/ 0 h 454"/>
                <a:gd name="T2" fmla="*/ 0 w 64"/>
                <a:gd name="T3" fmla="*/ 0 h 454"/>
                <a:gd name="T4" fmla="*/ 0 w 64"/>
                <a:gd name="T5" fmla="*/ 453 h 454"/>
                <a:gd name="T6" fmla="*/ 63 w 64"/>
                <a:gd name="T7" fmla="*/ 453 h 454"/>
                <a:gd name="T8" fmla="*/ 63 w 64"/>
                <a:gd name="T9" fmla="*/ 0 h 454"/>
              </a:gdLst>
              <a:ahLst/>
              <a:cxnLst>
                <a:cxn ang="0">
                  <a:pos x="T0" y="T1"/>
                </a:cxn>
                <a:cxn ang="0">
                  <a:pos x="T2" y="T3"/>
                </a:cxn>
                <a:cxn ang="0">
                  <a:pos x="T4" y="T5"/>
                </a:cxn>
                <a:cxn ang="0">
                  <a:pos x="T6" y="T7"/>
                </a:cxn>
                <a:cxn ang="0">
                  <a:pos x="T8" y="T9"/>
                </a:cxn>
              </a:cxnLst>
              <a:rect l="0" t="0" r="r" b="b"/>
              <a:pathLst>
                <a:path w="64" h="454">
                  <a:moveTo>
                    <a:pt x="63" y="0"/>
                  </a:moveTo>
                  <a:lnTo>
                    <a:pt x="0" y="0"/>
                  </a:lnTo>
                  <a:lnTo>
                    <a:pt x="0" y="453"/>
                  </a:lnTo>
                  <a:lnTo>
                    <a:pt x="63" y="453"/>
                  </a:lnTo>
                  <a:lnTo>
                    <a:pt x="63" y="0"/>
                  </a:lnTo>
                </a:path>
              </a:pathLst>
            </a:custGeom>
            <a:solidFill>
              <a:srgbClr val="D9133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27" name="Freeform 210">
              <a:extLst>
                <a:ext uri="{FF2B5EF4-FFF2-40B4-BE49-F238E27FC236}">
                  <a16:creationId xmlns:a16="http://schemas.microsoft.com/office/drawing/2014/main" id="{5684D86B-F5DB-4A18-936B-DA7B84B51148}"/>
                </a:ext>
              </a:extLst>
            </p:cNvPr>
            <p:cNvSpPr>
              <a:spLocks noChangeArrowheads="1"/>
            </p:cNvSpPr>
            <p:nvPr/>
          </p:nvSpPr>
          <p:spPr bwMode="auto">
            <a:xfrm>
              <a:off x="12771087" y="9983548"/>
              <a:ext cx="82397" cy="494374"/>
            </a:xfrm>
            <a:custGeom>
              <a:avLst/>
              <a:gdLst>
                <a:gd name="T0" fmla="*/ 63 w 64"/>
                <a:gd name="T1" fmla="*/ 0 h 396"/>
                <a:gd name="T2" fmla="*/ 0 w 64"/>
                <a:gd name="T3" fmla="*/ 0 h 396"/>
                <a:gd name="T4" fmla="*/ 0 w 64"/>
                <a:gd name="T5" fmla="*/ 395 h 396"/>
                <a:gd name="T6" fmla="*/ 63 w 64"/>
                <a:gd name="T7" fmla="*/ 395 h 396"/>
                <a:gd name="T8" fmla="*/ 63 w 64"/>
                <a:gd name="T9" fmla="*/ 0 h 396"/>
              </a:gdLst>
              <a:ahLst/>
              <a:cxnLst>
                <a:cxn ang="0">
                  <a:pos x="T0" y="T1"/>
                </a:cxn>
                <a:cxn ang="0">
                  <a:pos x="T2" y="T3"/>
                </a:cxn>
                <a:cxn ang="0">
                  <a:pos x="T4" y="T5"/>
                </a:cxn>
                <a:cxn ang="0">
                  <a:pos x="T6" y="T7"/>
                </a:cxn>
                <a:cxn ang="0">
                  <a:pos x="T8" y="T9"/>
                </a:cxn>
              </a:cxnLst>
              <a:rect l="0" t="0" r="r" b="b"/>
              <a:pathLst>
                <a:path w="64" h="396">
                  <a:moveTo>
                    <a:pt x="63" y="0"/>
                  </a:moveTo>
                  <a:lnTo>
                    <a:pt x="0" y="0"/>
                  </a:lnTo>
                  <a:lnTo>
                    <a:pt x="0" y="395"/>
                  </a:lnTo>
                  <a:lnTo>
                    <a:pt x="63" y="395"/>
                  </a:lnTo>
                  <a:lnTo>
                    <a:pt x="63" y="0"/>
                  </a:lnTo>
                </a:path>
              </a:pathLst>
            </a:custGeom>
            <a:solidFill>
              <a:srgbClr val="FFEDD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28" name="Freeform 133">
              <a:extLst>
                <a:ext uri="{FF2B5EF4-FFF2-40B4-BE49-F238E27FC236}">
                  <a16:creationId xmlns:a16="http://schemas.microsoft.com/office/drawing/2014/main" id="{877DB92B-F989-40DB-A8ED-6F23A6445DEF}"/>
                </a:ext>
              </a:extLst>
            </p:cNvPr>
            <p:cNvSpPr>
              <a:spLocks noChangeArrowheads="1"/>
            </p:cNvSpPr>
            <p:nvPr/>
          </p:nvSpPr>
          <p:spPr bwMode="auto">
            <a:xfrm>
              <a:off x="12798552" y="9983546"/>
              <a:ext cx="26244" cy="498609"/>
            </a:xfrm>
            <a:custGeom>
              <a:avLst/>
              <a:gdLst>
                <a:gd name="connsiteX0" fmla="*/ 0 w 26244"/>
                <a:gd name="connsiteY0" fmla="*/ 280143 h 498609"/>
                <a:gd name="connsiteX1" fmla="*/ 9888 w 26244"/>
                <a:gd name="connsiteY1" fmla="*/ 280143 h 498609"/>
                <a:gd name="connsiteX2" fmla="*/ 9888 w 26244"/>
                <a:gd name="connsiteY2" fmla="*/ 498609 h 498609"/>
                <a:gd name="connsiteX3" fmla="*/ 0 w 26244"/>
                <a:gd name="connsiteY3" fmla="*/ 498609 h 498609"/>
                <a:gd name="connsiteX4" fmla="*/ 16478 w 26244"/>
                <a:gd name="connsiteY4" fmla="*/ 0 h 498609"/>
                <a:gd name="connsiteX5" fmla="*/ 26244 w 26244"/>
                <a:gd name="connsiteY5" fmla="*/ 0 h 498609"/>
                <a:gd name="connsiteX6" fmla="*/ 26244 w 26244"/>
                <a:gd name="connsiteY6" fmla="*/ 212982 h 498609"/>
                <a:gd name="connsiteX7" fmla="*/ 16478 w 26244"/>
                <a:gd name="connsiteY7" fmla="*/ 212982 h 49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44" h="498609">
                  <a:moveTo>
                    <a:pt x="0" y="280143"/>
                  </a:moveTo>
                  <a:lnTo>
                    <a:pt x="9888" y="280143"/>
                  </a:lnTo>
                  <a:lnTo>
                    <a:pt x="9888" y="498609"/>
                  </a:lnTo>
                  <a:lnTo>
                    <a:pt x="0" y="498609"/>
                  </a:lnTo>
                  <a:close/>
                  <a:moveTo>
                    <a:pt x="16478" y="0"/>
                  </a:moveTo>
                  <a:lnTo>
                    <a:pt x="26244" y="0"/>
                  </a:lnTo>
                  <a:lnTo>
                    <a:pt x="26244" y="212982"/>
                  </a:lnTo>
                  <a:lnTo>
                    <a:pt x="16478" y="212982"/>
                  </a:lnTo>
                  <a:close/>
                </a:path>
              </a:pathLst>
            </a:custGeom>
            <a:solidFill>
              <a:srgbClr val="EFD3B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defTabSz="914217"/>
              <a:endParaRPr lang="en-US" dirty="0">
                <a:solidFill>
                  <a:srgbClr val="747993"/>
                </a:solidFill>
                <a:latin typeface="Poppins" pitchFamily="2" charset="77"/>
              </a:endParaRPr>
            </a:p>
          </p:txBody>
        </p:sp>
        <p:sp>
          <p:nvSpPr>
            <p:cNvPr id="129" name="Freeform 213">
              <a:extLst>
                <a:ext uri="{FF2B5EF4-FFF2-40B4-BE49-F238E27FC236}">
                  <a16:creationId xmlns:a16="http://schemas.microsoft.com/office/drawing/2014/main" id="{81C4802A-C781-4807-9516-E035AD00A42F}"/>
                </a:ext>
              </a:extLst>
            </p:cNvPr>
            <p:cNvSpPr>
              <a:spLocks noChangeArrowheads="1"/>
            </p:cNvSpPr>
            <p:nvPr/>
          </p:nvSpPr>
          <p:spPr bwMode="auto">
            <a:xfrm>
              <a:off x="13001794" y="9912135"/>
              <a:ext cx="148314" cy="549304"/>
            </a:xfrm>
            <a:custGeom>
              <a:avLst/>
              <a:gdLst>
                <a:gd name="T0" fmla="*/ 119 w 120"/>
                <a:gd name="T1" fmla="*/ 0 h 443"/>
                <a:gd name="T2" fmla="*/ 0 w 120"/>
                <a:gd name="T3" fmla="*/ 0 h 443"/>
                <a:gd name="T4" fmla="*/ 0 w 120"/>
                <a:gd name="T5" fmla="*/ 442 h 443"/>
                <a:gd name="T6" fmla="*/ 119 w 120"/>
                <a:gd name="T7" fmla="*/ 442 h 443"/>
                <a:gd name="T8" fmla="*/ 119 w 120"/>
                <a:gd name="T9" fmla="*/ 0 h 443"/>
              </a:gdLst>
              <a:ahLst/>
              <a:cxnLst>
                <a:cxn ang="0">
                  <a:pos x="T0" y="T1"/>
                </a:cxn>
                <a:cxn ang="0">
                  <a:pos x="T2" y="T3"/>
                </a:cxn>
                <a:cxn ang="0">
                  <a:pos x="T4" y="T5"/>
                </a:cxn>
                <a:cxn ang="0">
                  <a:pos x="T6" y="T7"/>
                </a:cxn>
                <a:cxn ang="0">
                  <a:pos x="T8" y="T9"/>
                </a:cxn>
              </a:cxnLst>
              <a:rect l="0" t="0" r="r" b="b"/>
              <a:pathLst>
                <a:path w="120" h="443">
                  <a:moveTo>
                    <a:pt x="119" y="0"/>
                  </a:moveTo>
                  <a:lnTo>
                    <a:pt x="0" y="0"/>
                  </a:lnTo>
                  <a:lnTo>
                    <a:pt x="0" y="442"/>
                  </a:lnTo>
                  <a:lnTo>
                    <a:pt x="119" y="442"/>
                  </a:lnTo>
                  <a:lnTo>
                    <a:pt x="119" y="0"/>
                  </a:lnTo>
                </a:path>
              </a:pathLst>
            </a:custGeom>
            <a:solidFill>
              <a:srgbClr val="239B9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30" name="Freeform 214">
              <a:extLst>
                <a:ext uri="{FF2B5EF4-FFF2-40B4-BE49-F238E27FC236}">
                  <a16:creationId xmlns:a16="http://schemas.microsoft.com/office/drawing/2014/main" id="{E13854D9-74D2-44C2-B31D-38C3B2CE7F70}"/>
                </a:ext>
              </a:extLst>
            </p:cNvPr>
            <p:cNvSpPr>
              <a:spLocks noChangeArrowheads="1"/>
            </p:cNvSpPr>
            <p:nvPr/>
          </p:nvSpPr>
          <p:spPr bwMode="auto">
            <a:xfrm>
              <a:off x="13040247" y="9956078"/>
              <a:ext cx="76902" cy="466911"/>
            </a:xfrm>
            <a:custGeom>
              <a:avLst/>
              <a:gdLst>
                <a:gd name="T0" fmla="*/ 59 w 60"/>
                <a:gd name="T1" fmla="*/ 0 h 374"/>
                <a:gd name="T2" fmla="*/ 0 w 60"/>
                <a:gd name="T3" fmla="*/ 0 h 374"/>
                <a:gd name="T4" fmla="*/ 0 w 60"/>
                <a:gd name="T5" fmla="*/ 373 h 374"/>
                <a:gd name="T6" fmla="*/ 59 w 60"/>
                <a:gd name="T7" fmla="*/ 373 h 374"/>
                <a:gd name="T8" fmla="*/ 59 w 60"/>
                <a:gd name="T9" fmla="*/ 0 h 374"/>
              </a:gdLst>
              <a:ahLst/>
              <a:cxnLst>
                <a:cxn ang="0">
                  <a:pos x="T0" y="T1"/>
                </a:cxn>
                <a:cxn ang="0">
                  <a:pos x="T2" y="T3"/>
                </a:cxn>
                <a:cxn ang="0">
                  <a:pos x="T4" y="T5"/>
                </a:cxn>
                <a:cxn ang="0">
                  <a:pos x="T6" y="T7"/>
                </a:cxn>
                <a:cxn ang="0">
                  <a:pos x="T8" y="T9"/>
                </a:cxn>
              </a:cxnLst>
              <a:rect l="0" t="0" r="r" b="b"/>
              <a:pathLst>
                <a:path w="60" h="374">
                  <a:moveTo>
                    <a:pt x="59" y="0"/>
                  </a:moveTo>
                  <a:lnTo>
                    <a:pt x="0" y="0"/>
                  </a:lnTo>
                  <a:lnTo>
                    <a:pt x="0" y="373"/>
                  </a:lnTo>
                  <a:lnTo>
                    <a:pt x="59" y="373"/>
                  </a:lnTo>
                  <a:lnTo>
                    <a:pt x="59" y="0"/>
                  </a:lnTo>
                </a:path>
              </a:pathLst>
            </a:custGeom>
            <a:solidFill>
              <a:srgbClr val="210E0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31" name="Freeform 215">
              <a:extLst>
                <a:ext uri="{FF2B5EF4-FFF2-40B4-BE49-F238E27FC236}">
                  <a16:creationId xmlns:a16="http://schemas.microsoft.com/office/drawing/2014/main" id="{F5A7C5E9-6FBE-45B3-B701-4EBDFC4DE5CD}"/>
                </a:ext>
              </a:extLst>
            </p:cNvPr>
            <p:cNvSpPr>
              <a:spLocks noChangeArrowheads="1"/>
            </p:cNvSpPr>
            <p:nvPr/>
          </p:nvSpPr>
          <p:spPr bwMode="auto">
            <a:xfrm>
              <a:off x="13150106" y="10027492"/>
              <a:ext cx="175778" cy="488879"/>
            </a:xfrm>
            <a:custGeom>
              <a:avLst/>
              <a:gdLst>
                <a:gd name="T0" fmla="*/ 0 w 139"/>
                <a:gd name="T1" fmla="*/ 0 h 393"/>
                <a:gd name="T2" fmla="*/ 138 w 139"/>
                <a:gd name="T3" fmla="*/ 0 h 393"/>
                <a:gd name="T4" fmla="*/ 138 w 139"/>
                <a:gd name="T5" fmla="*/ 392 h 393"/>
                <a:gd name="T6" fmla="*/ 0 w 139"/>
                <a:gd name="T7" fmla="*/ 392 h 393"/>
                <a:gd name="T8" fmla="*/ 0 w 139"/>
                <a:gd name="T9" fmla="*/ 0 h 393"/>
              </a:gdLst>
              <a:ahLst/>
              <a:cxnLst>
                <a:cxn ang="0">
                  <a:pos x="T0" y="T1"/>
                </a:cxn>
                <a:cxn ang="0">
                  <a:pos x="T2" y="T3"/>
                </a:cxn>
                <a:cxn ang="0">
                  <a:pos x="T4" y="T5"/>
                </a:cxn>
                <a:cxn ang="0">
                  <a:pos x="T6" y="T7"/>
                </a:cxn>
                <a:cxn ang="0">
                  <a:pos x="T8" y="T9"/>
                </a:cxn>
              </a:cxnLst>
              <a:rect l="0" t="0" r="r" b="b"/>
              <a:pathLst>
                <a:path w="139" h="393">
                  <a:moveTo>
                    <a:pt x="0" y="0"/>
                  </a:moveTo>
                  <a:lnTo>
                    <a:pt x="138" y="0"/>
                  </a:lnTo>
                  <a:lnTo>
                    <a:pt x="138" y="392"/>
                  </a:lnTo>
                  <a:lnTo>
                    <a:pt x="0" y="392"/>
                  </a:lnTo>
                  <a:lnTo>
                    <a:pt x="0" y="0"/>
                  </a:lnTo>
                </a:path>
              </a:pathLst>
            </a:custGeom>
            <a:solidFill>
              <a:srgbClr val="F6A0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32" name="Freeform 216">
              <a:extLst>
                <a:ext uri="{FF2B5EF4-FFF2-40B4-BE49-F238E27FC236}">
                  <a16:creationId xmlns:a16="http://schemas.microsoft.com/office/drawing/2014/main" id="{E6F63581-075F-4A64-896B-B24095426F70}"/>
                </a:ext>
              </a:extLst>
            </p:cNvPr>
            <p:cNvSpPr>
              <a:spLocks noChangeArrowheads="1"/>
            </p:cNvSpPr>
            <p:nvPr/>
          </p:nvSpPr>
          <p:spPr bwMode="auto">
            <a:xfrm>
              <a:off x="13194051" y="10093407"/>
              <a:ext cx="87889" cy="351554"/>
            </a:xfrm>
            <a:custGeom>
              <a:avLst/>
              <a:gdLst>
                <a:gd name="T0" fmla="*/ 0 w 71"/>
                <a:gd name="T1" fmla="*/ 0 h 283"/>
                <a:gd name="T2" fmla="*/ 70 w 71"/>
                <a:gd name="T3" fmla="*/ 0 h 283"/>
                <a:gd name="T4" fmla="*/ 70 w 71"/>
                <a:gd name="T5" fmla="*/ 282 h 283"/>
                <a:gd name="T6" fmla="*/ 0 w 71"/>
                <a:gd name="T7" fmla="*/ 282 h 283"/>
                <a:gd name="T8" fmla="*/ 0 w 71"/>
                <a:gd name="T9" fmla="*/ 0 h 283"/>
              </a:gdLst>
              <a:ahLst/>
              <a:cxnLst>
                <a:cxn ang="0">
                  <a:pos x="T0" y="T1"/>
                </a:cxn>
                <a:cxn ang="0">
                  <a:pos x="T2" y="T3"/>
                </a:cxn>
                <a:cxn ang="0">
                  <a:pos x="T4" y="T5"/>
                </a:cxn>
                <a:cxn ang="0">
                  <a:pos x="T6" y="T7"/>
                </a:cxn>
                <a:cxn ang="0">
                  <a:pos x="T8" y="T9"/>
                </a:cxn>
              </a:cxnLst>
              <a:rect l="0" t="0" r="r" b="b"/>
              <a:pathLst>
                <a:path w="71" h="283">
                  <a:moveTo>
                    <a:pt x="0" y="0"/>
                  </a:moveTo>
                  <a:lnTo>
                    <a:pt x="70" y="0"/>
                  </a:lnTo>
                  <a:lnTo>
                    <a:pt x="70" y="282"/>
                  </a:lnTo>
                  <a:lnTo>
                    <a:pt x="0" y="282"/>
                  </a:lnTo>
                  <a:lnTo>
                    <a:pt x="0" y="0"/>
                  </a:lnTo>
                </a:path>
              </a:pathLst>
            </a:custGeom>
            <a:solidFill>
              <a:srgbClr val="D9133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33" name="Freeform 217">
              <a:extLst>
                <a:ext uri="{FF2B5EF4-FFF2-40B4-BE49-F238E27FC236}">
                  <a16:creationId xmlns:a16="http://schemas.microsoft.com/office/drawing/2014/main" id="{1845B3BE-C66A-4A96-A3CA-065803E16A2D}"/>
                </a:ext>
              </a:extLst>
            </p:cNvPr>
            <p:cNvSpPr>
              <a:spLocks noChangeArrowheads="1"/>
            </p:cNvSpPr>
            <p:nvPr/>
          </p:nvSpPr>
          <p:spPr bwMode="auto">
            <a:xfrm>
              <a:off x="11342893" y="10027490"/>
              <a:ext cx="483389" cy="483389"/>
            </a:xfrm>
            <a:custGeom>
              <a:avLst/>
              <a:gdLst>
                <a:gd name="T0" fmla="*/ 57 w 390"/>
                <a:gd name="T1" fmla="*/ 0 h 390"/>
                <a:gd name="T2" fmla="*/ 0 w 390"/>
                <a:gd name="T3" fmla="*/ 57 h 390"/>
                <a:gd name="T4" fmla="*/ 332 w 390"/>
                <a:gd name="T5" fmla="*/ 389 h 390"/>
                <a:gd name="T6" fmla="*/ 389 w 390"/>
                <a:gd name="T7" fmla="*/ 332 h 390"/>
                <a:gd name="T8" fmla="*/ 57 w 390"/>
                <a:gd name="T9" fmla="*/ 0 h 390"/>
              </a:gdLst>
              <a:ahLst/>
              <a:cxnLst>
                <a:cxn ang="0">
                  <a:pos x="T0" y="T1"/>
                </a:cxn>
                <a:cxn ang="0">
                  <a:pos x="T2" y="T3"/>
                </a:cxn>
                <a:cxn ang="0">
                  <a:pos x="T4" y="T5"/>
                </a:cxn>
                <a:cxn ang="0">
                  <a:pos x="T6" y="T7"/>
                </a:cxn>
                <a:cxn ang="0">
                  <a:pos x="T8" y="T9"/>
                </a:cxn>
              </a:cxnLst>
              <a:rect l="0" t="0" r="r" b="b"/>
              <a:pathLst>
                <a:path w="390" h="390">
                  <a:moveTo>
                    <a:pt x="57" y="0"/>
                  </a:moveTo>
                  <a:lnTo>
                    <a:pt x="0" y="57"/>
                  </a:lnTo>
                  <a:lnTo>
                    <a:pt x="332" y="389"/>
                  </a:lnTo>
                  <a:lnTo>
                    <a:pt x="389" y="332"/>
                  </a:lnTo>
                  <a:lnTo>
                    <a:pt x="57" y="0"/>
                  </a:lnTo>
                </a:path>
              </a:pathLst>
            </a:custGeom>
            <a:solidFill>
              <a:srgbClr val="FFC23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34" name="Freeform 218">
              <a:extLst>
                <a:ext uri="{FF2B5EF4-FFF2-40B4-BE49-F238E27FC236}">
                  <a16:creationId xmlns:a16="http://schemas.microsoft.com/office/drawing/2014/main" id="{D2D492F3-E73A-4A84-9ED4-AC0B4885E0FA}"/>
                </a:ext>
              </a:extLst>
            </p:cNvPr>
            <p:cNvSpPr>
              <a:spLocks noChangeArrowheads="1"/>
            </p:cNvSpPr>
            <p:nvPr/>
          </p:nvSpPr>
          <p:spPr bwMode="auto">
            <a:xfrm>
              <a:off x="11540643" y="10082422"/>
              <a:ext cx="428458" cy="400990"/>
            </a:xfrm>
            <a:custGeom>
              <a:avLst/>
              <a:gdLst>
                <a:gd name="T0" fmla="*/ 54 w 342"/>
                <a:gd name="T1" fmla="*/ 0 h 321"/>
                <a:gd name="T2" fmla="*/ 0 w 342"/>
                <a:gd name="T3" fmla="*/ 59 h 321"/>
                <a:gd name="T4" fmla="*/ 288 w 342"/>
                <a:gd name="T5" fmla="*/ 320 h 321"/>
                <a:gd name="T6" fmla="*/ 341 w 342"/>
                <a:gd name="T7" fmla="*/ 260 h 321"/>
                <a:gd name="T8" fmla="*/ 54 w 342"/>
                <a:gd name="T9" fmla="*/ 0 h 321"/>
              </a:gdLst>
              <a:ahLst/>
              <a:cxnLst>
                <a:cxn ang="0">
                  <a:pos x="T0" y="T1"/>
                </a:cxn>
                <a:cxn ang="0">
                  <a:pos x="T2" y="T3"/>
                </a:cxn>
                <a:cxn ang="0">
                  <a:pos x="T4" y="T5"/>
                </a:cxn>
                <a:cxn ang="0">
                  <a:pos x="T6" y="T7"/>
                </a:cxn>
                <a:cxn ang="0">
                  <a:pos x="T8" y="T9"/>
                </a:cxn>
              </a:cxnLst>
              <a:rect l="0" t="0" r="r" b="b"/>
              <a:pathLst>
                <a:path w="342" h="321">
                  <a:moveTo>
                    <a:pt x="54" y="0"/>
                  </a:moveTo>
                  <a:lnTo>
                    <a:pt x="0" y="59"/>
                  </a:lnTo>
                  <a:lnTo>
                    <a:pt x="288" y="320"/>
                  </a:lnTo>
                  <a:lnTo>
                    <a:pt x="341" y="260"/>
                  </a:lnTo>
                  <a:lnTo>
                    <a:pt x="54" y="0"/>
                  </a:lnTo>
                </a:path>
              </a:pathLst>
            </a:custGeom>
            <a:solidFill>
              <a:srgbClr val="239B9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35" name="Freeform 219">
              <a:extLst>
                <a:ext uri="{FF2B5EF4-FFF2-40B4-BE49-F238E27FC236}">
                  <a16:creationId xmlns:a16="http://schemas.microsoft.com/office/drawing/2014/main" id="{9A52771C-38ED-4CA2-B46B-2F60D00E9DE8}"/>
                </a:ext>
              </a:extLst>
            </p:cNvPr>
            <p:cNvSpPr>
              <a:spLocks noChangeArrowheads="1"/>
            </p:cNvSpPr>
            <p:nvPr/>
          </p:nvSpPr>
          <p:spPr bwMode="auto">
            <a:xfrm>
              <a:off x="11595573" y="10137353"/>
              <a:ext cx="318598" cy="291129"/>
            </a:xfrm>
            <a:custGeom>
              <a:avLst/>
              <a:gdLst>
                <a:gd name="T0" fmla="*/ 141 w 256"/>
                <a:gd name="T1" fmla="*/ 101 h 234"/>
                <a:gd name="T2" fmla="*/ 141 w 256"/>
                <a:gd name="T3" fmla="*/ 101 h 234"/>
                <a:gd name="T4" fmla="*/ 247 w 256"/>
                <a:gd name="T5" fmla="*/ 225 h 234"/>
                <a:gd name="T6" fmla="*/ 247 w 256"/>
                <a:gd name="T7" fmla="*/ 225 h 234"/>
                <a:gd name="T8" fmla="*/ 114 w 256"/>
                <a:gd name="T9" fmla="*/ 131 h 234"/>
                <a:gd name="T10" fmla="*/ 114 w 256"/>
                <a:gd name="T11" fmla="*/ 131 h 234"/>
                <a:gd name="T12" fmla="*/ 7 w 256"/>
                <a:gd name="T13" fmla="*/ 8 h 234"/>
                <a:gd name="T14" fmla="*/ 7 w 256"/>
                <a:gd name="T15" fmla="*/ 8 h 234"/>
                <a:gd name="T16" fmla="*/ 141 w 256"/>
                <a:gd name="T17" fmla="*/ 10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234">
                  <a:moveTo>
                    <a:pt x="141" y="101"/>
                  </a:moveTo>
                  <a:lnTo>
                    <a:pt x="141" y="101"/>
                  </a:lnTo>
                  <a:cubicBezTo>
                    <a:pt x="207" y="162"/>
                    <a:pt x="255" y="217"/>
                    <a:pt x="247" y="225"/>
                  </a:cubicBezTo>
                  <a:lnTo>
                    <a:pt x="247" y="225"/>
                  </a:lnTo>
                  <a:cubicBezTo>
                    <a:pt x="240" y="233"/>
                    <a:pt x="180" y="191"/>
                    <a:pt x="114" y="131"/>
                  </a:cubicBezTo>
                  <a:lnTo>
                    <a:pt x="114" y="131"/>
                  </a:lnTo>
                  <a:cubicBezTo>
                    <a:pt x="48" y="71"/>
                    <a:pt x="0" y="16"/>
                    <a:pt x="7" y="8"/>
                  </a:cubicBezTo>
                  <a:lnTo>
                    <a:pt x="7" y="8"/>
                  </a:lnTo>
                  <a:cubicBezTo>
                    <a:pt x="15" y="0"/>
                    <a:pt x="74" y="41"/>
                    <a:pt x="141" y="101"/>
                  </a:cubicBezTo>
                </a:path>
              </a:pathLst>
            </a:custGeom>
            <a:solidFill>
              <a:srgbClr val="0F153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36" name="Freeform 220">
              <a:extLst>
                <a:ext uri="{FF2B5EF4-FFF2-40B4-BE49-F238E27FC236}">
                  <a16:creationId xmlns:a16="http://schemas.microsoft.com/office/drawing/2014/main" id="{ABADBFC5-67D4-4487-AD95-ED81B0CCA36D}"/>
                </a:ext>
              </a:extLst>
            </p:cNvPr>
            <p:cNvSpPr>
              <a:spLocks noChangeArrowheads="1"/>
            </p:cNvSpPr>
            <p:nvPr/>
          </p:nvSpPr>
          <p:spPr bwMode="auto">
            <a:xfrm>
              <a:off x="11375851" y="10065941"/>
              <a:ext cx="417471" cy="411981"/>
            </a:xfrm>
            <a:custGeom>
              <a:avLst/>
              <a:gdLst>
                <a:gd name="T0" fmla="*/ 57 w 333"/>
                <a:gd name="T1" fmla="*/ 0 h 332"/>
                <a:gd name="T2" fmla="*/ 0 w 333"/>
                <a:gd name="T3" fmla="*/ 57 h 332"/>
                <a:gd name="T4" fmla="*/ 275 w 333"/>
                <a:gd name="T5" fmla="*/ 331 h 332"/>
                <a:gd name="T6" fmla="*/ 332 w 333"/>
                <a:gd name="T7" fmla="*/ 274 h 332"/>
                <a:gd name="T8" fmla="*/ 57 w 333"/>
                <a:gd name="T9" fmla="*/ 0 h 332"/>
              </a:gdLst>
              <a:ahLst/>
              <a:cxnLst>
                <a:cxn ang="0">
                  <a:pos x="T0" y="T1"/>
                </a:cxn>
                <a:cxn ang="0">
                  <a:pos x="T2" y="T3"/>
                </a:cxn>
                <a:cxn ang="0">
                  <a:pos x="T4" y="T5"/>
                </a:cxn>
                <a:cxn ang="0">
                  <a:pos x="T6" y="T7"/>
                </a:cxn>
                <a:cxn ang="0">
                  <a:pos x="T8" y="T9"/>
                </a:cxn>
              </a:cxnLst>
              <a:rect l="0" t="0" r="r" b="b"/>
              <a:pathLst>
                <a:path w="333" h="332">
                  <a:moveTo>
                    <a:pt x="57" y="0"/>
                  </a:moveTo>
                  <a:lnTo>
                    <a:pt x="0" y="57"/>
                  </a:lnTo>
                  <a:lnTo>
                    <a:pt x="275" y="331"/>
                  </a:lnTo>
                  <a:lnTo>
                    <a:pt x="332" y="274"/>
                  </a:lnTo>
                  <a:lnTo>
                    <a:pt x="57" y="0"/>
                  </a:lnTo>
                </a:path>
              </a:pathLst>
            </a:custGeom>
            <a:solidFill>
              <a:srgbClr val="FFEDD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37" name="Freeform 221">
              <a:extLst>
                <a:ext uri="{FF2B5EF4-FFF2-40B4-BE49-F238E27FC236}">
                  <a16:creationId xmlns:a16="http://schemas.microsoft.com/office/drawing/2014/main" id="{85F58E6D-994F-4B87-B894-24B79770BBA8}"/>
                </a:ext>
              </a:extLst>
            </p:cNvPr>
            <p:cNvSpPr>
              <a:spLocks noChangeArrowheads="1"/>
            </p:cNvSpPr>
            <p:nvPr/>
          </p:nvSpPr>
          <p:spPr bwMode="auto">
            <a:xfrm>
              <a:off x="11430782" y="10120870"/>
              <a:ext cx="307611" cy="307611"/>
            </a:xfrm>
            <a:custGeom>
              <a:avLst/>
              <a:gdLst>
                <a:gd name="T0" fmla="*/ 137 w 247"/>
                <a:gd name="T1" fmla="*/ 107 h 245"/>
                <a:gd name="T2" fmla="*/ 137 w 247"/>
                <a:gd name="T3" fmla="*/ 107 h 245"/>
                <a:gd name="T4" fmla="*/ 237 w 247"/>
                <a:gd name="T5" fmla="*/ 236 h 245"/>
                <a:gd name="T6" fmla="*/ 237 w 247"/>
                <a:gd name="T7" fmla="*/ 236 h 245"/>
                <a:gd name="T8" fmla="*/ 108 w 247"/>
                <a:gd name="T9" fmla="*/ 136 h 245"/>
                <a:gd name="T10" fmla="*/ 108 w 247"/>
                <a:gd name="T11" fmla="*/ 136 h 245"/>
                <a:gd name="T12" fmla="*/ 8 w 247"/>
                <a:gd name="T13" fmla="*/ 7 h 245"/>
                <a:gd name="T14" fmla="*/ 8 w 247"/>
                <a:gd name="T15" fmla="*/ 7 h 245"/>
                <a:gd name="T16" fmla="*/ 137 w 247"/>
                <a:gd name="T17" fmla="*/ 10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5">
                  <a:moveTo>
                    <a:pt x="137" y="107"/>
                  </a:moveTo>
                  <a:lnTo>
                    <a:pt x="137" y="107"/>
                  </a:lnTo>
                  <a:cubicBezTo>
                    <a:pt x="200" y="171"/>
                    <a:pt x="246" y="228"/>
                    <a:pt x="237" y="236"/>
                  </a:cubicBezTo>
                  <a:lnTo>
                    <a:pt x="237" y="236"/>
                  </a:lnTo>
                  <a:cubicBezTo>
                    <a:pt x="230" y="244"/>
                    <a:pt x="172" y="199"/>
                    <a:pt x="108" y="136"/>
                  </a:cubicBezTo>
                  <a:lnTo>
                    <a:pt x="108" y="136"/>
                  </a:lnTo>
                  <a:cubicBezTo>
                    <a:pt x="45" y="73"/>
                    <a:pt x="0" y="15"/>
                    <a:pt x="8" y="7"/>
                  </a:cubicBezTo>
                  <a:lnTo>
                    <a:pt x="8" y="7"/>
                  </a:lnTo>
                  <a:cubicBezTo>
                    <a:pt x="16" y="0"/>
                    <a:pt x="74" y="44"/>
                    <a:pt x="137" y="107"/>
                  </a:cubicBezTo>
                </a:path>
              </a:pathLst>
            </a:custGeom>
            <a:solidFill>
              <a:srgbClr val="FFC23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38" name="Freeform 222">
              <a:extLst>
                <a:ext uri="{FF2B5EF4-FFF2-40B4-BE49-F238E27FC236}">
                  <a16:creationId xmlns:a16="http://schemas.microsoft.com/office/drawing/2014/main" id="{0C89BDA8-9A48-4F69-9865-2DED53C13EF4}"/>
                </a:ext>
              </a:extLst>
            </p:cNvPr>
            <p:cNvSpPr>
              <a:spLocks noChangeArrowheads="1"/>
            </p:cNvSpPr>
            <p:nvPr/>
          </p:nvSpPr>
          <p:spPr bwMode="auto">
            <a:xfrm>
              <a:off x="11677972" y="7352375"/>
              <a:ext cx="49436" cy="400994"/>
            </a:xfrm>
            <a:custGeom>
              <a:avLst/>
              <a:gdLst>
                <a:gd name="T0" fmla="*/ 0 w 41"/>
                <a:gd name="T1" fmla="*/ 0 h 321"/>
                <a:gd name="T2" fmla="*/ 40 w 41"/>
                <a:gd name="T3" fmla="*/ 0 h 321"/>
                <a:gd name="T4" fmla="*/ 40 w 41"/>
                <a:gd name="T5" fmla="*/ 320 h 321"/>
                <a:gd name="T6" fmla="*/ 0 w 41"/>
                <a:gd name="T7" fmla="*/ 320 h 321"/>
                <a:gd name="T8" fmla="*/ 0 w 41"/>
                <a:gd name="T9" fmla="*/ 0 h 321"/>
              </a:gdLst>
              <a:ahLst/>
              <a:cxnLst>
                <a:cxn ang="0">
                  <a:pos x="T0" y="T1"/>
                </a:cxn>
                <a:cxn ang="0">
                  <a:pos x="T2" y="T3"/>
                </a:cxn>
                <a:cxn ang="0">
                  <a:pos x="T4" y="T5"/>
                </a:cxn>
                <a:cxn ang="0">
                  <a:pos x="T6" y="T7"/>
                </a:cxn>
                <a:cxn ang="0">
                  <a:pos x="T8" y="T9"/>
                </a:cxn>
              </a:cxnLst>
              <a:rect l="0" t="0" r="r" b="b"/>
              <a:pathLst>
                <a:path w="41" h="321">
                  <a:moveTo>
                    <a:pt x="0" y="0"/>
                  </a:moveTo>
                  <a:lnTo>
                    <a:pt x="40" y="0"/>
                  </a:lnTo>
                  <a:lnTo>
                    <a:pt x="40" y="320"/>
                  </a:lnTo>
                  <a:lnTo>
                    <a:pt x="0" y="320"/>
                  </a:lnTo>
                  <a:lnTo>
                    <a:pt x="0" y="0"/>
                  </a:lnTo>
                </a:path>
              </a:pathLst>
            </a:custGeom>
            <a:solidFill>
              <a:srgbClr val="4D1B2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39" name="Freeform 223">
              <a:extLst>
                <a:ext uri="{FF2B5EF4-FFF2-40B4-BE49-F238E27FC236}">
                  <a16:creationId xmlns:a16="http://schemas.microsoft.com/office/drawing/2014/main" id="{7CFA04DF-5523-42B2-BA45-578EA0EA914D}"/>
                </a:ext>
              </a:extLst>
            </p:cNvPr>
            <p:cNvSpPr>
              <a:spLocks noChangeArrowheads="1"/>
            </p:cNvSpPr>
            <p:nvPr/>
          </p:nvSpPr>
          <p:spPr bwMode="auto">
            <a:xfrm>
              <a:off x="10002591" y="11378778"/>
              <a:ext cx="76902" cy="82395"/>
            </a:xfrm>
            <a:custGeom>
              <a:avLst/>
              <a:gdLst>
                <a:gd name="T0" fmla="*/ 61 w 62"/>
                <a:gd name="T1" fmla="*/ 35 h 66"/>
                <a:gd name="T2" fmla="*/ 61 w 62"/>
                <a:gd name="T3" fmla="*/ 35 h 66"/>
                <a:gd name="T4" fmla="*/ 31 w 62"/>
                <a:gd name="T5" fmla="*/ 65 h 66"/>
                <a:gd name="T6" fmla="*/ 31 w 62"/>
                <a:gd name="T7" fmla="*/ 65 h 66"/>
                <a:gd name="T8" fmla="*/ 0 w 62"/>
                <a:gd name="T9" fmla="*/ 35 h 66"/>
                <a:gd name="T10" fmla="*/ 0 w 62"/>
                <a:gd name="T11" fmla="*/ 35 h 66"/>
                <a:gd name="T12" fmla="*/ 31 w 62"/>
                <a:gd name="T13" fmla="*/ 5 h 66"/>
                <a:gd name="T14" fmla="*/ 31 w 62"/>
                <a:gd name="T15" fmla="*/ 5 h 66"/>
                <a:gd name="T16" fmla="*/ 61 w 62"/>
                <a:gd name="T17" fmla="*/ 3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66">
                  <a:moveTo>
                    <a:pt x="61" y="35"/>
                  </a:moveTo>
                  <a:lnTo>
                    <a:pt x="61" y="35"/>
                  </a:lnTo>
                  <a:cubicBezTo>
                    <a:pt x="61" y="52"/>
                    <a:pt x="48" y="65"/>
                    <a:pt x="31" y="65"/>
                  </a:cubicBezTo>
                  <a:lnTo>
                    <a:pt x="31" y="65"/>
                  </a:lnTo>
                  <a:cubicBezTo>
                    <a:pt x="14" y="65"/>
                    <a:pt x="0" y="52"/>
                    <a:pt x="0" y="35"/>
                  </a:cubicBezTo>
                  <a:lnTo>
                    <a:pt x="0" y="35"/>
                  </a:lnTo>
                  <a:cubicBezTo>
                    <a:pt x="0" y="0"/>
                    <a:pt x="14" y="5"/>
                    <a:pt x="31" y="5"/>
                  </a:cubicBezTo>
                  <a:lnTo>
                    <a:pt x="31" y="5"/>
                  </a:lnTo>
                  <a:cubicBezTo>
                    <a:pt x="51" y="5"/>
                    <a:pt x="61" y="5"/>
                    <a:pt x="61" y="35"/>
                  </a:cubicBez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40" name="Freeform 145">
              <a:extLst>
                <a:ext uri="{FF2B5EF4-FFF2-40B4-BE49-F238E27FC236}">
                  <a16:creationId xmlns:a16="http://schemas.microsoft.com/office/drawing/2014/main" id="{C47B4422-B6BD-4A5D-8922-294CD3B3933D}"/>
                </a:ext>
              </a:extLst>
            </p:cNvPr>
            <p:cNvSpPr>
              <a:spLocks noChangeArrowheads="1"/>
            </p:cNvSpPr>
            <p:nvPr/>
          </p:nvSpPr>
          <p:spPr bwMode="auto">
            <a:xfrm>
              <a:off x="9678503" y="5407836"/>
              <a:ext cx="548063" cy="5563214"/>
            </a:xfrm>
            <a:custGeom>
              <a:avLst/>
              <a:gdLst>
                <a:gd name="connsiteX0" fmla="*/ 175776 w 548063"/>
                <a:gd name="connsiteY0" fmla="*/ 1818202 h 5563214"/>
                <a:gd name="connsiteX1" fmla="*/ 548063 w 548063"/>
                <a:gd name="connsiteY1" fmla="*/ 1818202 h 5563214"/>
                <a:gd name="connsiteX2" fmla="*/ 548063 w 548063"/>
                <a:gd name="connsiteY2" fmla="*/ 5563214 h 5563214"/>
                <a:gd name="connsiteX3" fmla="*/ 175776 w 548063"/>
                <a:gd name="connsiteY3" fmla="*/ 5563214 h 5563214"/>
                <a:gd name="connsiteX4" fmla="*/ 180027 w 548063"/>
                <a:gd name="connsiteY4" fmla="*/ 0 h 5563214"/>
                <a:gd name="connsiteX5" fmla="*/ 180027 w 548063"/>
                <a:gd name="connsiteY5" fmla="*/ 992995 h 5563214"/>
                <a:gd name="connsiteX6" fmla="*/ 92101 w 548063"/>
                <a:gd name="connsiteY6" fmla="*/ 992995 h 5563214"/>
                <a:gd name="connsiteX7" fmla="*/ 92101 w 548063"/>
                <a:gd name="connsiteY7" fmla="*/ 2131885 h 5563214"/>
                <a:gd name="connsiteX8" fmla="*/ 47330 w 548063"/>
                <a:gd name="connsiteY8" fmla="*/ 2143092 h 5563214"/>
                <a:gd name="connsiteX9" fmla="*/ 2558 w 548063"/>
                <a:gd name="connsiteY9" fmla="*/ 2065887 h 5563214"/>
                <a:gd name="connsiteX10" fmla="*/ 0 w 548063"/>
                <a:gd name="connsiteY10" fmla="*/ 2053434 h 5563214"/>
                <a:gd name="connsiteX11" fmla="*/ 0 w 548063"/>
                <a:gd name="connsiteY11" fmla="*/ 992995 h 5563214"/>
                <a:gd name="connsiteX12" fmla="*/ 0 w 548063"/>
                <a:gd name="connsiteY12" fmla="*/ 988749 h 5563214"/>
                <a:gd name="connsiteX13" fmla="*/ 770 w 548063"/>
                <a:gd name="connsiteY13" fmla="*/ 988749 h 556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063" h="5563214">
                  <a:moveTo>
                    <a:pt x="175776" y="1818202"/>
                  </a:moveTo>
                  <a:lnTo>
                    <a:pt x="548063" y="1818202"/>
                  </a:lnTo>
                  <a:lnTo>
                    <a:pt x="548063" y="5563214"/>
                  </a:lnTo>
                  <a:lnTo>
                    <a:pt x="175776" y="5563214"/>
                  </a:lnTo>
                  <a:close/>
                  <a:moveTo>
                    <a:pt x="180027" y="0"/>
                  </a:moveTo>
                  <a:lnTo>
                    <a:pt x="180027" y="992995"/>
                  </a:lnTo>
                  <a:lnTo>
                    <a:pt x="92101" y="992995"/>
                  </a:lnTo>
                  <a:lnTo>
                    <a:pt x="92101" y="2131885"/>
                  </a:lnTo>
                  <a:cubicBezTo>
                    <a:pt x="92101" y="2154299"/>
                    <a:pt x="60121" y="2163016"/>
                    <a:pt x="47330" y="2143092"/>
                  </a:cubicBezTo>
                  <a:lnTo>
                    <a:pt x="2558" y="2065887"/>
                  </a:lnTo>
                  <a:cubicBezTo>
                    <a:pt x="0" y="2060906"/>
                    <a:pt x="0" y="2057170"/>
                    <a:pt x="0" y="2053434"/>
                  </a:cubicBezTo>
                  <a:lnTo>
                    <a:pt x="0" y="992995"/>
                  </a:lnTo>
                  <a:lnTo>
                    <a:pt x="0" y="988749"/>
                  </a:lnTo>
                  <a:lnTo>
                    <a:pt x="770" y="988749"/>
                  </a:lnTo>
                  <a:close/>
                </a:path>
              </a:pathLst>
            </a:custGeom>
            <a:solidFill>
              <a:srgbClr val="239B9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defTabSz="914217"/>
              <a:endParaRPr lang="en-US" dirty="0">
                <a:solidFill>
                  <a:srgbClr val="747993"/>
                </a:solidFill>
                <a:latin typeface="Poppins" pitchFamily="2" charset="77"/>
              </a:endParaRPr>
            </a:p>
          </p:txBody>
        </p:sp>
        <p:sp>
          <p:nvSpPr>
            <p:cNvPr id="141" name="Freeform 146">
              <a:extLst>
                <a:ext uri="{FF2B5EF4-FFF2-40B4-BE49-F238E27FC236}">
                  <a16:creationId xmlns:a16="http://schemas.microsoft.com/office/drawing/2014/main" id="{8BF5A699-90F4-4B7D-AD5B-27C26B638EF6}"/>
                </a:ext>
              </a:extLst>
            </p:cNvPr>
            <p:cNvSpPr>
              <a:spLocks noChangeArrowheads="1"/>
            </p:cNvSpPr>
            <p:nvPr/>
          </p:nvSpPr>
          <p:spPr bwMode="auto">
            <a:xfrm>
              <a:off x="9678503" y="5193612"/>
              <a:ext cx="548063" cy="6211380"/>
            </a:xfrm>
            <a:custGeom>
              <a:avLst/>
              <a:gdLst>
                <a:gd name="connsiteX0" fmla="*/ 175776 w 548063"/>
                <a:gd name="connsiteY0" fmla="*/ 5778682 h 6211380"/>
                <a:gd name="connsiteX1" fmla="*/ 548063 w 548063"/>
                <a:gd name="connsiteY1" fmla="*/ 5778682 h 6211380"/>
                <a:gd name="connsiteX2" fmla="*/ 397907 w 548063"/>
                <a:gd name="connsiteY2" fmla="*/ 6211380 h 6211380"/>
                <a:gd name="connsiteX3" fmla="*/ 325932 w 548063"/>
                <a:gd name="connsiteY3" fmla="*/ 6211380 h 6211380"/>
                <a:gd name="connsiteX4" fmla="*/ 251474 w 548063"/>
                <a:gd name="connsiteY4" fmla="*/ 0 h 6211380"/>
                <a:gd name="connsiteX5" fmla="*/ 472365 w 548063"/>
                <a:gd name="connsiteY5" fmla="*/ 0 h 6211380"/>
                <a:gd name="connsiteX6" fmla="*/ 548063 w 548063"/>
                <a:gd name="connsiteY6" fmla="*/ 76060 h 6211380"/>
                <a:gd name="connsiteX7" fmla="*/ 548063 w 548063"/>
                <a:gd name="connsiteY7" fmla="*/ 2031180 h 6211380"/>
                <a:gd name="connsiteX8" fmla="*/ 175776 w 548063"/>
                <a:gd name="connsiteY8" fmla="*/ 2031180 h 6211380"/>
                <a:gd name="connsiteX9" fmla="*/ 175776 w 548063"/>
                <a:gd name="connsiteY9" fmla="*/ 1399471 h 6211380"/>
                <a:gd name="connsiteX10" fmla="*/ 0 w 548063"/>
                <a:gd name="connsiteY10" fmla="*/ 1399471 h 6211380"/>
                <a:gd name="connsiteX11" fmla="*/ 0 w 548063"/>
                <a:gd name="connsiteY11" fmla="*/ 1202972 h 6211380"/>
                <a:gd name="connsiteX12" fmla="*/ 175776 w 548063"/>
                <a:gd name="connsiteY12" fmla="*/ 1202972 h 6211380"/>
                <a:gd name="connsiteX13" fmla="*/ 175776 w 548063"/>
                <a:gd name="connsiteY13" fmla="*/ 76060 h 6211380"/>
                <a:gd name="connsiteX14" fmla="*/ 251474 w 548063"/>
                <a:gd name="connsiteY14" fmla="*/ 0 h 621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8063" h="6211380">
                  <a:moveTo>
                    <a:pt x="175776" y="5778682"/>
                  </a:moveTo>
                  <a:lnTo>
                    <a:pt x="548063" y="5778682"/>
                  </a:lnTo>
                  <a:lnTo>
                    <a:pt x="397907" y="6211380"/>
                  </a:lnTo>
                  <a:lnTo>
                    <a:pt x="325932" y="6211380"/>
                  </a:lnTo>
                  <a:close/>
                  <a:moveTo>
                    <a:pt x="251474" y="0"/>
                  </a:moveTo>
                  <a:lnTo>
                    <a:pt x="472365" y="0"/>
                  </a:lnTo>
                  <a:cubicBezTo>
                    <a:pt x="513316" y="0"/>
                    <a:pt x="548063" y="34913"/>
                    <a:pt x="548063" y="76060"/>
                  </a:cubicBezTo>
                  <a:lnTo>
                    <a:pt x="548063" y="2031180"/>
                  </a:lnTo>
                  <a:lnTo>
                    <a:pt x="175776" y="2031180"/>
                  </a:lnTo>
                  <a:lnTo>
                    <a:pt x="175776" y="1399471"/>
                  </a:lnTo>
                  <a:lnTo>
                    <a:pt x="0" y="1399471"/>
                  </a:lnTo>
                  <a:lnTo>
                    <a:pt x="0" y="1202972"/>
                  </a:lnTo>
                  <a:lnTo>
                    <a:pt x="175776" y="1202972"/>
                  </a:lnTo>
                  <a:lnTo>
                    <a:pt x="175776" y="76060"/>
                  </a:lnTo>
                  <a:cubicBezTo>
                    <a:pt x="175776" y="34913"/>
                    <a:pt x="209282" y="0"/>
                    <a:pt x="251474" y="0"/>
                  </a:cubicBezTo>
                  <a:close/>
                </a:path>
              </a:pathLst>
            </a:custGeom>
            <a:solidFill>
              <a:srgbClr val="24B1B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defTabSz="914217"/>
              <a:endParaRPr lang="en-US" dirty="0">
                <a:solidFill>
                  <a:srgbClr val="747993"/>
                </a:solidFill>
                <a:latin typeface="Poppins" pitchFamily="2" charset="77"/>
              </a:endParaRPr>
            </a:p>
          </p:txBody>
        </p:sp>
        <p:sp>
          <p:nvSpPr>
            <p:cNvPr id="142" name="Freeform 230">
              <a:extLst>
                <a:ext uri="{FF2B5EF4-FFF2-40B4-BE49-F238E27FC236}">
                  <a16:creationId xmlns:a16="http://schemas.microsoft.com/office/drawing/2014/main" id="{F044503A-248D-4900-8773-CE1C94F3A2D5}"/>
                </a:ext>
              </a:extLst>
            </p:cNvPr>
            <p:cNvSpPr>
              <a:spLocks noChangeArrowheads="1"/>
            </p:cNvSpPr>
            <p:nvPr/>
          </p:nvSpPr>
          <p:spPr bwMode="auto">
            <a:xfrm>
              <a:off x="13693915" y="4902478"/>
              <a:ext cx="373528" cy="324092"/>
            </a:xfrm>
            <a:custGeom>
              <a:avLst/>
              <a:gdLst>
                <a:gd name="T0" fmla="*/ 259 w 301"/>
                <a:gd name="T1" fmla="*/ 239 h 262"/>
                <a:gd name="T2" fmla="*/ 300 w 301"/>
                <a:gd name="T3" fmla="*/ 261 h 262"/>
                <a:gd name="T4" fmla="*/ 300 w 301"/>
                <a:gd name="T5" fmla="*/ 150 h 262"/>
                <a:gd name="T6" fmla="*/ 300 w 301"/>
                <a:gd name="T7" fmla="*/ 150 h 262"/>
                <a:gd name="T8" fmla="*/ 150 w 301"/>
                <a:gd name="T9" fmla="*/ 0 h 262"/>
                <a:gd name="T10" fmla="*/ 150 w 301"/>
                <a:gd name="T11" fmla="*/ 0 h 262"/>
                <a:gd name="T12" fmla="*/ 0 w 301"/>
                <a:gd name="T13" fmla="*/ 150 h 262"/>
                <a:gd name="T14" fmla="*/ 0 w 301"/>
                <a:gd name="T15" fmla="*/ 260 h 262"/>
                <a:gd name="T16" fmla="*/ 40 w 301"/>
                <a:gd name="T17" fmla="*/ 239 h 262"/>
                <a:gd name="T18" fmla="*/ 40 w 301"/>
                <a:gd name="T19" fmla="*/ 239 h 262"/>
                <a:gd name="T20" fmla="*/ 259 w 301"/>
                <a:gd name="T21" fmla="*/ 239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262">
                  <a:moveTo>
                    <a:pt x="259" y="239"/>
                  </a:moveTo>
                  <a:lnTo>
                    <a:pt x="300" y="261"/>
                  </a:lnTo>
                  <a:lnTo>
                    <a:pt x="300" y="150"/>
                  </a:lnTo>
                  <a:lnTo>
                    <a:pt x="300" y="150"/>
                  </a:lnTo>
                  <a:cubicBezTo>
                    <a:pt x="300" y="67"/>
                    <a:pt x="232" y="0"/>
                    <a:pt x="150" y="0"/>
                  </a:cubicBezTo>
                  <a:lnTo>
                    <a:pt x="150" y="0"/>
                  </a:lnTo>
                  <a:cubicBezTo>
                    <a:pt x="67" y="0"/>
                    <a:pt x="0" y="67"/>
                    <a:pt x="0" y="150"/>
                  </a:cubicBezTo>
                  <a:lnTo>
                    <a:pt x="0" y="260"/>
                  </a:lnTo>
                  <a:lnTo>
                    <a:pt x="40" y="239"/>
                  </a:lnTo>
                  <a:lnTo>
                    <a:pt x="40" y="239"/>
                  </a:lnTo>
                  <a:cubicBezTo>
                    <a:pt x="109" y="203"/>
                    <a:pt x="191" y="203"/>
                    <a:pt x="259" y="239"/>
                  </a:cubicBezTo>
                </a:path>
              </a:pathLst>
            </a:custGeom>
            <a:solidFill>
              <a:srgbClr val="E2847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43" name="Freeform 231">
              <a:extLst>
                <a:ext uri="{FF2B5EF4-FFF2-40B4-BE49-F238E27FC236}">
                  <a16:creationId xmlns:a16="http://schemas.microsoft.com/office/drawing/2014/main" id="{AE133B6E-CC92-4249-91AA-7EE6C65639CB}"/>
                </a:ext>
              </a:extLst>
            </p:cNvPr>
            <p:cNvSpPr>
              <a:spLocks noChangeArrowheads="1"/>
            </p:cNvSpPr>
            <p:nvPr/>
          </p:nvSpPr>
          <p:spPr bwMode="auto">
            <a:xfrm>
              <a:off x="13825750" y="5336431"/>
              <a:ext cx="109861" cy="5564453"/>
            </a:xfrm>
            <a:custGeom>
              <a:avLst/>
              <a:gdLst>
                <a:gd name="T0" fmla="*/ 0 w 89"/>
                <a:gd name="T1" fmla="*/ 5 h 4465"/>
                <a:gd name="T2" fmla="*/ 0 w 89"/>
                <a:gd name="T3" fmla="*/ 4464 h 4465"/>
                <a:gd name="T4" fmla="*/ 88 w 89"/>
                <a:gd name="T5" fmla="*/ 4464 h 4465"/>
                <a:gd name="T6" fmla="*/ 88 w 89"/>
                <a:gd name="T7" fmla="*/ 6 h 4465"/>
                <a:gd name="T8" fmla="*/ 88 w 89"/>
                <a:gd name="T9" fmla="*/ 6 h 4465"/>
                <a:gd name="T10" fmla="*/ 0 w 89"/>
                <a:gd name="T11" fmla="*/ 5 h 4465"/>
              </a:gdLst>
              <a:ahLst/>
              <a:cxnLst>
                <a:cxn ang="0">
                  <a:pos x="T0" y="T1"/>
                </a:cxn>
                <a:cxn ang="0">
                  <a:pos x="T2" y="T3"/>
                </a:cxn>
                <a:cxn ang="0">
                  <a:pos x="T4" y="T5"/>
                </a:cxn>
                <a:cxn ang="0">
                  <a:pos x="T6" y="T7"/>
                </a:cxn>
                <a:cxn ang="0">
                  <a:pos x="T8" y="T9"/>
                </a:cxn>
                <a:cxn ang="0">
                  <a:pos x="T10" y="T11"/>
                </a:cxn>
              </a:cxnLst>
              <a:rect l="0" t="0" r="r" b="b"/>
              <a:pathLst>
                <a:path w="89" h="4465">
                  <a:moveTo>
                    <a:pt x="0" y="5"/>
                  </a:moveTo>
                  <a:lnTo>
                    <a:pt x="0" y="4464"/>
                  </a:lnTo>
                  <a:lnTo>
                    <a:pt x="88" y="4464"/>
                  </a:lnTo>
                  <a:lnTo>
                    <a:pt x="88" y="6"/>
                  </a:lnTo>
                  <a:lnTo>
                    <a:pt x="88" y="6"/>
                  </a:lnTo>
                  <a:cubicBezTo>
                    <a:pt x="59" y="0"/>
                    <a:pt x="29" y="0"/>
                    <a:pt x="0" y="5"/>
                  </a:cubicBezTo>
                </a:path>
              </a:pathLst>
            </a:custGeom>
            <a:solidFill>
              <a:srgbClr val="004C8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44" name="Freeform 232">
              <a:extLst>
                <a:ext uri="{FF2B5EF4-FFF2-40B4-BE49-F238E27FC236}">
                  <a16:creationId xmlns:a16="http://schemas.microsoft.com/office/drawing/2014/main" id="{578888E8-7206-4725-8FB2-E5D9D49CD299}"/>
                </a:ext>
              </a:extLst>
            </p:cNvPr>
            <p:cNvSpPr>
              <a:spLocks noChangeArrowheads="1"/>
            </p:cNvSpPr>
            <p:nvPr/>
          </p:nvSpPr>
          <p:spPr bwMode="auto">
            <a:xfrm>
              <a:off x="13693915" y="5341922"/>
              <a:ext cx="131833" cy="5553472"/>
            </a:xfrm>
            <a:custGeom>
              <a:avLst/>
              <a:gdLst>
                <a:gd name="T0" fmla="*/ 40 w 107"/>
                <a:gd name="T1" fmla="*/ 23 h 4460"/>
                <a:gd name="T2" fmla="*/ 0 w 107"/>
                <a:gd name="T3" fmla="*/ 44 h 4460"/>
                <a:gd name="T4" fmla="*/ 0 w 107"/>
                <a:gd name="T5" fmla="*/ 4459 h 4460"/>
                <a:gd name="T6" fmla="*/ 106 w 107"/>
                <a:gd name="T7" fmla="*/ 4459 h 4460"/>
                <a:gd name="T8" fmla="*/ 106 w 107"/>
                <a:gd name="T9" fmla="*/ 0 h 4460"/>
                <a:gd name="T10" fmla="*/ 106 w 107"/>
                <a:gd name="T11" fmla="*/ 0 h 4460"/>
                <a:gd name="T12" fmla="*/ 40 w 107"/>
                <a:gd name="T13" fmla="*/ 23 h 4460"/>
              </a:gdLst>
              <a:ahLst/>
              <a:cxnLst>
                <a:cxn ang="0">
                  <a:pos x="T0" y="T1"/>
                </a:cxn>
                <a:cxn ang="0">
                  <a:pos x="T2" y="T3"/>
                </a:cxn>
                <a:cxn ang="0">
                  <a:pos x="T4" y="T5"/>
                </a:cxn>
                <a:cxn ang="0">
                  <a:pos x="T6" y="T7"/>
                </a:cxn>
                <a:cxn ang="0">
                  <a:pos x="T8" y="T9"/>
                </a:cxn>
                <a:cxn ang="0">
                  <a:pos x="T10" y="T11"/>
                </a:cxn>
                <a:cxn ang="0">
                  <a:pos x="T12" y="T13"/>
                </a:cxn>
              </a:cxnLst>
              <a:rect l="0" t="0" r="r" b="b"/>
              <a:pathLst>
                <a:path w="107" h="4460">
                  <a:moveTo>
                    <a:pt x="40" y="23"/>
                  </a:moveTo>
                  <a:lnTo>
                    <a:pt x="0" y="44"/>
                  </a:lnTo>
                  <a:lnTo>
                    <a:pt x="0" y="4459"/>
                  </a:lnTo>
                  <a:lnTo>
                    <a:pt x="106" y="4459"/>
                  </a:lnTo>
                  <a:lnTo>
                    <a:pt x="106" y="0"/>
                  </a:lnTo>
                  <a:lnTo>
                    <a:pt x="106" y="0"/>
                  </a:lnTo>
                  <a:cubicBezTo>
                    <a:pt x="83" y="4"/>
                    <a:pt x="61" y="12"/>
                    <a:pt x="40" y="23"/>
                  </a:cubicBezTo>
                </a:path>
              </a:pathLst>
            </a:custGeom>
            <a:solidFill>
              <a:srgbClr val="013B5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45" name="Freeform 233">
              <a:extLst>
                <a:ext uri="{FF2B5EF4-FFF2-40B4-BE49-F238E27FC236}">
                  <a16:creationId xmlns:a16="http://schemas.microsoft.com/office/drawing/2014/main" id="{846DC920-4E8C-45A8-9F49-C2E981A20ABB}"/>
                </a:ext>
              </a:extLst>
            </p:cNvPr>
            <p:cNvSpPr>
              <a:spLocks noChangeArrowheads="1"/>
            </p:cNvSpPr>
            <p:nvPr/>
          </p:nvSpPr>
          <p:spPr bwMode="auto">
            <a:xfrm>
              <a:off x="13935611" y="5341922"/>
              <a:ext cx="131833" cy="5553472"/>
            </a:xfrm>
            <a:custGeom>
              <a:avLst/>
              <a:gdLst>
                <a:gd name="T0" fmla="*/ 0 w 107"/>
                <a:gd name="T1" fmla="*/ 0 h 4459"/>
                <a:gd name="T2" fmla="*/ 0 w 107"/>
                <a:gd name="T3" fmla="*/ 4458 h 4459"/>
                <a:gd name="T4" fmla="*/ 106 w 107"/>
                <a:gd name="T5" fmla="*/ 4458 h 4459"/>
                <a:gd name="T6" fmla="*/ 106 w 107"/>
                <a:gd name="T7" fmla="*/ 44 h 4459"/>
                <a:gd name="T8" fmla="*/ 65 w 107"/>
                <a:gd name="T9" fmla="*/ 22 h 4459"/>
                <a:gd name="T10" fmla="*/ 65 w 107"/>
                <a:gd name="T11" fmla="*/ 22 h 4459"/>
                <a:gd name="T12" fmla="*/ 0 w 107"/>
                <a:gd name="T13" fmla="*/ 0 h 4459"/>
              </a:gdLst>
              <a:ahLst/>
              <a:cxnLst>
                <a:cxn ang="0">
                  <a:pos x="T0" y="T1"/>
                </a:cxn>
                <a:cxn ang="0">
                  <a:pos x="T2" y="T3"/>
                </a:cxn>
                <a:cxn ang="0">
                  <a:pos x="T4" y="T5"/>
                </a:cxn>
                <a:cxn ang="0">
                  <a:pos x="T6" y="T7"/>
                </a:cxn>
                <a:cxn ang="0">
                  <a:pos x="T8" y="T9"/>
                </a:cxn>
                <a:cxn ang="0">
                  <a:pos x="T10" y="T11"/>
                </a:cxn>
                <a:cxn ang="0">
                  <a:pos x="T12" y="T13"/>
                </a:cxn>
              </a:cxnLst>
              <a:rect l="0" t="0" r="r" b="b"/>
              <a:pathLst>
                <a:path w="107" h="4459">
                  <a:moveTo>
                    <a:pt x="0" y="0"/>
                  </a:moveTo>
                  <a:lnTo>
                    <a:pt x="0" y="4458"/>
                  </a:lnTo>
                  <a:lnTo>
                    <a:pt x="106" y="4458"/>
                  </a:lnTo>
                  <a:lnTo>
                    <a:pt x="106" y="44"/>
                  </a:lnTo>
                  <a:lnTo>
                    <a:pt x="65" y="22"/>
                  </a:lnTo>
                  <a:lnTo>
                    <a:pt x="65" y="22"/>
                  </a:lnTo>
                  <a:cubicBezTo>
                    <a:pt x="44" y="11"/>
                    <a:pt x="23" y="4"/>
                    <a:pt x="0" y="0"/>
                  </a:cubicBezTo>
                </a:path>
              </a:pathLst>
            </a:custGeom>
            <a:solidFill>
              <a:srgbClr val="1873B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46" name="Freeform 234">
              <a:extLst>
                <a:ext uri="{FF2B5EF4-FFF2-40B4-BE49-F238E27FC236}">
                  <a16:creationId xmlns:a16="http://schemas.microsoft.com/office/drawing/2014/main" id="{14E21BD1-D5C6-4692-ACBE-CDA154602268}"/>
                </a:ext>
              </a:extLst>
            </p:cNvPr>
            <p:cNvSpPr>
              <a:spLocks noChangeArrowheads="1"/>
            </p:cNvSpPr>
            <p:nvPr/>
          </p:nvSpPr>
          <p:spPr bwMode="auto">
            <a:xfrm>
              <a:off x="13693915" y="5171640"/>
              <a:ext cx="131833" cy="225212"/>
            </a:xfrm>
            <a:custGeom>
              <a:avLst/>
              <a:gdLst>
                <a:gd name="T0" fmla="*/ 106 w 107"/>
                <a:gd name="T1" fmla="*/ 135 h 180"/>
                <a:gd name="T2" fmla="*/ 106 w 107"/>
                <a:gd name="T3" fmla="*/ 0 h 180"/>
                <a:gd name="T4" fmla="*/ 106 w 107"/>
                <a:gd name="T5" fmla="*/ 0 h 180"/>
                <a:gd name="T6" fmla="*/ 40 w 107"/>
                <a:gd name="T7" fmla="*/ 23 h 180"/>
                <a:gd name="T8" fmla="*/ 0 w 107"/>
                <a:gd name="T9" fmla="*/ 44 h 180"/>
                <a:gd name="T10" fmla="*/ 0 w 107"/>
                <a:gd name="T11" fmla="*/ 179 h 180"/>
                <a:gd name="T12" fmla="*/ 40 w 107"/>
                <a:gd name="T13" fmla="*/ 158 h 180"/>
                <a:gd name="T14" fmla="*/ 40 w 107"/>
                <a:gd name="T15" fmla="*/ 158 h 180"/>
                <a:gd name="T16" fmla="*/ 106 w 107"/>
                <a:gd name="T17" fmla="*/ 13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180">
                  <a:moveTo>
                    <a:pt x="106" y="135"/>
                  </a:moveTo>
                  <a:lnTo>
                    <a:pt x="106" y="0"/>
                  </a:lnTo>
                  <a:lnTo>
                    <a:pt x="106" y="0"/>
                  </a:lnTo>
                  <a:cubicBezTo>
                    <a:pt x="83" y="4"/>
                    <a:pt x="61" y="12"/>
                    <a:pt x="40" y="23"/>
                  </a:cubicBezTo>
                  <a:lnTo>
                    <a:pt x="0" y="44"/>
                  </a:lnTo>
                  <a:lnTo>
                    <a:pt x="0" y="179"/>
                  </a:lnTo>
                  <a:lnTo>
                    <a:pt x="40" y="158"/>
                  </a:lnTo>
                  <a:lnTo>
                    <a:pt x="40" y="158"/>
                  </a:lnTo>
                  <a:cubicBezTo>
                    <a:pt x="61" y="147"/>
                    <a:pt x="83" y="139"/>
                    <a:pt x="106" y="135"/>
                  </a:cubicBez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47" name="Freeform 235">
              <a:extLst>
                <a:ext uri="{FF2B5EF4-FFF2-40B4-BE49-F238E27FC236}">
                  <a16:creationId xmlns:a16="http://schemas.microsoft.com/office/drawing/2014/main" id="{8BBCBAD9-2135-440A-89A6-335F9D2EF942}"/>
                </a:ext>
              </a:extLst>
            </p:cNvPr>
            <p:cNvSpPr>
              <a:spLocks noChangeArrowheads="1"/>
            </p:cNvSpPr>
            <p:nvPr/>
          </p:nvSpPr>
          <p:spPr bwMode="auto">
            <a:xfrm>
              <a:off x="13825750" y="5166144"/>
              <a:ext cx="109861" cy="175778"/>
            </a:xfrm>
            <a:custGeom>
              <a:avLst/>
              <a:gdLst>
                <a:gd name="T0" fmla="*/ 88 w 89"/>
                <a:gd name="T1" fmla="*/ 141 h 142"/>
                <a:gd name="T2" fmla="*/ 88 w 89"/>
                <a:gd name="T3" fmla="*/ 5 h 142"/>
                <a:gd name="T4" fmla="*/ 88 w 89"/>
                <a:gd name="T5" fmla="*/ 5 h 142"/>
                <a:gd name="T6" fmla="*/ 0 w 89"/>
                <a:gd name="T7" fmla="*/ 5 h 142"/>
                <a:gd name="T8" fmla="*/ 0 w 89"/>
                <a:gd name="T9" fmla="*/ 140 h 142"/>
                <a:gd name="T10" fmla="*/ 0 w 89"/>
                <a:gd name="T11" fmla="*/ 140 h 142"/>
                <a:gd name="T12" fmla="*/ 88 w 89"/>
                <a:gd name="T13" fmla="*/ 141 h 142"/>
              </a:gdLst>
              <a:ahLst/>
              <a:cxnLst>
                <a:cxn ang="0">
                  <a:pos x="T0" y="T1"/>
                </a:cxn>
                <a:cxn ang="0">
                  <a:pos x="T2" y="T3"/>
                </a:cxn>
                <a:cxn ang="0">
                  <a:pos x="T4" y="T5"/>
                </a:cxn>
                <a:cxn ang="0">
                  <a:pos x="T6" y="T7"/>
                </a:cxn>
                <a:cxn ang="0">
                  <a:pos x="T8" y="T9"/>
                </a:cxn>
                <a:cxn ang="0">
                  <a:pos x="T10" y="T11"/>
                </a:cxn>
                <a:cxn ang="0">
                  <a:pos x="T12" y="T13"/>
                </a:cxn>
              </a:cxnLst>
              <a:rect l="0" t="0" r="r" b="b"/>
              <a:pathLst>
                <a:path w="89" h="142">
                  <a:moveTo>
                    <a:pt x="88" y="141"/>
                  </a:moveTo>
                  <a:lnTo>
                    <a:pt x="88" y="5"/>
                  </a:lnTo>
                  <a:lnTo>
                    <a:pt x="88" y="5"/>
                  </a:lnTo>
                  <a:cubicBezTo>
                    <a:pt x="59" y="0"/>
                    <a:pt x="29" y="0"/>
                    <a:pt x="0" y="5"/>
                  </a:cubicBezTo>
                  <a:lnTo>
                    <a:pt x="0" y="140"/>
                  </a:lnTo>
                  <a:lnTo>
                    <a:pt x="0" y="140"/>
                  </a:lnTo>
                  <a:cubicBezTo>
                    <a:pt x="29" y="135"/>
                    <a:pt x="59" y="135"/>
                    <a:pt x="88" y="141"/>
                  </a:cubicBezTo>
                </a:path>
              </a:pathLst>
            </a:custGeom>
            <a:solidFill>
              <a:srgbClr val="25242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48" name="Freeform 236">
              <a:extLst>
                <a:ext uri="{FF2B5EF4-FFF2-40B4-BE49-F238E27FC236}">
                  <a16:creationId xmlns:a16="http://schemas.microsoft.com/office/drawing/2014/main" id="{8B1CC661-8BCF-4301-8A38-0F770CFC62D4}"/>
                </a:ext>
              </a:extLst>
            </p:cNvPr>
            <p:cNvSpPr>
              <a:spLocks noChangeArrowheads="1"/>
            </p:cNvSpPr>
            <p:nvPr/>
          </p:nvSpPr>
          <p:spPr bwMode="auto">
            <a:xfrm>
              <a:off x="13935611" y="5171640"/>
              <a:ext cx="131833" cy="225212"/>
            </a:xfrm>
            <a:custGeom>
              <a:avLst/>
              <a:gdLst>
                <a:gd name="T0" fmla="*/ 65 w 107"/>
                <a:gd name="T1" fmla="*/ 23 h 181"/>
                <a:gd name="T2" fmla="*/ 65 w 107"/>
                <a:gd name="T3" fmla="*/ 23 h 181"/>
                <a:gd name="T4" fmla="*/ 0 w 107"/>
                <a:gd name="T5" fmla="*/ 0 h 181"/>
                <a:gd name="T6" fmla="*/ 0 w 107"/>
                <a:gd name="T7" fmla="*/ 136 h 181"/>
                <a:gd name="T8" fmla="*/ 0 w 107"/>
                <a:gd name="T9" fmla="*/ 136 h 181"/>
                <a:gd name="T10" fmla="*/ 65 w 107"/>
                <a:gd name="T11" fmla="*/ 158 h 181"/>
                <a:gd name="T12" fmla="*/ 106 w 107"/>
                <a:gd name="T13" fmla="*/ 180 h 181"/>
                <a:gd name="T14" fmla="*/ 106 w 107"/>
                <a:gd name="T15" fmla="*/ 45 h 181"/>
                <a:gd name="T16" fmla="*/ 65 w 107"/>
                <a:gd name="T17" fmla="*/ 23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181">
                  <a:moveTo>
                    <a:pt x="65" y="23"/>
                  </a:moveTo>
                  <a:lnTo>
                    <a:pt x="65" y="23"/>
                  </a:lnTo>
                  <a:cubicBezTo>
                    <a:pt x="44" y="12"/>
                    <a:pt x="23" y="4"/>
                    <a:pt x="0" y="0"/>
                  </a:cubicBezTo>
                  <a:lnTo>
                    <a:pt x="0" y="136"/>
                  </a:lnTo>
                  <a:lnTo>
                    <a:pt x="0" y="136"/>
                  </a:lnTo>
                  <a:cubicBezTo>
                    <a:pt x="23" y="140"/>
                    <a:pt x="44" y="147"/>
                    <a:pt x="65" y="158"/>
                  </a:cubicBezTo>
                  <a:lnTo>
                    <a:pt x="106" y="180"/>
                  </a:lnTo>
                  <a:lnTo>
                    <a:pt x="106" y="45"/>
                  </a:lnTo>
                  <a:lnTo>
                    <a:pt x="65" y="23"/>
                  </a:lnTo>
                </a:path>
              </a:pathLst>
            </a:custGeom>
            <a:solidFill>
              <a:srgbClr val="ABAB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49" name="Freeform 237">
              <a:extLst>
                <a:ext uri="{FF2B5EF4-FFF2-40B4-BE49-F238E27FC236}">
                  <a16:creationId xmlns:a16="http://schemas.microsoft.com/office/drawing/2014/main" id="{559F70A3-F1D5-4B98-A904-03D68EA800EE}"/>
                </a:ext>
              </a:extLst>
            </p:cNvPr>
            <p:cNvSpPr>
              <a:spLocks noChangeArrowheads="1"/>
            </p:cNvSpPr>
            <p:nvPr/>
          </p:nvSpPr>
          <p:spPr bwMode="auto">
            <a:xfrm>
              <a:off x="13693915" y="10802010"/>
              <a:ext cx="373528" cy="543814"/>
            </a:xfrm>
            <a:custGeom>
              <a:avLst/>
              <a:gdLst>
                <a:gd name="T0" fmla="*/ 0 w 301"/>
                <a:gd name="T1" fmla="*/ 73 h 436"/>
                <a:gd name="T2" fmla="*/ 116 w 301"/>
                <a:gd name="T3" fmla="*/ 432 h 436"/>
                <a:gd name="T4" fmla="*/ 116 w 301"/>
                <a:gd name="T5" fmla="*/ 432 h 436"/>
                <a:gd name="T6" fmla="*/ 150 w 301"/>
                <a:gd name="T7" fmla="*/ 435 h 436"/>
                <a:gd name="T8" fmla="*/ 150 w 301"/>
                <a:gd name="T9" fmla="*/ 435 h 436"/>
                <a:gd name="T10" fmla="*/ 178 w 301"/>
                <a:gd name="T11" fmla="*/ 433 h 436"/>
                <a:gd name="T12" fmla="*/ 300 w 301"/>
                <a:gd name="T13" fmla="*/ 73 h 436"/>
                <a:gd name="T14" fmla="*/ 300 w 301"/>
                <a:gd name="T15" fmla="*/ 73 h 436"/>
                <a:gd name="T16" fmla="*/ 5 w 301"/>
                <a:gd name="T17" fmla="*/ 69 h 436"/>
                <a:gd name="T18" fmla="*/ 0 w 301"/>
                <a:gd name="T19" fmla="*/ 73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1" h="436">
                  <a:moveTo>
                    <a:pt x="0" y="73"/>
                  </a:moveTo>
                  <a:lnTo>
                    <a:pt x="116" y="432"/>
                  </a:lnTo>
                  <a:lnTo>
                    <a:pt x="116" y="432"/>
                  </a:lnTo>
                  <a:cubicBezTo>
                    <a:pt x="127" y="433"/>
                    <a:pt x="138" y="435"/>
                    <a:pt x="150" y="435"/>
                  </a:cubicBezTo>
                  <a:lnTo>
                    <a:pt x="150" y="435"/>
                  </a:lnTo>
                  <a:cubicBezTo>
                    <a:pt x="160" y="435"/>
                    <a:pt x="169" y="434"/>
                    <a:pt x="178" y="433"/>
                  </a:cubicBezTo>
                  <a:lnTo>
                    <a:pt x="300" y="73"/>
                  </a:lnTo>
                  <a:lnTo>
                    <a:pt x="300" y="73"/>
                  </a:lnTo>
                  <a:cubicBezTo>
                    <a:pt x="215" y="2"/>
                    <a:pt x="92" y="0"/>
                    <a:pt x="5" y="69"/>
                  </a:cubicBezTo>
                  <a:lnTo>
                    <a:pt x="0" y="73"/>
                  </a:lnTo>
                </a:path>
              </a:pathLst>
            </a:custGeom>
            <a:solidFill>
              <a:srgbClr val="E2847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50" name="Freeform 238">
              <a:extLst>
                <a:ext uri="{FF2B5EF4-FFF2-40B4-BE49-F238E27FC236}">
                  <a16:creationId xmlns:a16="http://schemas.microsoft.com/office/drawing/2014/main" id="{694D709E-CA96-4577-BF8F-F702DE5C4CBA}"/>
                </a:ext>
              </a:extLst>
            </p:cNvPr>
            <p:cNvSpPr>
              <a:spLocks noChangeArrowheads="1"/>
            </p:cNvSpPr>
            <p:nvPr/>
          </p:nvSpPr>
          <p:spPr bwMode="auto">
            <a:xfrm>
              <a:off x="13842231" y="11340327"/>
              <a:ext cx="76902" cy="115355"/>
            </a:xfrm>
            <a:custGeom>
              <a:avLst/>
              <a:gdLst>
                <a:gd name="T0" fmla="*/ 0 w 63"/>
                <a:gd name="T1" fmla="*/ 0 h 94"/>
                <a:gd name="T2" fmla="*/ 31 w 63"/>
                <a:gd name="T3" fmla="*/ 93 h 94"/>
                <a:gd name="T4" fmla="*/ 62 w 63"/>
                <a:gd name="T5" fmla="*/ 1 h 94"/>
                <a:gd name="T6" fmla="*/ 62 w 63"/>
                <a:gd name="T7" fmla="*/ 1 h 94"/>
                <a:gd name="T8" fmla="*/ 34 w 63"/>
                <a:gd name="T9" fmla="*/ 3 h 94"/>
                <a:gd name="T10" fmla="*/ 34 w 63"/>
                <a:gd name="T11" fmla="*/ 3 h 94"/>
                <a:gd name="T12" fmla="*/ 0 w 63"/>
                <a:gd name="T13" fmla="*/ 0 h 94"/>
              </a:gdLst>
              <a:ahLst/>
              <a:cxnLst>
                <a:cxn ang="0">
                  <a:pos x="T0" y="T1"/>
                </a:cxn>
                <a:cxn ang="0">
                  <a:pos x="T2" y="T3"/>
                </a:cxn>
                <a:cxn ang="0">
                  <a:pos x="T4" y="T5"/>
                </a:cxn>
                <a:cxn ang="0">
                  <a:pos x="T6" y="T7"/>
                </a:cxn>
                <a:cxn ang="0">
                  <a:pos x="T8" y="T9"/>
                </a:cxn>
                <a:cxn ang="0">
                  <a:pos x="T10" y="T11"/>
                </a:cxn>
                <a:cxn ang="0">
                  <a:pos x="T12" y="T13"/>
                </a:cxn>
              </a:cxnLst>
              <a:rect l="0" t="0" r="r" b="b"/>
              <a:pathLst>
                <a:path w="63" h="94">
                  <a:moveTo>
                    <a:pt x="0" y="0"/>
                  </a:moveTo>
                  <a:lnTo>
                    <a:pt x="31" y="93"/>
                  </a:lnTo>
                  <a:lnTo>
                    <a:pt x="62" y="1"/>
                  </a:lnTo>
                  <a:lnTo>
                    <a:pt x="62" y="1"/>
                  </a:lnTo>
                  <a:cubicBezTo>
                    <a:pt x="53" y="2"/>
                    <a:pt x="44" y="3"/>
                    <a:pt x="34" y="3"/>
                  </a:cubicBezTo>
                  <a:lnTo>
                    <a:pt x="34" y="3"/>
                  </a:lnTo>
                  <a:cubicBezTo>
                    <a:pt x="22" y="3"/>
                    <a:pt x="11" y="1"/>
                    <a:pt x="0" y="0"/>
                  </a:cubicBezTo>
                </a:path>
              </a:pathLst>
            </a:custGeom>
            <a:solidFill>
              <a:srgbClr val="210E0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51" name="Freeform 239">
              <a:extLst>
                <a:ext uri="{FF2B5EF4-FFF2-40B4-BE49-F238E27FC236}">
                  <a16:creationId xmlns:a16="http://schemas.microsoft.com/office/drawing/2014/main" id="{B7C1E35D-D0AA-490A-822A-908BA8BF1EC2}"/>
                </a:ext>
              </a:extLst>
            </p:cNvPr>
            <p:cNvSpPr>
              <a:spLocks noChangeArrowheads="1"/>
            </p:cNvSpPr>
            <p:nvPr/>
          </p:nvSpPr>
          <p:spPr bwMode="auto">
            <a:xfrm>
              <a:off x="13809272" y="4902478"/>
              <a:ext cx="258171" cy="324092"/>
            </a:xfrm>
            <a:custGeom>
              <a:avLst/>
              <a:gdLst>
                <a:gd name="T0" fmla="*/ 58 w 209"/>
                <a:gd name="T1" fmla="*/ 0 h 262"/>
                <a:gd name="T2" fmla="*/ 58 w 209"/>
                <a:gd name="T3" fmla="*/ 0 h 262"/>
                <a:gd name="T4" fmla="*/ 0 w 209"/>
                <a:gd name="T5" fmla="*/ 12 h 262"/>
                <a:gd name="T6" fmla="*/ 0 w 209"/>
                <a:gd name="T7" fmla="*/ 12 h 262"/>
                <a:gd name="T8" fmla="*/ 58 w 209"/>
                <a:gd name="T9" fmla="*/ 159 h 262"/>
                <a:gd name="T10" fmla="*/ 58 w 209"/>
                <a:gd name="T11" fmla="*/ 212 h 262"/>
                <a:gd name="T12" fmla="*/ 58 w 209"/>
                <a:gd name="T13" fmla="*/ 212 h 262"/>
                <a:gd name="T14" fmla="*/ 167 w 209"/>
                <a:gd name="T15" fmla="*/ 239 h 262"/>
                <a:gd name="T16" fmla="*/ 208 w 209"/>
                <a:gd name="T17" fmla="*/ 261 h 262"/>
                <a:gd name="T18" fmla="*/ 208 w 209"/>
                <a:gd name="T19" fmla="*/ 150 h 262"/>
                <a:gd name="T20" fmla="*/ 208 w 209"/>
                <a:gd name="T21" fmla="*/ 150 h 262"/>
                <a:gd name="T22" fmla="*/ 58 w 209"/>
                <a:gd name="T23"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9" h="262">
                  <a:moveTo>
                    <a:pt x="58" y="0"/>
                  </a:moveTo>
                  <a:lnTo>
                    <a:pt x="58" y="0"/>
                  </a:lnTo>
                  <a:cubicBezTo>
                    <a:pt x="37" y="0"/>
                    <a:pt x="18" y="4"/>
                    <a:pt x="0" y="12"/>
                  </a:cubicBezTo>
                  <a:lnTo>
                    <a:pt x="0" y="12"/>
                  </a:lnTo>
                  <a:cubicBezTo>
                    <a:pt x="36" y="50"/>
                    <a:pt x="58" y="102"/>
                    <a:pt x="58" y="159"/>
                  </a:cubicBezTo>
                  <a:lnTo>
                    <a:pt x="58" y="212"/>
                  </a:lnTo>
                  <a:lnTo>
                    <a:pt x="58" y="212"/>
                  </a:lnTo>
                  <a:cubicBezTo>
                    <a:pt x="96" y="212"/>
                    <a:pt x="133" y="221"/>
                    <a:pt x="167" y="239"/>
                  </a:cubicBezTo>
                  <a:lnTo>
                    <a:pt x="208" y="261"/>
                  </a:lnTo>
                  <a:lnTo>
                    <a:pt x="208" y="150"/>
                  </a:lnTo>
                  <a:lnTo>
                    <a:pt x="208" y="150"/>
                  </a:lnTo>
                  <a:cubicBezTo>
                    <a:pt x="208" y="67"/>
                    <a:pt x="140" y="0"/>
                    <a:pt x="58" y="0"/>
                  </a:cubicBezTo>
                </a:path>
              </a:pathLst>
            </a:custGeom>
            <a:solidFill>
              <a:srgbClr val="F6A0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52" name="Freeform 240">
              <a:extLst>
                <a:ext uri="{FF2B5EF4-FFF2-40B4-BE49-F238E27FC236}">
                  <a16:creationId xmlns:a16="http://schemas.microsoft.com/office/drawing/2014/main" id="{0F02F20E-8376-47F0-91AF-A22E35B2D2CC}"/>
                </a:ext>
              </a:extLst>
            </p:cNvPr>
            <p:cNvSpPr>
              <a:spLocks noChangeArrowheads="1"/>
            </p:cNvSpPr>
            <p:nvPr/>
          </p:nvSpPr>
          <p:spPr bwMode="auto">
            <a:xfrm>
              <a:off x="13880682" y="10823982"/>
              <a:ext cx="192257" cy="521842"/>
            </a:xfrm>
            <a:custGeom>
              <a:avLst/>
              <a:gdLst>
                <a:gd name="T0" fmla="*/ 0 w 154"/>
                <a:gd name="T1" fmla="*/ 1 h 418"/>
                <a:gd name="T2" fmla="*/ 0 w 154"/>
                <a:gd name="T3" fmla="*/ 416 h 418"/>
                <a:gd name="T4" fmla="*/ 0 w 154"/>
                <a:gd name="T5" fmla="*/ 416 h 418"/>
                <a:gd name="T6" fmla="*/ 3 w 154"/>
                <a:gd name="T7" fmla="*/ 417 h 418"/>
                <a:gd name="T8" fmla="*/ 3 w 154"/>
                <a:gd name="T9" fmla="*/ 417 h 418"/>
                <a:gd name="T10" fmla="*/ 31 w 154"/>
                <a:gd name="T11" fmla="*/ 415 h 418"/>
                <a:gd name="T12" fmla="*/ 153 w 154"/>
                <a:gd name="T13" fmla="*/ 55 h 418"/>
                <a:gd name="T14" fmla="*/ 153 w 154"/>
                <a:gd name="T15" fmla="*/ 55 h 418"/>
                <a:gd name="T16" fmla="*/ 0 w 154"/>
                <a:gd name="T17" fmla="*/ 1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418">
                  <a:moveTo>
                    <a:pt x="0" y="1"/>
                  </a:moveTo>
                  <a:lnTo>
                    <a:pt x="0" y="416"/>
                  </a:lnTo>
                  <a:lnTo>
                    <a:pt x="0" y="416"/>
                  </a:lnTo>
                  <a:cubicBezTo>
                    <a:pt x="1" y="416"/>
                    <a:pt x="2" y="417"/>
                    <a:pt x="3" y="417"/>
                  </a:cubicBezTo>
                  <a:lnTo>
                    <a:pt x="3" y="417"/>
                  </a:lnTo>
                  <a:cubicBezTo>
                    <a:pt x="13" y="417"/>
                    <a:pt x="22" y="416"/>
                    <a:pt x="31" y="415"/>
                  </a:cubicBezTo>
                  <a:lnTo>
                    <a:pt x="153" y="55"/>
                  </a:lnTo>
                  <a:lnTo>
                    <a:pt x="153" y="55"/>
                  </a:lnTo>
                  <a:cubicBezTo>
                    <a:pt x="109" y="18"/>
                    <a:pt x="54" y="0"/>
                    <a:pt x="0" y="1"/>
                  </a:cubicBezTo>
                </a:path>
              </a:pathLst>
            </a:custGeom>
            <a:solidFill>
              <a:srgbClr val="F6A0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53" name="Freeform 241">
              <a:extLst>
                <a:ext uri="{FF2B5EF4-FFF2-40B4-BE49-F238E27FC236}">
                  <a16:creationId xmlns:a16="http://schemas.microsoft.com/office/drawing/2014/main" id="{630CD930-3E24-4810-B50D-FA4595666750}"/>
                </a:ext>
              </a:extLst>
            </p:cNvPr>
            <p:cNvSpPr>
              <a:spLocks noChangeArrowheads="1"/>
            </p:cNvSpPr>
            <p:nvPr/>
          </p:nvSpPr>
          <p:spPr bwMode="auto">
            <a:xfrm>
              <a:off x="9244550" y="3913731"/>
              <a:ext cx="582263" cy="494374"/>
            </a:xfrm>
            <a:custGeom>
              <a:avLst/>
              <a:gdLst>
                <a:gd name="T0" fmla="*/ 339 w 466"/>
                <a:gd name="T1" fmla="*/ 95 h 395"/>
                <a:gd name="T2" fmla="*/ 339 w 466"/>
                <a:gd name="T3" fmla="*/ 95 h 395"/>
                <a:gd name="T4" fmla="*/ 278 w 466"/>
                <a:gd name="T5" fmla="*/ 14 h 395"/>
                <a:gd name="T6" fmla="*/ 278 w 466"/>
                <a:gd name="T7" fmla="*/ 14 h 395"/>
                <a:gd name="T8" fmla="*/ 46 w 466"/>
                <a:gd name="T9" fmla="*/ 293 h 395"/>
                <a:gd name="T10" fmla="*/ 46 w 466"/>
                <a:gd name="T11" fmla="*/ 293 h 395"/>
                <a:gd name="T12" fmla="*/ 247 w 466"/>
                <a:gd name="T13" fmla="*/ 235 h 395"/>
                <a:gd name="T14" fmla="*/ 247 w 466"/>
                <a:gd name="T15" fmla="*/ 235 h 395"/>
                <a:gd name="T16" fmla="*/ 377 w 466"/>
                <a:gd name="T17" fmla="*/ 287 h 395"/>
                <a:gd name="T18" fmla="*/ 465 w 466"/>
                <a:gd name="T19" fmla="*/ 183 h 395"/>
                <a:gd name="T20" fmla="*/ 339 w 466"/>
                <a:gd name="T21" fmla="*/ 95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6" h="395">
                  <a:moveTo>
                    <a:pt x="339" y="95"/>
                  </a:moveTo>
                  <a:lnTo>
                    <a:pt x="339" y="95"/>
                  </a:lnTo>
                  <a:cubicBezTo>
                    <a:pt x="339" y="95"/>
                    <a:pt x="325" y="31"/>
                    <a:pt x="278" y="14"/>
                  </a:cubicBezTo>
                  <a:lnTo>
                    <a:pt x="278" y="14"/>
                  </a:lnTo>
                  <a:cubicBezTo>
                    <a:pt x="239" y="0"/>
                    <a:pt x="82" y="214"/>
                    <a:pt x="46" y="293"/>
                  </a:cubicBezTo>
                  <a:lnTo>
                    <a:pt x="46" y="293"/>
                  </a:lnTo>
                  <a:cubicBezTo>
                    <a:pt x="0" y="394"/>
                    <a:pt x="137" y="287"/>
                    <a:pt x="247" y="235"/>
                  </a:cubicBezTo>
                  <a:lnTo>
                    <a:pt x="247" y="235"/>
                  </a:lnTo>
                  <a:cubicBezTo>
                    <a:pt x="284" y="218"/>
                    <a:pt x="377" y="287"/>
                    <a:pt x="377" y="287"/>
                  </a:cubicBezTo>
                  <a:lnTo>
                    <a:pt x="465" y="183"/>
                  </a:lnTo>
                  <a:lnTo>
                    <a:pt x="339" y="95"/>
                  </a:lnTo>
                </a:path>
              </a:pathLst>
            </a:custGeom>
            <a:solidFill>
              <a:srgbClr val="EFD3B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54" name="Freeform 242">
              <a:extLst>
                <a:ext uri="{FF2B5EF4-FFF2-40B4-BE49-F238E27FC236}">
                  <a16:creationId xmlns:a16="http://schemas.microsoft.com/office/drawing/2014/main" id="{49EF1D86-5037-489E-AC0D-BC917250A0D4}"/>
                </a:ext>
              </a:extLst>
            </p:cNvPr>
            <p:cNvSpPr>
              <a:spLocks noChangeArrowheads="1"/>
            </p:cNvSpPr>
            <p:nvPr/>
          </p:nvSpPr>
          <p:spPr bwMode="auto">
            <a:xfrm>
              <a:off x="9826813" y="3545695"/>
              <a:ext cx="549304" cy="483389"/>
            </a:xfrm>
            <a:custGeom>
              <a:avLst/>
              <a:gdLst>
                <a:gd name="T0" fmla="*/ 392 w 440"/>
                <a:gd name="T1" fmla="*/ 261 h 390"/>
                <a:gd name="T2" fmla="*/ 392 w 440"/>
                <a:gd name="T3" fmla="*/ 261 h 390"/>
                <a:gd name="T4" fmla="*/ 433 w 440"/>
                <a:gd name="T5" fmla="*/ 187 h 390"/>
                <a:gd name="T6" fmla="*/ 433 w 440"/>
                <a:gd name="T7" fmla="*/ 187 h 390"/>
                <a:gd name="T8" fmla="*/ 108 w 440"/>
                <a:gd name="T9" fmla="*/ 28 h 390"/>
                <a:gd name="T10" fmla="*/ 108 w 440"/>
                <a:gd name="T11" fmla="*/ 28 h 390"/>
                <a:gd name="T12" fmla="*/ 223 w 440"/>
                <a:gd name="T13" fmla="*/ 222 h 390"/>
                <a:gd name="T14" fmla="*/ 223 w 440"/>
                <a:gd name="T15" fmla="*/ 222 h 390"/>
                <a:gd name="T16" fmla="*/ 270 w 440"/>
                <a:gd name="T17" fmla="*/ 389 h 390"/>
                <a:gd name="T18" fmla="*/ 421 w 440"/>
                <a:gd name="T19" fmla="*/ 362 h 390"/>
                <a:gd name="T20" fmla="*/ 392 w 440"/>
                <a:gd name="T21" fmla="*/ 261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0" h="390">
                  <a:moveTo>
                    <a:pt x="392" y="261"/>
                  </a:moveTo>
                  <a:lnTo>
                    <a:pt x="392" y="261"/>
                  </a:lnTo>
                  <a:cubicBezTo>
                    <a:pt x="392" y="261"/>
                    <a:pt x="439" y="236"/>
                    <a:pt x="433" y="187"/>
                  </a:cubicBezTo>
                  <a:lnTo>
                    <a:pt x="433" y="187"/>
                  </a:lnTo>
                  <a:cubicBezTo>
                    <a:pt x="429" y="146"/>
                    <a:pt x="250" y="68"/>
                    <a:pt x="108" y="28"/>
                  </a:cubicBezTo>
                  <a:lnTo>
                    <a:pt x="108" y="28"/>
                  </a:lnTo>
                  <a:cubicBezTo>
                    <a:pt x="0" y="0"/>
                    <a:pt x="166" y="114"/>
                    <a:pt x="223" y="222"/>
                  </a:cubicBezTo>
                  <a:lnTo>
                    <a:pt x="223" y="222"/>
                  </a:lnTo>
                  <a:cubicBezTo>
                    <a:pt x="246" y="264"/>
                    <a:pt x="270" y="389"/>
                    <a:pt x="270" y="389"/>
                  </a:cubicBezTo>
                  <a:lnTo>
                    <a:pt x="421" y="362"/>
                  </a:lnTo>
                  <a:lnTo>
                    <a:pt x="392" y="261"/>
                  </a:lnTo>
                </a:path>
              </a:pathLst>
            </a:custGeom>
            <a:solidFill>
              <a:srgbClr val="EFD3B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55" name="Freeform 243">
              <a:extLst>
                <a:ext uri="{FF2B5EF4-FFF2-40B4-BE49-F238E27FC236}">
                  <a16:creationId xmlns:a16="http://schemas.microsoft.com/office/drawing/2014/main" id="{EB2569F2-6FFA-434E-9B6D-99A8EAC97BDA}"/>
                </a:ext>
              </a:extLst>
            </p:cNvPr>
            <p:cNvSpPr>
              <a:spLocks noChangeArrowheads="1"/>
            </p:cNvSpPr>
            <p:nvPr/>
          </p:nvSpPr>
          <p:spPr bwMode="auto">
            <a:xfrm>
              <a:off x="10112452" y="3930210"/>
              <a:ext cx="560291" cy="769026"/>
            </a:xfrm>
            <a:custGeom>
              <a:avLst/>
              <a:gdLst>
                <a:gd name="T0" fmla="*/ 0 w 450"/>
                <a:gd name="T1" fmla="*/ 32 h 618"/>
                <a:gd name="T2" fmla="*/ 151 w 450"/>
                <a:gd name="T3" fmla="*/ 617 h 618"/>
                <a:gd name="T4" fmla="*/ 449 w 450"/>
                <a:gd name="T5" fmla="*/ 565 h 618"/>
                <a:gd name="T6" fmla="*/ 205 w 450"/>
                <a:gd name="T7" fmla="*/ 0 h 618"/>
                <a:gd name="T8" fmla="*/ 0 w 450"/>
                <a:gd name="T9" fmla="*/ 32 h 618"/>
              </a:gdLst>
              <a:ahLst/>
              <a:cxnLst>
                <a:cxn ang="0">
                  <a:pos x="T0" y="T1"/>
                </a:cxn>
                <a:cxn ang="0">
                  <a:pos x="T2" y="T3"/>
                </a:cxn>
                <a:cxn ang="0">
                  <a:pos x="T4" y="T5"/>
                </a:cxn>
                <a:cxn ang="0">
                  <a:pos x="T6" y="T7"/>
                </a:cxn>
                <a:cxn ang="0">
                  <a:pos x="T8" y="T9"/>
                </a:cxn>
              </a:cxnLst>
              <a:rect l="0" t="0" r="r" b="b"/>
              <a:pathLst>
                <a:path w="450" h="618">
                  <a:moveTo>
                    <a:pt x="0" y="32"/>
                  </a:moveTo>
                  <a:lnTo>
                    <a:pt x="151" y="617"/>
                  </a:lnTo>
                  <a:lnTo>
                    <a:pt x="449" y="565"/>
                  </a:lnTo>
                  <a:lnTo>
                    <a:pt x="205" y="0"/>
                  </a:lnTo>
                  <a:lnTo>
                    <a:pt x="0" y="32"/>
                  </a:lnTo>
                </a:path>
              </a:pathLst>
            </a:custGeom>
            <a:solidFill>
              <a:srgbClr val="210E0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56" name="Freeform 244">
              <a:extLst>
                <a:ext uri="{FF2B5EF4-FFF2-40B4-BE49-F238E27FC236}">
                  <a16:creationId xmlns:a16="http://schemas.microsoft.com/office/drawing/2014/main" id="{88F9594B-09B5-4D94-9A1A-00470DAD9618}"/>
                </a:ext>
              </a:extLst>
            </p:cNvPr>
            <p:cNvSpPr>
              <a:spLocks noChangeArrowheads="1"/>
            </p:cNvSpPr>
            <p:nvPr/>
          </p:nvSpPr>
          <p:spPr bwMode="auto">
            <a:xfrm>
              <a:off x="9579627" y="4034575"/>
              <a:ext cx="1889608" cy="834943"/>
            </a:xfrm>
            <a:custGeom>
              <a:avLst/>
              <a:gdLst>
                <a:gd name="T0" fmla="*/ 1515 w 1516"/>
                <a:gd name="T1" fmla="*/ 303 h 672"/>
                <a:gd name="T2" fmla="*/ 1515 w 1516"/>
                <a:gd name="T3" fmla="*/ 303 h 672"/>
                <a:gd name="T4" fmla="*/ 1064 w 1516"/>
                <a:gd name="T5" fmla="*/ 316 h 672"/>
                <a:gd name="T6" fmla="*/ 715 w 1516"/>
                <a:gd name="T7" fmla="*/ 386 h 672"/>
                <a:gd name="T8" fmla="*/ 176 w 1516"/>
                <a:gd name="T9" fmla="*/ 0 h 672"/>
                <a:gd name="T10" fmla="*/ 0 w 1516"/>
                <a:gd name="T11" fmla="*/ 174 h 672"/>
                <a:gd name="T12" fmla="*/ 533 w 1516"/>
                <a:gd name="T13" fmla="*/ 584 h 672"/>
                <a:gd name="T14" fmla="*/ 533 w 1516"/>
                <a:gd name="T15" fmla="*/ 584 h 672"/>
                <a:gd name="T16" fmla="*/ 788 w 1516"/>
                <a:gd name="T17" fmla="*/ 670 h 672"/>
                <a:gd name="T18" fmla="*/ 1464 w 1516"/>
                <a:gd name="T19" fmla="*/ 667 h 672"/>
                <a:gd name="T20" fmla="*/ 1515 w 1516"/>
                <a:gd name="T21" fmla="*/ 303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16" h="672">
                  <a:moveTo>
                    <a:pt x="1515" y="303"/>
                  </a:moveTo>
                  <a:lnTo>
                    <a:pt x="1515" y="303"/>
                  </a:lnTo>
                  <a:cubicBezTo>
                    <a:pt x="1515" y="303"/>
                    <a:pt x="1286" y="150"/>
                    <a:pt x="1064" y="316"/>
                  </a:cubicBezTo>
                  <a:lnTo>
                    <a:pt x="715" y="386"/>
                  </a:lnTo>
                  <a:lnTo>
                    <a:pt x="176" y="0"/>
                  </a:lnTo>
                  <a:lnTo>
                    <a:pt x="0" y="174"/>
                  </a:lnTo>
                  <a:lnTo>
                    <a:pt x="533" y="584"/>
                  </a:lnTo>
                  <a:lnTo>
                    <a:pt x="533" y="584"/>
                  </a:lnTo>
                  <a:cubicBezTo>
                    <a:pt x="606" y="640"/>
                    <a:pt x="696" y="671"/>
                    <a:pt x="788" y="670"/>
                  </a:cubicBezTo>
                  <a:lnTo>
                    <a:pt x="1464" y="667"/>
                  </a:lnTo>
                  <a:lnTo>
                    <a:pt x="1515" y="303"/>
                  </a:lnTo>
                </a:path>
              </a:pathLst>
            </a:custGeom>
            <a:solidFill>
              <a:srgbClr val="3A190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57" name="Freeform 245">
              <a:extLst>
                <a:ext uri="{FF2B5EF4-FFF2-40B4-BE49-F238E27FC236}">
                  <a16:creationId xmlns:a16="http://schemas.microsoft.com/office/drawing/2014/main" id="{DC445D98-ED96-45C1-9E02-1924D0E1B756}"/>
                </a:ext>
              </a:extLst>
            </p:cNvPr>
            <p:cNvSpPr>
              <a:spLocks noChangeArrowheads="1"/>
            </p:cNvSpPr>
            <p:nvPr/>
          </p:nvSpPr>
          <p:spPr bwMode="auto">
            <a:xfrm>
              <a:off x="12298682" y="3485273"/>
              <a:ext cx="379022" cy="324092"/>
            </a:xfrm>
            <a:custGeom>
              <a:avLst/>
              <a:gdLst>
                <a:gd name="T0" fmla="*/ 283 w 306"/>
                <a:gd name="T1" fmla="*/ 77 h 260"/>
                <a:gd name="T2" fmla="*/ 283 w 306"/>
                <a:gd name="T3" fmla="*/ 77 h 260"/>
                <a:gd name="T4" fmla="*/ 193 w 306"/>
                <a:gd name="T5" fmla="*/ 230 h 260"/>
                <a:gd name="T6" fmla="*/ 193 w 306"/>
                <a:gd name="T7" fmla="*/ 230 h 260"/>
                <a:gd name="T8" fmla="*/ 22 w 306"/>
                <a:gd name="T9" fmla="*/ 181 h 260"/>
                <a:gd name="T10" fmla="*/ 22 w 306"/>
                <a:gd name="T11" fmla="*/ 181 h 260"/>
                <a:gd name="T12" fmla="*/ 112 w 306"/>
                <a:gd name="T13" fmla="*/ 28 h 260"/>
                <a:gd name="T14" fmla="*/ 112 w 306"/>
                <a:gd name="T15" fmla="*/ 28 h 260"/>
                <a:gd name="T16" fmla="*/ 283 w 306"/>
                <a:gd name="T17" fmla="*/ 77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6" h="260">
                  <a:moveTo>
                    <a:pt x="283" y="77"/>
                  </a:moveTo>
                  <a:lnTo>
                    <a:pt x="283" y="77"/>
                  </a:lnTo>
                  <a:cubicBezTo>
                    <a:pt x="305" y="133"/>
                    <a:pt x="265" y="202"/>
                    <a:pt x="193" y="230"/>
                  </a:cubicBezTo>
                  <a:lnTo>
                    <a:pt x="193" y="230"/>
                  </a:lnTo>
                  <a:cubicBezTo>
                    <a:pt x="121" y="259"/>
                    <a:pt x="44" y="237"/>
                    <a:pt x="22" y="181"/>
                  </a:cubicBezTo>
                  <a:lnTo>
                    <a:pt x="22" y="181"/>
                  </a:lnTo>
                  <a:cubicBezTo>
                    <a:pt x="0" y="126"/>
                    <a:pt x="40" y="57"/>
                    <a:pt x="112" y="28"/>
                  </a:cubicBezTo>
                  <a:lnTo>
                    <a:pt x="112" y="28"/>
                  </a:lnTo>
                  <a:cubicBezTo>
                    <a:pt x="184" y="0"/>
                    <a:pt x="261" y="21"/>
                    <a:pt x="283" y="77"/>
                  </a:cubicBezTo>
                </a:path>
              </a:pathLst>
            </a:custGeom>
            <a:solidFill>
              <a:srgbClr val="210E0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58" name="Freeform 246">
              <a:extLst>
                <a:ext uri="{FF2B5EF4-FFF2-40B4-BE49-F238E27FC236}">
                  <a16:creationId xmlns:a16="http://schemas.microsoft.com/office/drawing/2014/main" id="{1CFC96DB-EEAF-462E-A3B5-07FFFD88B4EB}"/>
                </a:ext>
              </a:extLst>
            </p:cNvPr>
            <p:cNvSpPr>
              <a:spLocks noChangeArrowheads="1"/>
            </p:cNvSpPr>
            <p:nvPr/>
          </p:nvSpPr>
          <p:spPr bwMode="auto">
            <a:xfrm>
              <a:off x="12430516" y="3930210"/>
              <a:ext cx="576772" cy="983253"/>
            </a:xfrm>
            <a:custGeom>
              <a:avLst/>
              <a:gdLst>
                <a:gd name="T0" fmla="*/ 37 w 464"/>
                <a:gd name="T1" fmla="*/ 326 h 788"/>
                <a:gd name="T2" fmla="*/ 267 w 464"/>
                <a:gd name="T3" fmla="*/ 557 h 788"/>
                <a:gd name="T4" fmla="*/ 317 w 464"/>
                <a:gd name="T5" fmla="*/ 239 h 788"/>
                <a:gd name="T6" fmla="*/ 317 w 464"/>
                <a:gd name="T7" fmla="*/ 239 h 788"/>
                <a:gd name="T8" fmla="*/ 278 w 464"/>
                <a:gd name="T9" fmla="*/ 214 h 788"/>
                <a:gd name="T10" fmla="*/ 278 w 464"/>
                <a:gd name="T11" fmla="*/ 214 h 788"/>
                <a:gd name="T12" fmla="*/ 229 w 464"/>
                <a:gd name="T13" fmla="*/ 134 h 788"/>
                <a:gd name="T14" fmla="*/ 229 w 464"/>
                <a:gd name="T15" fmla="*/ 134 h 788"/>
                <a:gd name="T16" fmla="*/ 261 w 464"/>
                <a:gd name="T17" fmla="*/ 135 h 788"/>
                <a:gd name="T18" fmla="*/ 236 w 464"/>
                <a:gd name="T19" fmla="*/ 79 h 788"/>
                <a:gd name="T20" fmla="*/ 236 w 464"/>
                <a:gd name="T21" fmla="*/ 79 h 788"/>
                <a:gd name="T22" fmla="*/ 258 w 464"/>
                <a:gd name="T23" fmla="*/ 47 h 788"/>
                <a:gd name="T24" fmla="*/ 258 w 464"/>
                <a:gd name="T25" fmla="*/ 47 h 788"/>
                <a:gd name="T26" fmla="*/ 263 w 464"/>
                <a:gd name="T27" fmla="*/ 49 h 788"/>
                <a:gd name="T28" fmla="*/ 263 w 464"/>
                <a:gd name="T29" fmla="*/ 49 h 788"/>
                <a:gd name="T30" fmla="*/ 299 w 464"/>
                <a:gd name="T31" fmla="*/ 12 h 788"/>
                <a:gd name="T32" fmla="*/ 299 w 464"/>
                <a:gd name="T33" fmla="*/ 12 h 788"/>
                <a:gd name="T34" fmla="*/ 331 w 464"/>
                <a:gd name="T35" fmla="*/ 42 h 788"/>
                <a:gd name="T36" fmla="*/ 331 w 464"/>
                <a:gd name="T37" fmla="*/ 42 h 788"/>
                <a:gd name="T38" fmla="*/ 385 w 464"/>
                <a:gd name="T39" fmla="*/ 216 h 788"/>
                <a:gd name="T40" fmla="*/ 385 w 464"/>
                <a:gd name="T41" fmla="*/ 216 h 788"/>
                <a:gd name="T42" fmla="*/ 340 w 464"/>
                <a:gd name="T43" fmla="*/ 742 h 788"/>
                <a:gd name="T44" fmla="*/ 340 w 464"/>
                <a:gd name="T45" fmla="*/ 742 h 788"/>
                <a:gd name="T46" fmla="*/ 0 w 464"/>
                <a:gd name="T47" fmla="*/ 549 h 788"/>
                <a:gd name="T48" fmla="*/ 37 w 464"/>
                <a:gd name="T49" fmla="*/ 326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4" h="788">
                  <a:moveTo>
                    <a:pt x="37" y="326"/>
                  </a:moveTo>
                  <a:lnTo>
                    <a:pt x="267" y="557"/>
                  </a:lnTo>
                  <a:lnTo>
                    <a:pt x="317" y="239"/>
                  </a:lnTo>
                  <a:lnTo>
                    <a:pt x="317" y="239"/>
                  </a:lnTo>
                  <a:cubicBezTo>
                    <a:pt x="317" y="239"/>
                    <a:pt x="290" y="232"/>
                    <a:pt x="278" y="214"/>
                  </a:cubicBezTo>
                  <a:lnTo>
                    <a:pt x="278" y="214"/>
                  </a:lnTo>
                  <a:cubicBezTo>
                    <a:pt x="265" y="195"/>
                    <a:pt x="229" y="134"/>
                    <a:pt x="229" y="134"/>
                  </a:cubicBezTo>
                  <a:lnTo>
                    <a:pt x="229" y="134"/>
                  </a:lnTo>
                  <a:cubicBezTo>
                    <a:pt x="229" y="134"/>
                    <a:pt x="247" y="121"/>
                    <a:pt x="261" y="135"/>
                  </a:cubicBezTo>
                  <a:lnTo>
                    <a:pt x="236" y="79"/>
                  </a:lnTo>
                  <a:lnTo>
                    <a:pt x="236" y="79"/>
                  </a:lnTo>
                  <a:cubicBezTo>
                    <a:pt x="228" y="63"/>
                    <a:pt x="241" y="44"/>
                    <a:pt x="258" y="47"/>
                  </a:cubicBezTo>
                  <a:lnTo>
                    <a:pt x="258" y="47"/>
                  </a:lnTo>
                  <a:cubicBezTo>
                    <a:pt x="260" y="47"/>
                    <a:pt x="262" y="48"/>
                    <a:pt x="263" y="49"/>
                  </a:cubicBezTo>
                  <a:lnTo>
                    <a:pt x="263" y="49"/>
                  </a:lnTo>
                  <a:cubicBezTo>
                    <a:pt x="250" y="26"/>
                    <a:pt x="275" y="0"/>
                    <a:pt x="299" y="12"/>
                  </a:cubicBezTo>
                  <a:lnTo>
                    <a:pt x="299" y="12"/>
                  </a:lnTo>
                  <a:cubicBezTo>
                    <a:pt x="310" y="17"/>
                    <a:pt x="321" y="27"/>
                    <a:pt x="331" y="42"/>
                  </a:cubicBezTo>
                  <a:lnTo>
                    <a:pt x="331" y="42"/>
                  </a:lnTo>
                  <a:cubicBezTo>
                    <a:pt x="397" y="142"/>
                    <a:pt x="395" y="196"/>
                    <a:pt x="385" y="216"/>
                  </a:cubicBezTo>
                  <a:lnTo>
                    <a:pt x="385" y="216"/>
                  </a:lnTo>
                  <a:cubicBezTo>
                    <a:pt x="385" y="216"/>
                    <a:pt x="463" y="680"/>
                    <a:pt x="340" y="742"/>
                  </a:cubicBezTo>
                  <a:lnTo>
                    <a:pt x="340" y="742"/>
                  </a:lnTo>
                  <a:cubicBezTo>
                    <a:pt x="252" y="787"/>
                    <a:pt x="0" y="549"/>
                    <a:pt x="0" y="549"/>
                  </a:cubicBezTo>
                  <a:lnTo>
                    <a:pt x="37" y="326"/>
                  </a:lnTo>
                </a:path>
              </a:pathLst>
            </a:custGeom>
            <a:solidFill>
              <a:srgbClr val="EFD3B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59" name="Freeform 247">
              <a:extLst>
                <a:ext uri="{FF2B5EF4-FFF2-40B4-BE49-F238E27FC236}">
                  <a16:creationId xmlns:a16="http://schemas.microsoft.com/office/drawing/2014/main" id="{E03DBE86-16D3-4E11-B6A1-E0593F167624}"/>
                </a:ext>
              </a:extLst>
            </p:cNvPr>
            <p:cNvSpPr>
              <a:spLocks noChangeArrowheads="1"/>
            </p:cNvSpPr>
            <p:nvPr/>
          </p:nvSpPr>
          <p:spPr bwMode="auto">
            <a:xfrm>
              <a:off x="11282472" y="4160917"/>
              <a:ext cx="1191990" cy="719588"/>
            </a:xfrm>
            <a:custGeom>
              <a:avLst/>
              <a:gdLst>
                <a:gd name="T0" fmla="*/ 817 w 959"/>
                <a:gd name="T1" fmla="*/ 49 h 578"/>
                <a:gd name="T2" fmla="*/ 817 w 959"/>
                <a:gd name="T3" fmla="*/ 49 h 578"/>
                <a:gd name="T4" fmla="*/ 557 w 959"/>
                <a:gd name="T5" fmla="*/ 85 h 578"/>
                <a:gd name="T6" fmla="*/ 557 w 959"/>
                <a:gd name="T7" fmla="*/ 85 h 578"/>
                <a:gd name="T8" fmla="*/ 386 w 959"/>
                <a:gd name="T9" fmla="*/ 217 h 578"/>
                <a:gd name="T10" fmla="*/ 386 w 959"/>
                <a:gd name="T11" fmla="*/ 217 h 578"/>
                <a:gd name="T12" fmla="*/ 263 w 959"/>
                <a:gd name="T13" fmla="*/ 238 h 578"/>
                <a:gd name="T14" fmla="*/ 146 w 959"/>
                <a:gd name="T15" fmla="*/ 200 h 578"/>
                <a:gd name="T16" fmla="*/ 146 w 959"/>
                <a:gd name="T17" fmla="*/ 200 h 578"/>
                <a:gd name="T18" fmla="*/ 95 w 959"/>
                <a:gd name="T19" fmla="*/ 564 h 578"/>
                <a:gd name="T20" fmla="*/ 713 w 959"/>
                <a:gd name="T21" fmla="*/ 564 h 578"/>
                <a:gd name="T22" fmla="*/ 713 w 959"/>
                <a:gd name="T23" fmla="*/ 564 h 578"/>
                <a:gd name="T24" fmla="*/ 951 w 959"/>
                <a:gd name="T25" fmla="*/ 389 h 578"/>
                <a:gd name="T26" fmla="*/ 951 w 959"/>
                <a:gd name="T27" fmla="*/ 389 h 578"/>
                <a:gd name="T28" fmla="*/ 958 w 959"/>
                <a:gd name="T29" fmla="*/ 141 h 578"/>
                <a:gd name="T30" fmla="*/ 817 w 959"/>
                <a:gd name="T31" fmla="*/ 49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9" h="578">
                  <a:moveTo>
                    <a:pt x="817" y="49"/>
                  </a:moveTo>
                  <a:lnTo>
                    <a:pt x="817" y="49"/>
                  </a:lnTo>
                  <a:cubicBezTo>
                    <a:pt x="817" y="49"/>
                    <a:pt x="670" y="0"/>
                    <a:pt x="557" y="85"/>
                  </a:cubicBezTo>
                  <a:lnTo>
                    <a:pt x="557" y="85"/>
                  </a:lnTo>
                  <a:cubicBezTo>
                    <a:pt x="523" y="112"/>
                    <a:pt x="450" y="170"/>
                    <a:pt x="386" y="217"/>
                  </a:cubicBezTo>
                  <a:lnTo>
                    <a:pt x="386" y="217"/>
                  </a:lnTo>
                  <a:cubicBezTo>
                    <a:pt x="350" y="244"/>
                    <a:pt x="304" y="251"/>
                    <a:pt x="263" y="238"/>
                  </a:cubicBezTo>
                  <a:lnTo>
                    <a:pt x="146" y="200"/>
                  </a:lnTo>
                  <a:lnTo>
                    <a:pt x="146" y="200"/>
                  </a:lnTo>
                  <a:cubicBezTo>
                    <a:pt x="146" y="200"/>
                    <a:pt x="0" y="320"/>
                    <a:pt x="95" y="564"/>
                  </a:cubicBezTo>
                  <a:lnTo>
                    <a:pt x="713" y="564"/>
                  </a:lnTo>
                  <a:lnTo>
                    <a:pt x="713" y="564"/>
                  </a:lnTo>
                  <a:cubicBezTo>
                    <a:pt x="713" y="564"/>
                    <a:pt x="946" y="577"/>
                    <a:pt x="951" y="389"/>
                  </a:cubicBezTo>
                  <a:lnTo>
                    <a:pt x="951" y="389"/>
                  </a:lnTo>
                  <a:cubicBezTo>
                    <a:pt x="955" y="200"/>
                    <a:pt x="958" y="141"/>
                    <a:pt x="958" y="141"/>
                  </a:cubicBezTo>
                  <a:lnTo>
                    <a:pt x="817" y="49"/>
                  </a:lnTo>
                </a:path>
              </a:pathLst>
            </a:custGeom>
            <a:solidFill>
              <a:srgbClr val="FFC23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60" name="Freeform 248">
              <a:extLst>
                <a:ext uri="{FF2B5EF4-FFF2-40B4-BE49-F238E27FC236}">
                  <a16:creationId xmlns:a16="http://schemas.microsoft.com/office/drawing/2014/main" id="{F7FF5CE8-229D-4A68-9B4A-9ADDAEF1BB8A}"/>
                </a:ext>
              </a:extLst>
            </p:cNvPr>
            <p:cNvSpPr>
              <a:spLocks noChangeArrowheads="1"/>
            </p:cNvSpPr>
            <p:nvPr/>
          </p:nvSpPr>
          <p:spPr bwMode="auto">
            <a:xfrm>
              <a:off x="11710928" y="4358667"/>
              <a:ext cx="983253" cy="763531"/>
            </a:xfrm>
            <a:custGeom>
              <a:avLst/>
              <a:gdLst>
                <a:gd name="T0" fmla="*/ 624 w 789"/>
                <a:gd name="T1" fmla="*/ 367 h 613"/>
                <a:gd name="T2" fmla="*/ 624 w 789"/>
                <a:gd name="T3" fmla="*/ 367 h 613"/>
                <a:gd name="T4" fmla="*/ 199 w 789"/>
                <a:gd name="T5" fmla="*/ 587 h 613"/>
                <a:gd name="T6" fmla="*/ 199 w 789"/>
                <a:gd name="T7" fmla="*/ 587 h 613"/>
                <a:gd name="T8" fmla="*/ 236 w 789"/>
                <a:gd name="T9" fmla="*/ 68 h 613"/>
                <a:gd name="T10" fmla="*/ 236 w 789"/>
                <a:gd name="T11" fmla="*/ 68 h 613"/>
                <a:gd name="T12" fmla="*/ 373 w 789"/>
                <a:gd name="T13" fmla="*/ 28 h 613"/>
                <a:gd name="T14" fmla="*/ 373 w 789"/>
                <a:gd name="T15" fmla="*/ 28 h 613"/>
                <a:gd name="T16" fmla="*/ 413 w 789"/>
                <a:gd name="T17" fmla="*/ 155 h 613"/>
                <a:gd name="T18" fmla="*/ 286 w 789"/>
                <a:gd name="T19" fmla="*/ 435 h 613"/>
                <a:gd name="T20" fmla="*/ 286 w 789"/>
                <a:gd name="T21" fmla="*/ 435 h 613"/>
                <a:gd name="T22" fmla="*/ 596 w 789"/>
                <a:gd name="T23" fmla="*/ 315 h 613"/>
                <a:gd name="T24" fmla="*/ 596 w 789"/>
                <a:gd name="T25" fmla="*/ 315 h 613"/>
                <a:gd name="T26" fmla="*/ 652 w 789"/>
                <a:gd name="T27" fmla="*/ 295 h 613"/>
                <a:gd name="T28" fmla="*/ 723 w 789"/>
                <a:gd name="T29" fmla="*/ 303 h 613"/>
                <a:gd name="T30" fmla="*/ 788 w 789"/>
                <a:gd name="T31" fmla="*/ 357 h 613"/>
                <a:gd name="T32" fmla="*/ 788 w 789"/>
                <a:gd name="T33" fmla="*/ 357 h 613"/>
                <a:gd name="T34" fmla="*/ 756 w 789"/>
                <a:gd name="T35" fmla="*/ 373 h 613"/>
                <a:gd name="T36" fmla="*/ 715 w 789"/>
                <a:gd name="T37" fmla="*/ 358 h 613"/>
                <a:gd name="T38" fmla="*/ 715 w 789"/>
                <a:gd name="T39" fmla="*/ 358 h 613"/>
                <a:gd name="T40" fmla="*/ 624 w 789"/>
                <a:gd name="T41" fmla="*/ 367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9" h="613">
                  <a:moveTo>
                    <a:pt x="624" y="367"/>
                  </a:moveTo>
                  <a:lnTo>
                    <a:pt x="624" y="367"/>
                  </a:lnTo>
                  <a:cubicBezTo>
                    <a:pt x="624" y="367"/>
                    <a:pt x="462" y="612"/>
                    <a:pt x="199" y="587"/>
                  </a:cubicBezTo>
                  <a:lnTo>
                    <a:pt x="199" y="587"/>
                  </a:lnTo>
                  <a:cubicBezTo>
                    <a:pt x="0" y="568"/>
                    <a:pt x="150" y="232"/>
                    <a:pt x="236" y="68"/>
                  </a:cubicBezTo>
                  <a:lnTo>
                    <a:pt x="236" y="68"/>
                  </a:lnTo>
                  <a:cubicBezTo>
                    <a:pt x="262" y="18"/>
                    <a:pt x="325" y="0"/>
                    <a:pt x="373" y="28"/>
                  </a:cubicBezTo>
                  <a:lnTo>
                    <a:pt x="373" y="28"/>
                  </a:lnTo>
                  <a:cubicBezTo>
                    <a:pt x="417" y="53"/>
                    <a:pt x="435" y="108"/>
                    <a:pt x="413" y="155"/>
                  </a:cubicBezTo>
                  <a:lnTo>
                    <a:pt x="286" y="435"/>
                  </a:lnTo>
                  <a:lnTo>
                    <a:pt x="286" y="435"/>
                  </a:lnTo>
                  <a:cubicBezTo>
                    <a:pt x="286" y="435"/>
                    <a:pt x="497" y="401"/>
                    <a:pt x="596" y="315"/>
                  </a:cubicBezTo>
                  <a:lnTo>
                    <a:pt x="596" y="315"/>
                  </a:lnTo>
                  <a:cubicBezTo>
                    <a:pt x="612" y="301"/>
                    <a:pt x="632" y="294"/>
                    <a:pt x="652" y="295"/>
                  </a:cubicBezTo>
                  <a:lnTo>
                    <a:pt x="723" y="303"/>
                  </a:lnTo>
                  <a:lnTo>
                    <a:pt x="788" y="357"/>
                  </a:lnTo>
                  <a:lnTo>
                    <a:pt x="788" y="357"/>
                  </a:lnTo>
                  <a:cubicBezTo>
                    <a:pt x="788" y="357"/>
                    <a:pt x="776" y="385"/>
                    <a:pt x="756" y="373"/>
                  </a:cubicBezTo>
                  <a:lnTo>
                    <a:pt x="715" y="358"/>
                  </a:lnTo>
                  <a:lnTo>
                    <a:pt x="715" y="358"/>
                  </a:lnTo>
                  <a:cubicBezTo>
                    <a:pt x="693" y="393"/>
                    <a:pt x="624" y="367"/>
                    <a:pt x="624" y="367"/>
                  </a:cubicBezTo>
                </a:path>
              </a:pathLst>
            </a:custGeom>
            <a:solidFill>
              <a:srgbClr val="FFEDD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61" name="Freeform 249">
              <a:extLst>
                <a:ext uri="{FF2B5EF4-FFF2-40B4-BE49-F238E27FC236}">
                  <a16:creationId xmlns:a16="http://schemas.microsoft.com/office/drawing/2014/main" id="{86E575B9-6D89-4BBB-993F-643C75B5C95C}"/>
                </a:ext>
              </a:extLst>
            </p:cNvPr>
            <p:cNvSpPr>
              <a:spLocks noChangeArrowheads="1"/>
            </p:cNvSpPr>
            <p:nvPr/>
          </p:nvSpPr>
          <p:spPr bwMode="auto">
            <a:xfrm>
              <a:off x="12474461" y="4798110"/>
              <a:ext cx="543814" cy="65917"/>
            </a:xfrm>
            <a:custGeom>
              <a:avLst/>
              <a:gdLst>
                <a:gd name="T0" fmla="*/ 436 w 437"/>
                <a:gd name="T1" fmla="*/ 0 h 55"/>
                <a:gd name="T2" fmla="*/ 0 w 437"/>
                <a:gd name="T3" fmla="*/ 0 h 55"/>
                <a:gd name="T4" fmla="*/ 0 w 437"/>
                <a:gd name="T5" fmla="*/ 54 h 55"/>
                <a:gd name="T6" fmla="*/ 436 w 437"/>
                <a:gd name="T7" fmla="*/ 54 h 55"/>
                <a:gd name="T8" fmla="*/ 436 w 437"/>
                <a:gd name="T9" fmla="*/ 0 h 55"/>
              </a:gdLst>
              <a:ahLst/>
              <a:cxnLst>
                <a:cxn ang="0">
                  <a:pos x="T0" y="T1"/>
                </a:cxn>
                <a:cxn ang="0">
                  <a:pos x="T2" y="T3"/>
                </a:cxn>
                <a:cxn ang="0">
                  <a:pos x="T4" y="T5"/>
                </a:cxn>
                <a:cxn ang="0">
                  <a:pos x="T6" y="T7"/>
                </a:cxn>
                <a:cxn ang="0">
                  <a:pos x="T8" y="T9"/>
                </a:cxn>
              </a:cxnLst>
              <a:rect l="0" t="0" r="r" b="b"/>
              <a:pathLst>
                <a:path w="437" h="55">
                  <a:moveTo>
                    <a:pt x="436" y="0"/>
                  </a:moveTo>
                  <a:lnTo>
                    <a:pt x="0" y="0"/>
                  </a:lnTo>
                  <a:lnTo>
                    <a:pt x="0" y="54"/>
                  </a:lnTo>
                  <a:lnTo>
                    <a:pt x="436" y="54"/>
                  </a:lnTo>
                  <a:lnTo>
                    <a:pt x="436" y="0"/>
                  </a:lnTo>
                </a:path>
              </a:pathLst>
            </a:custGeom>
            <a:solidFill>
              <a:srgbClr val="ABAB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62" name="Freeform 250">
              <a:extLst>
                <a:ext uri="{FF2B5EF4-FFF2-40B4-BE49-F238E27FC236}">
                  <a16:creationId xmlns:a16="http://schemas.microsoft.com/office/drawing/2014/main" id="{3A8DE956-DFE0-4BBD-B86A-D6D12C1E90CF}"/>
                </a:ext>
              </a:extLst>
            </p:cNvPr>
            <p:cNvSpPr>
              <a:spLocks noChangeArrowheads="1"/>
            </p:cNvSpPr>
            <p:nvPr/>
          </p:nvSpPr>
          <p:spPr bwMode="auto">
            <a:xfrm>
              <a:off x="12644749" y="4314723"/>
              <a:ext cx="1060155" cy="549304"/>
            </a:xfrm>
            <a:custGeom>
              <a:avLst/>
              <a:gdLst>
                <a:gd name="T0" fmla="*/ 177 w 850"/>
                <a:gd name="T1" fmla="*/ 0 h 440"/>
                <a:gd name="T2" fmla="*/ 849 w 850"/>
                <a:gd name="T3" fmla="*/ 0 h 440"/>
                <a:gd name="T4" fmla="*/ 673 w 850"/>
                <a:gd name="T5" fmla="*/ 439 h 440"/>
                <a:gd name="T6" fmla="*/ 0 w 850"/>
                <a:gd name="T7" fmla="*/ 439 h 440"/>
                <a:gd name="T8" fmla="*/ 177 w 850"/>
                <a:gd name="T9" fmla="*/ 0 h 440"/>
              </a:gdLst>
              <a:ahLst/>
              <a:cxnLst>
                <a:cxn ang="0">
                  <a:pos x="T0" y="T1"/>
                </a:cxn>
                <a:cxn ang="0">
                  <a:pos x="T2" y="T3"/>
                </a:cxn>
                <a:cxn ang="0">
                  <a:pos x="T4" y="T5"/>
                </a:cxn>
                <a:cxn ang="0">
                  <a:pos x="T6" y="T7"/>
                </a:cxn>
                <a:cxn ang="0">
                  <a:pos x="T8" y="T9"/>
                </a:cxn>
              </a:cxnLst>
              <a:rect l="0" t="0" r="r" b="b"/>
              <a:pathLst>
                <a:path w="850" h="440">
                  <a:moveTo>
                    <a:pt x="177" y="0"/>
                  </a:moveTo>
                  <a:lnTo>
                    <a:pt x="849" y="0"/>
                  </a:lnTo>
                  <a:lnTo>
                    <a:pt x="673" y="439"/>
                  </a:lnTo>
                  <a:lnTo>
                    <a:pt x="0" y="439"/>
                  </a:lnTo>
                  <a:lnTo>
                    <a:pt x="177" y="0"/>
                  </a:lnTo>
                </a:path>
              </a:pathLst>
            </a:custGeom>
            <a:solidFill>
              <a:srgbClr val="ABAB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63" name="Freeform 251">
              <a:extLst>
                <a:ext uri="{FF2B5EF4-FFF2-40B4-BE49-F238E27FC236}">
                  <a16:creationId xmlns:a16="http://schemas.microsoft.com/office/drawing/2014/main" id="{D3DF02C8-6F13-4E02-8A4E-AC97FD13A549}"/>
                </a:ext>
              </a:extLst>
            </p:cNvPr>
            <p:cNvSpPr>
              <a:spLocks noChangeArrowheads="1"/>
            </p:cNvSpPr>
            <p:nvPr/>
          </p:nvSpPr>
          <p:spPr bwMode="auto">
            <a:xfrm>
              <a:off x="13111655" y="4506979"/>
              <a:ext cx="126342" cy="164791"/>
            </a:xfrm>
            <a:custGeom>
              <a:avLst/>
              <a:gdLst>
                <a:gd name="T0" fmla="*/ 87 w 103"/>
                <a:gd name="T1" fmla="*/ 67 h 134"/>
                <a:gd name="T2" fmla="*/ 87 w 103"/>
                <a:gd name="T3" fmla="*/ 67 h 134"/>
                <a:gd name="T4" fmla="*/ 24 w 103"/>
                <a:gd name="T5" fmla="*/ 133 h 134"/>
                <a:gd name="T6" fmla="*/ 24 w 103"/>
                <a:gd name="T7" fmla="*/ 133 h 134"/>
                <a:gd name="T8" fmla="*/ 15 w 103"/>
                <a:gd name="T9" fmla="*/ 67 h 134"/>
                <a:gd name="T10" fmla="*/ 15 w 103"/>
                <a:gd name="T11" fmla="*/ 67 h 134"/>
                <a:gd name="T12" fmla="*/ 78 w 103"/>
                <a:gd name="T13" fmla="*/ 0 h 134"/>
                <a:gd name="T14" fmla="*/ 78 w 103"/>
                <a:gd name="T15" fmla="*/ 0 h 134"/>
                <a:gd name="T16" fmla="*/ 87 w 103"/>
                <a:gd name="T17" fmla="*/ 6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34">
                  <a:moveTo>
                    <a:pt x="87" y="67"/>
                  </a:moveTo>
                  <a:lnTo>
                    <a:pt x="87" y="67"/>
                  </a:lnTo>
                  <a:cubicBezTo>
                    <a:pt x="73" y="104"/>
                    <a:pt x="45" y="133"/>
                    <a:pt x="24" y="133"/>
                  </a:cubicBezTo>
                  <a:lnTo>
                    <a:pt x="24" y="133"/>
                  </a:lnTo>
                  <a:cubicBezTo>
                    <a:pt x="4" y="133"/>
                    <a:pt x="0" y="104"/>
                    <a:pt x="15" y="67"/>
                  </a:cubicBezTo>
                  <a:lnTo>
                    <a:pt x="15" y="67"/>
                  </a:lnTo>
                  <a:cubicBezTo>
                    <a:pt x="29" y="30"/>
                    <a:pt x="58" y="0"/>
                    <a:pt x="78" y="0"/>
                  </a:cubicBezTo>
                  <a:lnTo>
                    <a:pt x="78" y="0"/>
                  </a:lnTo>
                  <a:cubicBezTo>
                    <a:pt x="98" y="0"/>
                    <a:pt x="102" y="30"/>
                    <a:pt x="87" y="67"/>
                  </a:cubicBezTo>
                </a:path>
              </a:pathLst>
            </a:custGeom>
            <a:solidFill>
              <a:srgbClr val="EAEA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64" name="Freeform 252">
              <a:extLst>
                <a:ext uri="{FF2B5EF4-FFF2-40B4-BE49-F238E27FC236}">
                  <a16:creationId xmlns:a16="http://schemas.microsoft.com/office/drawing/2014/main" id="{4A8CD777-0741-4C83-869B-ED7755FC59CF}"/>
                </a:ext>
              </a:extLst>
            </p:cNvPr>
            <p:cNvSpPr>
              <a:spLocks noChangeArrowheads="1"/>
            </p:cNvSpPr>
            <p:nvPr/>
          </p:nvSpPr>
          <p:spPr bwMode="auto">
            <a:xfrm>
              <a:off x="12298683" y="4051056"/>
              <a:ext cx="318598" cy="433949"/>
            </a:xfrm>
            <a:custGeom>
              <a:avLst/>
              <a:gdLst>
                <a:gd name="T0" fmla="*/ 93 w 254"/>
                <a:gd name="T1" fmla="*/ 348 h 349"/>
                <a:gd name="T2" fmla="*/ 93 w 254"/>
                <a:gd name="T3" fmla="*/ 348 h 349"/>
                <a:gd name="T4" fmla="*/ 0 w 254"/>
                <a:gd name="T5" fmla="*/ 137 h 349"/>
                <a:gd name="T6" fmla="*/ 136 w 254"/>
                <a:gd name="T7" fmla="*/ 0 h 349"/>
                <a:gd name="T8" fmla="*/ 253 w 254"/>
                <a:gd name="T9" fmla="*/ 117 h 349"/>
                <a:gd name="T10" fmla="*/ 141 w 254"/>
                <a:gd name="T11" fmla="*/ 229 h 349"/>
                <a:gd name="T12" fmla="*/ 141 w 254"/>
                <a:gd name="T13" fmla="*/ 229 h 349"/>
                <a:gd name="T14" fmla="*/ 93 w 254"/>
                <a:gd name="T15" fmla="*/ 348 h 3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 h="349">
                  <a:moveTo>
                    <a:pt x="93" y="348"/>
                  </a:moveTo>
                  <a:lnTo>
                    <a:pt x="93" y="348"/>
                  </a:lnTo>
                  <a:cubicBezTo>
                    <a:pt x="27" y="347"/>
                    <a:pt x="0" y="137"/>
                    <a:pt x="0" y="137"/>
                  </a:cubicBezTo>
                  <a:lnTo>
                    <a:pt x="136" y="0"/>
                  </a:lnTo>
                  <a:lnTo>
                    <a:pt x="253" y="117"/>
                  </a:lnTo>
                  <a:lnTo>
                    <a:pt x="141" y="229"/>
                  </a:lnTo>
                  <a:lnTo>
                    <a:pt x="141" y="229"/>
                  </a:lnTo>
                  <a:cubicBezTo>
                    <a:pt x="141" y="229"/>
                    <a:pt x="135" y="348"/>
                    <a:pt x="93" y="348"/>
                  </a:cubicBezTo>
                </a:path>
              </a:pathLst>
            </a:custGeom>
            <a:solidFill>
              <a:srgbClr val="FFEDD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65" name="Freeform 253">
              <a:extLst>
                <a:ext uri="{FF2B5EF4-FFF2-40B4-BE49-F238E27FC236}">
                  <a16:creationId xmlns:a16="http://schemas.microsoft.com/office/drawing/2014/main" id="{D05245F6-5FE1-4288-8291-EA6FDB967E40}"/>
                </a:ext>
              </a:extLst>
            </p:cNvPr>
            <p:cNvSpPr>
              <a:spLocks noChangeArrowheads="1"/>
            </p:cNvSpPr>
            <p:nvPr/>
          </p:nvSpPr>
          <p:spPr bwMode="auto">
            <a:xfrm>
              <a:off x="12485446" y="4067535"/>
              <a:ext cx="131833" cy="252680"/>
            </a:xfrm>
            <a:custGeom>
              <a:avLst/>
              <a:gdLst>
                <a:gd name="T0" fmla="*/ 0 w 106"/>
                <a:gd name="T1" fmla="*/ 0 h 203"/>
                <a:gd name="T2" fmla="*/ 9 w 106"/>
                <a:gd name="T3" fmla="*/ 202 h 203"/>
                <a:gd name="T4" fmla="*/ 105 w 106"/>
                <a:gd name="T5" fmla="*/ 106 h 203"/>
                <a:gd name="T6" fmla="*/ 0 w 106"/>
                <a:gd name="T7" fmla="*/ 0 h 203"/>
              </a:gdLst>
              <a:ahLst/>
              <a:cxnLst>
                <a:cxn ang="0">
                  <a:pos x="T0" y="T1"/>
                </a:cxn>
                <a:cxn ang="0">
                  <a:pos x="T2" y="T3"/>
                </a:cxn>
                <a:cxn ang="0">
                  <a:pos x="T4" y="T5"/>
                </a:cxn>
                <a:cxn ang="0">
                  <a:pos x="T6" y="T7"/>
                </a:cxn>
              </a:cxnLst>
              <a:rect l="0" t="0" r="r" b="b"/>
              <a:pathLst>
                <a:path w="106" h="203">
                  <a:moveTo>
                    <a:pt x="0" y="0"/>
                  </a:moveTo>
                  <a:lnTo>
                    <a:pt x="9" y="202"/>
                  </a:lnTo>
                  <a:lnTo>
                    <a:pt x="105" y="106"/>
                  </a:lnTo>
                  <a:lnTo>
                    <a:pt x="0" y="0"/>
                  </a:lnTo>
                </a:path>
              </a:pathLst>
            </a:custGeom>
            <a:solidFill>
              <a:srgbClr val="EFD3B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66" name="Freeform 254">
              <a:extLst>
                <a:ext uri="{FF2B5EF4-FFF2-40B4-BE49-F238E27FC236}">
                  <a16:creationId xmlns:a16="http://schemas.microsoft.com/office/drawing/2014/main" id="{244902FF-D236-4065-B0D8-0CE2CD6FC734}"/>
                </a:ext>
              </a:extLst>
            </p:cNvPr>
            <p:cNvSpPr>
              <a:spLocks noChangeArrowheads="1"/>
            </p:cNvSpPr>
            <p:nvPr/>
          </p:nvSpPr>
          <p:spPr bwMode="auto">
            <a:xfrm>
              <a:off x="12436012" y="3776404"/>
              <a:ext cx="379018" cy="499866"/>
            </a:xfrm>
            <a:custGeom>
              <a:avLst/>
              <a:gdLst>
                <a:gd name="T0" fmla="*/ 303 w 304"/>
                <a:gd name="T1" fmla="*/ 152 h 402"/>
                <a:gd name="T2" fmla="*/ 303 w 304"/>
                <a:gd name="T3" fmla="*/ 152 h 402"/>
                <a:gd name="T4" fmla="*/ 190 w 304"/>
                <a:gd name="T5" fmla="*/ 401 h 402"/>
                <a:gd name="T6" fmla="*/ 190 w 304"/>
                <a:gd name="T7" fmla="*/ 401 h 402"/>
                <a:gd name="T8" fmla="*/ 0 w 304"/>
                <a:gd name="T9" fmla="*/ 152 h 402"/>
                <a:gd name="T10" fmla="*/ 0 w 304"/>
                <a:gd name="T11" fmla="*/ 152 h 402"/>
                <a:gd name="T12" fmla="*/ 152 w 304"/>
                <a:gd name="T13" fmla="*/ 0 h 402"/>
                <a:gd name="T14" fmla="*/ 152 w 304"/>
                <a:gd name="T15" fmla="*/ 0 h 402"/>
                <a:gd name="T16" fmla="*/ 303 w 304"/>
                <a:gd name="T17" fmla="*/ 152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4" h="402">
                  <a:moveTo>
                    <a:pt x="303" y="152"/>
                  </a:moveTo>
                  <a:lnTo>
                    <a:pt x="303" y="152"/>
                  </a:lnTo>
                  <a:cubicBezTo>
                    <a:pt x="303" y="236"/>
                    <a:pt x="255" y="401"/>
                    <a:pt x="190" y="401"/>
                  </a:cubicBezTo>
                  <a:lnTo>
                    <a:pt x="190" y="401"/>
                  </a:lnTo>
                  <a:cubicBezTo>
                    <a:pt x="125" y="401"/>
                    <a:pt x="0" y="340"/>
                    <a:pt x="0" y="152"/>
                  </a:cubicBezTo>
                  <a:lnTo>
                    <a:pt x="0" y="152"/>
                  </a:lnTo>
                  <a:cubicBezTo>
                    <a:pt x="0" y="68"/>
                    <a:pt x="68" y="0"/>
                    <a:pt x="152" y="0"/>
                  </a:cubicBezTo>
                  <a:lnTo>
                    <a:pt x="152" y="0"/>
                  </a:lnTo>
                  <a:cubicBezTo>
                    <a:pt x="236" y="0"/>
                    <a:pt x="303" y="68"/>
                    <a:pt x="303" y="152"/>
                  </a:cubicBezTo>
                </a:path>
              </a:pathLst>
            </a:custGeom>
            <a:solidFill>
              <a:srgbClr val="FFEDD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67" name="Freeform 255">
              <a:extLst>
                <a:ext uri="{FF2B5EF4-FFF2-40B4-BE49-F238E27FC236}">
                  <a16:creationId xmlns:a16="http://schemas.microsoft.com/office/drawing/2014/main" id="{A5A213E8-B9AD-499D-82EE-B6E602A65891}"/>
                </a:ext>
              </a:extLst>
            </p:cNvPr>
            <p:cNvSpPr>
              <a:spLocks noChangeArrowheads="1"/>
            </p:cNvSpPr>
            <p:nvPr/>
          </p:nvSpPr>
          <p:spPr bwMode="auto">
            <a:xfrm>
              <a:off x="12337136" y="3628092"/>
              <a:ext cx="549304" cy="477896"/>
            </a:xfrm>
            <a:custGeom>
              <a:avLst/>
              <a:gdLst>
                <a:gd name="T0" fmla="*/ 88 w 442"/>
                <a:gd name="T1" fmla="*/ 358 h 382"/>
                <a:gd name="T2" fmla="*/ 88 w 442"/>
                <a:gd name="T3" fmla="*/ 358 h 382"/>
                <a:gd name="T4" fmla="*/ 159 w 442"/>
                <a:gd name="T5" fmla="*/ 304 h 382"/>
                <a:gd name="T6" fmla="*/ 159 w 442"/>
                <a:gd name="T7" fmla="*/ 304 h 382"/>
                <a:gd name="T8" fmla="*/ 126 w 442"/>
                <a:gd name="T9" fmla="*/ 275 h 382"/>
                <a:gd name="T10" fmla="*/ 126 w 442"/>
                <a:gd name="T11" fmla="*/ 275 h 382"/>
                <a:gd name="T12" fmla="*/ 182 w 442"/>
                <a:gd name="T13" fmla="*/ 256 h 382"/>
                <a:gd name="T14" fmla="*/ 182 w 442"/>
                <a:gd name="T15" fmla="*/ 256 h 382"/>
                <a:gd name="T16" fmla="*/ 398 w 442"/>
                <a:gd name="T17" fmla="*/ 269 h 382"/>
                <a:gd name="T18" fmla="*/ 398 w 442"/>
                <a:gd name="T19" fmla="*/ 269 h 382"/>
                <a:gd name="T20" fmla="*/ 163 w 442"/>
                <a:gd name="T21" fmla="*/ 20 h 382"/>
                <a:gd name="T22" fmla="*/ 163 w 442"/>
                <a:gd name="T23" fmla="*/ 20 h 382"/>
                <a:gd name="T24" fmla="*/ 19 w 442"/>
                <a:gd name="T25" fmla="*/ 234 h 382"/>
                <a:gd name="T26" fmla="*/ 19 w 442"/>
                <a:gd name="T27" fmla="*/ 234 h 382"/>
                <a:gd name="T28" fmla="*/ 88 w 442"/>
                <a:gd name="T29" fmla="*/ 358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2" h="382">
                  <a:moveTo>
                    <a:pt x="88" y="358"/>
                  </a:moveTo>
                  <a:lnTo>
                    <a:pt x="88" y="358"/>
                  </a:lnTo>
                  <a:cubicBezTo>
                    <a:pt x="88" y="358"/>
                    <a:pt x="149" y="381"/>
                    <a:pt x="159" y="304"/>
                  </a:cubicBezTo>
                  <a:lnTo>
                    <a:pt x="159" y="304"/>
                  </a:lnTo>
                  <a:cubicBezTo>
                    <a:pt x="159" y="304"/>
                    <a:pt x="115" y="319"/>
                    <a:pt x="126" y="275"/>
                  </a:cubicBezTo>
                  <a:lnTo>
                    <a:pt x="126" y="275"/>
                  </a:lnTo>
                  <a:cubicBezTo>
                    <a:pt x="138" y="230"/>
                    <a:pt x="184" y="194"/>
                    <a:pt x="182" y="256"/>
                  </a:cubicBezTo>
                  <a:lnTo>
                    <a:pt x="182" y="256"/>
                  </a:lnTo>
                  <a:cubicBezTo>
                    <a:pt x="180" y="318"/>
                    <a:pt x="372" y="357"/>
                    <a:pt x="398" y="269"/>
                  </a:cubicBezTo>
                  <a:lnTo>
                    <a:pt x="398" y="269"/>
                  </a:lnTo>
                  <a:cubicBezTo>
                    <a:pt x="441" y="125"/>
                    <a:pt x="280" y="0"/>
                    <a:pt x="163" y="20"/>
                  </a:cubicBezTo>
                  <a:lnTo>
                    <a:pt x="163" y="20"/>
                  </a:lnTo>
                  <a:cubicBezTo>
                    <a:pt x="58" y="39"/>
                    <a:pt x="0" y="123"/>
                    <a:pt x="19" y="234"/>
                  </a:cubicBezTo>
                  <a:lnTo>
                    <a:pt x="19" y="234"/>
                  </a:lnTo>
                  <a:cubicBezTo>
                    <a:pt x="31" y="301"/>
                    <a:pt x="88" y="358"/>
                    <a:pt x="88" y="358"/>
                  </a:cubicBezTo>
                </a:path>
              </a:pathLst>
            </a:custGeom>
            <a:solidFill>
              <a:srgbClr val="3A190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68" name="Freeform 256">
              <a:extLst>
                <a:ext uri="{FF2B5EF4-FFF2-40B4-BE49-F238E27FC236}">
                  <a16:creationId xmlns:a16="http://schemas.microsoft.com/office/drawing/2014/main" id="{B9AD5246-C00C-4A46-91DF-AA786B30894F}"/>
                </a:ext>
              </a:extLst>
            </p:cNvPr>
            <p:cNvSpPr>
              <a:spLocks noChangeArrowheads="1"/>
            </p:cNvSpPr>
            <p:nvPr/>
          </p:nvSpPr>
          <p:spPr bwMode="auto">
            <a:xfrm>
              <a:off x="15451692" y="9846217"/>
              <a:ext cx="587757" cy="747054"/>
            </a:xfrm>
            <a:custGeom>
              <a:avLst/>
              <a:gdLst>
                <a:gd name="T0" fmla="*/ 82 w 474"/>
                <a:gd name="T1" fmla="*/ 0 h 598"/>
                <a:gd name="T2" fmla="*/ 82 w 474"/>
                <a:gd name="T3" fmla="*/ 0 h 598"/>
                <a:gd name="T4" fmla="*/ 49 w 474"/>
                <a:gd name="T5" fmla="*/ 301 h 598"/>
                <a:gd name="T6" fmla="*/ 49 w 474"/>
                <a:gd name="T7" fmla="*/ 301 h 598"/>
                <a:gd name="T8" fmla="*/ 19 w 474"/>
                <a:gd name="T9" fmla="*/ 597 h 598"/>
                <a:gd name="T10" fmla="*/ 473 w 474"/>
                <a:gd name="T11" fmla="*/ 597 h 598"/>
                <a:gd name="T12" fmla="*/ 473 w 474"/>
                <a:gd name="T13" fmla="*/ 243 h 598"/>
                <a:gd name="T14" fmla="*/ 473 w 474"/>
                <a:gd name="T15" fmla="*/ 243 h 598"/>
                <a:gd name="T16" fmla="*/ 235 w 474"/>
                <a:gd name="T17" fmla="*/ 3 h 598"/>
                <a:gd name="T18" fmla="*/ 82 w 474"/>
                <a:gd name="T19" fmla="*/ 0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4" h="598">
                  <a:moveTo>
                    <a:pt x="82" y="0"/>
                  </a:moveTo>
                  <a:lnTo>
                    <a:pt x="82" y="0"/>
                  </a:lnTo>
                  <a:cubicBezTo>
                    <a:pt x="82" y="0"/>
                    <a:pt x="0" y="183"/>
                    <a:pt x="49" y="301"/>
                  </a:cubicBezTo>
                  <a:lnTo>
                    <a:pt x="49" y="301"/>
                  </a:lnTo>
                  <a:cubicBezTo>
                    <a:pt x="98" y="419"/>
                    <a:pt x="19" y="597"/>
                    <a:pt x="19" y="597"/>
                  </a:cubicBezTo>
                  <a:lnTo>
                    <a:pt x="473" y="597"/>
                  </a:lnTo>
                  <a:lnTo>
                    <a:pt x="473" y="243"/>
                  </a:lnTo>
                  <a:lnTo>
                    <a:pt x="473" y="243"/>
                  </a:lnTo>
                  <a:cubicBezTo>
                    <a:pt x="473" y="112"/>
                    <a:pt x="367" y="5"/>
                    <a:pt x="235" y="3"/>
                  </a:cubicBezTo>
                  <a:lnTo>
                    <a:pt x="82" y="0"/>
                  </a:lnTo>
                </a:path>
              </a:pathLst>
            </a:custGeom>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69" name="Freeform 257">
              <a:extLst>
                <a:ext uri="{FF2B5EF4-FFF2-40B4-BE49-F238E27FC236}">
                  <a16:creationId xmlns:a16="http://schemas.microsoft.com/office/drawing/2014/main" id="{AB4DC7E1-DED6-4287-9C1A-029AB7C86840}"/>
                </a:ext>
              </a:extLst>
            </p:cNvPr>
            <p:cNvSpPr>
              <a:spLocks noChangeArrowheads="1"/>
            </p:cNvSpPr>
            <p:nvPr/>
          </p:nvSpPr>
          <p:spPr bwMode="auto">
            <a:xfrm>
              <a:off x="15303382" y="10604258"/>
              <a:ext cx="291129" cy="373528"/>
            </a:xfrm>
            <a:custGeom>
              <a:avLst/>
              <a:gdLst>
                <a:gd name="T0" fmla="*/ 145 w 235"/>
                <a:gd name="T1" fmla="*/ 299 h 300"/>
                <a:gd name="T2" fmla="*/ 0 w 235"/>
                <a:gd name="T3" fmla="*/ 247 h 300"/>
                <a:gd name="T4" fmla="*/ 89 w 235"/>
                <a:gd name="T5" fmla="*/ 0 h 300"/>
                <a:gd name="T6" fmla="*/ 234 w 235"/>
                <a:gd name="T7" fmla="*/ 52 h 300"/>
                <a:gd name="T8" fmla="*/ 145 w 235"/>
                <a:gd name="T9" fmla="*/ 299 h 300"/>
              </a:gdLst>
              <a:ahLst/>
              <a:cxnLst>
                <a:cxn ang="0">
                  <a:pos x="T0" y="T1"/>
                </a:cxn>
                <a:cxn ang="0">
                  <a:pos x="T2" y="T3"/>
                </a:cxn>
                <a:cxn ang="0">
                  <a:pos x="T4" y="T5"/>
                </a:cxn>
                <a:cxn ang="0">
                  <a:pos x="T6" y="T7"/>
                </a:cxn>
                <a:cxn ang="0">
                  <a:pos x="T8" y="T9"/>
                </a:cxn>
              </a:cxnLst>
              <a:rect l="0" t="0" r="r" b="b"/>
              <a:pathLst>
                <a:path w="235" h="300">
                  <a:moveTo>
                    <a:pt x="145" y="299"/>
                  </a:moveTo>
                  <a:lnTo>
                    <a:pt x="0" y="247"/>
                  </a:lnTo>
                  <a:lnTo>
                    <a:pt x="89" y="0"/>
                  </a:lnTo>
                  <a:lnTo>
                    <a:pt x="234" y="52"/>
                  </a:lnTo>
                  <a:lnTo>
                    <a:pt x="145" y="299"/>
                  </a:lnTo>
                </a:path>
              </a:pathLst>
            </a:custGeom>
            <a:solidFill>
              <a:srgbClr val="E2847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70" name="Freeform 258">
              <a:extLst>
                <a:ext uri="{FF2B5EF4-FFF2-40B4-BE49-F238E27FC236}">
                  <a16:creationId xmlns:a16="http://schemas.microsoft.com/office/drawing/2014/main" id="{7A06D8CA-6D33-469B-B82B-499DE2CBDB43}"/>
                </a:ext>
              </a:extLst>
            </p:cNvPr>
            <p:cNvSpPr>
              <a:spLocks noChangeArrowheads="1"/>
            </p:cNvSpPr>
            <p:nvPr/>
          </p:nvSpPr>
          <p:spPr bwMode="auto">
            <a:xfrm>
              <a:off x="15363801" y="10280170"/>
              <a:ext cx="400994" cy="477892"/>
            </a:xfrm>
            <a:custGeom>
              <a:avLst/>
              <a:gdLst>
                <a:gd name="T0" fmla="*/ 218 w 321"/>
                <a:gd name="T1" fmla="*/ 0 h 385"/>
                <a:gd name="T2" fmla="*/ 218 w 321"/>
                <a:gd name="T3" fmla="*/ 0 h 385"/>
                <a:gd name="T4" fmla="*/ 0 w 321"/>
                <a:gd name="T5" fmla="*/ 313 h 385"/>
                <a:gd name="T6" fmla="*/ 182 w 321"/>
                <a:gd name="T7" fmla="*/ 384 h 385"/>
                <a:gd name="T8" fmla="*/ 320 w 321"/>
                <a:gd name="T9" fmla="*/ 52 h 385"/>
                <a:gd name="T10" fmla="*/ 218 w 321"/>
                <a:gd name="T11" fmla="*/ 0 h 385"/>
              </a:gdLst>
              <a:ahLst/>
              <a:cxnLst>
                <a:cxn ang="0">
                  <a:pos x="T0" y="T1"/>
                </a:cxn>
                <a:cxn ang="0">
                  <a:pos x="T2" y="T3"/>
                </a:cxn>
                <a:cxn ang="0">
                  <a:pos x="T4" y="T5"/>
                </a:cxn>
                <a:cxn ang="0">
                  <a:pos x="T6" y="T7"/>
                </a:cxn>
                <a:cxn ang="0">
                  <a:pos x="T8" y="T9"/>
                </a:cxn>
                <a:cxn ang="0">
                  <a:pos x="T10" y="T11"/>
                </a:cxn>
              </a:cxnLst>
              <a:rect l="0" t="0" r="r" b="b"/>
              <a:pathLst>
                <a:path w="321" h="385">
                  <a:moveTo>
                    <a:pt x="218" y="0"/>
                  </a:moveTo>
                  <a:lnTo>
                    <a:pt x="218" y="0"/>
                  </a:lnTo>
                  <a:cubicBezTo>
                    <a:pt x="218" y="0"/>
                    <a:pt x="77" y="68"/>
                    <a:pt x="0" y="313"/>
                  </a:cubicBezTo>
                  <a:lnTo>
                    <a:pt x="182" y="384"/>
                  </a:lnTo>
                  <a:lnTo>
                    <a:pt x="320" y="52"/>
                  </a:lnTo>
                  <a:lnTo>
                    <a:pt x="218" y="0"/>
                  </a:lnTo>
                </a:path>
              </a:pathLst>
            </a:custGeom>
            <a:solidFill>
              <a:srgbClr val="AA1F4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71" name="Freeform 259">
              <a:extLst>
                <a:ext uri="{FF2B5EF4-FFF2-40B4-BE49-F238E27FC236}">
                  <a16:creationId xmlns:a16="http://schemas.microsoft.com/office/drawing/2014/main" id="{D57F8AF3-8B6F-49FA-9189-93EDCD0DD89F}"/>
                </a:ext>
              </a:extLst>
            </p:cNvPr>
            <p:cNvSpPr>
              <a:spLocks noChangeArrowheads="1"/>
            </p:cNvSpPr>
            <p:nvPr/>
          </p:nvSpPr>
          <p:spPr bwMode="auto">
            <a:xfrm>
              <a:off x="15402254" y="12460909"/>
              <a:ext cx="263667" cy="428458"/>
            </a:xfrm>
            <a:custGeom>
              <a:avLst/>
              <a:gdLst>
                <a:gd name="T0" fmla="*/ 53 w 210"/>
                <a:gd name="T1" fmla="*/ 7 h 343"/>
                <a:gd name="T2" fmla="*/ 76 w 210"/>
                <a:gd name="T3" fmla="*/ 104 h 343"/>
                <a:gd name="T4" fmla="*/ 76 w 210"/>
                <a:gd name="T5" fmla="*/ 104 h 343"/>
                <a:gd name="T6" fmla="*/ 35 w 210"/>
                <a:gd name="T7" fmla="*/ 339 h 343"/>
                <a:gd name="T8" fmla="*/ 35 w 210"/>
                <a:gd name="T9" fmla="*/ 339 h 343"/>
                <a:gd name="T10" fmla="*/ 196 w 210"/>
                <a:gd name="T11" fmla="*/ 121 h 343"/>
                <a:gd name="T12" fmla="*/ 196 w 210"/>
                <a:gd name="T13" fmla="*/ 121 h 343"/>
                <a:gd name="T14" fmla="*/ 161 w 210"/>
                <a:gd name="T15" fmla="*/ 77 h 343"/>
                <a:gd name="T16" fmla="*/ 144 w 210"/>
                <a:gd name="T17" fmla="*/ 0 h 343"/>
                <a:gd name="T18" fmla="*/ 53 w 210"/>
                <a:gd name="T19" fmla="*/ 7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0" h="343">
                  <a:moveTo>
                    <a:pt x="53" y="7"/>
                  </a:moveTo>
                  <a:lnTo>
                    <a:pt x="76" y="104"/>
                  </a:lnTo>
                  <a:lnTo>
                    <a:pt x="76" y="104"/>
                  </a:lnTo>
                  <a:cubicBezTo>
                    <a:pt x="76" y="104"/>
                    <a:pt x="0" y="336"/>
                    <a:pt x="35" y="339"/>
                  </a:cubicBezTo>
                  <a:lnTo>
                    <a:pt x="35" y="339"/>
                  </a:lnTo>
                  <a:cubicBezTo>
                    <a:pt x="70" y="342"/>
                    <a:pt x="209" y="147"/>
                    <a:pt x="196" y="121"/>
                  </a:cubicBezTo>
                  <a:lnTo>
                    <a:pt x="196" y="121"/>
                  </a:lnTo>
                  <a:cubicBezTo>
                    <a:pt x="182" y="95"/>
                    <a:pt x="161" y="77"/>
                    <a:pt x="161" y="77"/>
                  </a:cubicBezTo>
                  <a:lnTo>
                    <a:pt x="144" y="0"/>
                  </a:lnTo>
                  <a:lnTo>
                    <a:pt x="53" y="7"/>
                  </a:lnTo>
                </a:path>
              </a:pathLst>
            </a:custGeom>
            <a:solidFill>
              <a:srgbClr val="BFCD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72" name="Freeform 260">
              <a:extLst>
                <a:ext uri="{FF2B5EF4-FFF2-40B4-BE49-F238E27FC236}">
                  <a16:creationId xmlns:a16="http://schemas.microsoft.com/office/drawing/2014/main" id="{CF5AF89C-00E9-42A1-990E-4994A9B0754D}"/>
                </a:ext>
              </a:extLst>
            </p:cNvPr>
            <p:cNvSpPr>
              <a:spLocks noChangeArrowheads="1"/>
            </p:cNvSpPr>
            <p:nvPr/>
          </p:nvSpPr>
          <p:spPr bwMode="auto">
            <a:xfrm>
              <a:off x="15814231" y="12444432"/>
              <a:ext cx="263667" cy="428458"/>
            </a:xfrm>
            <a:custGeom>
              <a:avLst/>
              <a:gdLst>
                <a:gd name="T0" fmla="*/ 53 w 211"/>
                <a:gd name="T1" fmla="*/ 6 h 342"/>
                <a:gd name="T2" fmla="*/ 76 w 211"/>
                <a:gd name="T3" fmla="*/ 103 h 342"/>
                <a:gd name="T4" fmla="*/ 76 w 211"/>
                <a:gd name="T5" fmla="*/ 103 h 342"/>
                <a:gd name="T6" fmla="*/ 35 w 211"/>
                <a:gd name="T7" fmla="*/ 338 h 342"/>
                <a:gd name="T8" fmla="*/ 35 w 211"/>
                <a:gd name="T9" fmla="*/ 338 h 342"/>
                <a:gd name="T10" fmla="*/ 196 w 211"/>
                <a:gd name="T11" fmla="*/ 120 h 342"/>
                <a:gd name="T12" fmla="*/ 196 w 211"/>
                <a:gd name="T13" fmla="*/ 120 h 342"/>
                <a:gd name="T14" fmla="*/ 161 w 211"/>
                <a:gd name="T15" fmla="*/ 75 h 342"/>
                <a:gd name="T16" fmla="*/ 144 w 211"/>
                <a:gd name="T17" fmla="*/ 0 h 342"/>
                <a:gd name="T18" fmla="*/ 53 w 211"/>
                <a:gd name="T19" fmla="*/ 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342">
                  <a:moveTo>
                    <a:pt x="53" y="6"/>
                  </a:moveTo>
                  <a:lnTo>
                    <a:pt x="76" y="103"/>
                  </a:lnTo>
                  <a:lnTo>
                    <a:pt x="76" y="103"/>
                  </a:lnTo>
                  <a:cubicBezTo>
                    <a:pt x="76" y="103"/>
                    <a:pt x="0" y="335"/>
                    <a:pt x="35" y="338"/>
                  </a:cubicBezTo>
                  <a:lnTo>
                    <a:pt x="35" y="338"/>
                  </a:lnTo>
                  <a:cubicBezTo>
                    <a:pt x="70" y="341"/>
                    <a:pt x="210" y="146"/>
                    <a:pt x="196" y="120"/>
                  </a:cubicBezTo>
                  <a:lnTo>
                    <a:pt x="196" y="120"/>
                  </a:lnTo>
                  <a:cubicBezTo>
                    <a:pt x="183" y="94"/>
                    <a:pt x="161" y="75"/>
                    <a:pt x="161" y="75"/>
                  </a:cubicBezTo>
                  <a:lnTo>
                    <a:pt x="144" y="0"/>
                  </a:lnTo>
                  <a:lnTo>
                    <a:pt x="53" y="6"/>
                  </a:lnTo>
                </a:path>
              </a:pathLst>
            </a:custGeom>
            <a:solidFill>
              <a:srgbClr val="BFCD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73" name="Freeform 261">
              <a:extLst>
                <a:ext uri="{FF2B5EF4-FFF2-40B4-BE49-F238E27FC236}">
                  <a16:creationId xmlns:a16="http://schemas.microsoft.com/office/drawing/2014/main" id="{4BB213A9-F97A-4C5C-BDD3-81EE19EC05F1}"/>
                </a:ext>
              </a:extLst>
            </p:cNvPr>
            <p:cNvSpPr>
              <a:spLocks noChangeArrowheads="1"/>
            </p:cNvSpPr>
            <p:nvPr/>
          </p:nvSpPr>
          <p:spPr bwMode="auto">
            <a:xfrm>
              <a:off x="15056191" y="11235961"/>
              <a:ext cx="1170020" cy="1268892"/>
            </a:xfrm>
            <a:custGeom>
              <a:avLst/>
              <a:gdLst>
                <a:gd name="T0" fmla="*/ 940 w 941"/>
                <a:gd name="T1" fmla="*/ 0 h 1017"/>
                <a:gd name="T2" fmla="*/ 373 w 941"/>
                <a:gd name="T3" fmla="*/ 0 h 1017"/>
                <a:gd name="T4" fmla="*/ 373 w 941"/>
                <a:gd name="T5" fmla="*/ 0 h 1017"/>
                <a:gd name="T6" fmla="*/ 66 w 941"/>
                <a:gd name="T7" fmla="*/ 309 h 1017"/>
                <a:gd name="T8" fmla="*/ 66 w 941"/>
                <a:gd name="T9" fmla="*/ 309 h 1017"/>
                <a:gd name="T10" fmla="*/ 295 w 941"/>
                <a:gd name="T11" fmla="*/ 1016 h 1017"/>
                <a:gd name="T12" fmla="*/ 474 w 941"/>
                <a:gd name="T13" fmla="*/ 1016 h 1017"/>
                <a:gd name="T14" fmla="*/ 342 w 941"/>
                <a:gd name="T15" fmla="*/ 294 h 1017"/>
                <a:gd name="T16" fmla="*/ 455 w 941"/>
                <a:gd name="T17" fmla="*/ 178 h 1017"/>
                <a:gd name="T18" fmla="*/ 453 w 941"/>
                <a:gd name="T19" fmla="*/ 222 h 1017"/>
                <a:gd name="T20" fmla="*/ 453 w 941"/>
                <a:gd name="T21" fmla="*/ 222 h 1017"/>
                <a:gd name="T22" fmla="*/ 465 w 941"/>
                <a:gd name="T23" fmla="*/ 364 h 1017"/>
                <a:gd name="T24" fmla="*/ 640 w 941"/>
                <a:gd name="T25" fmla="*/ 1016 h 1017"/>
                <a:gd name="T26" fmla="*/ 792 w 941"/>
                <a:gd name="T27" fmla="*/ 1016 h 1017"/>
                <a:gd name="T28" fmla="*/ 761 w 941"/>
                <a:gd name="T29" fmla="*/ 294 h 1017"/>
                <a:gd name="T30" fmla="*/ 810 w 941"/>
                <a:gd name="T31" fmla="*/ 247 h 1017"/>
                <a:gd name="T32" fmla="*/ 810 w 941"/>
                <a:gd name="T33" fmla="*/ 247 h 1017"/>
                <a:gd name="T34" fmla="*/ 940 w 941"/>
                <a:gd name="T35" fmla="*/ 31 h 1017"/>
                <a:gd name="T36" fmla="*/ 940 w 941"/>
                <a:gd name="T37" fmla="*/ 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41" h="1017">
                  <a:moveTo>
                    <a:pt x="940" y="0"/>
                  </a:moveTo>
                  <a:lnTo>
                    <a:pt x="373" y="0"/>
                  </a:lnTo>
                  <a:lnTo>
                    <a:pt x="373" y="0"/>
                  </a:lnTo>
                  <a:cubicBezTo>
                    <a:pt x="373" y="0"/>
                    <a:pt x="0" y="75"/>
                    <a:pt x="66" y="309"/>
                  </a:cubicBezTo>
                  <a:lnTo>
                    <a:pt x="66" y="309"/>
                  </a:lnTo>
                  <a:cubicBezTo>
                    <a:pt x="133" y="542"/>
                    <a:pt x="295" y="1016"/>
                    <a:pt x="295" y="1016"/>
                  </a:cubicBezTo>
                  <a:lnTo>
                    <a:pt x="474" y="1016"/>
                  </a:lnTo>
                  <a:lnTo>
                    <a:pt x="342" y="294"/>
                  </a:lnTo>
                  <a:lnTo>
                    <a:pt x="455" y="178"/>
                  </a:lnTo>
                  <a:lnTo>
                    <a:pt x="453" y="222"/>
                  </a:lnTo>
                  <a:lnTo>
                    <a:pt x="453" y="222"/>
                  </a:lnTo>
                  <a:cubicBezTo>
                    <a:pt x="450" y="269"/>
                    <a:pt x="454" y="317"/>
                    <a:pt x="465" y="364"/>
                  </a:cubicBezTo>
                  <a:lnTo>
                    <a:pt x="640" y="1016"/>
                  </a:lnTo>
                  <a:lnTo>
                    <a:pt x="792" y="1016"/>
                  </a:lnTo>
                  <a:lnTo>
                    <a:pt x="761" y="294"/>
                  </a:lnTo>
                  <a:lnTo>
                    <a:pt x="810" y="247"/>
                  </a:lnTo>
                  <a:lnTo>
                    <a:pt x="810" y="247"/>
                  </a:lnTo>
                  <a:cubicBezTo>
                    <a:pt x="903" y="160"/>
                    <a:pt x="940" y="173"/>
                    <a:pt x="940" y="31"/>
                  </a:cubicBezTo>
                  <a:lnTo>
                    <a:pt x="940" y="0"/>
                  </a:lnTo>
                </a:path>
              </a:pathLst>
            </a:custGeom>
            <a:solidFill>
              <a:srgbClr val="013B5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74" name="Freeform 262">
              <a:extLst>
                <a:ext uri="{FF2B5EF4-FFF2-40B4-BE49-F238E27FC236}">
                  <a16:creationId xmlns:a16="http://schemas.microsoft.com/office/drawing/2014/main" id="{8535B2F5-C48A-4B70-8FD4-37D57705AE72}"/>
                </a:ext>
              </a:extLst>
            </p:cNvPr>
            <p:cNvSpPr>
              <a:spLocks noChangeArrowheads="1"/>
            </p:cNvSpPr>
            <p:nvPr/>
          </p:nvSpPr>
          <p:spPr bwMode="auto">
            <a:xfrm>
              <a:off x="15484651" y="10186789"/>
              <a:ext cx="741563" cy="1049174"/>
            </a:xfrm>
            <a:custGeom>
              <a:avLst/>
              <a:gdLst>
                <a:gd name="T0" fmla="*/ 121 w 596"/>
                <a:gd name="T1" fmla="*/ 74 h 844"/>
                <a:gd name="T2" fmla="*/ 121 w 596"/>
                <a:gd name="T3" fmla="*/ 74 h 844"/>
                <a:gd name="T4" fmla="*/ 565 w 596"/>
                <a:gd name="T5" fmla="*/ 120 h 844"/>
                <a:gd name="T6" fmla="*/ 552 w 596"/>
                <a:gd name="T7" fmla="*/ 731 h 844"/>
                <a:gd name="T8" fmla="*/ 595 w 596"/>
                <a:gd name="T9" fmla="*/ 843 h 844"/>
                <a:gd name="T10" fmla="*/ 28 w 596"/>
                <a:gd name="T11" fmla="*/ 843 h 844"/>
                <a:gd name="T12" fmla="*/ 85 w 596"/>
                <a:gd name="T13" fmla="*/ 719 h 844"/>
                <a:gd name="T14" fmla="*/ 79 w 596"/>
                <a:gd name="T15" fmla="*/ 509 h 844"/>
                <a:gd name="T16" fmla="*/ 79 w 596"/>
                <a:gd name="T17" fmla="*/ 509 h 844"/>
                <a:gd name="T18" fmla="*/ 28 w 596"/>
                <a:gd name="T19" fmla="*/ 387 h 844"/>
                <a:gd name="T20" fmla="*/ 28 w 596"/>
                <a:gd name="T21" fmla="*/ 387 h 844"/>
                <a:gd name="T22" fmla="*/ 74 w 596"/>
                <a:gd name="T23" fmla="*/ 164 h 844"/>
                <a:gd name="T24" fmla="*/ 74 w 596"/>
                <a:gd name="T25" fmla="*/ 164 h 844"/>
                <a:gd name="T26" fmla="*/ 121 w 596"/>
                <a:gd name="T27" fmla="*/ 74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6" h="844">
                  <a:moveTo>
                    <a:pt x="121" y="74"/>
                  </a:moveTo>
                  <a:lnTo>
                    <a:pt x="121" y="74"/>
                  </a:lnTo>
                  <a:cubicBezTo>
                    <a:pt x="121" y="74"/>
                    <a:pt x="379" y="0"/>
                    <a:pt x="565" y="120"/>
                  </a:cubicBezTo>
                  <a:lnTo>
                    <a:pt x="552" y="731"/>
                  </a:lnTo>
                  <a:lnTo>
                    <a:pt x="595" y="843"/>
                  </a:lnTo>
                  <a:lnTo>
                    <a:pt x="28" y="843"/>
                  </a:lnTo>
                  <a:lnTo>
                    <a:pt x="85" y="719"/>
                  </a:lnTo>
                  <a:lnTo>
                    <a:pt x="79" y="509"/>
                  </a:lnTo>
                  <a:lnTo>
                    <a:pt x="79" y="509"/>
                  </a:lnTo>
                  <a:cubicBezTo>
                    <a:pt x="79" y="509"/>
                    <a:pt x="0" y="469"/>
                    <a:pt x="28" y="387"/>
                  </a:cubicBezTo>
                  <a:lnTo>
                    <a:pt x="28" y="387"/>
                  </a:lnTo>
                  <a:cubicBezTo>
                    <a:pt x="40" y="351"/>
                    <a:pt x="62" y="234"/>
                    <a:pt x="74" y="164"/>
                  </a:cubicBezTo>
                  <a:lnTo>
                    <a:pt x="74" y="164"/>
                  </a:lnTo>
                  <a:cubicBezTo>
                    <a:pt x="80" y="130"/>
                    <a:pt x="96" y="99"/>
                    <a:pt x="121" y="74"/>
                  </a:cubicBezTo>
                </a:path>
              </a:pathLst>
            </a:custGeom>
            <a:solidFill>
              <a:srgbClr val="D9133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75" name="Freeform 263">
              <a:extLst>
                <a:ext uri="{FF2B5EF4-FFF2-40B4-BE49-F238E27FC236}">
                  <a16:creationId xmlns:a16="http://schemas.microsoft.com/office/drawing/2014/main" id="{1031E573-2A25-4AE5-953E-48651DCD349F}"/>
                </a:ext>
              </a:extLst>
            </p:cNvPr>
            <p:cNvSpPr>
              <a:spLocks noChangeArrowheads="1"/>
            </p:cNvSpPr>
            <p:nvPr/>
          </p:nvSpPr>
          <p:spPr bwMode="auto">
            <a:xfrm>
              <a:off x="15539581" y="10780036"/>
              <a:ext cx="801984" cy="549304"/>
            </a:xfrm>
            <a:custGeom>
              <a:avLst/>
              <a:gdLst>
                <a:gd name="T0" fmla="*/ 498 w 642"/>
                <a:gd name="T1" fmla="*/ 0 h 442"/>
                <a:gd name="T2" fmla="*/ 499 w 642"/>
                <a:gd name="T3" fmla="*/ 168 h 442"/>
                <a:gd name="T4" fmla="*/ 226 w 642"/>
                <a:gd name="T5" fmla="*/ 376 h 442"/>
                <a:gd name="T6" fmla="*/ 116 w 642"/>
                <a:gd name="T7" fmla="*/ 353 h 442"/>
                <a:gd name="T8" fmla="*/ 116 w 642"/>
                <a:gd name="T9" fmla="*/ 353 h 442"/>
                <a:gd name="T10" fmla="*/ 81 w 642"/>
                <a:gd name="T11" fmla="*/ 364 h 442"/>
                <a:gd name="T12" fmla="*/ 0 w 642"/>
                <a:gd name="T13" fmla="*/ 428 h 442"/>
                <a:gd name="T14" fmla="*/ 98 w 642"/>
                <a:gd name="T15" fmla="*/ 428 h 442"/>
                <a:gd name="T16" fmla="*/ 131 w 642"/>
                <a:gd name="T17" fmla="*/ 404 h 442"/>
                <a:gd name="T18" fmla="*/ 131 w 642"/>
                <a:gd name="T19" fmla="*/ 404 h 442"/>
                <a:gd name="T20" fmla="*/ 243 w 642"/>
                <a:gd name="T21" fmla="*/ 418 h 442"/>
                <a:gd name="T22" fmla="*/ 243 w 642"/>
                <a:gd name="T23" fmla="*/ 418 h 442"/>
                <a:gd name="T24" fmla="*/ 617 w 642"/>
                <a:gd name="T25" fmla="*/ 214 h 442"/>
                <a:gd name="T26" fmla="*/ 617 w 642"/>
                <a:gd name="T27" fmla="*/ 214 h 442"/>
                <a:gd name="T28" fmla="*/ 638 w 642"/>
                <a:gd name="T29" fmla="*/ 0 h 442"/>
                <a:gd name="T30" fmla="*/ 498 w 642"/>
                <a:gd name="T31"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2" h="442">
                  <a:moveTo>
                    <a:pt x="498" y="0"/>
                  </a:moveTo>
                  <a:lnTo>
                    <a:pt x="499" y="168"/>
                  </a:lnTo>
                  <a:lnTo>
                    <a:pt x="226" y="376"/>
                  </a:lnTo>
                  <a:lnTo>
                    <a:pt x="116" y="353"/>
                  </a:lnTo>
                  <a:lnTo>
                    <a:pt x="116" y="353"/>
                  </a:lnTo>
                  <a:cubicBezTo>
                    <a:pt x="103" y="352"/>
                    <a:pt x="90" y="357"/>
                    <a:pt x="81" y="364"/>
                  </a:cubicBezTo>
                  <a:lnTo>
                    <a:pt x="0" y="428"/>
                  </a:lnTo>
                  <a:lnTo>
                    <a:pt x="98" y="428"/>
                  </a:lnTo>
                  <a:lnTo>
                    <a:pt x="131" y="404"/>
                  </a:lnTo>
                  <a:lnTo>
                    <a:pt x="131" y="404"/>
                  </a:lnTo>
                  <a:cubicBezTo>
                    <a:pt x="131" y="404"/>
                    <a:pt x="176" y="441"/>
                    <a:pt x="243" y="418"/>
                  </a:cubicBezTo>
                  <a:lnTo>
                    <a:pt x="243" y="418"/>
                  </a:lnTo>
                  <a:cubicBezTo>
                    <a:pt x="311" y="394"/>
                    <a:pt x="589" y="263"/>
                    <a:pt x="617" y="214"/>
                  </a:cubicBezTo>
                  <a:lnTo>
                    <a:pt x="617" y="214"/>
                  </a:lnTo>
                  <a:cubicBezTo>
                    <a:pt x="641" y="176"/>
                    <a:pt x="638" y="0"/>
                    <a:pt x="638" y="0"/>
                  </a:cubicBezTo>
                  <a:lnTo>
                    <a:pt x="498" y="0"/>
                  </a:lnTo>
                </a:path>
              </a:pathLst>
            </a:custGeom>
            <a:solidFill>
              <a:srgbClr val="F6A0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76" name="Freeform 264">
              <a:extLst>
                <a:ext uri="{FF2B5EF4-FFF2-40B4-BE49-F238E27FC236}">
                  <a16:creationId xmlns:a16="http://schemas.microsoft.com/office/drawing/2014/main" id="{59CD589A-CF4F-4D71-A5C1-E5F4AC789DDE}"/>
                </a:ext>
              </a:extLst>
            </p:cNvPr>
            <p:cNvSpPr>
              <a:spLocks noChangeArrowheads="1"/>
            </p:cNvSpPr>
            <p:nvPr/>
          </p:nvSpPr>
          <p:spPr bwMode="auto">
            <a:xfrm>
              <a:off x="15720852" y="9983548"/>
              <a:ext cx="241693" cy="516346"/>
            </a:xfrm>
            <a:custGeom>
              <a:avLst/>
              <a:gdLst>
                <a:gd name="T0" fmla="*/ 7 w 196"/>
                <a:gd name="T1" fmla="*/ 68 h 414"/>
                <a:gd name="T2" fmla="*/ 31 w 196"/>
                <a:gd name="T3" fmla="*/ 219 h 414"/>
                <a:gd name="T4" fmla="*/ 0 w 196"/>
                <a:gd name="T5" fmla="*/ 223 h 414"/>
                <a:gd name="T6" fmla="*/ 0 w 196"/>
                <a:gd name="T7" fmla="*/ 223 h 414"/>
                <a:gd name="T8" fmla="*/ 107 w 196"/>
                <a:gd name="T9" fmla="*/ 413 h 414"/>
                <a:gd name="T10" fmla="*/ 107 w 196"/>
                <a:gd name="T11" fmla="*/ 413 h 414"/>
                <a:gd name="T12" fmla="*/ 194 w 196"/>
                <a:gd name="T13" fmla="*/ 219 h 414"/>
                <a:gd name="T14" fmla="*/ 163 w 196"/>
                <a:gd name="T15" fmla="*/ 216 h 414"/>
                <a:gd name="T16" fmla="*/ 133 w 196"/>
                <a:gd name="T17" fmla="*/ 0 h 414"/>
                <a:gd name="T18" fmla="*/ 7 w 196"/>
                <a:gd name="T19" fmla="*/ 68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6" h="414">
                  <a:moveTo>
                    <a:pt x="7" y="68"/>
                  </a:moveTo>
                  <a:lnTo>
                    <a:pt x="31" y="219"/>
                  </a:lnTo>
                  <a:lnTo>
                    <a:pt x="0" y="223"/>
                  </a:lnTo>
                  <a:lnTo>
                    <a:pt x="0" y="223"/>
                  </a:lnTo>
                  <a:cubicBezTo>
                    <a:pt x="0" y="223"/>
                    <a:pt x="19" y="413"/>
                    <a:pt x="107" y="413"/>
                  </a:cubicBezTo>
                  <a:lnTo>
                    <a:pt x="107" y="413"/>
                  </a:lnTo>
                  <a:cubicBezTo>
                    <a:pt x="195" y="413"/>
                    <a:pt x="194" y="219"/>
                    <a:pt x="194" y="219"/>
                  </a:cubicBezTo>
                  <a:lnTo>
                    <a:pt x="163" y="216"/>
                  </a:lnTo>
                  <a:lnTo>
                    <a:pt x="133" y="0"/>
                  </a:lnTo>
                  <a:lnTo>
                    <a:pt x="7" y="68"/>
                  </a:lnTo>
                </a:path>
              </a:pathLst>
            </a:custGeom>
            <a:solidFill>
              <a:srgbClr val="F6A0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77" name="Freeform 265">
              <a:extLst>
                <a:ext uri="{FF2B5EF4-FFF2-40B4-BE49-F238E27FC236}">
                  <a16:creationId xmlns:a16="http://schemas.microsoft.com/office/drawing/2014/main" id="{10E2B190-904F-432B-9A36-7C2E0EFA15FF}"/>
                </a:ext>
              </a:extLst>
            </p:cNvPr>
            <p:cNvSpPr>
              <a:spLocks noChangeArrowheads="1"/>
            </p:cNvSpPr>
            <p:nvPr/>
          </p:nvSpPr>
          <p:spPr bwMode="auto">
            <a:xfrm>
              <a:off x="15726342" y="10016505"/>
              <a:ext cx="115355" cy="241693"/>
            </a:xfrm>
            <a:custGeom>
              <a:avLst/>
              <a:gdLst>
                <a:gd name="T0" fmla="*/ 76 w 92"/>
                <a:gd name="T1" fmla="*/ 0 h 193"/>
                <a:gd name="T2" fmla="*/ 0 w 92"/>
                <a:gd name="T3" fmla="*/ 41 h 193"/>
                <a:gd name="T4" fmla="*/ 24 w 92"/>
                <a:gd name="T5" fmla="*/ 192 h 193"/>
                <a:gd name="T6" fmla="*/ 24 w 92"/>
                <a:gd name="T7" fmla="*/ 192 h 193"/>
                <a:gd name="T8" fmla="*/ 76 w 92"/>
                <a:gd name="T9" fmla="*/ 0 h 193"/>
              </a:gdLst>
              <a:ahLst/>
              <a:cxnLst>
                <a:cxn ang="0">
                  <a:pos x="T0" y="T1"/>
                </a:cxn>
                <a:cxn ang="0">
                  <a:pos x="T2" y="T3"/>
                </a:cxn>
                <a:cxn ang="0">
                  <a:pos x="T4" y="T5"/>
                </a:cxn>
                <a:cxn ang="0">
                  <a:pos x="T6" y="T7"/>
                </a:cxn>
                <a:cxn ang="0">
                  <a:pos x="T8" y="T9"/>
                </a:cxn>
              </a:cxnLst>
              <a:rect l="0" t="0" r="r" b="b"/>
              <a:pathLst>
                <a:path w="92" h="193">
                  <a:moveTo>
                    <a:pt x="76" y="0"/>
                  </a:moveTo>
                  <a:lnTo>
                    <a:pt x="0" y="41"/>
                  </a:lnTo>
                  <a:lnTo>
                    <a:pt x="24" y="192"/>
                  </a:lnTo>
                  <a:lnTo>
                    <a:pt x="24" y="192"/>
                  </a:lnTo>
                  <a:cubicBezTo>
                    <a:pt x="91" y="148"/>
                    <a:pt x="81" y="34"/>
                    <a:pt x="76" y="0"/>
                  </a:cubicBezTo>
                </a:path>
              </a:pathLst>
            </a:custGeom>
            <a:solidFill>
              <a:srgbClr val="E2847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78" name="Freeform 266">
              <a:extLst>
                <a:ext uri="{FF2B5EF4-FFF2-40B4-BE49-F238E27FC236}">
                  <a16:creationId xmlns:a16="http://schemas.microsoft.com/office/drawing/2014/main" id="{453888C8-46C9-4105-A8E3-1160C058C061}"/>
                </a:ext>
              </a:extLst>
            </p:cNvPr>
            <p:cNvSpPr>
              <a:spLocks noChangeArrowheads="1"/>
            </p:cNvSpPr>
            <p:nvPr/>
          </p:nvSpPr>
          <p:spPr bwMode="auto">
            <a:xfrm>
              <a:off x="15567047" y="9725374"/>
              <a:ext cx="379018" cy="455925"/>
            </a:xfrm>
            <a:custGeom>
              <a:avLst/>
              <a:gdLst>
                <a:gd name="T0" fmla="*/ 288 w 304"/>
                <a:gd name="T1" fmla="*/ 157 h 367"/>
                <a:gd name="T2" fmla="*/ 288 w 304"/>
                <a:gd name="T3" fmla="*/ 157 h 367"/>
                <a:gd name="T4" fmla="*/ 84 w 304"/>
                <a:gd name="T5" fmla="*/ 354 h 367"/>
                <a:gd name="T6" fmla="*/ 84 w 304"/>
                <a:gd name="T7" fmla="*/ 354 h 367"/>
                <a:gd name="T8" fmla="*/ 16 w 304"/>
                <a:gd name="T9" fmla="*/ 217 h 367"/>
                <a:gd name="T10" fmla="*/ 16 w 304"/>
                <a:gd name="T11" fmla="*/ 217 h 367"/>
                <a:gd name="T12" fmla="*/ 4 w 304"/>
                <a:gd name="T13" fmla="*/ 124 h 367"/>
                <a:gd name="T14" fmla="*/ 4 w 304"/>
                <a:gd name="T15" fmla="*/ 124 h 367"/>
                <a:gd name="T16" fmla="*/ 156 w 304"/>
                <a:gd name="T17" fmla="*/ 0 h 367"/>
                <a:gd name="T18" fmla="*/ 156 w 304"/>
                <a:gd name="T19" fmla="*/ 0 h 367"/>
                <a:gd name="T20" fmla="*/ 288 w 304"/>
                <a:gd name="T21" fmla="*/ 157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4" h="367">
                  <a:moveTo>
                    <a:pt x="288" y="157"/>
                  </a:moveTo>
                  <a:lnTo>
                    <a:pt x="288" y="157"/>
                  </a:lnTo>
                  <a:cubicBezTo>
                    <a:pt x="255" y="340"/>
                    <a:pt x="136" y="366"/>
                    <a:pt x="84" y="354"/>
                  </a:cubicBezTo>
                  <a:lnTo>
                    <a:pt x="84" y="354"/>
                  </a:lnTo>
                  <a:cubicBezTo>
                    <a:pt x="58" y="348"/>
                    <a:pt x="34" y="313"/>
                    <a:pt x="16" y="217"/>
                  </a:cubicBezTo>
                  <a:lnTo>
                    <a:pt x="16" y="217"/>
                  </a:lnTo>
                  <a:cubicBezTo>
                    <a:pt x="12" y="197"/>
                    <a:pt x="6" y="151"/>
                    <a:pt x="4" y="124"/>
                  </a:cubicBezTo>
                  <a:lnTo>
                    <a:pt x="4" y="124"/>
                  </a:lnTo>
                  <a:cubicBezTo>
                    <a:pt x="0" y="77"/>
                    <a:pt x="77" y="0"/>
                    <a:pt x="156" y="0"/>
                  </a:cubicBezTo>
                  <a:lnTo>
                    <a:pt x="156" y="0"/>
                  </a:lnTo>
                  <a:cubicBezTo>
                    <a:pt x="235" y="0"/>
                    <a:pt x="303" y="79"/>
                    <a:pt x="288" y="157"/>
                  </a:cubicBezTo>
                </a:path>
              </a:pathLst>
            </a:custGeom>
            <a:solidFill>
              <a:srgbClr val="F6A0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79" name="Freeform 267">
              <a:extLst>
                <a:ext uri="{FF2B5EF4-FFF2-40B4-BE49-F238E27FC236}">
                  <a16:creationId xmlns:a16="http://schemas.microsoft.com/office/drawing/2014/main" id="{8764D3FA-CBEF-4E45-92B6-5511176EC76D}"/>
                </a:ext>
              </a:extLst>
            </p:cNvPr>
            <p:cNvSpPr>
              <a:spLocks noChangeArrowheads="1"/>
            </p:cNvSpPr>
            <p:nvPr/>
          </p:nvSpPr>
          <p:spPr bwMode="auto">
            <a:xfrm>
              <a:off x="16154801" y="10335103"/>
              <a:ext cx="225216" cy="472402"/>
            </a:xfrm>
            <a:custGeom>
              <a:avLst/>
              <a:gdLst>
                <a:gd name="T0" fmla="*/ 27 w 182"/>
                <a:gd name="T1" fmla="*/ 0 h 379"/>
                <a:gd name="T2" fmla="*/ 27 w 182"/>
                <a:gd name="T3" fmla="*/ 0 h 379"/>
                <a:gd name="T4" fmla="*/ 172 w 182"/>
                <a:gd name="T5" fmla="*/ 378 h 379"/>
                <a:gd name="T6" fmla="*/ 0 w 182"/>
                <a:gd name="T7" fmla="*/ 378 h 379"/>
                <a:gd name="T8" fmla="*/ 0 w 182"/>
                <a:gd name="T9" fmla="*/ 87 h 379"/>
                <a:gd name="T10" fmla="*/ 0 w 182"/>
                <a:gd name="T11" fmla="*/ 87 h 379"/>
                <a:gd name="T12" fmla="*/ 27 w 182"/>
                <a:gd name="T13" fmla="*/ 0 h 379"/>
              </a:gdLst>
              <a:ahLst/>
              <a:cxnLst>
                <a:cxn ang="0">
                  <a:pos x="T0" y="T1"/>
                </a:cxn>
                <a:cxn ang="0">
                  <a:pos x="T2" y="T3"/>
                </a:cxn>
                <a:cxn ang="0">
                  <a:pos x="T4" y="T5"/>
                </a:cxn>
                <a:cxn ang="0">
                  <a:pos x="T6" y="T7"/>
                </a:cxn>
                <a:cxn ang="0">
                  <a:pos x="T8" y="T9"/>
                </a:cxn>
                <a:cxn ang="0">
                  <a:pos x="T10" y="T11"/>
                </a:cxn>
                <a:cxn ang="0">
                  <a:pos x="T12" y="T13"/>
                </a:cxn>
              </a:cxnLst>
              <a:rect l="0" t="0" r="r" b="b"/>
              <a:pathLst>
                <a:path w="182" h="379">
                  <a:moveTo>
                    <a:pt x="27" y="0"/>
                  </a:moveTo>
                  <a:lnTo>
                    <a:pt x="27" y="0"/>
                  </a:lnTo>
                  <a:cubicBezTo>
                    <a:pt x="27" y="0"/>
                    <a:pt x="181" y="112"/>
                    <a:pt x="172" y="378"/>
                  </a:cubicBezTo>
                  <a:lnTo>
                    <a:pt x="0" y="378"/>
                  </a:lnTo>
                  <a:lnTo>
                    <a:pt x="0" y="87"/>
                  </a:lnTo>
                  <a:lnTo>
                    <a:pt x="0" y="87"/>
                  </a:lnTo>
                  <a:cubicBezTo>
                    <a:pt x="0" y="57"/>
                    <a:pt x="10" y="26"/>
                    <a:pt x="27" y="0"/>
                  </a:cubicBezTo>
                </a:path>
              </a:pathLst>
            </a:custGeom>
            <a:solidFill>
              <a:srgbClr val="D9133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80" name="Freeform 268">
              <a:extLst>
                <a:ext uri="{FF2B5EF4-FFF2-40B4-BE49-F238E27FC236}">
                  <a16:creationId xmlns:a16="http://schemas.microsoft.com/office/drawing/2014/main" id="{E48D7AA6-B795-42DB-B823-A89F036021F3}"/>
                </a:ext>
              </a:extLst>
            </p:cNvPr>
            <p:cNvSpPr>
              <a:spLocks noChangeArrowheads="1"/>
            </p:cNvSpPr>
            <p:nvPr/>
          </p:nvSpPr>
          <p:spPr bwMode="auto">
            <a:xfrm>
              <a:off x="15534087" y="9423255"/>
              <a:ext cx="725082" cy="1340304"/>
            </a:xfrm>
            <a:custGeom>
              <a:avLst/>
              <a:gdLst>
                <a:gd name="T0" fmla="*/ 131 w 581"/>
                <a:gd name="T1" fmla="*/ 285 h 1075"/>
                <a:gd name="T2" fmla="*/ 131 w 581"/>
                <a:gd name="T3" fmla="*/ 285 h 1075"/>
                <a:gd name="T4" fmla="*/ 136 w 581"/>
                <a:gd name="T5" fmla="*/ 359 h 1075"/>
                <a:gd name="T6" fmla="*/ 136 w 581"/>
                <a:gd name="T7" fmla="*/ 359 h 1075"/>
                <a:gd name="T8" fmla="*/ 247 w 581"/>
                <a:gd name="T9" fmla="*/ 414 h 1075"/>
                <a:gd name="T10" fmla="*/ 247 w 581"/>
                <a:gd name="T11" fmla="*/ 414 h 1075"/>
                <a:gd name="T12" fmla="*/ 256 w 581"/>
                <a:gd name="T13" fmla="*/ 399 h 1075"/>
                <a:gd name="T14" fmla="*/ 256 w 581"/>
                <a:gd name="T15" fmla="*/ 399 h 1075"/>
                <a:gd name="T16" fmla="*/ 277 w 581"/>
                <a:gd name="T17" fmla="*/ 382 h 1075"/>
                <a:gd name="T18" fmla="*/ 277 w 581"/>
                <a:gd name="T19" fmla="*/ 382 h 1075"/>
                <a:gd name="T20" fmla="*/ 284 w 581"/>
                <a:gd name="T21" fmla="*/ 462 h 1075"/>
                <a:gd name="T22" fmla="*/ 284 w 581"/>
                <a:gd name="T23" fmla="*/ 462 h 1075"/>
                <a:gd name="T24" fmla="*/ 258 w 581"/>
                <a:gd name="T25" fmla="*/ 466 h 1075"/>
                <a:gd name="T26" fmla="*/ 258 w 581"/>
                <a:gd name="T27" fmla="*/ 466 h 1075"/>
                <a:gd name="T28" fmla="*/ 277 w 581"/>
                <a:gd name="T29" fmla="*/ 586 h 1075"/>
                <a:gd name="T30" fmla="*/ 277 w 581"/>
                <a:gd name="T31" fmla="*/ 586 h 1075"/>
                <a:gd name="T32" fmla="*/ 235 w 581"/>
                <a:gd name="T33" fmla="*/ 761 h 1075"/>
                <a:gd name="T34" fmla="*/ 235 w 581"/>
                <a:gd name="T35" fmla="*/ 761 h 1075"/>
                <a:gd name="T36" fmla="*/ 274 w 581"/>
                <a:gd name="T37" fmla="*/ 944 h 1075"/>
                <a:gd name="T38" fmla="*/ 274 w 581"/>
                <a:gd name="T39" fmla="*/ 944 h 1075"/>
                <a:gd name="T40" fmla="*/ 204 w 581"/>
                <a:gd name="T41" fmla="*/ 1074 h 1075"/>
                <a:gd name="T42" fmla="*/ 204 w 581"/>
                <a:gd name="T43" fmla="*/ 1074 h 1075"/>
                <a:gd name="T44" fmla="*/ 539 w 581"/>
                <a:gd name="T45" fmla="*/ 903 h 1075"/>
                <a:gd name="T46" fmla="*/ 539 w 581"/>
                <a:gd name="T47" fmla="*/ 903 h 1075"/>
                <a:gd name="T48" fmla="*/ 506 w 581"/>
                <a:gd name="T49" fmla="*/ 498 h 1075"/>
                <a:gd name="T50" fmla="*/ 506 w 581"/>
                <a:gd name="T51" fmla="*/ 498 h 1075"/>
                <a:gd name="T52" fmla="*/ 105 w 581"/>
                <a:gd name="T53" fmla="*/ 186 h 1075"/>
                <a:gd name="T54" fmla="*/ 105 w 581"/>
                <a:gd name="T55" fmla="*/ 186 h 1075"/>
                <a:gd name="T56" fmla="*/ 0 w 581"/>
                <a:gd name="T57" fmla="*/ 380 h 1075"/>
                <a:gd name="T58" fmla="*/ 0 w 581"/>
                <a:gd name="T59" fmla="*/ 380 h 1075"/>
                <a:gd name="T60" fmla="*/ 131 w 581"/>
                <a:gd name="T61" fmla="*/ 285 h 10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81" h="1075">
                  <a:moveTo>
                    <a:pt x="131" y="285"/>
                  </a:moveTo>
                  <a:lnTo>
                    <a:pt x="131" y="285"/>
                  </a:lnTo>
                  <a:cubicBezTo>
                    <a:pt x="131" y="285"/>
                    <a:pt x="119" y="323"/>
                    <a:pt x="136" y="359"/>
                  </a:cubicBezTo>
                  <a:lnTo>
                    <a:pt x="136" y="359"/>
                  </a:lnTo>
                  <a:cubicBezTo>
                    <a:pt x="163" y="416"/>
                    <a:pt x="217" y="415"/>
                    <a:pt x="247" y="414"/>
                  </a:cubicBezTo>
                  <a:lnTo>
                    <a:pt x="247" y="414"/>
                  </a:lnTo>
                  <a:cubicBezTo>
                    <a:pt x="247" y="414"/>
                    <a:pt x="251" y="407"/>
                    <a:pt x="256" y="399"/>
                  </a:cubicBezTo>
                  <a:lnTo>
                    <a:pt x="256" y="399"/>
                  </a:lnTo>
                  <a:cubicBezTo>
                    <a:pt x="262" y="391"/>
                    <a:pt x="269" y="383"/>
                    <a:pt x="277" y="382"/>
                  </a:cubicBezTo>
                  <a:lnTo>
                    <a:pt x="277" y="382"/>
                  </a:lnTo>
                  <a:cubicBezTo>
                    <a:pt x="299" y="381"/>
                    <a:pt x="314" y="438"/>
                    <a:pt x="284" y="462"/>
                  </a:cubicBezTo>
                  <a:lnTo>
                    <a:pt x="284" y="462"/>
                  </a:lnTo>
                  <a:cubicBezTo>
                    <a:pt x="270" y="474"/>
                    <a:pt x="274" y="455"/>
                    <a:pt x="258" y="466"/>
                  </a:cubicBezTo>
                  <a:lnTo>
                    <a:pt x="258" y="466"/>
                  </a:lnTo>
                  <a:cubicBezTo>
                    <a:pt x="241" y="478"/>
                    <a:pt x="297" y="540"/>
                    <a:pt x="277" y="586"/>
                  </a:cubicBezTo>
                  <a:lnTo>
                    <a:pt x="277" y="586"/>
                  </a:lnTo>
                  <a:cubicBezTo>
                    <a:pt x="262" y="621"/>
                    <a:pt x="237" y="666"/>
                    <a:pt x="235" y="761"/>
                  </a:cubicBezTo>
                  <a:lnTo>
                    <a:pt x="235" y="761"/>
                  </a:lnTo>
                  <a:cubicBezTo>
                    <a:pt x="233" y="841"/>
                    <a:pt x="271" y="896"/>
                    <a:pt x="274" y="944"/>
                  </a:cubicBezTo>
                  <a:lnTo>
                    <a:pt x="274" y="944"/>
                  </a:lnTo>
                  <a:cubicBezTo>
                    <a:pt x="279" y="1051"/>
                    <a:pt x="204" y="1074"/>
                    <a:pt x="204" y="1074"/>
                  </a:cubicBezTo>
                  <a:lnTo>
                    <a:pt x="204" y="1074"/>
                  </a:lnTo>
                  <a:cubicBezTo>
                    <a:pt x="204" y="1074"/>
                    <a:pt x="500" y="988"/>
                    <a:pt x="539" y="903"/>
                  </a:cubicBezTo>
                  <a:lnTo>
                    <a:pt x="539" y="903"/>
                  </a:lnTo>
                  <a:cubicBezTo>
                    <a:pt x="580" y="810"/>
                    <a:pt x="464" y="710"/>
                    <a:pt x="506" y="498"/>
                  </a:cubicBezTo>
                  <a:lnTo>
                    <a:pt x="506" y="498"/>
                  </a:lnTo>
                  <a:cubicBezTo>
                    <a:pt x="558" y="243"/>
                    <a:pt x="372" y="0"/>
                    <a:pt x="105" y="186"/>
                  </a:cubicBezTo>
                  <a:lnTo>
                    <a:pt x="105" y="186"/>
                  </a:lnTo>
                  <a:cubicBezTo>
                    <a:pt x="13" y="249"/>
                    <a:pt x="6" y="353"/>
                    <a:pt x="0" y="380"/>
                  </a:cubicBezTo>
                  <a:lnTo>
                    <a:pt x="0" y="380"/>
                  </a:lnTo>
                  <a:cubicBezTo>
                    <a:pt x="0" y="380"/>
                    <a:pt x="78" y="412"/>
                    <a:pt x="131" y="285"/>
                  </a:cubicBezTo>
                </a:path>
              </a:pathLst>
            </a:custGeom>
            <a:solidFill>
              <a:srgbClr val="25242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81" name="Freeform 269">
              <a:extLst>
                <a:ext uri="{FF2B5EF4-FFF2-40B4-BE49-F238E27FC236}">
                  <a16:creationId xmlns:a16="http://schemas.microsoft.com/office/drawing/2014/main" id="{4B3B975E-7A05-4071-B561-F18480E5DFD7}"/>
                </a:ext>
              </a:extLst>
            </p:cNvPr>
            <p:cNvSpPr>
              <a:spLocks noChangeArrowheads="1"/>
            </p:cNvSpPr>
            <p:nvPr/>
          </p:nvSpPr>
          <p:spPr bwMode="auto">
            <a:xfrm>
              <a:off x="15610993" y="10802010"/>
              <a:ext cx="340569" cy="82397"/>
            </a:xfrm>
            <a:custGeom>
              <a:avLst/>
              <a:gdLst>
                <a:gd name="T0" fmla="*/ 2 w 275"/>
                <a:gd name="T1" fmla="*/ 17 h 68"/>
                <a:gd name="T2" fmla="*/ 2 w 275"/>
                <a:gd name="T3" fmla="*/ 17 h 68"/>
                <a:gd name="T4" fmla="*/ 40 w 275"/>
                <a:gd name="T5" fmla="*/ 9 h 68"/>
                <a:gd name="T6" fmla="*/ 40 w 275"/>
                <a:gd name="T7" fmla="*/ 9 h 68"/>
                <a:gd name="T8" fmla="*/ 102 w 275"/>
                <a:gd name="T9" fmla="*/ 17 h 68"/>
                <a:gd name="T10" fmla="*/ 102 w 275"/>
                <a:gd name="T11" fmla="*/ 17 h 68"/>
                <a:gd name="T12" fmla="*/ 269 w 275"/>
                <a:gd name="T13" fmla="*/ 37 h 68"/>
                <a:gd name="T14" fmla="*/ 269 w 275"/>
                <a:gd name="T15" fmla="*/ 37 h 68"/>
                <a:gd name="T16" fmla="*/ 82 w 275"/>
                <a:gd name="T17" fmla="*/ 57 h 68"/>
                <a:gd name="T18" fmla="*/ 82 w 275"/>
                <a:gd name="T19" fmla="*/ 57 h 68"/>
                <a:gd name="T20" fmla="*/ 2 w 275"/>
                <a:gd name="T21" fmla="*/ 1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68">
                  <a:moveTo>
                    <a:pt x="2" y="17"/>
                  </a:moveTo>
                  <a:lnTo>
                    <a:pt x="2" y="17"/>
                  </a:lnTo>
                  <a:cubicBezTo>
                    <a:pt x="0" y="13"/>
                    <a:pt x="23" y="12"/>
                    <a:pt x="40" y="9"/>
                  </a:cubicBezTo>
                  <a:lnTo>
                    <a:pt x="40" y="9"/>
                  </a:lnTo>
                  <a:cubicBezTo>
                    <a:pt x="61" y="5"/>
                    <a:pt x="80" y="0"/>
                    <a:pt x="102" y="17"/>
                  </a:cubicBezTo>
                  <a:lnTo>
                    <a:pt x="102" y="17"/>
                  </a:lnTo>
                  <a:cubicBezTo>
                    <a:pt x="143" y="46"/>
                    <a:pt x="263" y="22"/>
                    <a:pt x="269" y="37"/>
                  </a:cubicBezTo>
                  <a:lnTo>
                    <a:pt x="269" y="37"/>
                  </a:lnTo>
                  <a:cubicBezTo>
                    <a:pt x="274" y="52"/>
                    <a:pt x="131" y="67"/>
                    <a:pt x="82" y="57"/>
                  </a:cubicBezTo>
                  <a:lnTo>
                    <a:pt x="82" y="57"/>
                  </a:lnTo>
                  <a:cubicBezTo>
                    <a:pt x="38" y="48"/>
                    <a:pt x="17" y="39"/>
                    <a:pt x="2" y="17"/>
                  </a:cubicBezTo>
                </a:path>
              </a:pathLst>
            </a:custGeom>
            <a:solidFill>
              <a:srgbClr val="AA1F4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82" name="Freeform 270">
              <a:extLst>
                <a:ext uri="{FF2B5EF4-FFF2-40B4-BE49-F238E27FC236}">
                  <a16:creationId xmlns:a16="http://schemas.microsoft.com/office/drawing/2014/main" id="{2F101D9B-53EE-4440-90BF-173E8DF7B821}"/>
                </a:ext>
              </a:extLst>
            </p:cNvPr>
            <p:cNvSpPr>
              <a:spLocks noChangeArrowheads="1"/>
            </p:cNvSpPr>
            <p:nvPr/>
          </p:nvSpPr>
          <p:spPr bwMode="auto">
            <a:xfrm>
              <a:off x="15292393" y="11312863"/>
              <a:ext cx="543810" cy="65917"/>
            </a:xfrm>
            <a:custGeom>
              <a:avLst/>
              <a:gdLst>
                <a:gd name="T0" fmla="*/ 0 w 437"/>
                <a:gd name="T1" fmla="*/ 0 h 55"/>
                <a:gd name="T2" fmla="*/ 436 w 437"/>
                <a:gd name="T3" fmla="*/ 0 h 55"/>
                <a:gd name="T4" fmla="*/ 436 w 437"/>
                <a:gd name="T5" fmla="*/ 54 h 55"/>
                <a:gd name="T6" fmla="*/ 0 w 437"/>
                <a:gd name="T7" fmla="*/ 54 h 55"/>
                <a:gd name="T8" fmla="*/ 0 w 437"/>
                <a:gd name="T9" fmla="*/ 0 h 55"/>
              </a:gdLst>
              <a:ahLst/>
              <a:cxnLst>
                <a:cxn ang="0">
                  <a:pos x="T0" y="T1"/>
                </a:cxn>
                <a:cxn ang="0">
                  <a:pos x="T2" y="T3"/>
                </a:cxn>
                <a:cxn ang="0">
                  <a:pos x="T4" y="T5"/>
                </a:cxn>
                <a:cxn ang="0">
                  <a:pos x="T6" y="T7"/>
                </a:cxn>
                <a:cxn ang="0">
                  <a:pos x="T8" y="T9"/>
                </a:cxn>
              </a:cxnLst>
              <a:rect l="0" t="0" r="r" b="b"/>
              <a:pathLst>
                <a:path w="437" h="55">
                  <a:moveTo>
                    <a:pt x="0" y="0"/>
                  </a:moveTo>
                  <a:lnTo>
                    <a:pt x="436" y="0"/>
                  </a:lnTo>
                  <a:lnTo>
                    <a:pt x="436" y="54"/>
                  </a:lnTo>
                  <a:lnTo>
                    <a:pt x="0" y="54"/>
                  </a:lnTo>
                  <a:lnTo>
                    <a:pt x="0" y="0"/>
                  </a:lnTo>
                </a:path>
              </a:pathLst>
            </a:custGeom>
            <a:solidFill>
              <a:srgbClr val="ABAB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83" name="Freeform 271">
              <a:extLst>
                <a:ext uri="{FF2B5EF4-FFF2-40B4-BE49-F238E27FC236}">
                  <a16:creationId xmlns:a16="http://schemas.microsoft.com/office/drawing/2014/main" id="{1D1F4674-E269-4447-B824-E579DFEA85D8}"/>
                </a:ext>
              </a:extLst>
            </p:cNvPr>
            <p:cNvSpPr>
              <a:spLocks noChangeArrowheads="1"/>
            </p:cNvSpPr>
            <p:nvPr/>
          </p:nvSpPr>
          <p:spPr bwMode="auto">
            <a:xfrm>
              <a:off x="14611259" y="10834967"/>
              <a:ext cx="1060155" cy="549304"/>
            </a:xfrm>
            <a:custGeom>
              <a:avLst/>
              <a:gdLst>
                <a:gd name="T0" fmla="*/ 673 w 850"/>
                <a:gd name="T1" fmla="*/ 0 h 440"/>
                <a:gd name="T2" fmla="*/ 0 w 850"/>
                <a:gd name="T3" fmla="*/ 0 h 440"/>
                <a:gd name="T4" fmla="*/ 176 w 850"/>
                <a:gd name="T5" fmla="*/ 439 h 440"/>
                <a:gd name="T6" fmla="*/ 849 w 850"/>
                <a:gd name="T7" fmla="*/ 439 h 440"/>
                <a:gd name="T8" fmla="*/ 673 w 850"/>
                <a:gd name="T9" fmla="*/ 0 h 440"/>
              </a:gdLst>
              <a:ahLst/>
              <a:cxnLst>
                <a:cxn ang="0">
                  <a:pos x="T0" y="T1"/>
                </a:cxn>
                <a:cxn ang="0">
                  <a:pos x="T2" y="T3"/>
                </a:cxn>
                <a:cxn ang="0">
                  <a:pos x="T4" y="T5"/>
                </a:cxn>
                <a:cxn ang="0">
                  <a:pos x="T6" y="T7"/>
                </a:cxn>
                <a:cxn ang="0">
                  <a:pos x="T8" y="T9"/>
                </a:cxn>
              </a:cxnLst>
              <a:rect l="0" t="0" r="r" b="b"/>
              <a:pathLst>
                <a:path w="850" h="440">
                  <a:moveTo>
                    <a:pt x="673" y="0"/>
                  </a:moveTo>
                  <a:lnTo>
                    <a:pt x="0" y="0"/>
                  </a:lnTo>
                  <a:lnTo>
                    <a:pt x="176" y="439"/>
                  </a:lnTo>
                  <a:lnTo>
                    <a:pt x="849" y="439"/>
                  </a:lnTo>
                  <a:lnTo>
                    <a:pt x="673" y="0"/>
                  </a:lnTo>
                </a:path>
              </a:pathLst>
            </a:custGeom>
            <a:solidFill>
              <a:srgbClr val="ABAB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84" name="Freeform 272">
              <a:extLst>
                <a:ext uri="{FF2B5EF4-FFF2-40B4-BE49-F238E27FC236}">
                  <a16:creationId xmlns:a16="http://schemas.microsoft.com/office/drawing/2014/main" id="{F2B36F74-68B2-4F37-96A6-7465F01671C5}"/>
                </a:ext>
              </a:extLst>
            </p:cNvPr>
            <p:cNvSpPr>
              <a:spLocks noChangeArrowheads="1"/>
            </p:cNvSpPr>
            <p:nvPr/>
          </p:nvSpPr>
          <p:spPr bwMode="auto">
            <a:xfrm>
              <a:off x="15078164" y="11027226"/>
              <a:ext cx="126342" cy="170282"/>
            </a:xfrm>
            <a:custGeom>
              <a:avLst/>
              <a:gdLst>
                <a:gd name="T0" fmla="*/ 14 w 103"/>
                <a:gd name="T1" fmla="*/ 67 h 135"/>
                <a:gd name="T2" fmla="*/ 14 w 103"/>
                <a:gd name="T3" fmla="*/ 67 h 135"/>
                <a:gd name="T4" fmla="*/ 77 w 103"/>
                <a:gd name="T5" fmla="*/ 134 h 135"/>
                <a:gd name="T6" fmla="*/ 77 w 103"/>
                <a:gd name="T7" fmla="*/ 134 h 135"/>
                <a:gd name="T8" fmla="*/ 87 w 103"/>
                <a:gd name="T9" fmla="*/ 67 h 135"/>
                <a:gd name="T10" fmla="*/ 87 w 103"/>
                <a:gd name="T11" fmla="*/ 67 h 135"/>
                <a:gd name="T12" fmla="*/ 23 w 103"/>
                <a:gd name="T13" fmla="*/ 0 h 135"/>
                <a:gd name="T14" fmla="*/ 23 w 103"/>
                <a:gd name="T15" fmla="*/ 0 h 135"/>
                <a:gd name="T16" fmla="*/ 14 w 103"/>
                <a:gd name="T17" fmla="*/ 6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35">
                  <a:moveTo>
                    <a:pt x="14" y="67"/>
                  </a:moveTo>
                  <a:lnTo>
                    <a:pt x="14" y="67"/>
                  </a:lnTo>
                  <a:cubicBezTo>
                    <a:pt x="29" y="104"/>
                    <a:pt x="57" y="134"/>
                    <a:pt x="77" y="134"/>
                  </a:cubicBezTo>
                  <a:lnTo>
                    <a:pt x="77" y="134"/>
                  </a:lnTo>
                  <a:cubicBezTo>
                    <a:pt x="97" y="134"/>
                    <a:pt x="102" y="104"/>
                    <a:pt x="87" y="67"/>
                  </a:cubicBezTo>
                  <a:lnTo>
                    <a:pt x="87" y="67"/>
                  </a:lnTo>
                  <a:cubicBezTo>
                    <a:pt x="72" y="30"/>
                    <a:pt x="44" y="0"/>
                    <a:pt x="23" y="0"/>
                  </a:cubicBezTo>
                  <a:lnTo>
                    <a:pt x="23" y="0"/>
                  </a:lnTo>
                  <a:cubicBezTo>
                    <a:pt x="4" y="0"/>
                    <a:pt x="0" y="30"/>
                    <a:pt x="14" y="67"/>
                  </a:cubicBezTo>
                </a:path>
              </a:pathLst>
            </a:custGeom>
            <a:solidFill>
              <a:srgbClr val="EAEA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85" name="Freeform 273">
              <a:extLst>
                <a:ext uri="{FF2B5EF4-FFF2-40B4-BE49-F238E27FC236}">
                  <a16:creationId xmlns:a16="http://schemas.microsoft.com/office/drawing/2014/main" id="{8846B3A1-B9EB-4DE3-A69E-B4A69546F3E9}"/>
                </a:ext>
              </a:extLst>
            </p:cNvPr>
            <p:cNvSpPr>
              <a:spLocks noChangeArrowheads="1"/>
            </p:cNvSpPr>
            <p:nvPr/>
          </p:nvSpPr>
          <p:spPr bwMode="auto">
            <a:xfrm>
              <a:off x="8607355" y="11153562"/>
              <a:ext cx="175778" cy="175778"/>
            </a:xfrm>
            <a:custGeom>
              <a:avLst/>
              <a:gdLst>
                <a:gd name="T0" fmla="*/ 142 w 143"/>
                <a:gd name="T1" fmla="*/ 71 h 143"/>
                <a:gd name="T2" fmla="*/ 71 w 143"/>
                <a:gd name="T3" fmla="*/ 142 h 143"/>
                <a:gd name="T4" fmla="*/ 0 w 143"/>
                <a:gd name="T5" fmla="*/ 71 h 143"/>
                <a:gd name="T6" fmla="*/ 71 w 143"/>
                <a:gd name="T7" fmla="*/ 0 h 143"/>
                <a:gd name="T8" fmla="*/ 142 w 143"/>
                <a:gd name="T9" fmla="*/ 71 h 143"/>
              </a:gdLst>
              <a:ahLst/>
              <a:cxnLst>
                <a:cxn ang="0">
                  <a:pos x="T0" y="T1"/>
                </a:cxn>
                <a:cxn ang="0">
                  <a:pos x="T2" y="T3"/>
                </a:cxn>
                <a:cxn ang="0">
                  <a:pos x="T4" y="T5"/>
                </a:cxn>
                <a:cxn ang="0">
                  <a:pos x="T6" y="T7"/>
                </a:cxn>
                <a:cxn ang="0">
                  <a:pos x="T8" y="T9"/>
                </a:cxn>
              </a:cxnLst>
              <a:rect l="0" t="0" r="r" b="b"/>
              <a:pathLst>
                <a:path w="143" h="143">
                  <a:moveTo>
                    <a:pt x="142" y="71"/>
                  </a:moveTo>
                  <a:lnTo>
                    <a:pt x="71" y="142"/>
                  </a:lnTo>
                  <a:lnTo>
                    <a:pt x="0" y="71"/>
                  </a:lnTo>
                  <a:lnTo>
                    <a:pt x="71" y="0"/>
                  </a:lnTo>
                  <a:lnTo>
                    <a:pt x="142" y="71"/>
                  </a:lnTo>
                </a:path>
              </a:pathLst>
            </a:custGeom>
            <a:solidFill>
              <a:srgbClr val="BFCD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86" name="Freeform 274">
              <a:extLst>
                <a:ext uri="{FF2B5EF4-FFF2-40B4-BE49-F238E27FC236}">
                  <a16:creationId xmlns:a16="http://schemas.microsoft.com/office/drawing/2014/main" id="{0CC2C443-96AF-4A42-AF63-DE659E0C62F4}"/>
                </a:ext>
              </a:extLst>
            </p:cNvPr>
            <p:cNvSpPr>
              <a:spLocks noChangeArrowheads="1"/>
            </p:cNvSpPr>
            <p:nvPr/>
          </p:nvSpPr>
          <p:spPr bwMode="auto">
            <a:xfrm>
              <a:off x="14391535" y="9203534"/>
              <a:ext cx="433949" cy="433949"/>
            </a:xfrm>
            <a:custGeom>
              <a:avLst/>
              <a:gdLst>
                <a:gd name="T0" fmla="*/ 347 w 348"/>
                <a:gd name="T1" fmla="*/ 173 h 347"/>
                <a:gd name="T2" fmla="*/ 174 w 348"/>
                <a:gd name="T3" fmla="*/ 346 h 347"/>
                <a:gd name="T4" fmla="*/ 0 w 348"/>
                <a:gd name="T5" fmla="*/ 173 h 347"/>
                <a:gd name="T6" fmla="*/ 174 w 348"/>
                <a:gd name="T7" fmla="*/ 0 h 347"/>
                <a:gd name="T8" fmla="*/ 347 w 348"/>
                <a:gd name="T9" fmla="*/ 173 h 347"/>
              </a:gdLst>
              <a:ahLst/>
              <a:cxnLst>
                <a:cxn ang="0">
                  <a:pos x="T0" y="T1"/>
                </a:cxn>
                <a:cxn ang="0">
                  <a:pos x="T2" y="T3"/>
                </a:cxn>
                <a:cxn ang="0">
                  <a:pos x="T4" y="T5"/>
                </a:cxn>
                <a:cxn ang="0">
                  <a:pos x="T6" y="T7"/>
                </a:cxn>
                <a:cxn ang="0">
                  <a:pos x="T8" y="T9"/>
                </a:cxn>
              </a:cxnLst>
              <a:rect l="0" t="0" r="r" b="b"/>
              <a:pathLst>
                <a:path w="348" h="347">
                  <a:moveTo>
                    <a:pt x="347" y="173"/>
                  </a:moveTo>
                  <a:lnTo>
                    <a:pt x="174" y="346"/>
                  </a:lnTo>
                  <a:lnTo>
                    <a:pt x="0" y="173"/>
                  </a:lnTo>
                  <a:lnTo>
                    <a:pt x="174" y="0"/>
                  </a:lnTo>
                  <a:lnTo>
                    <a:pt x="347" y="173"/>
                  </a:lnTo>
                </a:path>
              </a:pathLst>
            </a:custGeom>
            <a:solidFill>
              <a:srgbClr val="BFCD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87" name="Freeform 275">
              <a:extLst>
                <a:ext uri="{FF2B5EF4-FFF2-40B4-BE49-F238E27FC236}">
                  <a16:creationId xmlns:a16="http://schemas.microsoft.com/office/drawing/2014/main" id="{4A470287-95D2-4B61-8825-837DDD854125}"/>
                </a:ext>
              </a:extLst>
            </p:cNvPr>
            <p:cNvSpPr>
              <a:spLocks noChangeArrowheads="1"/>
            </p:cNvSpPr>
            <p:nvPr/>
          </p:nvSpPr>
          <p:spPr bwMode="auto">
            <a:xfrm>
              <a:off x="7679033" y="10615247"/>
              <a:ext cx="433949" cy="433953"/>
            </a:xfrm>
            <a:custGeom>
              <a:avLst/>
              <a:gdLst>
                <a:gd name="T0" fmla="*/ 346 w 347"/>
                <a:gd name="T1" fmla="*/ 173 h 347"/>
                <a:gd name="T2" fmla="*/ 173 w 347"/>
                <a:gd name="T3" fmla="*/ 346 h 347"/>
                <a:gd name="T4" fmla="*/ 0 w 347"/>
                <a:gd name="T5" fmla="*/ 173 h 347"/>
                <a:gd name="T6" fmla="*/ 173 w 347"/>
                <a:gd name="T7" fmla="*/ 0 h 347"/>
                <a:gd name="T8" fmla="*/ 346 w 347"/>
                <a:gd name="T9" fmla="*/ 173 h 347"/>
              </a:gdLst>
              <a:ahLst/>
              <a:cxnLst>
                <a:cxn ang="0">
                  <a:pos x="T0" y="T1"/>
                </a:cxn>
                <a:cxn ang="0">
                  <a:pos x="T2" y="T3"/>
                </a:cxn>
                <a:cxn ang="0">
                  <a:pos x="T4" y="T5"/>
                </a:cxn>
                <a:cxn ang="0">
                  <a:pos x="T6" y="T7"/>
                </a:cxn>
                <a:cxn ang="0">
                  <a:pos x="T8" y="T9"/>
                </a:cxn>
              </a:cxnLst>
              <a:rect l="0" t="0" r="r" b="b"/>
              <a:pathLst>
                <a:path w="347" h="347">
                  <a:moveTo>
                    <a:pt x="346" y="173"/>
                  </a:moveTo>
                  <a:lnTo>
                    <a:pt x="173" y="346"/>
                  </a:lnTo>
                  <a:lnTo>
                    <a:pt x="0" y="173"/>
                  </a:lnTo>
                  <a:lnTo>
                    <a:pt x="173" y="0"/>
                  </a:lnTo>
                  <a:lnTo>
                    <a:pt x="346" y="173"/>
                  </a:lnTo>
                </a:path>
              </a:pathLst>
            </a:custGeom>
            <a:solidFill>
              <a:srgbClr val="BFCD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88" name="Freeform 276">
              <a:extLst>
                <a:ext uri="{FF2B5EF4-FFF2-40B4-BE49-F238E27FC236}">
                  <a16:creationId xmlns:a16="http://schemas.microsoft.com/office/drawing/2014/main" id="{917E3E04-998B-49CC-B30E-7F2773A5ED67}"/>
                </a:ext>
              </a:extLst>
            </p:cNvPr>
            <p:cNvSpPr>
              <a:spLocks noChangeArrowheads="1"/>
            </p:cNvSpPr>
            <p:nvPr/>
          </p:nvSpPr>
          <p:spPr bwMode="auto">
            <a:xfrm>
              <a:off x="8931447" y="5396852"/>
              <a:ext cx="329582" cy="329582"/>
            </a:xfrm>
            <a:custGeom>
              <a:avLst/>
              <a:gdLst>
                <a:gd name="T0" fmla="*/ 262 w 263"/>
                <a:gd name="T1" fmla="*/ 131 h 263"/>
                <a:gd name="T2" fmla="*/ 131 w 263"/>
                <a:gd name="T3" fmla="*/ 262 h 263"/>
                <a:gd name="T4" fmla="*/ 0 w 263"/>
                <a:gd name="T5" fmla="*/ 131 h 263"/>
                <a:gd name="T6" fmla="*/ 131 w 263"/>
                <a:gd name="T7" fmla="*/ 0 h 263"/>
                <a:gd name="T8" fmla="*/ 262 w 263"/>
                <a:gd name="T9" fmla="*/ 131 h 263"/>
              </a:gdLst>
              <a:ahLst/>
              <a:cxnLst>
                <a:cxn ang="0">
                  <a:pos x="T0" y="T1"/>
                </a:cxn>
                <a:cxn ang="0">
                  <a:pos x="T2" y="T3"/>
                </a:cxn>
                <a:cxn ang="0">
                  <a:pos x="T4" y="T5"/>
                </a:cxn>
                <a:cxn ang="0">
                  <a:pos x="T6" y="T7"/>
                </a:cxn>
                <a:cxn ang="0">
                  <a:pos x="T8" y="T9"/>
                </a:cxn>
              </a:cxnLst>
              <a:rect l="0" t="0" r="r" b="b"/>
              <a:pathLst>
                <a:path w="263" h="263">
                  <a:moveTo>
                    <a:pt x="262" y="131"/>
                  </a:moveTo>
                  <a:lnTo>
                    <a:pt x="131" y="262"/>
                  </a:lnTo>
                  <a:lnTo>
                    <a:pt x="0" y="131"/>
                  </a:lnTo>
                  <a:lnTo>
                    <a:pt x="131" y="0"/>
                  </a:lnTo>
                  <a:lnTo>
                    <a:pt x="262" y="131"/>
                  </a:lnTo>
                </a:path>
              </a:pathLst>
            </a:custGeom>
            <a:solidFill>
              <a:srgbClr val="BFCD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89" name="Freeform 277">
              <a:extLst>
                <a:ext uri="{FF2B5EF4-FFF2-40B4-BE49-F238E27FC236}">
                  <a16:creationId xmlns:a16="http://schemas.microsoft.com/office/drawing/2014/main" id="{7D770304-D6B4-4ABC-9263-1F89CE8585AA}"/>
                </a:ext>
              </a:extLst>
            </p:cNvPr>
            <p:cNvSpPr>
              <a:spLocks noChangeArrowheads="1"/>
            </p:cNvSpPr>
            <p:nvPr/>
          </p:nvSpPr>
          <p:spPr bwMode="auto">
            <a:xfrm>
              <a:off x="9233566" y="5237555"/>
              <a:ext cx="142819" cy="142819"/>
            </a:xfrm>
            <a:custGeom>
              <a:avLst/>
              <a:gdLst>
                <a:gd name="T0" fmla="*/ 112 w 113"/>
                <a:gd name="T1" fmla="*/ 56 h 113"/>
                <a:gd name="T2" fmla="*/ 56 w 113"/>
                <a:gd name="T3" fmla="*/ 112 h 113"/>
                <a:gd name="T4" fmla="*/ 0 w 113"/>
                <a:gd name="T5" fmla="*/ 56 h 113"/>
                <a:gd name="T6" fmla="*/ 56 w 113"/>
                <a:gd name="T7" fmla="*/ 0 h 113"/>
                <a:gd name="T8" fmla="*/ 112 w 113"/>
                <a:gd name="T9" fmla="*/ 56 h 113"/>
              </a:gdLst>
              <a:ahLst/>
              <a:cxnLst>
                <a:cxn ang="0">
                  <a:pos x="T0" y="T1"/>
                </a:cxn>
                <a:cxn ang="0">
                  <a:pos x="T2" y="T3"/>
                </a:cxn>
                <a:cxn ang="0">
                  <a:pos x="T4" y="T5"/>
                </a:cxn>
                <a:cxn ang="0">
                  <a:pos x="T6" y="T7"/>
                </a:cxn>
                <a:cxn ang="0">
                  <a:pos x="T8" y="T9"/>
                </a:cxn>
              </a:cxnLst>
              <a:rect l="0" t="0" r="r" b="b"/>
              <a:pathLst>
                <a:path w="113" h="113">
                  <a:moveTo>
                    <a:pt x="112" y="56"/>
                  </a:moveTo>
                  <a:lnTo>
                    <a:pt x="56" y="112"/>
                  </a:lnTo>
                  <a:lnTo>
                    <a:pt x="0" y="56"/>
                  </a:lnTo>
                  <a:lnTo>
                    <a:pt x="56" y="0"/>
                  </a:lnTo>
                  <a:lnTo>
                    <a:pt x="112" y="56"/>
                  </a:lnTo>
                </a:path>
              </a:pathLst>
            </a:custGeom>
            <a:solidFill>
              <a:srgbClr val="BFCD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90" name="Freeform 278">
              <a:extLst>
                <a:ext uri="{FF2B5EF4-FFF2-40B4-BE49-F238E27FC236}">
                  <a16:creationId xmlns:a16="http://schemas.microsoft.com/office/drawing/2014/main" id="{8B704FF6-ACF2-485E-A791-E12F4C0D41FD}"/>
                </a:ext>
              </a:extLst>
            </p:cNvPr>
            <p:cNvSpPr>
              <a:spLocks noChangeArrowheads="1"/>
            </p:cNvSpPr>
            <p:nvPr/>
          </p:nvSpPr>
          <p:spPr bwMode="auto">
            <a:xfrm>
              <a:off x="8964408" y="3369921"/>
              <a:ext cx="269158" cy="269158"/>
            </a:xfrm>
            <a:custGeom>
              <a:avLst/>
              <a:gdLst>
                <a:gd name="T0" fmla="*/ 217 w 218"/>
                <a:gd name="T1" fmla="*/ 108 h 218"/>
                <a:gd name="T2" fmla="*/ 109 w 218"/>
                <a:gd name="T3" fmla="*/ 217 h 218"/>
                <a:gd name="T4" fmla="*/ 0 w 218"/>
                <a:gd name="T5" fmla="*/ 108 h 218"/>
                <a:gd name="T6" fmla="*/ 109 w 218"/>
                <a:gd name="T7" fmla="*/ 0 h 218"/>
                <a:gd name="T8" fmla="*/ 217 w 218"/>
                <a:gd name="T9" fmla="*/ 108 h 218"/>
              </a:gdLst>
              <a:ahLst/>
              <a:cxnLst>
                <a:cxn ang="0">
                  <a:pos x="T0" y="T1"/>
                </a:cxn>
                <a:cxn ang="0">
                  <a:pos x="T2" y="T3"/>
                </a:cxn>
                <a:cxn ang="0">
                  <a:pos x="T4" y="T5"/>
                </a:cxn>
                <a:cxn ang="0">
                  <a:pos x="T6" y="T7"/>
                </a:cxn>
                <a:cxn ang="0">
                  <a:pos x="T8" y="T9"/>
                </a:cxn>
              </a:cxnLst>
              <a:rect l="0" t="0" r="r" b="b"/>
              <a:pathLst>
                <a:path w="218" h="218">
                  <a:moveTo>
                    <a:pt x="217" y="108"/>
                  </a:moveTo>
                  <a:lnTo>
                    <a:pt x="109" y="217"/>
                  </a:lnTo>
                  <a:lnTo>
                    <a:pt x="0" y="108"/>
                  </a:lnTo>
                  <a:lnTo>
                    <a:pt x="109" y="0"/>
                  </a:lnTo>
                  <a:lnTo>
                    <a:pt x="217" y="108"/>
                  </a:lnTo>
                </a:path>
              </a:pathLst>
            </a:custGeom>
            <a:solidFill>
              <a:srgbClr val="BFCD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91" name="Freeform 279">
              <a:extLst>
                <a:ext uri="{FF2B5EF4-FFF2-40B4-BE49-F238E27FC236}">
                  <a16:creationId xmlns:a16="http://schemas.microsoft.com/office/drawing/2014/main" id="{53AABF18-6EB2-4F80-9C7A-7BBEA93AAFA3}"/>
                </a:ext>
              </a:extLst>
            </p:cNvPr>
            <p:cNvSpPr>
              <a:spLocks noChangeArrowheads="1"/>
            </p:cNvSpPr>
            <p:nvPr/>
          </p:nvSpPr>
          <p:spPr bwMode="auto">
            <a:xfrm>
              <a:off x="13391801" y="3803868"/>
              <a:ext cx="126338" cy="131833"/>
            </a:xfrm>
            <a:custGeom>
              <a:avLst/>
              <a:gdLst>
                <a:gd name="T0" fmla="*/ 102 w 103"/>
                <a:gd name="T1" fmla="*/ 52 h 104"/>
                <a:gd name="T2" fmla="*/ 51 w 103"/>
                <a:gd name="T3" fmla="*/ 103 h 104"/>
                <a:gd name="T4" fmla="*/ 0 w 103"/>
                <a:gd name="T5" fmla="*/ 52 h 104"/>
                <a:gd name="T6" fmla="*/ 51 w 103"/>
                <a:gd name="T7" fmla="*/ 0 h 104"/>
                <a:gd name="T8" fmla="*/ 102 w 103"/>
                <a:gd name="T9" fmla="*/ 52 h 104"/>
              </a:gdLst>
              <a:ahLst/>
              <a:cxnLst>
                <a:cxn ang="0">
                  <a:pos x="T0" y="T1"/>
                </a:cxn>
                <a:cxn ang="0">
                  <a:pos x="T2" y="T3"/>
                </a:cxn>
                <a:cxn ang="0">
                  <a:pos x="T4" y="T5"/>
                </a:cxn>
                <a:cxn ang="0">
                  <a:pos x="T6" y="T7"/>
                </a:cxn>
                <a:cxn ang="0">
                  <a:pos x="T8" y="T9"/>
                </a:cxn>
              </a:cxnLst>
              <a:rect l="0" t="0" r="r" b="b"/>
              <a:pathLst>
                <a:path w="103" h="104">
                  <a:moveTo>
                    <a:pt x="102" y="52"/>
                  </a:moveTo>
                  <a:lnTo>
                    <a:pt x="51" y="103"/>
                  </a:lnTo>
                  <a:lnTo>
                    <a:pt x="0" y="52"/>
                  </a:lnTo>
                  <a:lnTo>
                    <a:pt x="51" y="0"/>
                  </a:lnTo>
                  <a:lnTo>
                    <a:pt x="102" y="52"/>
                  </a:lnTo>
                </a:path>
              </a:pathLst>
            </a:custGeom>
            <a:solidFill>
              <a:srgbClr val="BFCD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92" name="Freeform 280">
              <a:extLst>
                <a:ext uri="{FF2B5EF4-FFF2-40B4-BE49-F238E27FC236}">
                  <a16:creationId xmlns:a16="http://schemas.microsoft.com/office/drawing/2014/main" id="{3AB381D8-5707-4408-ACF8-9AAD17962A9E}"/>
                </a:ext>
              </a:extLst>
            </p:cNvPr>
            <p:cNvSpPr>
              <a:spLocks noChangeArrowheads="1"/>
            </p:cNvSpPr>
            <p:nvPr/>
          </p:nvSpPr>
          <p:spPr bwMode="auto">
            <a:xfrm>
              <a:off x="15402256" y="5957143"/>
              <a:ext cx="318598" cy="318598"/>
            </a:xfrm>
            <a:custGeom>
              <a:avLst/>
              <a:gdLst>
                <a:gd name="T0" fmla="*/ 255 w 256"/>
                <a:gd name="T1" fmla="*/ 127 h 256"/>
                <a:gd name="T2" fmla="*/ 128 w 256"/>
                <a:gd name="T3" fmla="*/ 255 h 256"/>
                <a:gd name="T4" fmla="*/ 0 w 256"/>
                <a:gd name="T5" fmla="*/ 127 h 256"/>
                <a:gd name="T6" fmla="*/ 128 w 256"/>
                <a:gd name="T7" fmla="*/ 0 h 256"/>
                <a:gd name="T8" fmla="*/ 255 w 256"/>
                <a:gd name="T9" fmla="*/ 127 h 256"/>
              </a:gdLst>
              <a:ahLst/>
              <a:cxnLst>
                <a:cxn ang="0">
                  <a:pos x="T0" y="T1"/>
                </a:cxn>
                <a:cxn ang="0">
                  <a:pos x="T2" y="T3"/>
                </a:cxn>
                <a:cxn ang="0">
                  <a:pos x="T4" y="T5"/>
                </a:cxn>
                <a:cxn ang="0">
                  <a:pos x="T6" y="T7"/>
                </a:cxn>
                <a:cxn ang="0">
                  <a:pos x="T8" y="T9"/>
                </a:cxn>
              </a:cxnLst>
              <a:rect l="0" t="0" r="r" b="b"/>
              <a:pathLst>
                <a:path w="256" h="256">
                  <a:moveTo>
                    <a:pt x="255" y="127"/>
                  </a:moveTo>
                  <a:lnTo>
                    <a:pt x="128" y="255"/>
                  </a:lnTo>
                  <a:lnTo>
                    <a:pt x="0" y="127"/>
                  </a:lnTo>
                  <a:lnTo>
                    <a:pt x="128" y="0"/>
                  </a:lnTo>
                  <a:lnTo>
                    <a:pt x="255" y="127"/>
                  </a:lnTo>
                </a:path>
              </a:pathLst>
            </a:custGeom>
            <a:solidFill>
              <a:srgbClr val="BFCD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93" name="Freeform 281">
              <a:extLst>
                <a:ext uri="{FF2B5EF4-FFF2-40B4-BE49-F238E27FC236}">
                  <a16:creationId xmlns:a16="http://schemas.microsoft.com/office/drawing/2014/main" id="{DD998094-49F6-4B09-AB99-6EFB818A3A8F}"/>
                </a:ext>
              </a:extLst>
            </p:cNvPr>
            <p:cNvSpPr>
              <a:spLocks noChangeArrowheads="1"/>
            </p:cNvSpPr>
            <p:nvPr/>
          </p:nvSpPr>
          <p:spPr bwMode="auto">
            <a:xfrm>
              <a:off x="14693650" y="11977521"/>
              <a:ext cx="175778" cy="175778"/>
            </a:xfrm>
            <a:custGeom>
              <a:avLst/>
              <a:gdLst>
                <a:gd name="T0" fmla="*/ 140 w 141"/>
                <a:gd name="T1" fmla="*/ 70 h 141"/>
                <a:gd name="T2" fmla="*/ 69 w 141"/>
                <a:gd name="T3" fmla="*/ 140 h 141"/>
                <a:gd name="T4" fmla="*/ 0 w 141"/>
                <a:gd name="T5" fmla="*/ 70 h 141"/>
                <a:gd name="T6" fmla="*/ 69 w 141"/>
                <a:gd name="T7" fmla="*/ 0 h 141"/>
                <a:gd name="T8" fmla="*/ 140 w 141"/>
                <a:gd name="T9" fmla="*/ 70 h 141"/>
              </a:gdLst>
              <a:ahLst/>
              <a:cxnLst>
                <a:cxn ang="0">
                  <a:pos x="T0" y="T1"/>
                </a:cxn>
                <a:cxn ang="0">
                  <a:pos x="T2" y="T3"/>
                </a:cxn>
                <a:cxn ang="0">
                  <a:pos x="T4" y="T5"/>
                </a:cxn>
                <a:cxn ang="0">
                  <a:pos x="T6" y="T7"/>
                </a:cxn>
                <a:cxn ang="0">
                  <a:pos x="T8" y="T9"/>
                </a:cxn>
              </a:cxnLst>
              <a:rect l="0" t="0" r="r" b="b"/>
              <a:pathLst>
                <a:path w="141" h="141">
                  <a:moveTo>
                    <a:pt x="140" y="70"/>
                  </a:moveTo>
                  <a:lnTo>
                    <a:pt x="69" y="140"/>
                  </a:lnTo>
                  <a:lnTo>
                    <a:pt x="0" y="70"/>
                  </a:lnTo>
                  <a:lnTo>
                    <a:pt x="69" y="0"/>
                  </a:lnTo>
                  <a:lnTo>
                    <a:pt x="140" y="70"/>
                  </a:lnTo>
                </a:path>
              </a:pathLst>
            </a:custGeom>
            <a:solidFill>
              <a:srgbClr val="BFCD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94" name="Freeform 282">
              <a:extLst>
                <a:ext uri="{FF2B5EF4-FFF2-40B4-BE49-F238E27FC236}">
                  <a16:creationId xmlns:a16="http://schemas.microsoft.com/office/drawing/2014/main" id="{8CBBE20E-0BA6-44C7-ACE6-6062D0538082}"/>
                </a:ext>
              </a:extLst>
            </p:cNvPr>
            <p:cNvSpPr>
              <a:spLocks noChangeArrowheads="1"/>
            </p:cNvSpPr>
            <p:nvPr/>
          </p:nvSpPr>
          <p:spPr bwMode="auto">
            <a:xfrm>
              <a:off x="16533823" y="9719879"/>
              <a:ext cx="109861" cy="109861"/>
            </a:xfrm>
            <a:custGeom>
              <a:avLst/>
              <a:gdLst>
                <a:gd name="T0" fmla="*/ 86 w 87"/>
                <a:gd name="T1" fmla="*/ 43 h 87"/>
                <a:gd name="T2" fmla="*/ 43 w 87"/>
                <a:gd name="T3" fmla="*/ 86 h 87"/>
                <a:gd name="T4" fmla="*/ 0 w 87"/>
                <a:gd name="T5" fmla="*/ 43 h 87"/>
                <a:gd name="T6" fmla="*/ 43 w 87"/>
                <a:gd name="T7" fmla="*/ 0 h 87"/>
                <a:gd name="T8" fmla="*/ 86 w 87"/>
                <a:gd name="T9" fmla="*/ 43 h 87"/>
              </a:gdLst>
              <a:ahLst/>
              <a:cxnLst>
                <a:cxn ang="0">
                  <a:pos x="T0" y="T1"/>
                </a:cxn>
                <a:cxn ang="0">
                  <a:pos x="T2" y="T3"/>
                </a:cxn>
                <a:cxn ang="0">
                  <a:pos x="T4" y="T5"/>
                </a:cxn>
                <a:cxn ang="0">
                  <a:pos x="T6" y="T7"/>
                </a:cxn>
                <a:cxn ang="0">
                  <a:pos x="T8" y="T9"/>
                </a:cxn>
              </a:cxnLst>
              <a:rect l="0" t="0" r="r" b="b"/>
              <a:pathLst>
                <a:path w="87" h="87">
                  <a:moveTo>
                    <a:pt x="86" y="43"/>
                  </a:moveTo>
                  <a:lnTo>
                    <a:pt x="43" y="86"/>
                  </a:lnTo>
                  <a:lnTo>
                    <a:pt x="0" y="43"/>
                  </a:lnTo>
                  <a:lnTo>
                    <a:pt x="43" y="0"/>
                  </a:lnTo>
                  <a:lnTo>
                    <a:pt x="86" y="43"/>
                  </a:lnTo>
                </a:path>
              </a:pathLst>
            </a:custGeom>
            <a:solidFill>
              <a:srgbClr val="BFCDE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grpSp>
      <p:sp>
        <p:nvSpPr>
          <p:cNvPr id="4" name="TekstSylinder 3">
            <a:extLst>
              <a:ext uri="{FF2B5EF4-FFF2-40B4-BE49-F238E27FC236}">
                <a16:creationId xmlns:a16="http://schemas.microsoft.com/office/drawing/2014/main" id="{09AE487C-9CD1-0A4A-BF66-C83FDB9E3DD3}"/>
              </a:ext>
            </a:extLst>
          </p:cNvPr>
          <p:cNvSpPr txBox="1"/>
          <p:nvPr/>
        </p:nvSpPr>
        <p:spPr>
          <a:xfrm>
            <a:off x="0" y="6627168"/>
            <a:ext cx="3922869" cy="230832"/>
          </a:xfrm>
          <a:prstGeom prst="rect">
            <a:avLst/>
          </a:prstGeom>
          <a:noFill/>
        </p:spPr>
        <p:txBody>
          <a:bodyPr wrap="none" rtlCol="0">
            <a:spAutoFit/>
          </a:bodyPr>
          <a:lstStyle/>
          <a:p>
            <a:r>
              <a:rPr lang="nb-NO" sz="900" i="1" dirty="0"/>
              <a:t>Eksempel på tolkning: 83,4 av 100 bøker man begynner på blir lest ferdig</a:t>
            </a:r>
          </a:p>
        </p:txBody>
      </p:sp>
    </p:spTree>
    <p:extLst>
      <p:ext uri="{BB962C8B-B14F-4D97-AF65-F5344CB8AC3E}">
        <p14:creationId xmlns:p14="http://schemas.microsoft.com/office/powerpoint/2010/main" val="311836825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tel 1">
            <a:extLst>
              <a:ext uri="{FF2B5EF4-FFF2-40B4-BE49-F238E27FC236}">
                <a16:creationId xmlns:a16="http://schemas.microsoft.com/office/drawing/2014/main" id="{1CB1DDF2-518D-4D01-BC34-22F1165508EB}"/>
              </a:ext>
            </a:extLst>
          </p:cNvPr>
          <p:cNvSpPr>
            <a:spLocks noGrp="1"/>
          </p:cNvSpPr>
          <p:nvPr>
            <p:ph type="title"/>
          </p:nvPr>
        </p:nvSpPr>
        <p:spPr>
          <a:xfrm>
            <a:off x="839416" y="276330"/>
            <a:ext cx="11352584" cy="911225"/>
          </a:xfrm>
        </p:spPr>
        <p:txBody>
          <a:bodyPr/>
          <a:lstStyle/>
          <a:p>
            <a:r>
              <a:rPr lang="nb-NO" sz="1200" dirty="0">
                <a:solidFill>
                  <a:schemeClr val="tx1">
                    <a:lumMod val="50000"/>
                    <a:lumOff val="50000"/>
                  </a:schemeClr>
                </a:solidFill>
              </a:rPr>
              <a:t>PROFIL PÅ ANDEL PÅBEGYNTE BØKER:</a:t>
            </a:r>
            <a:br>
              <a:rPr lang="nb-NO" sz="1200" dirty="0">
                <a:solidFill>
                  <a:schemeClr val="tx1">
                    <a:lumMod val="50000"/>
                    <a:lumOff val="50000"/>
                  </a:schemeClr>
                </a:solidFill>
              </a:rPr>
            </a:br>
            <a:r>
              <a:rPr lang="nb-NO" sz="1600" dirty="0"/>
              <a:t>De som ikke fullfører bøker: Oftere yngre, SINK/DINK, lavere inntekt og er oftere i gruppen «Mobiltidstyvene»</a:t>
            </a:r>
          </a:p>
        </p:txBody>
      </p:sp>
      <p:graphicFrame>
        <p:nvGraphicFramePr>
          <p:cNvPr id="21" name="Diagram 20">
            <a:extLst>
              <a:ext uri="{FF2B5EF4-FFF2-40B4-BE49-F238E27FC236}">
                <a16:creationId xmlns:a16="http://schemas.microsoft.com/office/drawing/2014/main" id="{1719E487-46A7-468D-82FB-1705E159C422}"/>
              </a:ext>
            </a:extLst>
          </p:cNvPr>
          <p:cNvGraphicFramePr/>
          <p:nvPr>
            <p:extLst>
              <p:ext uri="{D42A27DB-BD31-4B8C-83A1-F6EECF244321}">
                <p14:modId xmlns:p14="http://schemas.microsoft.com/office/powerpoint/2010/main" val="4066621501"/>
              </p:ext>
            </p:extLst>
          </p:nvPr>
        </p:nvGraphicFramePr>
        <p:xfrm>
          <a:off x="839416" y="1412776"/>
          <a:ext cx="4680520" cy="492835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7" name="Diagram 36">
            <a:extLst>
              <a:ext uri="{FF2B5EF4-FFF2-40B4-BE49-F238E27FC236}">
                <a16:creationId xmlns:a16="http://schemas.microsoft.com/office/drawing/2014/main" id="{D3D189EB-76AE-4E06-8CAC-DC37CC152000}"/>
              </a:ext>
            </a:extLst>
          </p:cNvPr>
          <p:cNvGraphicFramePr/>
          <p:nvPr>
            <p:extLst>
              <p:ext uri="{D42A27DB-BD31-4B8C-83A1-F6EECF244321}">
                <p14:modId xmlns:p14="http://schemas.microsoft.com/office/powerpoint/2010/main" val="683296110"/>
              </p:ext>
            </p:extLst>
          </p:nvPr>
        </p:nvGraphicFramePr>
        <p:xfrm>
          <a:off x="6231146" y="1412776"/>
          <a:ext cx="4680520" cy="4928357"/>
        </p:xfrm>
        <a:graphic>
          <a:graphicData uri="http://schemas.openxmlformats.org/drawingml/2006/chart">
            <c:chart xmlns:c="http://schemas.openxmlformats.org/drawingml/2006/chart" xmlns:r="http://schemas.openxmlformats.org/officeDocument/2006/relationships" r:id="rId3"/>
          </a:graphicData>
        </a:graphic>
      </p:graphicFrame>
      <p:cxnSp>
        <p:nvCxnSpPr>
          <p:cNvPr id="39" name="Rett linje 38">
            <a:extLst>
              <a:ext uri="{FF2B5EF4-FFF2-40B4-BE49-F238E27FC236}">
                <a16:creationId xmlns:a16="http://schemas.microsoft.com/office/drawing/2014/main" id="{6C9B8CE7-428A-438C-B3EF-8724D00282F6}"/>
              </a:ext>
            </a:extLst>
          </p:cNvPr>
          <p:cNvCxnSpPr>
            <a:cxnSpLocks/>
          </p:cNvCxnSpPr>
          <p:nvPr/>
        </p:nvCxnSpPr>
        <p:spPr>
          <a:xfrm>
            <a:off x="3575720" y="1536984"/>
            <a:ext cx="0" cy="4896166"/>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42" name="Rett linje 41">
            <a:extLst>
              <a:ext uri="{FF2B5EF4-FFF2-40B4-BE49-F238E27FC236}">
                <a16:creationId xmlns:a16="http://schemas.microsoft.com/office/drawing/2014/main" id="{3F42FF62-77C8-46C1-9E65-4FCE83397334}"/>
              </a:ext>
            </a:extLst>
          </p:cNvPr>
          <p:cNvCxnSpPr>
            <a:cxnSpLocks/>
          </p:cNvCxnSpPr>
          <p:nvPr/>
        </p:nvCxnSpPr>
        <p:spPr>
          <a:xfrm>
            <a:off x="8976320" y="1515259"/>
            <a:ext cx="0" cy="4896166"/>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pic>
        <p:nvPicPr>
          <p:cNvPr id="38" name="Picture 2" descr="Bilderesultat for GENDER ICON">
            <a:extLst>
              <a:ext uri="{FF2B5EF4-FFF2-40B4-BE49-F238E27FC236}">
                <a16:creationId xmlns:a16="http://schemas.microsoft.com/office/drawing/2014/main" id="{EAFFE6C5-40F5-51BE-4A98-5F20E2D5F2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4939" y="1537098"/>
            <a:ext cx="284139" cy="28702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Bilderesultat for AGE ICON">
            <a:extLst>
              <a:ext uri="{FF2B5EF4-FFF2-40B4-BE49-F238E27FC236}">
                <a16:creationId xmlns:a16="http://schemas.microsoft.com/office/drawing/2014/main" id="{20736CAA-FC2B-7EEE-D5CD-43DCAC77060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1683" y="1896328"/>
            <a:ext cx="361689" cy="33711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Bilderesultat for CHILDREN ICON">
            <a:extLst>
              <a:ext uri="{FF2B5EF4-FFF2-40B4-BE49-F238E27FC236}">
                <a16:creationId xmlns:a16="http://schemas.microsoft.com/office/drawing/2014/main" id="{2A505943-FBC1-EF43-D3C7-675C0364877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3967" y="2248325"/>
            <a:ext cx="337119" cy="337119"/>
          </a:xfrm>
          <a:prstGeom prst="rect">
            <a:avLst/>
          </a:prstGeom>
          <a:noFill/>
          <a:extLst>
            <a:ext uri="{909E8E84-426E-40DD-AFC4-6F175D3DCCD1}">
              <a14:hiddenFill xmlns:a14="http://schemas.microsoft.com/office/drawing/2010/main">
                <a:solidFill>
                  <a:srgbClr val="FFFFFF"/>
                </a:solidFill>
              </a14:hiddenFill>
            </a:ext>
          </a:extLst>
        </p:spPr>
      </p:pic>
      <p:pic>
        <p:nvPicPr>
          <p:cNvPr id="43" name="Bilde 42">
            <a:extLst>
              <a:ext uri="{FF2B5EF4-FFF2-40B4-BE49-F238E27FC236}">
                <a16:creationId xmlns:a16="http://schemas.microsoft.com/office/drawing/2014/main" id="{E40AAA98-9EDE-3B6E-69DF-1B8864C768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31682" y="2927039"/>
            <a:ext cx="361690" cy="207936"/>
          </a:xfrm>
          <a:prstGeom prst="rect">
            <a:avLst/>
          </a:prstGeom>
        </p:spPr>
      </p:pic>
      <p:pic>
        <p:nvPicPr>
          <p:cNvPr id="44" name="Picture 12" descr="Bilderesultat for INCOME ICON">
            <a:extLst>
              <a:ext uri="{FF2B5EF4-FFF2-40B4-BE49-F238E27FC236}">
                <a16:creationId xmlns:a16="http://schemas.microsoft.com/office/drawing/2014/main" id="{138E7800-29A7-2B1B-7450-A3F4E9998CC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20034" y="3195741"/>
            <a:ext cx="373338" cy="348688"/>
          </a:xfrm>
          <a:prstGeom prst="rect">
            <a:avLst/>
          </a:prstGeom>
          <a:noFill/>
          <a:extLst>
            <a:ext uri="{909E8E84-426E-40DD-AFC4-6F175D3DCCD1}">
              <a14:hiddenFill xmlns:a14="http://schemas.microsoft.com/office/drawing/2010/main">
                <a:solidFill>
                  <a:srgbClr val="FFFFFF"/>
                </a:solidFill>
              </a14:hiddenFill>
            </a:ext>
          </a:extLst>
        </p:spPr>
      </p:pic>
      <p:pic>
        <p:nvPicPr>
          <p:cNvPr id="45" name="Bilde 44">
            <a:extLst>
              <a:ext uri="{FF2B5EF4-FFF2-40B4-BE49-F238E27FC236}">
                <a16:creationId xmlns:a16="http://schemas.microsoft.com/office/drawing/2014/main" id="{62404D9D-79E6-867E-9CE6-2CA83A91021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625451" y="3571219"/>
            <a:ext cx="335897" cy="272810"/>
          </a:xfrm>
          <a:prstGeom prst="rect">
            <a:avLst/>
          </a:prstGeom>
        </p:spPr>
      </p:pic>
      <p:pic>
        <p:nvPicPr>
          <p:cNvPr id="46" name="Picture 19" descr="Household Icons - Download Free Vector Icons | Noun Project">
            <a:extLst>
              <a:ext uri="{FF2B5EF4-FFF2-40B4-BE49-F238E27FC236}">
                <a16:creationId xmlns:a16="http://schemas.microsoft.com/office/drawing/2014/main" id="{74F4A5BB-2A16-5720-CF86-A94A80D5C5A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44762" y="2575943"/>
            <a:ext cx="324491" cy="324491"/>
          </a:xfrm>
          <a:prstGeom prst="rect">
            <a:avLst/>
          </a:prstGeom>
          <a:noFill/>
          <a:extLst>
            <a:ext uri="{909E8E84-426E-40DD-AFC4-6F175D3DCCD1}">
              <a14:hiddenFill xmlns:a14="http://schemas.microsoft.com/office/drawing/2010/main">
                <a:solidFill>
                  <a:srgbClr val="FFFFFF"/>
                </a:solidFill>
              </a14:hiddenFill>
            </a:ext>
          </a:extLst>
        </p:spPr>
      </p:pic>
      <p:pic>
        <p:nvPicPr>
          <p:cNvPr id="47" name="Grafikk 46" descr="Handlevogn kontur">
            <a:extLst>
              <a:ext uri="{FF2B5EF4-FFF2-40B4-BE49-F238E27FC236}">
                <a16:creationId xmlns:a16="http://schemas.microsoft.com/office/drawing/2014/main" id="{BE8A4C65-8052-03A3-F5D9-338D586755E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64563" y="4219907"/>
            <a:ext cx="304690" cy="304690"/>
          </a:xfrm>
          <a:prstGeom prst="rect">
            <a:avLst/>
          </a:prstGeom>
        </p:spPr>
      </p:pic>
      <p:pic>
        <p:nvPicPr>
          <p:cNvPr id="48" name="Grafikk 47" descr="Bøker på hylle med heldekkende fyll">
            <a:extLst>
              <a:ext uri="{FF2B5EF4-FFF2-40B4-BE49-F238E27FC236}">
                <a16:creationId xmlns:a16="http://schemas.microsoft.com/office/drawing/2014/main" id="{F0818DF5-2C14-F0AC-6DB9-882E27C7849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40580" y="4555256"/>
            <a:ext cx="335916" cy="335916"/>
          </a:xfrm>
          <a:prstGeom prst="rect">
            <a:avLst/>
          </a:prstGeom>
        </p:spPr>
      </p:pic>
      <p:pic>
        <p:nvPicPr>
          <p:cNvPr id="49" name="Picture 4" descr="World International Language Icon Thin Line Vector Stock Vector -  Illustration of globe, country: 174303821">
            <a:extLst>
              <a:ext uri="{FF2B5EF4-FFF2-40B4-BE49-F238E27FC236}">
                <a16:creationId xmlns:a16="http://schemas.microsoft.com/office/drawing/2014/main" id="{536D14C3-237B-AF66-CEB5-62DBCFB879D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19644" y="4906847"/>
            <a:ext cx="365655" cy="365655"/>
          </a:xfrm>
          <a:prstGeom prst="rect">
            <a:avLst/>
          </a:prstGeom>
          <a:noFill/>
          <a:extLst>
            <a:ext uri="{909E8E84-426E-40DD-AFC4-6F175D3DCCD1}">
              <a14:hiddenFill xmlns:a14="http://schemas.microsoft.com/office/drawing/2010/main">
                <a:solidFill>
                  <a:srgbClr val="FFFFFF"/>
                </a:solidFill>
              </a14:hiddenFill>
            </a:ext>
          </a:extLst>
        </p:spPr>
      </p:pic>
      <p:pic>
        <p:nvPicPr>
          <p:cNvPr id="50" name="Bilde 49">
            <a:extLst>
              <a:ext uri="{FF2B5EF4-FFF2-40B4-BE49-F238E27FC236}">
                <a16:creationId xmlns:a16="http://schemas.microsoft.com/office/drawing/2014/main" id="{A7E9B0E1-1EEC-1076-B2D9-08A2288F66B8}"/>
              </a:ext>
            </a:extLst>
          </p:cNvPr>
          <p:cNvPicPr>
            <a:picLocks noChangeAspect="1"/>
          </p:cNvPicPr>
          <p:nvPr/>
        </p:nvPicPr>
        <p:blipFill>
          <a:blip r:embed="rId16"/>
          <a:stretch>
            <a:fillRect/>
          </a:stretch>
        </p:blipFill>
        <p:spPr>
          <a:xfrm>
            <a:off x="5591944" y="5997800"/>
            <a:ext cx="304690" cy="308368"/>
          </a:xfrm>
          <a:prstGeom prst="rect">
            <a:avLst/>
          </a:prstGeom>
        </p:spPr>
      </p:pic>
      <p:pic>
        <p:nvPicPr>
          <p:cNvPr id="51" name="Bilde 50">
            <a:extLst>
              <a:ext uri="{FF2B5EF4-FFF2-40B4-BE49-F238E27FC236}">
                <a16:creationId xmlns:a16="http://schemas.microsoft.com/office/drawing/2014/main" id="{417A6D02-3F83-B4DA-2968-FF5FFEBA70DA}"/>
              </a:ext>
            </a:extLst>
          </p:cNvPr>
          <p:cNvPicPr>
            <a:picLocks noChangeAspect="1"/>
          </p:cNvPicPr>
          <p:nvPr/>
        </p:nvPicPr>
        <p:blipFill>
          <a:blip r:embed="rId17"/>
          <a:stretch>
            <a:fillRect/>
          </a:stretch>
        </p:blipFill>
        <p:spPr>
          <a:xfrm>
            <a:off x="5651365" y="5636736"/>
            <a:ext cx="317888" cy="324214"/>
          </a:xfrm>
          <a:prstGeom prst="rect">
            <a:avLst/>
          </a:prstGeom>
        </p:spPr>
      </p:pic>
      <p:pic>
        <p:nvPicPr>
          <p:cNvPr id="52" name="Bilde 51">
            <a:extLst>
              <a:ext uri="{FF2B5EF4-FFF2-40B4-BE49-F238E27FC236}">
                <a16:creationId xmlns:a16="http://schemas.microsoft.com/office/drawing/2014/main" id="{9FF3540A-152A-999D-5D63-43EBE9DE1BCE}"/>
              </a:ext>
            </a:extLst>
          </p:cNvPr>
          <p:cNvPicPr>
            <a:picLocks noChangeAspect="1"/>
          </p:cNvPicPr>
          <p:nvPr/>
        </p:nvPicPr>
        <p:blipFill>
          <a:blip r:embed="rId18"/>
          <a:stretch>
            <a:fillRect/>
          </a:stretch>
        </p:blipFill>
        <p:spPr>
          <a:xfrm>
            <a:off x="5620142" y="5346236"/>
            <a:ext cx="384768" cy="223414"/>
          </a:xfrm>
          <a:prstGeom prst="rect">
            <a:avLst/>
          </a:prstGeom>
        </p:spPr>
      </p:pic>
      <p:pic>
        <p:nvPicPr>
          <p:cNvPr id="53" name="Bilde 52">
            <a:extLst>
              <a:ext uri="{FF2B5EF4-FFF2-40B4-BE49-F238E27FC236}">
                <a16:creationId xmlns:a16="http://schemas.microsoft.com/office/drawing/2014/main" id="{171B6095-C3D5-36EA-4C77-4C9F4948B665}"/>
              </a:ext>
            </a:extLst>
          </p:cNvPr>
          <p:cNvPicPr>
            <a:picLocks noChangeAspect="1"/>
          </p:cNvPicPr>
          <p:nvPr/>
        </p:nvPicPr>
        <p:blipFill>
          <a:blip r:embed="rId19"/>
          <a:stretch>
            <a:fillRect/>
          </a:stretch>
        </p:blipFill>
        <p:spPr>
          <a:xfrm>
            <a:off x="5656327" y="3885240"/>
            <a:ext cx="283145" cy="304008"/>
          </a:xfrm>
          <a:prstGeom prst="rect">
            <a:avLst/>
          </a:prstGeom>
        </p:spPr>
      </p:pic>
      <p:sp>
        <p:nvSpPr>
          <p:cNvPr id="54" name="TekstSylinder 53">
            <a:extLst>
              <a:ext uri="{FF2B5EF4-FFF2-40B4-BE49-F238E27FC236}">
                <a16:creationId xmlns:a16="http://schemas.microsoft.com/office/drawing/2014/main" id="{74367094-478D-7393-B22C-094DDC407AA8}"/>
              </a:ext>
            </a:extLst>
          </p:cNvPr>
          <p:cNvSpPr txBox="1"/>
          <p:nvPr/>
        </p:nvSpPr>
        <p:spPr>
          <a:xfrm>
            <a:off x="-8309" y="6633786"/>
            <a:ext cx="12117800" cy="230832"/>
          </a:xfrm>
          <a:prstGeom prst="rect">
            <a:avLst/>
          </a:prstGeom>
          <a:noFill/>
        </p:spPr>
        <p:txBody>
          <a:bodyPr wrap="square" rtlCol="0">
            <a:spAutoFit/>
          </a:bodyPr>
          <a:lstStyle/>
          <a:p>
            <a:r>
              <a:rPr lang="nb-NO" sz="900" b="1"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Tenk på alle bøkene du leste og/eller lyttet til i 2021 – og fordel 100 poeng etter hvor mange du kun begynte på og hvor mange du fullførte. Viser andel påbegynte bøker – blant bokleserne</a:t>
            </a:r>
          </a:p>
        </p:txBody>
      </p:sp>
      <p:sp>
        <p:nvSpPr>
          <p:cNvPr id="55" name="TekstSylinder 54">
            <a:extLst>
              <a:ext uri="{FF2B5EF4-FFF2-40B4-BE49-F238E27FC236}">
                <a16:creationId xmlns:a16="http://schemas.microsoft.com/office/drawing/2014/main" id="{EA6F1A17-1055-A2E7-2ECD-84E51A38177A}"/>
              </a:ext>
            </a:extLst>
          </p:cNvPr>
          <p:cNvSpPr txBox="1"/>
          <p:nvPr/>
        </p:nvSpPr>
        <p:spPr>
          <a:xfrm>
            <a:off x="726374" y="6341133"/>
            <a:ext cx="5031061" cy="230832"/>
          </a:xfrm>
          <a:prstGeom prst="rect">
            <a:avLst/>
          </a:prstGeom>
          <a:noFill/>
        </p:spPr>
        <p:txBody>
          <a:bodyPr wrap="square" rtlCol="0">
            <a:spAutoFit/>
          </a:bodyPr>
          <a:lstStyle/>
          <a:p>
            <a:r>
              <a:rPr lang="nb-NO" sz="900" i="1" dirty="0"/>
              <a:t>Snitt er beregnet basert på de som leste/lyttet til minst en bok siste året (83% av befolkningen)</a:t>
            </a:r>
          </a:p>
        </p:txBody>
      </p:sp>
    </p:spTree>
    <p:extLst>
      <p:ext uri="{BB962C8B-B14F-4D97-AF65-F5344CB8AC3E}">
        <p14:creationId xmlns:p14="http://schemas.microsoft.com/office/powerpoint/2010/main" val="411595144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5C02BF-3AC6-4011-875A-18714C67C6C2}"/>
              </a:ext>
            </a:extLst>
          </p:cNvPr>
          <p:cNvSpPr>
            <a:spLocks noGrp="1"/>
          </p:cNvSpPr>
          <p:nvPr>
            <p:ph type="title"/>
          </p:nvPr>
        </p:nvSpPr>
        <p:spPr/>
        <p:txBody>
          <a:bodyPr/>
          <a:lstStyle/>
          <a:p>
            <a:r>
              <a:rPr lang="nb-NO" sz="1200" dirty="0">
                <a:solidFill>
                  <a:schemeClr val="tx1">
                    <a:lumMod val="50000"/>
                    <a:lumOff val="50000"/>
                  </a:schemeClr>
                </a:solidFill>
              </a:rPr>
              <a:t>ÅRSAK FOR Å IKKE LESE BØKER I 2021: </a:t>
            </a:r>
            <a:br>
              <a:rPr lang="nb-NO" sz="1200" dirty="0">
                <a:solidFill>
                  <a:schemeClr val="tx1">
                    <a:lumMod val="50000"/>
                    <a:lumOff val="50000"/>
                  </a:schemeClr>
                </a:solidFill>
              </a:rPr>
            </a:br>
            <a:r>
              <a:rPr lang="nb-NO" dirty="0">
                <a:solidFill>
                  <a:schemeClr val="tx1"/>
                </a:solidFill>
              </a:rPr>
              <a:t>Viktigste årsaker for å ikke lese/lytte til bøker i 2021:</a:t>
            </a:r>
            <a:br>
              <a:rPr lang="nb-NO" dirty="0">
                <a:solidFill>
                  <a:schemeClr val="tx1"/>
                </a:solidFill>
              </a:rPr>
            </a:br>
            <a:r>
              <a:rPr lang="nb-NO" sz="1200" dirty="0">
                <a:solidFill>
                  <a:schemeClr val="tx1"/>
                </a:solidFill>
              </a:rPr>
              <a:t>Liker ikke å lese, mer film og serier, problemer med konsentrasjon og fritidsaktiviteter</a:t>
            </a:r>
            <a:endParaRPr lang="nb-NO" sz="1200" dirty="0">
              <a:solidFill>
                <a:schemeClr val="tx1">
                  <a:lumMod val="50000"/>
                  <a:lumOff val="50000"/>
                </a:schemeClr>
              </a:solidFill>
            </a:endParaRPr>
          </a:p>
        </p:txBody>
      </p:sp>
      <p:graphicFrame>
        <p:nvGraphicFramePr>
          <p:cNvPr id="5" name="Diagram 4">
            <a:extLst>
              <a:ext uri="{FF2B5EF4-FFF2-40B4-BE49-F238E27FC236}">
                <a16:creationId xmlns:a16="http://schemas.microsoft.com/office/drawing/2014/main" id="{9DB93496-6C76-43AF-A0C3-E57D30EB5575}"/>
              </a:ext>
            </a:extLst>
          </p:cNvPr>
          <p:cNvGraphicFramePr/>
          <p:nvPr/>
        </p:nvGraphicFramePr>
        <p:xfrm>
          <a:off x="742951" y="1484784"/>
          <a:ext cx="10725149" cy="5039839"/>
        </p:xfrm>
        <a:graphic>
          <a:graphicData uri="http://schemas.openxmlformats.org/drawingml/2006/chart">
            <c:chart xmlns:c="http://schemas.openxmlformats.org/drawingml/2006/chart" xmlns:r="http://schemas.openxmlformats.org/officeDocument/2006/relationships" r:id="rId3"/>
          </a:graphicData>
        </a:graphic>
      </p:graphicFrame>
      <p:sp>
        <p:nvSpPr>
          <p:cNvPr id="7" name="TekstSylinder 6">
            <a:extLst>
              <a:ext uri="{FF2B5EF4-FFF2-40B4-BE49-F238E27FC236}">
                <a16:creationId xmlns:a16="http://schemas.microsoft.com/office/drawing/2014/main" id="{D7AD4A03-5E8F-429E-9CD6-FE496B004B01}"/>
              </a:ext>
            </a:extLst>
          </p:cNvPr>
          <p:cNvSpPr txBox="1"/>
          <p:nvPr/>
        </p:nvSpPr>
        <p:spPr>
          <a:xfrm>
            <a:off x="723900" y="1484784"/>
            <a:ext cx="10725149" cy="584775"/>
          </a:xfrm>
          <a:prstGeom prst="rect">
            <a:avLst/>
          </a:prstGeom>
          <a:noFill/>
        </p:spPr>
        <p:txBody>
          <a:bodyPr wrap="square">
            <a:spAutoFit/>
          </a:bodyPr>
          <a:lstStyle/>
          <a:p>
            <a:r>
              <a:rPr lang="nb-NO" b="1" dirty="0"/>
              <a:t>Hva er de viktigste årsakene for at du ikke leste i fjor?</a:t>
            </a:r>
          </a:p>
          <a:p>
            <a:r>
              <a:rPr lang="nb-NO" sz="1000" dirty="0"/>
              <a:t>Spørsmålet er stilt til de som svarte at de leste/lyttet til 0 bøker siste året (n=360)</a:t>
            </a:r>
          </a:p>
          <a:p>
            <a:r>
              <a:rPr lang="nb-NO" sz="900" i="1" dirty="0"/>
              <a:t>Kun årsaker nevnt av 5% eller flere er tatt med i grafen (øvrige i notes)</a:t>
            </a:r>
          </a:p>
        </p:txBody>
      </p:sp>
      <p:graphicFrame>
        <p:nvGraphicFramePr>
          <p:cNvPr id="8" name="Tabell 7">
            <a:extLst>
              <a:ext uri="{FF2B5EF4-FFF2-40B4-BE49-F238E27FC236}">
                <a16:creationId xmlns:a16="http://schemas.microsoft.com/office/drawing/2014/main" id="{E3D97E6E-F920-4C1B-A29B-0814078A77B8}"/>
              </a:ext>
            </a:extLst>
          </p:cNvPr>
          <p:cNvGraphicFramePr>
            <a:graphicFrameLocks noGrp="1"/>
          </p:cNvGraphicFramePr>
          <p:nvPr/>
        </p:nvGraphicFramePr>
        <p:xfrm>
          <a:off x="10295756" y="1796328"/>
          <a:ext cx="972000" cy="4585000"/>
        </p:xfrm>
        <a:graphic>
          <a:graphicData uri="http://schemas.openxmlformats.org/drawingml/2006/table">
            <a:tbl>
              <a:tblPr/>
              <a:tblGrid>
                <a:gridCol w="972000">
                  <a:extLst>
                    <a:ext uri="{9D8B030D-6E8A-4147-A177-3AD203B41FA5}">
                      <a16:colId xmlns:a16="http://schemas.microsoft.com/office/drawing/2014/main" val="2749303383"/>
                    </a:ext>
                  </a:extLst>
                </a:gridCol>
              </a:tblGrid>
              <a:tr h="293440">
                <a:tc>
                  <a:txBody>
                    <a:bodyPr/>
                    <a:lstStyle/>
                    <a:p>
                      <a:pPr algn="ctr" fontAlgn="b"/>
                      <a:r>
                        <a:rPr lang="nb-NO" sz="1000" b="0" i="0" u="none" strike="noStrike" dirty="0">
                          <a:effectLst/>
                          <a:latin typeface="Arial" panose="020B0604020202020204" pitchFamily="34" charset="0"/>
                          <a:cs typeface="Arial" panose="020B0604020202020204" pitchFamily="34" charset="0"/>
                        </a:rPr>
                        <a:t>Topp-3</a:t>
                      </a:r>
                    </a:p>
                  </a:txBody>
                  <a:tcPr marL="7620" marR="7620" marT="7620" marB="0" anchor="ctr">
                    <a:lnL>
                      <a:noFill/>
                    </a:lnL>
                    <a:lnR>
                      <a:noFill/>
                    </a:lnR>
                    <a:lnT>
                      <a:noFill/>
                    </a:lnT>
                    <a:lnB>
                      <a:noFill/>
                    </a:lnB>
                  </a:tcPr>
                </a:tc>
                <a:extLst>
                  <a:ext uri="{0D108BD9-81ED-4DB2-BD59-A6C34878D82A}">
                    <a16:rowId xmlns:a16="http://schemas.microsoft.com/office/drawing/2014/main" val="4008939583"/>
                  </a:ext>
                </a:extLst>
              </a:tr>
              <a:tr h="238420">
                <a:tc>
                  <a:txBody>
                    <a:bodyPr/>
                    <a:lstStyle/>
                    <a:p>
                      <a:pPr algn="ctr" fontAlgn="ctr"/>
                      <a:r>
                        <a:rPr lang="nb-NO" sz="1000" b="0" i="0" u="none" strike="noStrike" dirty="0">
                          <a:effectLst/>
                          <a:latin typeface="Arial" panose="020B0604020202020204" pitchFamily="34" charset="0"/>
                          <a:cs typeface="Arial" panose="020B0604020202020204" pitchFamily="34" charset="0"/>
                        </a:rPr>
                        <a:t>34 %</a:t>
                      </a:r>
                    </a:p>
                  </a:txBody>
                  <a:tcPr marL="7620" marR="7620" marT="7620" marB="0" anchor="ctr">
                    <a:lnL>
                      <a:noFill/>
                    </a:lnL>
                    <a:lnR>
                      <a:noFill/>
                    </a:lnR>
                    <a:lnT>
                      <a:noFill/>
                    </a:lnT>
                    <a:lnB>
                      <a:noFill/>
                    </a:lnB>
                  </a:tcPr>
                </a:tc>
                <a:extLst>
                  <a:ext uri="{0D108BD9-81ED-4DB2-BD59-A6C34878D82A}">
                    <a16:rowId xmlns:a16="http://schemas.microsoft.com/office/drawing/2014/main" val="1446303141"/>
                  </a:ext>
                </a:extLst>
              </a:tr>
              <a:tr h="238420">
                <a:tc>
                  <a:txBody>
                    <a:bodyPr/>
                    <a:lstStyle/>
                    <a:p>
                      <a:pPr algn="ctr" fontAlgn="ctr"/>
                      <a:r>
                        <a:rPr lang="nb-NO" sz="1000" b="0" i="0" u="none" strike="noStrike" dirty="0">
                          <a:effectLst/>
                          <a:latin typeface="Arial" panose="020B0604020202020204" pitchFamily="34" charset="0"/>
                          <a:cs typeface="Arial" panose="020B0604020202020204" pitchFamily="34" charset="0"/>
                        </a:rPr>
                        <a:t>21 %</a:t>
                      </a:r>
                    </a:p>
                  </a:txBody>
                  <a:tcPr marL="7620" marR="7620" marT="7620" marB="0" anchor="ctr">
                    <a:lnL>
                      <a:noFill/>
                    </a:lnL>
                    <a:lnR>
                      <a:noFill/>
                    </a:lnR>
                    <a:lnT>
                      <a:noFill/>
                    </a:lnT>
                    <a:lnB>
                      <a:noFill/>
                    </a:lnB>
                  </a:tcPr>
                </a:tc>
                <a:extLst>
                  <a:ext uri="{0D108BD9-81ED-4DB2-BD59-A6C34878D82A}">
                    <a16:rowId xmlns:a16="http://schemas.microsoft.com/office/drawing/2014/main" val="3964979905"/>
                  </a:ext>
                </a:extLst>
              </a:tr>
              <a:tr h="238420">
                <a:tc>
                  <a:txBody>
                    <a:bodyPr/>
                    <a:lstStyle/>
                    <a:p>
                      <a:pPr algn="ctr" fontAlgn="ctr"/>
                      <a:r>
                        <a:rPr lang="nb-NO" sz="1000" b="0" i="0" u="none" strike="noStrike" dirty="0">
                          <a:effectLst/>
                          <a:latin typeface="Arial" panose="020B0604020202020204" pitchFamily="34" charset="0"/>
                          <a:cs typeface="Arial" panose="020B0604020202020204" pitchFamily="34" charset="0"/>
                        </a:rPr>
                        <a:t>20 %</a:t>
                      </a:r>
                    </a:p>
                  </a:txBody>
                  <a:tcPr marL="7620" marR="7620" marT="7620" marB="0" anchor="ctr">
                    <a:lnL>
                      <a:noFill/>
                    </a:lnL>
                    <a:lnR>
                      <a:noFill/>
                    </a:lnR>
                    <a:lnT>
                      <a:noFill/>
                    </a:lnT>
                    <a:lnB>
                      <a:noFill/>
                    </a:lnB>
                  </a:tcPr>
                </a:tc>
                <a:extLst>
                  <a:ext uri="{0D108BD9-81ED-4DB2-BD59-A6C34878D82A}">
                    <a16:rowId xmlns:a16="http://schemas.microsoft.com/office/drawing/2014/main" val="136723063"/>
                  </a:ext>
                </a:extLst>
              </a:tr>
              <a:tr h="238420">
                <a:tc>
                  <a:txBody>
                    <a:bodyPr/>
                    <a:lstStyle/>
                    <a:p>
                      <a:pPr algn="ctr" fontAlgn="ctr"/>
                      <a:r>
                        <a:rPr lang="nb-NO" sz="1000" b="0" i="0" u="none" strike="noStrike" dirty="0">
                          <a:effectLst/>
                          <a:latin typeface="Arial" panose="020B0604020202020204" pitchFamily="34" charset="0"/>
                          <a:cs typeface="Arial" panose="020B0604020202020204" pitchFamily="34" charset="0"/>
                        </a:rPr>
                        <a:t>16 %</a:t>
                      </a:r>
                    </a:p>
                  </a:txBody>
                  <a:tcPr marL="7620" marR="7620" marT="7620" marB="0" anchor="ctr">
                    <a:lnL>
                      <a:noFill/>
                    </a:lnL>
                    <a:lnR>
                      <a:noFill/>
                    </a:lnR>
                    <a:lnT>
                      <a:noFill/>
                    </a:lnT>
                    <a:lnB>
                      <a:noFill/>
                    </a:lnB>
                  </a:tcPr>
                </a:tc>
                <a:extLst>
                  <a:ext uri="{0D108BD9-81ED-4DB2-BD59-A6C34878D82A}">
                    <a16:rowId xmlns:a16="http://schemas.microsoft.com/office/drawing/2014/main" val="3762286884"/>
                  </a:ext>
                </a:extLst>
              </a:tr>
              <a:tr h="238420">
                <a:tc>
                  <a:txBody>
                    <a:bodyPr/>
                    <a:lstStyle/>
                    <a:p>
                      <a:pPr algn="ctr" fontAlgn="ctr"/>
                      <a:r>
                        <a:rPr lang="nb-NO" sz="1000" b="0" i="0" u="none" strike="noStrike" dirty="0">
                          <a:effectLst/>
                          <a:latin typeface="Arial" panose="020B0604020202020204" pitchFamily="34" charset="0"/>
                          <a:cs typeface="Arial" panose="020B0604020202020204" pitchFamily="34" charset="0"/>
                        </a:rPr>
                        <a:t>12 %</a:t>
                      </a:r>
                    </a:p>
                  </a:txBody>
                  <a:tcPr marL="7620" marR="7620" marT="7620" marB="0" anchor="ctr">
                    <a:lnL>
                      <a:noFill/>
                    </a:lnL>
                    <a:lnR>
                      <a:noFill/>
                    </a:lnR>
                    <a:lnT>
                      <a:noFill/>
                    </a:lnT>
                    <a:lnB>
                      <a:noFill/>
                    </a:lnB>
                  </a:tcPr>
                </a:tc>
                <a:extLst>
                  <a:ext uri="{0D108BD9-81ED-4DB2-BD59-A6C34878D82A}">
                    <a16:rowId xmlns:a16="http://schemas.microsoft.com/office/drawing/2014/main" val="3850335284"/>
                  </a:ext>
                </a:extLst>
              </a:tr>
              <a:tr h="238420">
                <a:tc>
                  <a:txBody>
                    <a:bodyPr/>
                    <a:lstStyle/>
                    <a:p>
                      <a:pPr algn="ctr" fontAlgn="ctr"/>
                      <a:r>
                        <a:rPr lang="nb-NO" sz="1000" b="0" i="0" u="none" strike="noStrike" dirty="0">
                          <a:effectLst/>
                          <a:latin typeface="Arial" panose="020B0604020202020204" pitchFamily="34" charset="0"/>
                          <a:cs typeface="Arial" panose="020B0604020202020204" pitchFamily="34" charset="0"/>
                        </a:rPr>
                        <a:t>11 %</a:t>
                      </a:r>
                    </a:p>
                  </a:txBody>
                  <a:tcPr marL="7620" marR="7620" marT="7620" marB="0" anchor="ctr">
                    <a:lnL>
                      <a:noFill/>
                    </a:lnL>
                    <a:lnR>
                      <a:noFill/>
                    </a:lnR>
                    <a:lnT>
                      <a:noFill/>
                    </a:lnT>
                    <a:lnB>
                      <a:noFill/>
                    </a:lnB>
                  </a:tcPr>
                </a:tc>
                <a:extLst>
                  <a:ext uri="{0D108BD9-81ED-4DB2-BD59-A6C34878D82A}">
                    <a16:rowId xmlns:a16="http://schemas.microsoft.com/office/drawing/2014/main" val="2991265110"/>
                  </a:ext>
                </a:extLst>
              </a:tr>
              <a:tr h="238420">
                <a:tc>
                  <a:txBody>
                    <a:bodyPr/>
                    <a:lstStyle/>
                    <a:p>
                      <a:pPr algn="ctr" fontAlgn="ctr"/>
                      <a:r>
                        <a:rPr lang="nb-NO" sz="1000" b="0" i="0" u="none" strike="noStrike" dirty="0">
                          <a:effectLst/>
                          <a:latin typeface="Arial" panose="020B0604020202020204" pitchFamily="34" charset="0"/>
                          <a:cs typeface="Arial" panose="020B0604020202020204" pitchFamily="34" charset="0"/>
                        </a:rPr>
                        <a:t>11 %</a:t>
                      </a:r>
                    </a:p>
                  </a:txBody>
                  <a:tcPr marL="7620" marR="7620" marT="7620" marB="0" anchor="ctr">
                    <a:lnL>
                      <a:noFill/>
                    </a:lnL>
                    <a:lnR>
                      <a:noFill/>
                    </a:lnR>
                    <a:lnT>
                      <a:noFill/>
                    </a:lnT>
                    <a:lnB>
                      <a:noFill/>
                    </a:lnB>
                  </a:tcPr>
                </a:tc>
                <a:extLst>
                  <a:ext uri="{0D108BD9-81ED-4DB2-BD59-A6C34878D82A}">
                    <a16:rowId xmlns:a16="http://schemas.microsoft.com/office/drawing/2014/main" val="1774409710"/>
                  </a:ext>
                </a:extLst>
              </a:tr>
              <a:tr h="238420">
                <a:tc>
                  <a:txBody>
                    <a:bodyPr/>
                    <a:lstStyle/>
                    <a:p>
                      <a:pPr algn="ctr" fontAlgn="ctr"/>
                      <a:r>
                        <a:rPr lang="nb-NO" sz="1000" b="0" i="0" u="none" strike="noStrike" dirty="0">
                          <a:effectLst/>
                          <a:latin typeface="Arial" panose="020B0604020202020204" pitchFamily="34" charset="0"/>
                          <a:cs typeface="Arial" panose="020B0604020202020204" pitchFamily="34" charset="0"/>
                        </a:rPr>
                        <a:t>11 %</a:t>
                      </a:r>
                    </a:p>
                  </a:txBody>
                  <a:tcPr marL="7620" marR="7620" marT="7620" marB="0" anchor="ctr">
                    <a:lnL>
                      <a:noFill/>
                    </a:lnL>
                    <a:lnR>
                      <a:noFill/>
                    </a:lnR>
                    <a:lnT>
                      <a:noFill/>
                    </a:lnT>
                    <a:lnB>
                      <a:noFill/>
                    </a:lnB>
                  </a:tcPr>
                </a:tc>
                <a:extLst>
                  <a:ext uri="{0D108BD9-81ED-4DB2-BD59-A6C34878D82A}">
                    <a16:rowId xmlns:a16="http://schemas.microsoft.com/office/drawing/2014/main" val="671992060"/>
                  </a:ext>
                </a:extLst>
              </a:tr>
              <a:tr h="238420">
                <a:tc>
                  <a:txBody>
                    <a:bodyPr/>
                    <a:lstStyle/>
                    <a:p>
                      <a:pPr algn="ctr" fontAlgn="ctr"/>
                      <a:r>
                        <a:rPr lang="nb-NO" sz="1000" b="0" i="0" u="none" strike="noStrike" dirty="0">
                          <a:effectLst/>
                          <a:latin typeface="Arial" panose="020B0604020202020204" pitchFamily="34" charset="0"/>
                          <a:cs typeface="Arial" panose="020B0604020202020204" pitchFamily="34" charset="0"/>
                        </a:rPr>
                        <a:t>10 %</a:t>
                      </a:r>
                    </a:p>
                  </a:txBody>
                  <a:tcPr marL="7620" marR="7620" marT="7620" marB="0" anchor="ctr">
                    <a:lnL>
                      <a:noFill/>
                    </a:lnL>
                    <a:lnR>
                      <a:noFill/>
                    </a:lnR>
                    <a:lnT>
                      <a:noFill/>
                    </a:lnT>
                    <a:lnB>
                      <a:noFill/>
                    </a:lnB>
                  </a:tcPr>
                </a:tc>
                <a:extLst>
                  <a:ext uri="{0D108BD9-81ED-4DB2-BD59-A6C34878D82A}">
                    <a16:rowId xmlns:a16="http://schemas.microsoft.com/office/drawing/2014/main" val="3423701769"/>
                  </a:ext>
                </a:extLst>
              </a:tr>
              <a:tr h="238420">
                <a:tc>
                  <a:txBody>
                    <a:bodyPr/>
                    <a:lstStyle/>
                    <a:p>
                      <a:pPr algn="ctr" fontAlgn="ctr"/>
                      <a:r>
                        <a:rPr lang="nb-NO" sz="1000" b="0" i="0" u="none" strike="noStrike" dirty="0">
                          <a:effectLst/>
                          <a:latin typeface="Arial" panose="020B0604020202020204" pitchFamily="34" charset="0"/>
                          <a:cs typeface="Arial" panose="020B0604020202020204" pitchFamily="34" charset="0"/>
                        </a:rPr>
                        <a:t>7 %</a:t>
                      </a:r>
                    </a:p>
                  </a:txBody>
                  <a:tcPr marL="7620" marR="7620" marT="7620" marB="0" anchor="ctr">
                    <a:lnL>
                      <a:noFill/>
                    </a:lnL>
                    <a:lnR>
                      <a:noFill/>
                    </a:lnR>
                    <a:lnT>
                      <a:noFill/>
                    </a:lnT>
                    <a:lnB>
                      <a:noFill/>
                    </a:lnB>
                  </a:tcPr>
                </a:tc>
                <a:extLst>
                  <a:ext uri="{0D108BD9-81ED-4DB2-BD59-A6C34878D82A}">
                    <a16:rowId xmlns:a16="http://schemas.microsoft.com/office/drawing/2014/main" val="1779782124"/>
                  </a:ext>
                </a:extLst>
              </a:tr>
              <a:tr h="238420">
                <a:tc>
                  <a:txBody>
                    <a:bodyPr/>
                    <a:lstStyle/>
                    <a:p>
                      <a:pPr algn="ctr" fontAlgn="ctr"/>
                      <a:r>
                        <a:rPr lang="nb-NO" sz="1000" b="0" i="0" u="none" strike="noStrike" dirty="0">
                          <a:effectLst/>
                          <a:latin typeface="Arial" panose="020B0604020202020204" pitchFamily="34" charset="0"/>
                          <a:cs typeface="Arial" panose="020B0604020202020204" pitchFamily="34" charset="0"/>
                        </a:rPr>
                        <a:t>5 %</a:t>
                      </a:r>
                    </a:p>
                  </a:txBody>
                  <a:tcPr marL="7620" marR="7620" marT="7620" marB="0" anchor="ctr">
                    <a:lnL>
                      <a:noFill/>
                    </a:lnL>
                    <a:lnR>
                      <a:noFill/>
                    </a:lnR>
                    <a:lnT>
                      <a:noFill/>
                    </a:lnT>
                    <a:lnB>
                      <a:noFill/>
                    </a:lnB>
                  </a:tcPr>
                </a:tc>
                <a:extLst>
                  <a:ext uri="{0D108BD9-81ED-4DB2-BD59-A6C34878D82A}">
                    <a16:rowId xmlns:a16="http://schemas.microsoft.com/office/drawing/2014/main" val="3623556133"/>
                  </a:ext>
                </a:extLst>
              </a:tr>
              <a:tr h="238420">
                <a:tc>
                  <a:txBody>
                    <a:bodyPr/>
                    <a:lstStyle/>
                    <a:p>
                      <a:pPr algn="ctr" fontAlgn="ctr"/>
                      <a:r>
                        <a:rPr lang="nb-NO" sz="1000" b="0" i="0" u="none" strike="noStrike" dirty="0">
                          <a:effectLst/>
                          <a:latin typeface="Arial" panose="020B0604020202020204" pitchFamily="34" charset="0"/>
                          <a:cs typeface="Arial" panose="020B0604020202020204" pitchFamily="34" charset="0"/>
                        </a:rPr>
                        <a:t>6 %</a:t>
                      </a:r>
                    </a:p>
                  </a:txBody>
                  <a:tcPr marL="7620" marR="7620" marT="7620" marB="0" anchor="ctr">
                    <a:lnL>
                      <a:noFill/>
                    </a:lnL>
                    <a:lnR>
                      <a:noFill/>
                    </a:lnR>
                    <a:lnT>
                      <a:noFill/>
                    </a:lnT>
                    <a:lnB>
                      <a:noFill/>
                    </a:lnB>
                  </a:tcPr>
                </a:tc>
                <a:extLst>
                  <a:ext uri="{0D108BD9-81ED-4DB2-BD59-A6C34878D82A}">
                    <a16:rowId xmlns:a16="http://schemas.microsoft.com/office/drawing/2014/main" val="44218548"/>
                  </a:ext>
                </a:extLst>
              </a:tr>
              <a:tr h="238420">
                <a:tc>
                  <a:txBody>
                    <a:bodyPr/>
                    <a:lstStyle/>
                    <a:p>
                      <a:pPr algn="ctr" fontAlgn="ctr"/>
                      <a:r>
                        <a:rPr lang="nb-NO" sz="1000" b="0" i="0" u="none" strike="noStrike" dirty="0">
                          <a:effectLst/>
                          <a:latin typeface="Arial" panose="020B0604020202020204" pitchFamily="34" charset="0"/>
                          <a:cs typeface="Arial" panose="020B0604020202020204" pitchFamily="34" charset="0"/>
                        </a:rPr>
                        <a:t>7 %</a:t>
                      </a:r>
                    </a:p>
                  </a:txBody>
                  <a:tcPr marL="7620" marR="7620" marT="7620" marB="0" anchor="ctr">
                    <a:lnL>
                      <a:noFill/>
                    </a:lnL>
                    <a:lnR>
                      <a:noFill/>
                    </a:lnR>
                    <a:lnT>
                      <a:noFill/>
                    </a:lnT>
                    <a:lnB>
                      <a:noFill/>
                    </a:lnB>
                  </a:tcPr>
                </a:tc>
                <a:extLst>
                  <a:ext uri="{0D108BD9-81ED-4DB2-BD59-A6C34878D82A}">
                    <a16:rowId xmlns:a16="http://schemas.microsoft.com/office/drawing/2014/main" val="156538520"/>
                  </a:ext>
                </a:extLst>
              </a:tr>
              <a:tr h="238420">
                <a:tc>
                  <a:txBody>
                    <a:bodyPr/>
                    <a:lstStyle/>
                    <a:p>
                      <a:pPr algn="ctr" fontAlgn="ctr"/>
                      <a:r>
                        <a:rPr lang="nb-NO" sz="1000" b="0" i="0" u="none" strike="noStrike" dirty="0">
                          <a:effectLst/>
                          <a:latin typeface="Arial" panose="020B0604020202020204" pitchFamily="34" charset="0"/>
                          <a:cs typeface="Arial" panose="020B0604020202020204" pitchFamily="34" charset="0"/>
                        </a:rPr>
                        <a:t>7 %</a:t>
                      </a:r>
                    </a:p>
                  </a:txBody>
                  <a:tcPr marL="7620" marR="7620" marT="7620" marB="0" anchor="ctr">
                    <a:lnL>
                      <a:noFill/>
                    </a:lnL>
                    <a:lnR>
                      <a:noFill/>
                    </a:lnR>
                    <a:lnT>
                      <a:noFill/>
                    </a:lnT>
                    <a:lnB>
                      <a:noFill/>
                    </a:lnB>
                  </a:tcPr>
                </a:tc>
                <a:extLst>
                  <a:ext uri="{0D108BD9-81ED-4DB2-BD59-A6C34878D82A}">
                    <a16:rowId xmlns:a16="http://schemas.microsoft.com/office/drawing/2014/main" val="3363460296"/>
                  </a:ext>
                </a:extLst>
              </a:tr>
              <a:tr h="238420">
                <a:tc>
                  <a:txBody>
                    <a:bodyPr/>
                    <a:lstStyle/>
                    <a:p>
                      <a:pPr algn="ctr" fontAlgn="ctr"/>
                      <a:r>
                        <a:rPr lang="nb-NO" sz="1000" b="0" i="0" u="none" strike="noStrike" dirty="0">
                          <a:effectLst/>
                          <a:latin typeface="Arial" panose="020B0604020202020204" pitchFamily="34" charset="0"/>
                          <a:cs typeface="Arial" panose="020B0604020202020204" pitchFamily="34" charset="0"/>
                        </a:rPr>
                        <a:t>5 %</a:t>
                      </a:r>
                    </a:p>
                  </a:txBody>
                  <a:tcPr marL="7620" marR="7620" marT="7620" marB="0" anchor="ctr">
                    <a:lnL>
                      <a:noFill/>
                    </a:lnL>
                    <a:lnR>
                      <a:noFill/>
                    </a:lnR>
                    <a:lnT>
                      <a:noFill/>
                    </a:lnT>
                    <a:lnB>
                      <a:noFill/>
                    </a:lnB>
                  </a:tcPr>
                </a:tc>
                <a:extLst>
                  <a:ext uri="{0D108BD9-81ED-4DB2-BD59-A6C34878D82A}">
                    <a16:rowId xmlns:a16="http://schemas.microsoft.com/office/drawing/2014/main" val="3131523577"/>
                  </a:ext>
                </a:extLst>
              </a:tr>
              <a:tr h="238420">
                <a:tc>
                  <a:txBody>
                    <a:bodyPr/>
                    <a:lstStyle/>
                    <a:p>
                      <a:pPr algn="ctr" fontAlgn="ctr"/>
                      <a:r>
                        <a:rPr lang="nb-NO" sz="1000" b="0" i="0" u="none" strike="noStrike" dirty="0">
                          <a:effectLst/>
                          <a:latin typeface="Arial" panose="020B0604020202020204" pitchFamily="34" charset="0"/>
                          <a:cs typeface="Arial" panose="020B0604020202020204" pitchFamily="34" charset="0"/>
                        </a:rPr>
                        <a:t>3 %</a:t>
                      </a:r>
                    </a:p>
                  </a:txBody>
                  <a:tcPr marL="7620" marR="7620" marT="7620" marB="0" anchor="ctr">
                    <a:lnL>
                      <a:noFill/>
                    </a:lnL>
                    <a:lnR>
                      <a:noFill/>
                    </a:lnR>
                    <a:lnT>
                      <a:noFill/>
                    </a:lnT>
                    <a:lnB>
                      <a:noFill/>
                    </a:lnB>
                  </a:tcPr>
                </a:tc>
                <a:extLst>
                  <a:ext uri="{0D108BD9-81ED-4DB2-BD59-A6C34878D82A}">
                    <a16:rowId xmlns:a16="http://schemas.microsoft.com/office/drawing/2014/main" val="482040026"/>
                  </a:ext>
                </a:extLst>
              </a:tr>
              <a:tr h="238420">
                <a:tc>
                  <a:txBody>
                    <a:bodyPr/>
                    <a:lstStyle/>
                    <a:p>
                      <a:pPr algn="ctr" fontAlgn="ctr"/>
                      <a:r>
                        <a:rPr lang="nb-NO" sz="1000" b="0" i="0" u="none" strike="noStrike" dirty="0">
                          <a:effectLst/>
                          <a:latin typeface="Arial" panose="020B0604020202020204" pitchFamily="34" charset="0"/>
                          <a:cs typeface="Arial" panose="020B0604020202020204" pitchFamily="34" charset="0"/>
                        </a:rPr>
                        <a:t>4 %</a:t>
                      </a:r>
                    </a:p>
                  </a:txBody>
                  <a:tcPr marL="7620" marR="7620" marT="7620" marB="0" anchor="ctr">
                    <a:lnL>
                      <a:noFill/>
                    </a:lnL>
                    <a:lnR>
                      <a:noFill/>
                    </a:lnR>
                    <a:lnT>
                      <a:noFill/>
                    </a:lnT>
                    <a:lnB>
                      <a:noFill/>
                    </a:lnB>
                  </a:tcPr>
                </a:tc>
                <a:extLst>
                  <a:ext uri="{0D108BD9-81ED-4DB2-BD59-A6C34878D82A}">
                    <a16:rowId xmlns:a16="http://schemas.microsoft.com/office/drawing/2014/main" val="3793116124"/>
                  </a:ext>
                </a:extLst>
              </a:tr>
              <a:tr h="238420">
                <a:tc>
                  <a:txBody>
                    <a:bodyPr/>
                    <a:lstStyle/>
                    <a:p>
                      <a:pPr algn="ctr" fontAlgn="ctr"/>
                      <a:r>
                        <a:rPr lang="nb-NO" sz="1000" b="0" i="0" u="none" strike="noStrike" dirty="0">
                          <a:effectLst/>
                          <a:latin typeface="Arial" panose="020B0604020202020204" pitchFamily="34" charset="0"/>
                          <a:cs typeface="Arial" panose="020B0604020202020204" pitchFamily="34" charset="0"/>
                        </a:rPr>
                        <a:t>4 %</a:t>
                      </a:r>
                    </a:p>
                  </a:txBody>
                  <a:tcPr marL="7620" marR="7620" marT="7620" marB="0" anchor="ctr">
                    <a:lnL>
                      <a:noFill/>
                    </a:lnL>
                    <a:lnR>
                      <a:noFill/>
                    </a:lnR>
                    <a:lnT>
                      <a:noFill/>
                    </a:lnT>
                    <a:lnB>
                      <a:noFill/>
                    </a:lnB>
                  </a:tcPr>
                </a:tc>
                <a:extLst>
                  <a:ext uri="{0D108BD9-81ED-4DB2-BD59-A6C34878D82A}">
                    <a16:rowId xmlns:a16="http://schemas.microsoft.com/office/drawing/2014/main" val="4253431356"/>
                  </a:ext>
                </a:extLst>
              </a:tr>
            </a:tbl>
          </a:graphicData>
        </a:graphic>
      </p:graphicFrame>
    </p:spTree>
    <p:extLst>
      <p:ext uri="{BB962C8B-B14F-4D97-AF65-F5344CB8AC3E}">
        <p14:creationId xmlns:p14="http://schemas.microsoft.com/office/powerpoint/2010/main" val="306362608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2" descr="Bilderesultat for person med spÃ¸rsmÃ¥lstegn">
            <a:extLst>
              <a:ext uri="{FF2B5EF4-FFF2-40B4-BE49-F238E27FC236}">
                <a16:creationId xmlns:a16="http://schemas.microsoft.com/office/drawing/2014/main" id="{386EEF71-4A1E-448A-84AF-C365229ADDF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0172288" y="3789040"/>
            <a:ext cx="2039455" cy="3068960"/>
          </a:xfrm>
          <a:prstGeom prst="rect">
            <a:avLst/>
          </a:prstGeom>
          <a:noFill/>
          <a:extLst>
            <a:ext uri="{909E8E84-426E-40DD-AFC4-6F175D3DCCD1}">
              <a14:hiddenFill xmlns:a14="http://schemas.microsoft.com/office/drawing/2010/main">
                <a:solidFill>
                  <a:srgbClr val="FFFFFF"/>
                </a:solidFill>
              </a14:hiddenFill>
            </a:ext>
          </a:extLst>
        </p:spPr>
      </p:pic>
      <p:sp>
        <p:nvSpPr>
          <p:cNvPr id="8" name="TekstSylinder 7">
            <a:extLst>
              <a:ext uri="{FF2B5EF4-FFF2-40B4-BE49-F238E27FC236}">
                <a16:creationId xmlns:a16="http://schemas.microsoft.com/office/drawing/2014/main" id="{19FBDF28-5D15-4465-B161-23654AC4AC4B}"/>
              </a:ext>
            </a:extLst>
          </p:cNvPr>
          <p:cNvSpPr txBox="1"/>
          <p:nvPr/>
        </p:nvSpPr>
        <p:spPr>
          <a:xfrm>
            <a:off x="5879976" y="1343992"/>
            <a:ext cx="4824536" cy="4154984"/>
          </a:xfrm>
          <a:prstGeom prst="rect">
            <a:avLst/>
          </a:prstGeom>
          <a:noFill/>
        </p:spPr>
        <p:txBody>
          <a:bodyPr wrap="square">
            <a:spAutoFit/>
          </a:bodyPr>
          <a:lstStyle/>
          <a:p>
            <a:r>
              <a:rPr lang="nb-NO" b="1" dirty="0"/>
              <a:t>4. BAKGRUNNSINFORMASJON</a:t>
            </a:r>
          </a:p>
          <a:p>
            <a:pPr marL="171450" indent="-171450">
              <a:buFont typeface="Arial" panose="020B0604020202020204" pitchFamily="34" charset="0"/>
              <a:buChar char="•"/>
            </a:pPr>
            <a:r>
              <a:rPr lang="nb-NO" dirty="0"/>
              <a:t>Besøksfrekvens bokhandel og bibliotek (fysisk og på nett)</a:t>
            </a:r>
          </a:p>
          <a:p>
            <a:pPr marL="171450" indent="-171450">
              <a:buFont typeface="Arial" panose="020B0604020202020204" pitchFamily="34" charset="0"/>
              <a:buChar char="•"/>
            </a:pPr>
            <a:r>
              <a:rPr lang="nb-NO" dirty="0"/>
              <a:t>Varer kjøpt ved siste besøk i bokhandel</a:t>
            </a:r>
          </a:p>
          <a:p>
            <a:pPr marL="171450" indent="-171450">
              <a:buFont typeface="Arial" panose="020B0604020202020204" pitchFamily="34" charset="0"/>
              <a:buChar char="•"/>
            </a:pPr>
            <a:r>
              <a:rPr lang="nb-NO" dirty="0"/>
              <a:t>Hvis kjøpt bøker; Var det planlagt eller impuls</a:t>
            </a:r>
          </a:p>
          <a:p>
            <a:endParaRPr lang="nb-NO" dirty="0"/>
          </a:p>
          <a:p>
            <a:pPr marL="171450" indent="-171450">
              <a:buFont typeface="Arial" panose="020B0604020202020204" pitchFamily="34" charset="0"/>
              <a:buChar char="•"/>
            </a:pPr>
            <a:r>
              <a:rPr lang="nb-NO" dirty="0"/>
              <a:t>Enig/uenig i 16 ulike holdningsspørsmål (grunnlag for clustring)</a:t>
            </a:r>
          </a:p>
          <a:p>
            <a:endParaRPr lang="nb-NO" b="1" dirty="0"/>
          </a:p>
          <a:p>
            <a:endParaRPr lang="nb-NO" b="1" dirty="0">
              <a:solidFill>
                <a:schemeClr val="tx1">
                  <a:lumMod val="50000"/>
                  <a:lumOff val="50000"/>
                </a:schemeClr>
              </a:solidFill>
            </a:endParaRPr>
          </a:p>
          <a:p>
            <a:r>
              <a:rPr lang="nb-NO" b="1" dirty="0"/>
              <a:t>5. DRIVERE OG NEEDS-GAP</a:t>
            </a:r>
          </a:p>
          <a:p>
            <a:r>
              <a:rPr lang="nb-NO" dirty="0"/>
              <a:t>Max-diff analyse kjøp med 32 drivere fordelt to kontekster</a:t>
            </a:r>
          </a:p>
          <a:p>
            <a:r>
              <a:rPr lang="nb-NO" dirty="0"/>
              <a:t>Max-diff analyse lese med 30 drivere fordelt på tre kontekster</a:t>
            </a:r>
          </a:p>
          <a:p>
            <a:r>
              <a:rPr lang="nb-NO" dirty="0">
                <a:latin typeface="Arial" panose="020B0604020202020204" pitchFamily="34" charset="0"/>
                <a:cs typeface="Arial" panose="020B0604020202020204" pitchFamily="34" charset="0"/>
              </a:rPr>
              <a:t>Behovsgapet er kartlagt gjennom 3 spørsmål der egenskapene </a:t>
            </a:r>
          </a:p>
          <a:p>
            <a:r>
              <a:rPr lang="nb-NO" dirty="0">
                <a:latin typeface="Arial" panose="020B0604020202020204" pitchFamily="34" charset="0"/>
                <a:cs typeface="Arial" panose="020B0604020202020204" pitchFamily="34" charset="0"/>
              </a:rPr>
              <a:t>indekseres på en skala fra 0-100</a:t>
            </a:r>
          </a:p>
          <a:p>
            <a:pPr marL="228600" indent="-228600">
              <a:buFont typeface="+mj-lt"/>
              <a:buAutoNum type="arabicPeriod"/>
            </a:pPr>
            <a:r>
              <a:rPr lang="nb-NO" dirty="0">
                <a:latin typeface="Arial" panose="020B0604020202020204" pitchFamily="34" charset="0"/>
                <a:ea typeface="Cambria" panose="02040503050406030204" pitchFamily="18" charset="0"/>
                <a:cs typeface="Arial" panose="020B0604020202020204" pitchFamily="34" charset="0"/>
              </a:rPr>
              <a:t>A</a:t>
            </a:r>
            <a:r>
              <a:rPr lang="nb-NO" dirty="0">
                <a:effectLst/>
                <a:latin typeface="Arial" panose="020B0604020202020204" pitchFamily="34" charset="0"/>
                <a:ea typeface="Cambria" panose="02040503050406030204" pitchFamily="18" charset="0"/>
                <a:cs typeface="Arial" panose="020B0604020202020204" pitchFamily="34" charset="0"/>
              </a:rPr>
              <a:t>lle egenskaper som burde vært </a:t>
            </a:r>
            <a:r>
              <a:rPr lang="nb-NO" dirty="0">
                <a:effectLst/>
                <a:latin typeface="Arial" panose="020B0604020202020204" pitchFamily="34" charset="0"/>
                <a:ea typeface="Times New Roman" panose="02020603050405020304" pitchFamily="18" charset="0"/>
                <a:cs typeface="Arial" panose="020B0604020202020204" pitchFamily="34" charset="0"/>
              </a:rPr>
              <a:t>bedre/annerledes for at du skulle [kjøpt/lest bøker oftere</a:t>
            </a:r>
          </a:p>
          <a:p>
            <a:pPr marL="228600" indent="-228600">
              <a:buFont typeface="+mj-lt"/>
              <a:buAutoNum type="arabicPeriod"/>
            </a:pPr>
            <a:r>
              <a:rPr lang="nb-NO" dirty="0">
                <a:effectLst/>
                <a:latin typeface="Arial" panose="020B0604020202020204" pitchFamily="34" charset="0"/>
                <a:ea typeface="Times New Roman" panose="02020603050405020304" pitchFamily="18" charset="0"/>
                <a:cs typeface="Arial" panose="020B0604020202020204" pitchFamily="34" charset="0"/>
              </a:rPr>
              <a:t>Velg de tre mest relevante alternativene for at du skulle [kjøpt/lest] bøker oftere</a:t>
            </a:r>
          </a:p>
          <a:p>
            <a:pPr marL="228600" indent="-228600">
              <a:buFont typeface="+mj-lt"/>
              <a:buAutoNum type="arabicPeriod"/>
            </a:pPr>
            <a:r>
              <a:rPr lang="nb-NO" dirty="0">
                <a:effectLst/>
                <a:latin typeface="Arial" panose="020B0604020202020204" pitchFamily="34" charset="0"/>
                <a:ea typeface="Times New Roman" panose="02020603050405020304" pitchFamily="18" charset="0"/>
                <a:cs typeface="Arial" panose="020B0604020202020204" pitchFamily="34" charset="0"/>
              </a:rPr>
              <a:t>Velg alle alternativer som ikke spiller noen rolle for om du </a:t>
            </a:r>
            <a:r>
              <a:rPr lang="nb-NO" dirty="0">
                <a:latin typeface="Arial" panose="020B0604020202020204" pitchFamily="34" charset="0"/>
                <a:ea typeface="Times New Roman" panose="02020603050405020304" pitchFamily="18" charset="0"/>
                <a:cs typeface="Arial" panose="020B0604020202020204" pitchFamily="34" charset="0"/>
              </a:rPr>
              <a:t>[kjøper/leser] </a:t>
            </a:r>
            <a:r>
              <a:rPr lang="nb-NO" dirty="0">
                <a:effectLst/>
                <a:latin typeface="Arial" panose="020B0604020202020204" pitchFamily="34" charset="0"/>
                <a:ea typeface="Times New Roman" panose="02020603050405020304" pitchFamily="18" charset="0"/>
                <a:cs typeface="Arial" panose="020B0604020202020204" pitchFamily="34" charset="0"/>
              </a:rPr>
              <a:t>bøker oftere eller ikke</a:t>
            </a:r>
          </a:p>
          <a:p>
            <a:endParaRPr lang="nb-NO" dirty="0"/>
          </a:p>
          <a:p>
            <a:endParaRPr lang="nb-NO" dirty="0"/>
          </a:p>
          <a:p>
            <a:pPr marL="228600" indent="-228600">
              <a:buFont typeface="+mj-lt"/>
              <a:buAutoNum type="arabicPeriod"/>
            </a:pPr>
            <a:endParaRPr lang="nb-NO" dirty="0">
              <a:effectLst/>
              <a:latin typeface="Arial" panose="020B0604020202020204" pitchFamily="34" charset="0"/>
              <a:ea typeface="Cambria" panose="02040503050406030204" pitchFamily="18" charset="0"/>
              <a:cs typeface="Arial" panose="020B0604020202020204" pitchFamily="34" charset="0"/>
            </a:endParaRPr>
          </a:p>
        </p:txBody>
      </p:sp>
      <p:sp>
        <p:nvSpPr>
          <p:cNvPr id="14" name="TekstSylinder 13">
            <a:extLst>
              <a:ext uri="{FF2B5EF4-FFF2-40B4-BE49-F238E27FC236}">
                <a16:creationId xmlns:a16="http://schemas.microsoft.com/office/drawing/2014/main" id="{83B1F7B5-078A-4BCC-9B5E-4976DDCB6EFB}"/>
              </a:ext>
            </a:extLst>
          </p:cNvPr>
          <p:cNvSpPr txBox="1"/>
          <p:nvPr/>
        </p:nvSpPr>
        <p:spPr>
          <a:xfrm>
            <a:off x="623392" y="1365731"/>
            <a:ext cx="6125546" cy="5447645"/>
          </a:xfrm>
          <a:prstGeom prst="rect">
            <a:avLst/>
          </a:prstGeom>
          <a:noFill/>
        </p:spPr>
        <p:txBody>
          <a:bodyPr wrap="square">
            <a:spAutoFit/>
          </a:bodyPr>
          <a:lstStyle/>
          <a:p>
            <a:r>
              <a:rPr lang="nb-NO" b="1" dirty="0"/>
              <a:t>1. LESING AV / LYTTING TIL BØKER</a:t>
            </a:r>
          </a:p>
          <a:p>
            <a:pPr marL="171450" indent="-171450">
              <a:buFont typeface="Arial" panose="020B0604020202020204" pitchFamily="34" charset="0"/>
              <a:buChar char="•"/>
            </a:pPr>
            <a:r>
              <a:rPr lang="nb-NO" dirty="0"/>
              <a:t>Antall bøker lest/lyttet til siste året</a:t>
            </a:r>
          </a:p>
          <a:p>
            <a:pPr marL="171450" indent="-171450">
              <a:buFont typeface="Arial" panose="020B0604020202020204" pitchFamily="34" charset="0"/>
              <a:buChar char="•"/>
            </a:pPr>
            <a:r>
              <a:rPr lang="nb-NO" dirty="0"/>
              <a:t>Fordeling av påbegynte kontra fullførte bøker</a:t>
            </a:r>
          </a:p>
          <a:p>
            <a:pPr marL="171450" indent="-171450">
              <a:buFont typeface="Arial" panose="020B0604020202020204" pitchFamily="34" charset="0"/>
              <a:buChar char="•"/>
            </a:pPr>
            <a:r>
              <a:rPr lang="nb-NO" dirty="0"/>
              <a:t>Hvis ingen, årsak for å ikke lese noen bøker i løpet av 2021</a:t>
            </a:r>
          </a:p>
          <a:p>
            <a:pPr marL="171450" indent="-171450">
              <a:buFont typeface="Arial" panose="020B0604020202020204" pitchFamily="34" charset="0"/>
              <a:buChar char="•"/>
            </a:pPr>
            <a:r>
              <a:rPr lang="nb-NO" dirty="0"/>
              <a:t>Endring av lesefrekvens</a:t>
            </a:r>
          </a:p>
          <a:p>
            <a:pPr marL="171450" indent="-171450">
              <a:buFont typeface="Arial" panose="020B0604020202020204" pitchFamily="34" charset="0"/>
              <a:buChar char="•"/>
            </a:pPr>
            <a:r>
              <a:rPr lang="nb-NO" dirty="0"/>
              <a:t>Årsak for å lese flere / færre bøker siste året</a:t>
            </a:r>
          </a:p>
          <a:p>
            <a:pPr marL="171450" indent="-171450">
              <a:buFont typeface="Arial" panose="020B0604020202020204" pitchFamily="34" charset="0"/>
              <a:buChar char="•"/>
            </a:pPr>
            <a:r>
              <a:rPr lang="nb-NO" dirty="0"/>
              <a:t>Fordeling av språk</a:t>
            </a:r>
          </a:p>
          <a:p>
            <a:pPr marL="171450" indent="-171450">
              <a:buFont typeface="Arial" panose="020B0604020202020204" pitchFamily="34" charset="0"/>
              <a:buChar char="•"/>
            </a:pPr>
            <a:r>
              <a:rPr lang="nb-NO" dirty="0"/>
              <a:t>Fordeling av format</a:t>
            </a:r>
          </a:p>
          <a:p>
            <a:pPr marL="171450" indent="-171450">
              <a:buFont typeface="Arial" panose="020B0604020202020204" pitchFamily="34" charset="0"/>
              <a:buChar char="•"/>
            </a:pPr>
            <a:r>
              <a:rPr lang="nb-NO" dirty="0"/>
              <a:t>Hvilke kanaler ble benyttet for å skaffe bøker i de ulike format</a:t>
            </a:r>
          </a:p>
          <a:p>
            <a:pPr marL="171450" indent="-171450">
              <a:buFont typeface="Arial" panose="020B0604020202020204" pitchFamily="34" charset="0"/>
              <a:buChar char="•"/>
            </a:pPr>
            <a:r>
              <a:rPr lang="nb-NO" dirty="0"/>
              <a:t>Fordeling av format i dag kontra hva de tror det vil være om 2-3 år</a:t>
            </a:r>
          </a:p>
          <a:p>
            <a:pPr marL="171450" indent="-171450">
              <a:buFont typeface="Arial" panose="020B0604020202020204" pitchFamily="34" charset="0"/>
              <a:buChar char="•"/>
            </a:pPr>
            <a:r>
              <a:rPr lang="nb-NO" dirty="0"/>
              <a:t>Lesefrekvens for barn</a:t>
            </a:r>
          </a:p>
          <a:p>
            <a:endParaRPr lang="nb-NO" dirty="0"/>
          </a:p>
          <a:p>
            <a:r>
              <a:rPr lang="nb-NO" b="1" dirty="0"/>
              <a:t>2. STRØMMETJENESTER</a:t>
            </a:r>
          </a:p>
          <a:p>
            <a:pPr marL="171450" indent="-171450">
              <a:buFont typeface="Arial" panose="020B0604020202020204" pitchFamily="34" charset="0"/>
              <a:buChar char="•"/>
            </a:pPr>
            <a:r>
              <a:rPr lang="nb-NO" dirty="0"/>
              <a:t>Registrert på en strømmetjeneste</a:t>
            </a:r>
          </a:p>
          <a:p>
            <a:pPr marL="171450" indent="-171450">
              <a:buFont typeface="Arial" panose="020B0604020202020204" pitchFamily="34" charset="0"/>
              <a:buChar char="•"/>
            </a:pPr>
            <a:r>
              <a:rPr lang="nb-NO" dirty="0"/>
              <a:t>Hvilket format benytter de strømmetjenesten til</a:t>
            </a:r>
          </a:p>
          <a:p>
            <a:pPr marL="171450" indent="-171450">
              <a:buFont typeface="Arial" panose="020B0604020202020204" pitchFamily="34" charset="0"/>
              <a:buChar char="•"/>
            </a:pPr>
            <a:r>
              <a:rPr lang="nb-NO" dirty="0"/>
              <a:t>Andel av total lesing som hentes fra strømmetjeneste</a:t>
            </a:r>
          </a:p>
          <a:p>
            <a:pPr marL="171450" indent="-171450">
              <a:buFont typeface="Arial" panose="020B0604020202020204" pitchFamily="34" charset="0"/>
              <a:buChar char="•"/>
            </a:pPr>
            <a:r>
              <a:rPr lang="nb-NO" dirty="0"/>
              <a:t>Hvilke strømmetjenester benyttes</a:t>
            </a:r>
          </a:p>
          <a:p>
            <a:pPr marL="171450" indent="-171450">
              <a:buFont typeface="Arial" panose="020B0604020202020204" pitchFamily="34" charset="0"/>
              <a:buChar char="•"/>
            </a:pPr>
            <a:r>
              <a:rPr lang="nb-NO" dirty="0"/>
              <a:t>Endring av frekvens etter at de tok i bruk strømmetjenesten</a:t>
            </a:r>
          </a:p>
          <a:p>
            <a:pPr marL="171450" indent="-171450">
              <a:buFont typeface="Arial" panose="020B0604020202020204" pitchFamily="34" charset="0"/>
              <a:buChar char="•"/>
            </a:pPr>
            <a:endParaRPr lang="nb-NO" dirty="0"/>
          </a:p>
          <a:p>
            <a:r>
              <a:rPr lang="nb-NO" b="1" dirty="0"/>
              <a:t>3. LÅN OG KJØP AV BØKER</a:t>
            </a:r>
          </a:p>
          <a:p>
            <a:pPr marL="171450" indent="-171450">
              <a:buFont typeface="Arial" panose="020B0604020202020204" pitchFamily="34" charset="0"/>
              <a:buChar char="•"/>
            </a:pPr>
            <a:r>
              <a:rPr lang="nb-NO" dirty="0"/>
              <a:t>Hvor mange bøker lånte de på biblioteket siste år – og i hvilket format</a:t>
            </a:r>
          </a:p>
          <a:p>
            <a:pPr marL="171450" indent="-171450">
              <a:buFont typeface="Arial" panose="020B0604020202020204" pitchFamily="34" charset="0"/>
              <a:buChar char="•"/>
            </a:pPr>
            <a:r>
              <a:rPr lang="nb-NO" dirty="0"/>
              <a:t>Antall bøker de kjøpte siste året</a:t>
            </a:r>
          </a:p>
          <a:p>
            <a:pPr marL="171450" indent="-171450">
              <a:buFont typeface="Arial" panose="020B0604020202020204" pitchFamily="34" charset="0"/>
              <a:buChar char="•"/>
            </a:pPr>
            <a:r>
              <a:rPr lang="nb-NO" dirty="0"/>
              <a:t>Hvem kjøpte de bøkene til</a:t>
            </a:r>
          </a:p>
          <a:p>
            <a:pPr marL="171450" indent="-171450">
              <a:buFont typeface="Arial" panose="020B0604020202020204" pitchFamily="34" charset="0"/>
              <a:buChar char="•"/>
            </a:pPr>
            <a:r>
              <a:rPr lang="nb-NO" dirty="0"/>
              <a:t>Kjøpskanal</a:t>
            </a:r>
          </a:p>
          <a:p>
            <a:pPr marL="171450" indent="-171450">
              <a:buFont typeface="Arial" panose="020B0604020202020204" pitchFamily="34" charset="0"/>
              <a:buChar char="•"/>
            </a:pPr>
            <a:r>
              <a:rPr lang="nb-NO" dirty="0"/>
              <a:t>Fordeling av format</a:t>
            </a:r>
          </a:p>
          <a:p>
            <a:pPr marL="171450" indent="-171450">
              <a:buFont typeface="Arial" panose="020B0604020202020204" pitchFamily="34" charset="0"/>
              <a:buChar char="•"/>
            </a:pPr>
            <a:r>
              <a:rPr lang="nb-NO" dirty="0"/>
              <a:t>Hvis kjøpt e-bøker; Hvor ble disse kjøpt</a:t>
            </a:r>
          </a:p>
          <a:p>
            <a:pPr marL="171450" indent="-171450">
              <a:buFont typeface="Arial" panose="020B0604020202020204" pitchFamily="34" charset="0"/>
              <a:buChar char="•"/>
            </a:pPr>
            <a:r>
              <a:rPr lang="nb-NO" dirty="0"/>
              <a:t>Endring av kjøpsfrekvens</a:t>
            </a:r>
          </a:p>
          <a:p>
            <a:pPr marL="171450" indent="-171450">
              <a:buFont typeface="Arial" panose="020B0604020202020204" pitchFamily="34" charset="0"/>
              <a:buChar char="•"/>
            </a:pPr>
            <a:r>
              <a:rPr lang="nb-NO" dirty="0"/>
              <a:t>Årsak for å kjøpe flere / færre bøker siste året</a:t>
            </a:r>
          </a:p>
          <a:p>
            <a:pPr marL="171450" indent="-171450">
              <a:buFont typeface="Arial" panose="020B0604020202020204" pitchFamily="34" charset="0"/>
              <a:buChar char="•"/>
            </a:pPr>
            <a:r>
              <a:rPr lang="nb-NO" dirty="0"/>
              <a:t>Hva er makspris de er villig til å betale for ulike tilbud</a:t>
            </a:r>
          </a:p>
        </p:txBody>
      </p:sp>
      <p:sp>
        <p:nvSpPr>
          <p:cNvPr id="16" name="Tittel 1">
            <a:extLst>
              <a:ext uri="{FF2B5EF4-FFF2-40B4-BE49-F238E27FC236}">
                <a16:creationId xmlns:a16="http://schemas.microsoft.com/office/drawing/2014/main" id="{6E8F04F2-C491-4CA4-BF5E-2E37C1AA1FAC}"/>
              </a:ext>
            </a:extLst>
          </p:cNvPr>
          <p:cNvSpPr>
            <a:spLocks noGrp="1"/>
          </p:cNvSpPr>
          <p:nvPr>
            <p:ph type="title"/>
          </p:nvPr>
        </p:nvSpPr>
        <p:spPr>
          <a:xfrm>
            <a:off x="733425" y="260648"/>
            <a:ext cx="10725150" cy="911225"/>
          </a:xfrm>
        </p:spPr>
        <p:txBody>
          <a:bodyPr/>
          <a:lstStyle/>
          <a:p>
            <a:r>
              <a:rPr lang="nb-NO" sz="1200" dirty="0">
                <a:solidFill>
                  <a:schemeClr val="tx1">
                    <a:lumMod val="50000"/>
                    <a:lumOff val="50000"/>
                  </a:schemeClr>
                </a:solidFill>
              </a:rPr>
              <a:t>SKJEMASTRUKTUR</a:t>
            </a:r>
            <a:br>
              <a:rPr lang="nb-NO" dirty="0"/>
            </a:br>
            <a:r>
              <a:rPr lang="nb-NO" dirty="0">
                <a:solidFill>
                  <a:schemeClr val="tx1"/>
                </a:solidFill>
              </a:rPr>
              <a:t>2119 besvarelser fra befolkningen - om forhold til bøker</a:t>
            </a:r>
            <a:endParaRPr lang="nb-NO" sz="1600" dirty="0"/>
          </a:p>
        </p:txBody>
      </p:sp>
    </p:spTree>
    <p:extLst>
      <p:ext uri="{BB962C8B-B14F-4D97-AF65-F5344CB8AC3E}">
        <p14:creationId xmlns:p14="http://schemas.microsoft.com/office/powerpoint/2010/main" val="748919274"/>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ell 3">
            <a:extLst>
              <a:ext uri="{FF2B5EF4-FFF2-40B4-BE49-F238E27FC236}">
                <a16:creationId xmlns:a16="http://schemas.microsoft.com/office/drawing/2014/main" id="{2EFC2B82-20DB-49DC-B68E-2D0D99ADBEBF}"/>
              </a:ext>
            </a:extLst>
          </p:cNvPr>
          <p:cNvGraphicFramePr>
            <a:graphicFrameLocks noGrp="1"/>
          </p:cNvGraphicFramePr>
          <p:nvPr/>
        </p:nvGraphicFramePr>
        <p:xfrm>
          <a:off x="742951" y="1412775"/>
          <a:ext cx="10401890" cy="5184567"/>
        </p:xfrm>
        <a:graphic>
          <a:graphicData uri="http://schemas.openxmlformats.org/drawingml/2006/table">
            <a:tbl>
              <a:tblPr>
                <a:effectLst>
                  <a:outerShdw blurRad="63500" sx="102000" sy="102000" algn="ctr" rotWithShape="0">
                    <a:prstClr val="black">
                      <a:alpha val="40000"/>
                    </a:prstClr>
                  </a:outerShdw>
                </a:effectLst>
              </a:tblPr>
              <a:tblGrid>
                <a:gridCol w="390284">
                  <a:extLst>
                    <a:ext uri="{9D8B030D-6E8A-4147-A177-3AD203B41FA5}">
                      <a16:colId xmlns:a16="http://schemas.microsoft.com/office/drawing/2014/main" val="696132330"/>
                    </a:ext>
                  </a:extLst>
                </a:gridCol>
                <a:gridCol w="5760000">
                  <a:extLst>
                    <a:ext uri="{9D8B030D-6E8A-4147-A177-3AD203B41FA5}">
                      <a16:colId xmlns:a16="http://schemas.microsoft.com/office/drawing/2014/main" val="2731838420"/>
                    </a:ext>
                  </a:extLst>
                </a:gridCol>
                <a:gridCol w="2125803">
                  <a:extLst>
                    <a:ext uri="{9D8B030D-6E8A-4147-A177-3AD203B41FA5}">
                      <a16:colId xmlns:a16="http://schemas.microsoft.com/office/drawing/2014/main" val="710934514"/>
                    </a:ext>
                  </a:extLst>
                </a:gridCol>
                <a:gridCol w="2125803">
                  <a:extLst>
                    <a:ext uri="{9D8B030D-6E8A-4147-A177-3AD203B41FA5}">
                      <a16:colId xmlns:a16="http://schemas.microsoft.com/office/drawing/2014/main" val="515957674"/>
                    </a:ext>
                  </a:extLst>
                </a:gridCol>
              </a:tblGrid>
              <a:tr h="169711">
                <a:tc>
                  <a:txBody>
                    <a:bodyPr/>
                    <a:lstStyle/>
                    <a:p>
                      <a:pPr algn="ctr" fontAlgn="b"/>
                      <a:r>
                        <a:rPr lang="nb-NO" sz="1000" b="1" i="0" u="none" strike="noStrike" dirty="0">
                          <a:solidFill>
                            <a:srgbClr val="000000"/>
                          </a:solidFill>
                          <a:effectLst/>
                          <a:latin typeface="Arial" panose="020B0604020202020204" pitchFamily="34" charset="0"/>
                          <a:cs typeface="Arial" panose="020B0604020202020204" pitchFamily="34" charset="0"/>
                        </a:rPr>
                        <a:t>#</a:t>
                      </a:r>
                    </a:p>
                  </a:txBody>
                  <a:tcPr marL="6450" marR="6450" marT="64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nb-NO" sz="1000" b="1" i="0" u="none" strike="noStrike" dirty="0">
                          <a:solidFill>
                            <a:srgbClr val="000000"/>
                          </a:solidFill>
                          <a:effectLst/>
                          <a:latin typeface="Arial" panose="020B0604020202020204" pitchFamily="34" charset="0"/>
                          <a:cs typeface="Arial" panose="020B0604020202020204" pitchFamily="34" charset="0"/>
                        </a:rPr>
                        <a:t>ÅRSAK FOR Å IKKE LESE BØKER</a:t>
                      </a:r>
                    </a:p>
                  </a:txBody>
                  <a:tcPr marL="77403" marR="6450" marT="64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nb-NO" sz="1000" b="1" i="0" u="none" strike="noStrike" dirty="0">
                          <a:solidFill>
                            <a:srgbClr val="000000"/>
                          </a:solidFill>
                          <a:effectLst/>
                          <a:latin typeface="Arial" panose="020B0604020202020204" pitchFamily="34" charset="0"/>
                          <a:cs typeface="Arial" panose="020B0604020202020204" pitchFamily="34" charset="0"/>
                        </a:rPr>
                        <a:t>FORKORTET TEKST</a:t>
                      </a:r>
                    </a:p>
                  </a:txBody>
                  <a:tcPr marL="77403" marR="6450" marT="64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nb-NO" sz="1000" b="1" i="0" u="none" strike="noStrike" dirty="0">
                          <a:solidFill>
                            <a:srgbClr val="000000"/>
                          </a:solidFill>
                          <a:effectLst/>
                          <a:latin typeface="Arial" panose="020B0604020202020204" pitchFamily="34" charset="0"/>
                          <a:cs typeface="Arial" panose="020B0604020202020204" pitchFamily="34" charset="0"/>
                        </a:rPr>
                        <a:t>GRUPPERT (CLUSTRET)</a:t>
                      </a:r>
                    </a:p>
                  </a:txBody>
                  <a:tcPr marL="77403" marR="6450" marT="64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46957304"/>
                  </a:ext>
                </a:extLst>
              </a:tr>
              <a:tr h="179102">
                <a:tc>
                  <a:txBody>
                    <a:bodyPr/>
                    <a:lstStyle/>
                    <a:p>
                      <a:pPr algn="ctr" fontAlgn="b"/>
                      <a:r>
                        <a:rPr lang="nb-NO" sz="1000" b="0" i="0" u="none" strike="noStrike" dirty="0">
                          <a:effectLst/>
                          <a:latin typeface="Arial" panose="020B0604020202020204" pitchFamily="34"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Mer tid på andre fritidsaktiviteter (trening, hobbyer mv) </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Mer tid på fritidsaktiviteter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Mer familie-/fritid</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95721837"/>
                  </a:ext>
                </a:extLst>
              </a:tr>
              <a:tr h="179102">
                <a:tc>
                  <a:txBody>
                    <a:bodyPr/>
                    <a:lstStyle/>
                    <a:p>
                      <a:pPr algn="ctr" fontAlgn="b"/>
                      <a:r>
                        <a:rPr lang="nb-NO" sz="1000" b="0" i="0" u="none" strike="noStrike" dirty="0">
                          <a:effectLst/>
                          <a:latin typeface="Arial" panose="020B0604020202020204" pitchFamily="34"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Mer tid på venner/familie/sosialt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Mer tid på venner/familie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b-NO" sz="1000" b="0" i="0" u="none" strike="noStrike" dirty="0">
                          <a:effectLst/>
                          <a:latin typeface="Arial" panose="020B0604020202020204" pitchFamily="34" charset="0"/>
                        </a:rPr>
                        <a:t>Mer familie-/fritid</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56834976"/>
                  </a:ext>
                </a:extLst>
              </a:tr>
              <a:tr h="179102">
                <a:tc>
                  <a:txBody>
                    <a:bodyPr/>
                    <a:lstStyle/>
                    <a:p>
                      <a:pPr algn="ctr" fontAlgn="b"/>
                      <a:r>
                        <a:rPr lang="nb-NO" sz="1000" b="0" i="0" u="none" strike="noStrike" dirty="0">
                          <a:effectLst/>
                          <a:latin typeface="Arial" panose="020B0604020202020204" pitchFamily="34" charset="0"/>
                        </a:rPr>
                        <a:t>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Mer å gjøre på jobb/studier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Mer på jobb/studier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Mer jobb/studier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10714959"/>
                  </a:ext>
                </a:extLst>
              </a:tr>
              <a:tr h="179102">
                <a:tc>
                  <a:txBody>
                    <a:bodyPr/>
                    <a:lstStyle/>
                    <a:p>
                      <a:pPr algn="ctr" fontAlgn="b"/>
                      <a:r>
                        <a:rPr lang="nb-NO" sz="1000" b="0" i="0" u="none" strike="noStrike" dirty="0">
                          <a:effectLst/>
                          <a:latin typeface="Arial" panose="020B0604020202020204" pitchFamily="34"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Fant ikke bøker som passet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Ikke bøker som passet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Finner ikke noe interessant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37413110"/>
                  </a:ext>
                </a:extLst>
              </a:tr>
              <a:tr h="179102">
                <a:tc>
                  <a:txBody>
                    <a:bodyPr/>
                    <a:lstStyle/>
                    <a:p>
                      <a:pPr algn="ctr" fontAlgn="b"/>
                      <a:r>
                        <a:rPr lang="nb-NO" sz="1000" b="0" i="0" u="none" strike="noStrike" dirty="0">
                          <a:effectLst/>
                          <a:latin typeface="Arial" panose="020B0604020202020204" pitchFamily="34" charset="0"/>
                        </a:rPr>
                        <a:t>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Fant ikke bøker jeg hadde lyst til å lese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Ingen lyst å lese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Mangler leselyst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84014237"/>
                  </a:ext>
                </a:extLst>
              </a:tr>
              <a:tr h="179102">
                <a:tc>
                  <a:txBody>
                    <a:bodyPr/>
                    <a:lstStyle/>
                    <a:p>
                      <a:pPr algn="ctr" fontAlgn="b"/>
                      <a:r>
                        <a:rPr lang="nb-NO" sz="1000" b="0" i="0" u="none" strike="noStrike" dirty="0">
                          <a:effectLst/>
                          <a:latin typeface="Arial" panose="020B0604020202020204" pitchFamily="34" charset="0"/>
                        </a:rPr>
                        <a:t>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Ingen bøker jeg følte jeg ‘måtte’ lese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Ingen "måtte lese" </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b-NO" sz="1000" b="0" i="0" u="none" strike="noStrike" dirty="0">
                          <a:effectLst/>
                          <a:latin typeface="Arial" panose="020B0604020202020204" pitchFamily="34" charset="0"/>
                        </a:rPr>
                        <a:t>Mangler leselyst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70943354"/>
                  </a:ext>
                </a:extLst>
              </a:tr>
              <a:tr h="179102">
                <a:tc>
                  <a:txBody>
                    <a:bodyPr/>
                    <a:lstStyle/>
                    <a:p>
                      <a:pPr algn="ctr" fontAlgn="b"/>
                      <a:r>
                        <a:rPr lang="nb-NO" sz="1000" b="0" i="0" u="none" strike="noStrike" dirty="0">
                          <a:effectLst/>
                          <a:latin typeface="Arial" panose="020B0604020202020204" pitchFamily="34" charset="0"/>
                        </a:rPr>
                        <a:t>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Mer tid på sosiale medier (Instagram, YouTube mv) </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Mer tid på SoMe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Er mer på skjerm</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33261154"/>
                  </a:ext>
                </a:extLst>
              </a:tr>
              <a:tr h="179102">
                <a:tc>
                  <a:txBody>
                    <a:bodyPr/>
                    <a:lstStyle/>
                    <a:p>
                      <a:pPr algn="ctr" fontAlgn="b"/>
                      <a:r>
                        <a:rPr lang="nb-NO" sz="1000" b="0" i="0" u="none" strike="noStrike" dirty="0">
                          <a:effectLst/>
                          <a:latin typeface="Arial" panose="020B0604020202020204" pitchFamily="34" charset="0"/>
                        </a:rPr>
                        <a:t>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Mer tid på spill/gaming</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Mer tid på spill/gaming</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Er mer på skjerm</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31777471"/>
                  </a:ext>
                </a:extLst>
              </a:tr>
              <a:tr h="179102">
                <a:tc>
                  <a:txBody>
                    <a:bodyPr/>
                    <a:lstStyle/>
                    <a:p>
                      <a:pPr algn="ctr" fontAlgn="b"/>
                      <a:r>
                        <a:rPr lang="nb-NO" sz="1000" b="0" i="0" u="none" strike="noStrike" dirty="0">
                          <a:effectLst/>
                          <a:latin typeface="Arial" panose="020B0604020202020204" pitchFamily="34" charset="0"/>
                        </a:rPr>
                        <a:t>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Fikk heller kunnskap, underholdning og inspirasjonen på nettet (blogger, YouTube, pod-caster ol)</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Heller på nett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Er mer på skjerm</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30607492"/>
                  </a:ext>
                </a:extLst>
              </a:tr>
              <a:tr h="179102">
                <a:tc>
                  <a:txBody>
                    <a:bodyPr/>
                    <a:lstStyle/>
                    <a:p>
                      <a:pPr algn="ctr" fontAlgn="b"/>
                      <a:r>
                        <a:rPr lang="nb-NO" sz="1000" b="0" i="0" u="none" strike="noStrike" dirty="0">
                          <a:effectLst/>
                          <a:latin typeface="Arial" panose="020B0604020202020204" pitchFamily="34" charset="0"/>
                        </a:rPr>
                        <a:t>10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Så mer på film og serier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Mer film/serier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Mer film/serier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52019221"/>
                  </a:ext>
                </a:extLst>
              </a:tr>
              <a:tr h="179102">
                <a:tc>
                  <a:txBody>
                    <a:bodyPr/>
                    <a:lstStyle/>
                    <a:p>
                      <a:pPr algn="ctr" fontAlgn="b"/>
                      <a:r>
                        <a:rPr lang="nb-NO" sz="1000" b="0" i="0" u="none" strike="noStrike" dirty="0">
                          <a:effectLst/>
                          <a:latin typeface="Arial" panose="020B0604020202020204" pitchFamily="34" charset="0"/>
                        </a:rPr>
                        <a:t>11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Var ikke på ferier/reiser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Ingen ferie/reiser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b-NO" sz="1000" b="0" i="0" u="none" strike="noStrike" dirty="0">
                          <a:effectLst/>
                          <a:latin typeface="Arial" panose="020B0604020202020204" pitchFamily="34" charset="0"/>
                        </a:rPr>
                        <a:t>Færre lesesituasjoner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77741952"/>
                  </a:ext>
                </a:extLst>
              </a:tr>
              <a:tr h="179102">
                <a:tc>
                  <a:txBody>
                    <a:bodyPr/>
                    <a:lstStyle/>
                    <a:p>
                      <a:pPr algn="ctr" fontAlgn="b"/>
                      <a:r>
                        <a:rPr lang="nb-NO" sz="1000" b="0" i="0" u="none" strike="noStrike" dirty="0">
                          <a:effectLst/>
                          <a:latin typeface="Arial" panose="020B0604020202020204" pitchFamily="34" charset="0"/>
                        </a:rPr>
                        <a:t>12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n-NO" sz="1000" b="0" i="0" u="none" strike="noStrike" dirty="0">
                          <a:effectLst/>
                          <a:latin typeface="Arial" panose="020B0604020202020204" pitchFamily="34" charset="0"/>
                        </a:rPr>
                        <a:t>Mindre tid til å lese bøker </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Mindre tid</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Færre lesesituasjoner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94407829"/>
                  </a:ext>
                </a:extLst>
              </a:tr>
              <a:tr h="179102">
                <a:tc>
                  <a:txBody>
                    <a:bodyPr/>
                    <a:lstStyle/>
                    <a:p>
                      <a:pPr algn="ctr" fontAlgn="b"/>
                      <a:r>
                        <a:rPr lang="nb-NO" sz="1000" b="0" i="0" u="none" strike="noStrike" dirty="0">
                          <a:effectLst/>
                          <a:latin typeface="Arial" panose="020B0604020202020204" pitchFamily="34" charset="0"/>
                        </a:rPr>
                        <a:t>13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Ferdig med bokserien(e) jeg fulgte med på</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Ferdig med bokserie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Finner ikke noe interessant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51351475"/>
                  </a:ext>
                </a:extLst>
              </a:tr>
              <a:tr h="179102">
                <a:tc>
                  <a:txBody>
                    <a:bodyPr/>
                    <a:lstStyle/>
                    <a:p>
                      <a:pPr algn="ctr" fontAlgn="b"/>
                      <a:r>
                        <a:rPr lang="nb-NO" sz="1000" b="0" i="0" u="none" strike="noStrike" dirty="0">
                          <a:effectLst/>
                          <a:latin typeface="Arial" panose="020B0604020202020204" pitchFamily="34" charset="0"/>
                        </a:rPr>
                        <a:t>14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Liker mindre og mindre å lese bøker </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Liker mindre å lese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b-NO" sz="1000" b="0" i="0" u="none" strike="noStrike" dirty="0">
                          <a:effectLst/>
                          <a:latin typeface="Arial" panose="020B0604020202020204" pitchFamily="34" charset="0"/>
                        </a:rPr>
                        <a:t>Mangler leselyst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95821974"/>
                  </a:ext>
                </a:extLst>
              </a:tr>
              <a:tr h="179102">
                <a:tc>
                  <a:txBody>
                    <a:bodyPr/>
                    <a:lstStyle/>
                    <a:p>
                      <a:pPr algn="ctr" fontAlgn="b"/>
                      <a:r>
                        <a:rPr lang="nb-NO" sz="1000" b="0" i="0" u="none" strike="noStrike" dirty="0">
                          <a:effectLst/>
                          <a:latin typeface="Arial" panose="020B0604020202020204" pitchFamily="34" charset="0"/>
                        </a:rPr>
                        <a:t>15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Ingen av mine favorittforfattere kom med nye bøker </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Ingen favoritter med nye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Finner ikke noe interessant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53934833"/>
                  </a:ext>
                </a:extLst>
              </a:tr>
              <a:tr h="179102">
                <a:tc>
                  <a:txBody>
                    <a:bodyPr/>
                    <a:lstStyle/>
                    <a:p>
                      <a:pPr algn="ctr" fontAlgn="b"/>
                      <a:r>
                        <a:rPr lang="nb-NO" sz="1000" b="0" i="0" u="none" strike="noStrike" dirty="0">
                          <a:effectLst/>
                          <a:latin typeface="Arial" panose="020B0604020202020204" pitchFamily="34" charset="0"/>
                        </a:rPr>
                        <a:t>16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Mindre tid på grunn av pandemien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Mindre tid pga pandemi</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b-NO" sz="1000" b="0" i="0" u="none" strike="noStrike" dirty="0">
                          <a:effectLst/>
                          <a:latin typeface="Arial" panose="020B0604020202020204" pitchFamily="34" charset="0"/>
                        </a:rPr>
                        <a:t>Færre lesesituasjoner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05644040"/>
                  </a:ext>
                </a:extLst>
              </a:tr>
              <a:tr h="179102">
                <a:tc>
                  <a:txBody>
                    <a:bodyPr/>
                    <a:lstStyle/>
                    <a:p>
                      <a:pPr algn="ctr" fontAlgn="b"/>
                      <a:r>
                        <a:rPr lang="nb-NO" sz="1000" b="0" i="0" u="none" strike="noStrike" dirty="0">
                          <a:effectLst/>
                          <a:latin typeface="Arial" panose="020B0604020202020204" pitchFamily="34" charset="0"/>
                        </a:rPr>
                        <a:t>17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Synes bøker er dyrt - prioriterte det ikke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Dyrt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Andre årsaker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93289211"/>
                  </a:ext>
                </a:extLst>
              </a:tr>
              <a:tr h="179102">
                <a:tc>
                  <a:txBody>
                    <a:bodyPr/>
                    <a:lstStyle/>
                    <a:p>
                      <a:pPr algn="ctr" fontAlgn="b"/>
                      <a:r>
                        <a:rPr lang="nb-NO" sz="1000" b="0" i="0" u="none" strike="noStrike" dirty="0">
                          <a:effectLst/>
                          <a:latin typeface="Arial" panose="020B0604020202020204" pitchFamily="34" charset="0"/>
                        </a:rPr>
                        <a:t>18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Vanskelig/tungvint å anskaffe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Vanskelig å skaffe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Kommer ikke i gang</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03704412"/>
                  </a:ext>
                </a:extLst>
              </a:tr>
              <a:tr h="179102">
                <a:tc>
                  <a:txBody>
                    <a:bodyPr/>
                    <a:lstStyle/>
                    <a:p>
                      <a:pPr algn="ctr" fontAlgn="b"/>
                      <a:r>
                        <a:rPr lang="nb-NO" sz="1000" b="0" i="0" u="none" strike="noStrike" dirty="0">
                          <a:effectLst/>
                          <a:latin typeface="Arial" panose="020B0604020202020204" pitchFamily="34" charset="0"/>
                        </a:rPr>
                        <a:t>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Sa opp abonnementet i bokklubben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n-NO" sz="1000" b="0" i="0" u="none" strike="noStrike" dirty="0">
                          <a:effectLst/>
                          <a:latin typeface="Arial" panose="020B0604020202020204" pitchFamily="34" charset="0"/>
                        </a:rPr>
                        <a:t>Sa opp abo i bokklubb</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Finner ikke noe interessant</a:t>
                      </a:r>
                      <a:endParaRPr lang="nn-NO" sz="1000" b="0" i="0" u="none" strike="noStrike" dirty="0">
                        <a:effectLst/>
                        <a:latin typeface="Arial" panose="020B0604020202020204" pitchFamily="34" charset="0"/>
                      </a:endParaRP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02844707"/>
                  </a:ext>
                </a:extLst>
              </a:tr>
              <a:tr h="179102">
                <a:tc>
                  <a:txBody>
                    <a:bodyPr/>
                    <a:lstStyle/>
                    <a:p>
                      <a:pPr algn="ctr" fontAlgn="b"/>
                      <a:r>
                        <a:rPr lang="nb-NO" sz="1000" b="0" i="0" u="none" strike="noStrike" dirty="0">
                          <a:effectLst/>
                          <a:latin typeface="Arial" panose="020B0604020202020204" pitchFamily="34" charset="0"/>
                        </a:rPr>
                        <a:t>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Sluttet med strømmetjeneste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Sluttet med strømming</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Finner ikke noe interessant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86966070"/>
                  </a:ext>
                </a:extLst>
              </a:tr>
              <a:tr h="179102">
                <a:tc>
                  <a:txBody>
                    <a:bodyPr/>
                    <a:lstStyle/>
                    <a:p>
                      <a:pPr algn="ctr" fontAlgn="b"/>
                      <a:r>
                        <a:rPr lang="nb-NO" sz="1000" b="0" i="0" u="none" strike="noStrike" dirty="0">
                          <a:effectLst/>
                          <a:latin typeface="Arial" panose="020B0604020202020204" pitchFamily="34" charset="0"/>
                        </a:rPr>
                        <a:t>21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Stengte bokhandlere og bibliotek på grunn av pandemien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Stengt pga pandemien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Andre årsaker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4527704"/>
                  </a:ext>
                </a:extLst>
              </a:tr>
              <a:tr h="179102">
                <a:tc>
                  <a:txBody>
                    <a:bodyPr/>
                    <a:lstStyle/>
                    <a:p>
                      <a:pPr algn="ctr" fontAlgn="b"/>
                      <a:r>
                        <a:rPr lang="nb-NO" sz="1000" b="0" i="0" u="none" strike="noStrike" dirty="0">
                          <a:effectLst/>
                          <a:latin typeface="Arial" panose="020B0604020202020204" pitchFamily="34" charset="0"/>
                        </a:rPr>
                        <a:t>22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Tar for lang tid å lese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Tar for lang tid</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b-NO" sz="1000" b="0" i="0" u="none" strike="noStrike" dirty="0">
                          <a:effectLst/>
                          <a:latin typeface="Arial" panose="020B0604020202020204" pitchFamily="34" charset="0"/>
                        </a:rPr>
                        <a:t>Mer familie-/fritid</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59010105"/>
                  </a:ext>
                </a:extLst>
              </a:tr>
              <a:tr h="179102">
                <a:tc>
                  <a:txBody>
                    <a:bodyPr/>
                    <a:lstStyle/>
                    <a:p>
                      <a:pPr algn="ctr" fontAlgn="b"/>
                      <a:r>
                        <a:rPr lang="nb-NO" sz="1000" b="0" i="0" u="none" strike="noStrike" dirty="0">
                          <a:effectLst/>
                          <a:latin typeface="Arial" panose="020B0604020202020204" pitchFamily="34" charset="0"/>
                        </a:rPr>
                        <a:t>23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Mobilbruk gikk hardt på bekostning av lesing</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Mobilbruk</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Økt mobilbruk</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9179172"/>
                  </a:ext>
                </a:extLst>
              </a:tr>
              <a:tr h="179102">
                <a:tc>
                  <a:txBody>
                    <a:bodyPr/>
                    <a:lstStyle/>
                    <a:p>
                      <a:pPr algn="ctr" fontAlgn="b"/>
                      <a:r>
                        <a:rPr lang="nb-NO" sz="1000" b="0" i="0" u="none" strike="noStrike" dirty="0">
                          <a:effectLst/>
                          <a:latin typeface="Arial" panose="020B0604020202020204" pitchFamily="34" charset="0"/>
                        </a:rPr>
                        <a:t>24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Problemer med å holde konsentrasjon når jeg leser bøker </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Konsentrasjonsutfordringer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Konsentrasjonsutfordringer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5646134"/>
                  </a:ext>
                </a:extLst>
              </a:tr>
              <a:tr h="179102">
                <a:tc>
                  <a:txBody>
                    <a:bodyPr/>
                    <a:lstStyle/>
                    <a:p>
                      <a:pPr algn="ctr" fontAlgn="b"/>
                      <a:r>
                        <a:rPr lang="nb-NO" sz="1000" b="0" i="0" u="none" strike="noStrike" dirty="0">
                          <a:effectLst/>
                          <a:latin typeface="Arial" panose="020B0604020202020204" pitchFamily="34" charset="0"/>
                        </a:rPr>
                        <a:t>25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Gikk ikke i bokhandel eller på biblioteket pga. pandemien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Gikk ikke  pga pandemien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Andre årsaker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68054924"/>
                  </a:ext>
                </a:extLst>
              </a:tr>
              <a:tr h="179102">
                <a:tc>
                  <a:txBody>
                    <a:bodyPr/>
                    <a:lstStyle/>
                    <a:p>
                      <a:pPr algn="ctr" fontAlgn="b"/>
                      <a:r>
                        <a:rPr lang="nb-NO" sz="1000" b="0" i="0" u="none" strike="noStrike" dirty="0">
                          <a:effectLst/>
                          <a:latin typeface="Arial" panose="020B0604020202020204" pitchFamily="34" charset="0"/>
                        </a:rPr>
                        <a:t>26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Klarte ikke komme i gang med lesing med mye tid hjemme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Klarte ikke komme i gang</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Kommer ikke i gang</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23456801"/>
                  </a:ext>
                </a:extLst>
              </a:tr>
              <a:tr h="179102">
                <a:tc>
                  <a:txBody>
                    <a:bodyPr/>
                    <a:lstStyle/>
                    <a:p>
                      <a:pPr algn="ctr" fontAlgn="b"/>
                      <a:r>
                        <a:rPr lang="nb-NO" sz="1000" b="0" i="0" u="none" strike="noStrike" dirty="0">
                          <a:effectLst/>
                          <a:latin typeface="Arial" panose="020B0604020202020204" pitchFamily="34" charset="0"/>
                        </a:rPr>
                        <a:t>27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Aldri lest særlig mye bøker – liker ikke å lese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Aldri lest mye - liker ikke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b-NO" sz="1000" b="0" i="0" u="none" strike="noStrike" dirty="0">
                          <a:effectLst/>
                          <a:latin typeface="Arial" panose="020B0604020202020204" pitchFamily="34" charset="0"/>
                        </a:rPr>
                        <a:t>Aldri lest mye - liker ikke å lese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92861910"/>
                  </a:ext>
                </a:extLst>
              </a:tr>
              <a:tr h="179102">
                <a:tc>
                  <a:txBody>
                    <a:bodyPr/>
                    <a:lstStyle/>
                    <a:p>
                      <a:pPr algn="ctr" fontAlgn="b"/>
                      <a:r>
                        <a:rPr lang="nb-NO" sz="1000" b="0" i="0" u="none" strike="noStrike" dirty="0">
                          <a:effectLst/>
                          <a:latin typeface="Arial" panose="020B0604020202020204" pitchFamily="34" charset="0"/>
                        </a:rPr>
                        <a:t>28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Forbinder lesing med lekser og pliktarbeid</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Lesing = lekser/pliktarbeid</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Andre årsaker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78777341"/>
                  </a:ext>
                </a:extLst>
              </a:tr>
            </a:tbl>
          </a:graphicData>
        </a:graphic>
      </p:graphicFrame>
      <p:sp>
        <p:nvSpPr>
          <p:cNvPr id="5" name="Tittel 1">
            <a:extLst>
              <a:ext uri="{FF2B5EF4-FFF2-40B4-BE49-F238E27FC236}">
                <a16:creationId xmlns:a16="http://schemas.microsoft.com/office/drawing/2014/main" id="{12A2EF9E-EC22-473A-BEBB-9D889B8CD2E4}"/>
              </a:ext>
            </a:extLst>
          </p:cNvPr>
          <p:cNvSpPr>
            <a:spLocks noGrp="1"/>
          </p:cNvSpPr>
          <p:nvPr>
            <p:ph type="title"/>
          </p:nvPr>
        </p:nvSpPr>
        <p:spPr>
          <a:xfrm>
            <a:off x="742950" y="333375"/>
            <a:ext cx="10725150" cy="911225"/>
          </a:xfrm>
        </p:spPr>
        <p:txBody>
          <a:bodyPr vert="horz"/>
          <a:lstStyle/>
          <a:p>
            <a:r>
              <a:rPr lang="nb-NO" sz="1200" dirty="0">
                <a:solidFill>
                  <a:schemeClr val="tx1">
                    <a:lumMod val="50000"/>
                    <a:lumOff val="50000"/>
                  </a:schemeClr>
                </a:solidFill>
              </a:rPr>
              <a:t>ÅRSAK FOR Å IKKE LESE BØKER I 2021: </a:t>
            </a:r>
            <a:br>
              <a:rPr lang="nb-NO" sz="1200" dirty="0">
                <a:solidFill>
                  <a:schemeClr val="tx1">
                    <a:lumMod val="50000"/>
                    <a:lumOff val="50000"/>
                  </a:schemeClr>
                </a:solidFill>
              </a:rPr>
            </a:br>
            <a:r>
              <a:rPr lang="nb-NO" dirty="0">
                <a:solidFill>
                  <a:schemeClr val="tx1"/>
                </a:solidFill>
              </a:rPr>
              <a:t>28 pre-definerte årsaker for å ikke lese/lytte til bøker</a:t>
            </a:r>
            <a:br>
              <a:rPr lang="nb-NO" dirty="0"/>
            </a:br>
            <a:r>
              <a:rPr lang="nb-NO" sz="1200" dirty="0"/>
              <a:t>Av plasshensyn er kortversjoner benyttet i grupperingen</a:t>
            </a:r>
          </a:p>
        </p:txBody>
      </p:sp>
    </p:spTree>
    <p:extLst>
      <p:ext uri="{BB962C8B-B14F-4D97-AF65-F5344CB8AC3E}">
        <p14:creationId xmlns:p14="http://schemas.microsoft.com/office/powerpoint/2010/main" val="309937728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Plassholder for innhold 2"/>
          <p:cNvGrpSpPr/>
          <p:nvPr/>
        </p:nvGrpSpPr>
        <p:grpSpPr>
          <a:xfrm>
            <a:off x="263352" y="1279499"/>
            <a:ext cx="10997653" cy="5276751"/>
            <a:chOff x="742951" y="1285974"/>
            <a:chExt cx="10759016" cy="5276751"/>
          </a:xfrm>
        </p:grpSpPr>
        <p:sp>
          <p:nvSpPr>
            <p:cNvPr id="3" name="rc3"/>
            <p:cNvSpPr/>
            <p:nvPr/>
          </p:nvSpPr>
          <p:spPr>
            <a:xfrm>
              <a:off x="742951" y="1454150"/>
              <a:ext cx="10759016" cy="5108575"/>
            </a:xfrm>
            <a:prstGeom prst="rect">
              <a:avLst/>
            </a:prstGeom>
            <a:solidFill>
              <a:srgbClr val="FFFFFF">
                <a:alpha val="100000"/>
              </a:srgbClr>
            </a:solidFill>
            <a:ln w="9525" cap="rnd">
              <a:solidFill>
                <a:srgbClr val="FFFFFF">
                  <a:alpha val="100000"/>
                </a:srgbClr>
              </a:solidFill>
              <a:prstDash val="solid"/>
              <a:round/>
            </a:ln>
          </p:spPr>
          <p:txBody>
            <a:bodyPr/>
            <a:lstStyle/>
            <a:p>
              <a:endParaRPr dirty="0"/>
            </a:p>
          </p:txBody>
        </p:sp>
        <p:sp>
          <p:nvSpPr>
            <p:cNvPr id="4" name="rc4"/>
            <p:cNvSpPr/>
            <p:nvPr/>
          </p:nvSpPr>
          <p:spPr>
            <a:xfrm>
              <a:off x="742951" y="1454150"/>
              <a:ext cx="10759016" cy="5108575"/>
            </a:xfrm>
            <a:prstGeom prst="rect">
              <a:avLst/>
            </a:prstGeom>
            <a:solidFill>
              <a:srgbClr val="FFFFFF">
                <a:alpha val="100000"/>
              </a:srgbClr>
            </a:solidFill>
            <a:ln w="13550" cap="rnd">
              <a:solidFill>
                <a:srgbClr val="FFFFFF">
                  <a:alpha val="100000"/>
                </a:srgbClr>
              </a:solidFill>
              <a:prstDash val="solid"/>
              <a:round/>
            </a:ln>
          </p:spPr>
          <p:txBody>
            <a:bodyPr/>
            <a:lstStyle/>
            <a:p>
              <a:endParaRPr dirty="0"/>
            </a:p>
          </p:txBody>
        </p:sp>
        <p:sp>
          <p:nvSpPr>
            <p:cNvPr id="5" name="rc5"/>
            <p:cNvSpPr/>
            <p:nvPr/>
          </p:nvSpPr>
          <p:spPr>
            <a:xfrm>
              <a:off x="1231468" y="1285974"/>
              <a:ext cx="10200910" cy="4876817"/>
            </a:xfrm>
            <a:prstGeom prst="rect">
              <a:avLst/>
            </a:prstGeom>
            <a:solidFill>
              <a:srgbClr val="EBEBEB">
                <a:alpha val="100000"/>
              </a:srgbClr>
            </a:solidFill>
          </p:spPr>
          <p:txBody>
            <a:bodyPr/>
            <a:lstStyle/>
            <a:p>
              <a:endParaRPr dirty="0"/>
            </a:p>
          </p:txBody>
        </p:sp>
        <p:sp>
          <p:nvSpPr>
            <p:cNvPr id="6" name="pl6"/>
            <p:cNvSpPr/>
            <p:nvPr/>
          </p:nvSpPr>
          <p:spPr>
            <a:xfrm>
              <a:off x="1294098" y="5572025"/>
              <a:ext cx="10138279" cy="0"/>
            </a:xfrm>
            <a:custGeom>
              <a:avLst/>
              <a:gdLst/>
              <a:ahLst/>
              <a:cxnLst/>
              <a:rect l="0" t="0" r="0" b="0"/>
              <a:pathLst>
                <a:path w="10138279">
                  <a:moveTo>
                    <a:pt x="0" y="0"/>
                  </a:moveTo>
                  <a:lnTo>
                    <a:pt x="10138279" y="0"/>
                  </a:lnTo>
                  <a:lnTo>
                    <a:pt x="10138279" y="0"/>
                  </a:lnTo>
                </a:path>
              </a:pathLst>
            </a:custGeom>
            <a:ln w="6775" cap="flat">
              <a:solidFill>
                <a:srgbClr val="FFFFFF">
                  <a:alpha val="100000"/>
                </a:srgbClr>
              </a:solidFill>
              <a:prstDash val="solid"/>
              <a:round/>
            </a:ln>
          </p:spPr>
          <p:txBody>
            <a:bodyPr/>
            <a:lstStyle/>
            <a:p>
              <a:endParaRPr dirty="0"/>
            </a:p>
          </p:txBody>
        </p:sp>
        <p:sp>
          <p:nvSpPr>
            <p:cNvPr id="7" name="pl7"/>
            <p:cNvSpPr/>
            <p:nvPr/>
          </p:nvSpPr>
          <p:spPr>
            <a:xfrm>
              <a:off x="1294098" y="4504889"/>
              <a:ext cx="10138279" cy="0"/>
            </a:xfrm>
            <a:custGeom>
              <a:avLst/>
              <a:gdLst/>
              <a:ahLst/>
              <a:cxnLst/>
              <a:rect l="0" t="0" r="0" b="0"/>
              <a:pathLst>
                <a:path w="10138279">
                  <a:moveTo>
                    <a:pt x="0" y="0"/>
                  </a:moveTo>
                  <a:lnTo>
                    <a:pt x="10138279" y="0"/>
                  </a:lnTo>
                  <a:lnTo>
                    <a:pt x="10138279" y="0"/>
                  </a:lnTo>
                </a:path>
              </a:pathLst>
            </a:custGeom>
            <a:ln w="6775" cap="flat">
              <a:solidFill>
                <a:srgbClr val="FFFFFF">
                  <a:alpha val="100000"/>
                </a:srgbClr>
              </a:solidFill>
              <a:prstDash val="solid"/>
              <a:round/>
            </a:ln>
          </p:spPr>
          <p:txBody>
            <a:bodyPr/>
            <a:lstStyle/>
            <a:p>
              <a:endParaRPr dirty="0"/>
            </a:p>
          </p:txBody>
        </p:sp>
        <p:sp>
          <p:nvSpPr>
            <p:cNvPr id="8" name="pl8"/>
            <p:cNvSpPr/>
            <p:nvPr/>
          </p:nvSpPr>
          <p:spPr>
            <a:xfrm>
              <a:off x="1294098" y="3437753"/>
              <a:ext cx="10138279" cy="0"/>
            </a:xfrm>
            <a:custGeom>
              <a:avLst/>
              <a:gdLst/>
              <a:ahLst/>
              <a:cxnLst/>
              <a:rect l="0" t="0" r="0" b="0"/>
              <a:pathLst>
                <a:path w="10138279">
                  <a:moveTo>
                    <a:pt x="0" y="0"/>
                  </a:moveTo>
                  <a:lnTo>
                    <a:pt x="10138279" y="0"/>
                  </a:lnTo>
                  <a:lnTo>
                    <a:pt x="10138279" y="0"/>
                  </a:lnTo>
                </a:path>
              </a:pathLst>
            </a:custGeom>
            <a:ln w="6775" cap="flat">
              <a:solidFill>
                <a:srgbClr val="FFFFFF">
                  <a:alpha val="100000"/>
                </a:srgbClr>
              </a:solidFill>
              <a:prstDash val="solid"/>
              <a:round/>
            </a:ln>
          </p:spPr>
          <p:txBody>
            <a:bodyPr/>
            <a:lstStyle/>
            <a:p>
              <a:endParaRPr dirty="0"/>
            </a:p>
          </p:txBody>
        </p:sp>
        <p:sp>
          <p:nvSpPr>
            <p:cNvPr id="9" name="pl9"/>
            <p:cNvSpPr/>
            <p:nvPr/>
          </p:nvSpPr>
          <p:spPr>
            <a:xfrm>
              <a:off x="1294098" y="2370617"/>
              <a:ext cx="10138279" cy="0"/>
            </a:xfrm>
            <a:custGeom>
              <a:avLst/>
              <a:gdLst/>
              <a:ahLst/>
              <a:cxnLst/>
              <a:rect l="0" t="0" r="0" b="0"/>
              <a:pathLst>
                <a:path w="10138279">
                  <a:moveTo>
                    <a:pt x="0" y="0"/>
                  </a:moveTo>
                  <a:lnTo>
                    <a:pt x="10138279" y="0"/>
                  </a:lnTo>
                  <a:lnTo>
                    <a:pt x="10138279" y="0"/>
                  </a:lnTo>
                </a:path>
              </a:pathLst>
            </a:custGeom>
            <a:ln w="6775" cap="flat">
              <a:solidFill>
                <a:srgbClr val="FFFFFF">
                  <a:alpha val="100000"/>
                </a:srgbClr>
              </a:solidFill>
              <a:prstDash val="solid"/>
              <a:round/>
            </a:ln>
          </p:spPr>
          <p:txBody>
            <a:bodyPr/>
            <a:lstStyle/>
            <a:p>
              <a:endParaRPr dirty="0"/>
            </a:p>
          </p:txBody>
        </p:sp>
        <p:sp>
          <p:nvSpPr>
            <p:cNvPr id="10" name="pl10"/>
            <p:cNvSpPr/>
            <p:nvPr/>
          </p:nvSpPr>
          <p:spPr>
            <a:xfrm>
              <a:off x="3861585" y="1523739"/>
              <a:ext cx="0" cy="4639052"/>
            </a:xfrm>
            <a:custGeom>
              <a:avLst/>
              <a:gdLst/>
              <a:ahLst/>
              <a:cxnLst/>
              <a:rect l="0" t="0" r="0" b="0"/>
              <a:pathLst>
                <a:path h="4639052">
                  <a:moveTo>
                    <a:pt x="0" y="4639052"/>
                  </a:moveTo>
                  <a:lnTo>
                    <a:pt x="0" y="0"/>
                  </a:lnTo>
                  <a:lnTo>
                    <a:pt x="0" y="0"/>
                  </a:lnTo>
                </a:path>
              </a:pathLst>
            </a:custGeom>
            <a:ln w="6775" cap="flat">
              <a:solidFill>
                <a:srgbClr val="FFFFFF">
                  <a:alpha val="100000"/>
                </a:srgbClr>
              </a:solidFill>
              <a:prstDash val="solid"/>
              <a:round/>
            </a:ln>
          </p:spPr>
          <p:txBody>
            <a:bodyPr/>
            <a:lstStyle/>
            <a:p>
              <a:endParaRPr dirty="0"/>
            </a:p>
          </p:txBody>
        </p:sp>
        <p:sp>
          <p:nvSpPr>
            <p:cNvPr id="11" name="pl11"/>
            <p:cNvSpPr/>
            <p:nvPr/>
          </p:nvSpPr>
          <p:spPr>
            <a:xfrm>
              <a:off x="6494904" y="1523739"/>
              <a:ext cx="0" cy="4639052"/>
            </a:xfrm>
            <a:custGeom>
              <a:avLst/>
              <a:gdLst/>
              <a:ahLst/>
              <a:cxnLst/>
              <a:rect l="0" t="0" r="0" b="0"/>
              <a:pathLst>
                <a:path h="4639052">
                  <a:moveTo>
                    <a:pt x="0" y="4639052"/>
                  </a:moveTo>
                  <a:lnTo>
                    <a:pt x="0" y="0"/>
                  </a:lnTo>
                  <a:lnTo>
                    <a:pt x="0" y="0"/>
                  </a:lnTo>
                </a:path>
              </a:pathLst>
            </a:custGeom>
            <a:ln w="6775" cap="flat">
              <a:solidFill>
                <a:srgbClr val="FFFFFF">
                  <a:alpha val="100000"/>
                </a:srgbClr>
              </a:solidFill>
              <a:prstDash val="solid"/>
              <a:round/>
            </a:ln>
          </p:spPr>
          <p:txBody>
            <a:bodyPr/>
            <a:lstStyle/>
            <a:p>
              <a:endParaRPr dirty="0"/>
            </a:p>
          </p:txBody>
        </p:sp>
        <p:sp>
          <p:nvSpPr>
            <p:cNvPr id="12" name="pl12"/>
            <p:cNvSpPr/>
            <p:nvPr/>
          </p:nvSpPr>
          <p:spPr>
            <a:xfrm>
              <a:off x="9128223" y="1523739"/>
              <a:ext cx="0" cy="4639052"/>
            </a:xfrm>
            <a:custGeom>
              <a:avLst/>
              <a:gdLst/>
              <a:ahLst/>
              <a:cxnLst/>
              <a:rect l="0" t="0" r="0" b="0"/>
              <a:pathLst>
                <a:path h="4639052">
                  <a:moveTo>
                    <a:pt x="0" y="4639052"/>
                  </a:moveTo>
                  <a:lnTo>
                    <a:pt x="0" y="0"/>
                  </a:lnTo>
                  <a:lnTo>
                    <a:pt x="0" y="0"/>
                  </a:lnTo>
                </a:path>
              </a:pathLst>
            </a:custGeom>
            <a:ln w="6775" cap="flat">
              <a:solidFill>
                <a:srgbClr val="FFFFFF">
                  <a:alpha val="100000"/>
                </a:srgbClr>
              </a:solidFill>
              <a:prstDash val="solid"/>
              <a:round/>
            </a:ln>
          </p:spPr>
          <p:txBody>
            <a:bodyPr/>
            <a:lstStyle/>
            <a:p>
              <a:endParaRPr dirty="0"/>
            </a:p>
          </p:txBody>
        </p:sp>
        <p:sp>
          <p:nvSpPr>
            <p:cNvPr id="13" name="pl13"/>
            <p:cNvSpPr/>
            <p:nvPr/>
          </p:nvSpPr>
          <p:spPr>
            <a:xfrm>
              <a:off x="1294098" y="6105593"/>
              <a:ext cx="10138279" cy="0"/>
            </a:xfrm>
            <a:custGeom>
              <a:avLst/>
              <a:gdLst/>
              <a:ahLst/>
              <a:cxnLst/>
              <a:rect l="0" t="0" r="0" b="0"/>
              <a:pathLst>
                <a:path w="10138279">
                  <a:moveTo>
                    <a:pt x="0" y="0"/>
                  </a:moveTo>
                  <a:lnTo>
                    <a:pt x="10138279" y="0"/>
                  </a:lnTo>
                  <a:lnTo>
                    <a:pt x="10138279" y="0"/>
                  </a:lnTo>
                </a:path>
              </a:pathLst>
            </a:custGeom>
            <a:ln w="13550" cap="flat">
              <a:solidFill>
                <a:srgbClr val="FFFFFF">
                  <a:alpha val="100000"/>
                </a:srgbClr>
              </a:solidFill>
              <a:prstDash val="solid"/>
              <a:round/>
            </a:ln>
          </p:spPr>
          <p:txBody>
            <a:bodyPr/>
            <a:lstStyle/>
            <a:p>
              <a:endParaRPr dirty="0"/>
            </a:p>
          </p:txBody>
        </p:sp>
        <p:sp>
          <p:nvSpPr>
            <p:cNvPr id="14" name="pl14"/>
            <p:cNvSpPr/>
            <p:nvPr/>
          </p:nvSpPr>
          <p:spPr>
            <a:xfrm>
              <a:off x="1294098" y="5038457"/>
              <a:ext cx="10138279" cy="0"/>
            </a:xfrm>
            <a:custGeom>
              <a:avLst/>
              <a:gdLst/>
              <a:ahLst/>
              <a:cxnLst/>
              <a:rect l="0" t="0" r="0" b="0"/>
              <a:pathLst>
                <a:path w="10138279">
                  <a:moveTo>
                    <a:pt x="0" y="0"/>
                  </a:moveTo>
                  <a:lnTo>
                    <a:pt x="10138279" y="0"/>
                  </a:lnTo>
                  <a:lnTo>
                    <a:pt x="10138279" y="0"/>
                  </a:lnTo>
                </a:path>
              </a:pathLst>
            </a:custGeom>
            <a:ln w="13550" cap="flat">
              <a:solidFill>
                <a:srgbClr val="FFFFFF">
                  <a:alpha val="100000"/>
                </a:srgbClr>
              </a:solidFill>
              <a:prstDash val="solid"/>
              <a:round/>
            </a:ln>
          </p:spPr>
          <p:txBody>
            <a:bodyPr/>
            <a:lstStyle/>
            <a:p>
              <a:endParaRPr dirty="0"/>
            </a:p>
          </p:txBody>
        </p:sp>
        <p:sp>
          <p:nvSpPr>
            <p:cNvPr id="15" name="pl15"/>
            <p:cNvSpPr/>
            <p:nvPr/>
          </p:nvSpPr>
          <p:spPr>
            <a:xfrm>
              <a:off x="1294098" y="3971321"/>
              <a:ext cx="10138279" cy="0"/>
            </a:xfrm>
            <a:custGeom>
              <a:avLst/>
              <a:gdLst/>
              <a:ahLst/>
              <a:cxnLst/>
              <a:rect l="0" t="0" r="0" b="0"/>
              <a:pathLst>
                <a:path w="10138279">
                  <a:moveTo>
                    <a:pt x="0" y="0"/>
                  </a:moveTo>
                  <a:lnTo>
                    <a:pt x="10138279" y="0"/>
                  </a:lnTo>
                  <a:lnTo>
                    <a:pt x="10138279" y="0"/>
                  </a:lnTo>
                </a:path>
              </a:pathLst>
            </a:custGeom>
            <a:ln w="13550" cap="flat">
              <a:solidFill>
                <a:srgbClr val="FFFFFF">
                  <a:alpha val="100000"/>
                </a:srgbClr>
              </a:solidFill>
              <a:prstDash val="solid"/>
              <a:round/>
            </a:ln>
          </p:spPr>
          <p:txBody>
            <a:bodyPr/>
            <a:lstStyle/>
            <a:p>
              <a:endParaRPr dirty="0"/>
            </a:p>
          </p:txBody>
        </p:sp>
        <p:sp>
          <p:nvSpPr>
            <p:cNvPr id="16" name="pl16"/>
            <p:cNvSpPr/>
            <p:nvPr/>
          </p:nvSpPr>
          <p:spPr>
            <a:xfrm>
              <a:off x="1294098" y="2904185"/>
              <a:ext cx="10138279" cy="0"/>
            </a:xfrm>
            <a:custGeom>
              <a:avLst/>
              <a:gdLst/>
              <a:ahLst/>
              <a:cxnLst/>
              <a:rect l="0" t="0" r="0" b="0"/>
              <a:pathLst>
                <a:path w="10138279">
                  <a:moveTo>
                    <a:pt x="0" y="0"/>
                  </a:moveTo>
                  <a:lnTo>
                    <a:pt x="10138279" y="0"/>
                  </a:lnTo>
                  <a:lnTo>
                    <a:pt x="10138279" y="0"/>
                  </a:lnTo>
                </a:path>
              </a:pathLst>
            </a:custGeom>
            <a:ln w="13550" cap="flat">
              <a:solidFill>
                <a:srgbClr val="FFFFFF">
                  <a:alpha val="100000"/>
                </a:srgbClr>
              </a:solidFill>
              <a:prstDash val="solid"/>
              <a:round/>
            </a:ln>
          </p:spPr>
          <p:txBody>
            <a:bodyPr/>
            <a:lstStyle/>
            <a:p>
              <a:endParaRPr dirty="0"/>
            </a:p>
          </p:txBody>
        </p:sp>
        <p:sp>
          <p:nvSpPr>
            <p:cNvPr id="17" name="pl17"/>
            <p:cNvSpPr/>
            <p:nvPr/>
          </p:nvSpPr>
          <p:spPr>
            <a:xfrm>
              <a:off x="1294098" y="1837050"/>
              <a:ext cx="10138279" cy="0"/>
            </a:xfrm>
            <a:custGeom>
              <a:avLst/>
              <a:gdLst/>
              <a:ahLst/>
              <a:cxnLst/>
              <a:rect l="0" t="0" r="0" b="0"/>
              <a:pathLst>
                <a:path w="10138279">
                  <a:moveTo>
                    <a:pt x="0" y="0"/>
                  </a:moveTo>
                  <a:lnTo>
                    <a:pt x="10138279" y="0"/>
                  </a:lnTo>
                  <a:lnTo>
                    <a:pt x="10138279" y="0"/>
                  </a:lnTo>
                </a:path>
              </a:pathLst>
            </a:custGeom>
            <a:ln w="13550" cap="flat">
              <a:solidFill>
                <a:srgbClr val="FFFFFF">
                  <a:alpha val="100000"/>
                </a:srgbClr>
              </a:solidFill>
              <a:prstDash val="solid"/>
              <a:round/>
            </a:ln>
          </p:spPr>
          <p:txBody>
            <a:bodyPr/>
            <a:lstStyle/>
            <a:p>
              <a:endParaRPr dirty="0"/>
            </a:p>
          </p:txBody>
        </p:sp>
        <p:sp>
          <p:nvSpPr>
            <p:cNvPr id="18" name="pl18"/>
            <p:cNvSpPr/>
            <p:nvPr/>
          </p:nvSpPr>
          <p:spPr>
            <a:xfrm>
              <a:off x="2544925" y="1523739"/>
              <a:ext cx="0" cy="4639052"/>
            </a:xfrm>
            <a:custGeom>
              <a:avLst/>
              <a:gdLst/>
              <a:ahLst/>
              <a:cxnLst/>
              <a:rect l="0" t="0" r="0" b="0"/>
              <a:pathLst>
                <a:path h="4639052">
                  <a:moveTo>
                    <a:pt x="0" y="4639052"/>
                  </a:moveTo>
                  <a:lnTo>
                    <a:pt x="0" y="0"/>
                  </a:lnTo>
                  <a:lnTo>
                    <a:pt x="0" y="0"/>
                  </a:lnTo>
                </a:path>
              </a:pathLst>
            </a:custGeom>
            <a:ln w="13550" cap="flat">
              <a:solidFill>
                <a:srgbClr val="FFFFFF">
                  <a:alpha val="100000"/>
                </a:srgbClr>
              </a:solidFill>
              <a:prstDash val="solid"/>
              <a:round/>
            </a:ln>
          </p:spPr>
          <p:txBody>
            <a:bodyPr/>
            <a:lstStyle/>
            <a:p>
              <a:endParaRPr dirty="0"/>
            </a:p>
          </p:txBody>
        </p:sp>
        <p:sp>
          <p:nvSpPr>
            <p:cNvPr id="19" name="pl19"/>
            <p:cNvSpPr/>
            <p:nvPr/>
          </p:nvSpPr>
          <p:spPr>
            <a:xfrm>
              <a:off x="5178244" y="1523739"/>
              <a:ext cx="0" cy="4639052"/>
            </a:xfrm>
            <a:custGeom>
              <a:avLst/>
              <a:gdLst/>
              <a:ahLst/>
              <a:cxnLst/>
              <a:rect l="0" t="0" r="0" b="0"/>
              <a:pathLst>
                <a:path h="4639052">
                  <a:moveTo>
                    <a:pt x="0" y="4639052"/>
                  </a:moveTo>
                  <a:lnTo>
                    <a:pt x="0" y="0"/>
                  </a:lnTo>
                  <a:lnTo>
                    <a:pt x="0" y="0"/>
                  </a:lnTo>
                </a:path>
              </a:pathLst>
            </a:custGeom>
            <a:ln w="13550" cap="flat">
              <a:solidFill>
                <a:srgbClr val="FFFFFF">
                  <a:alpha val="100000"/>
                </a:srgbClr>
              </a:solidFill>
              <a:prstDash val="solid"/>
              <a:round/>
            </a:ln>
          </p:spPr>
          <p:txBody>
            <a:bodyPr/>
            <a:lstStyle/>
            <a:p>
              <a:endParaRPr dirty="0"/>
            </a:p>
          </p:txBody>
        </p:sp>
        <p:sp>
          <p:nvSpPr>
            <p:cNvPr id="20" name="pl20"/>
            <p:cNvSpPr/>
            <p:nvPr/>
          </p:nvSpPr>
          <p:spPr>
            <a:xfrm>
              <a:off x="7811563" y="1523739"/>
              <a:ext cx="0" cy="4639052"/>
            </a:xfrm>
            <a:custGeom>
              <a:avLst/>
              <a:gdLst/>
              <a:ahLst/>
              <a:cxnLst/>
              <a:rect l="0" t="0" r="0" b="0"/>
              <a:pathLst>
                <a:path h="4639052">
                  <a:moveTo>
                    <a:pt x="0" y="4639052"/>
                  </a:moveTo>
                  <a:lnTo>
                    <a:pt x="0" y="0"/>
                  </a:lnTo>
                  <a:lnTo>
                    <a:pt x="0" y="0"/>
                  </a:lnTo>
                </a:path>
              </a:pathLst>
            </a:custGeom>
            <a:ln w="13550" cap="flat">
              <a:solidFill>
                <a:srgbClr val="FFFFFF">
                  <a:alpha val="100000"/>
                </a:srgbClr>
              </a:solidFill>
              <a:prstDash val="solid"/>
              <a:round/>
            </a:ln>
          </p:spPr>
          <p:txBody>
            <a:bodyPr/>
            <a:lstStyle/>
            <a:p>
              <a:endParaRPr dirty="0"/>
            </a:p>
          </p:txBody>
        </p:sp>
        <p:sp>
          <p:nvSpPr>
            <p:cNvPr id="21" name="pl21"/>
            <p:cNvSpPr/>
            <p:nvPr/>
          </p:nvSpPr>
          <p:spPr>
            <a:xfrm>
              <a:off x="10444883" y="1523739"/>
              <a:ext cx="0" cy="4639052"/>
            </a:xfrm>
            <a:custGeom>
              <a:avLst/>
              <a:gdLst/>
              <a:ahLst/>
              <a:cxnLst/>
              <a:rect l="0" t="0" r="0" b="0"/>
              <a:pathLst>
                <a:path h="4639052">
                  <a:moveTo>
                    <a:pt x="0" y="4639052"/>
                  </a:moveTo>
                  <a:lnTo>
                    <a:pt x="0" y="0"/>
                  </a:lnTo>
                  <a:lnTo>
                    <a:pt x="0" y="0"/>
                  </a:lnTo>
                </a:path>
              </a:pathLst>
            </a:custGeom>
            <a:ln w="13550" cap="flat">
              <a:solidFill>
                <a:srgbClr val="FFFFFF">
                  <a:alpha val="100000"/>
                </a:srgbClr>
              </a:solidFill>
              <a:prstDash val="solid"/>
              <a:round/>
            </a:ln>
          </p:spPr>
          <p:txBody>
            <a:bodyPr/>
            <a:lstStyle/>
            <a:p>
              <a:endParaRPr dirty="0"/>
            </a:p>
          </p:txBody>
        </p:sp>
        <p:sp>
          <p:nvSpPr>
            <p:cNvPr id="22" name="tx22"/>
            <p:cNvSpPr/>
            <p:nvPr/>
          </p:nvSpPr>
          <p:spPr>
            <a:xfrm>
              <a:off x="8432214" y="4900107"/>
              <a:ext cx="1554299"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Mer tid på fritidsaktiviteter (22%)</a:t>
              </a:r>
            </a:p>
          </p:txBody>
        </p:sp>
        <p:sp>
          <p:nvSpPr>
            <p:cNvPr id="23" name="tx23"/>
            <p:cNvSpPr/>
            <p:nvPr/>
          </p:nvSpPr>
          <p:spPr>
            <a:xfrm>
              <a:off x="8269772" y="5430878"/>
              <a:ext cx="1506236"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Mer tid på venner/familie (16%)</a:t>
              </a:r>
            </a:p>
          </p:txBody>
        </p:sp>
        <p:sp>
          <p:nvSpPr>
            <p:cNvPr id="24" name="tx24"/>
            <p:cNvSpPr/>
            <p:nvPr/>
          </p:nvSpPr>
          <p:spPr>
            <a:xfrm>
              <a:off x="8489166" y="4354445"/>
              <a:ext cx="1247239"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b="1" dirty="0">
                  <a:latin typeface="Arial"/>
                  <a:cs typeface="Arial"/>
                </a:rPr>
                <a:t>Mer jobb/studier (13%)</a:t>
              </a:r>
            </a:p>
          </p:txBody>
        </p:sp>
        <p:sp>
          <p:nvSpPr>
            <p:cNvPr id="25" name="tx25"/>
            <p:cNvSpPr/>
            <p:nvPr/>
          </p:nvSpPr>
          <p:spPr>
            <a:xfrm>
              <a:off x="2370285" y="4293096"/>
              <a:ext cx="1349451"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Ikke bøker som passet (3%)</a:t>
              </a:r>
            </a:p>
          </p:txBody>
        </p:sp>
        <p:sp>
          <p:nvSpPr>
            <p:cNvPr id="26" name="tx26"/>
            <p:cNvSpPr/>
            <p:nvPr/>
          </p:nvSpPr>
          <p:spPr>
            <a:xfrm>
              <a:off x="5552377" y="3599673"/>
              <a:ext cx="1042392"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Ingen lyst å lese (7%)</a:t>
              </a:r>
            </a:p>
          </p:txBody>
        </p:sp>
        <p:sp>
          <p:nvSpPr>
            <p:cNvPr id="27" name="tx27"/>
            <p:cNvSpPr/>
            <p:nvPr/>
          </p:nvSpPr>
          <p:spPr>
            <a:xfrm>
              <a:off x="5452932" y="4650106"/>
              <a:ext cx="1227866"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Ingen "måtte lese"  (18%)</a:t>
              </a:r>
            </a:p>
          </p:txBody>
        </p:sp>
        <p:sp>
          <p:nvSpPr>
            <p:cNvPr id="28" name="tx28"/>
            <p:cNvSpPr/>
            <p:nvPr/>
          </p:nvSpPr>
          <p:spPr>
            <a:xfrm>
              <a:off x="10255185" y="5596373"/>
              <a:ext cx="1114591"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Mer tid på SoMe (13%)</a:t>
              </a:r>
            </a:p>
          </p:txBody>
        </p:sp>
        <p:sp>
          <p:nvSpPr>
            <p:cNvPr id="29" name="tx29"/>
            <p:cNvSpPr/>
            <p:nvPr/>
          </p:nvSpPr>
          <p:spPr>
            <a:xfrm>
              <a:off x="9835142" y="4624124"/>
              <a:ext cx="1403812"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Mer tid på spill/gaming (12%)</a:t>
              </a:r>
            </a:p>
          </p:txBody>
        </p:sp>
        <p:sp>
          <p:nvSpPr>
            <p:cNvPr id="30" name="tx30"/>
            <p:cNvSpPr/>
            <p:nvPr/>
          </p:nvSpPr>
          <p:spPr>
            <a:xfrm>
              <a:off x="8669929" y="4595768"/>
              <a:ext cx="964052"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sz="1000" dirty="0">
                  <a:latin typeface="Arial"/>
                  <a:cs typeface="Arial"/>
                </a:rPr>
                <a:t>Heller på nett (19%)</a:t>
              </a:r>
            </a:p>
          </p:txBody>
        </p:sp>
        <p:sp>
          <p:nvSpPr>
            <p:cNvPr id="31" name="tx31"/>
            <p:cNvSpPr/>
            <p:nvPr/>
          </p:nvSpPr>
          <p:spPr>
            <a:xfrm>
              <a:off x="8432214" y="4099724"/>
              <a:ext cx="1005869"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b="1" dirty="0">
                  <a:latin typeface="Arial"/>
                  <a:cs typeface="Arial"/>
                </a:rPr>
                <a:t>Mer film/serier (32%)</a:t>
              </a:r>
            </a:p>
          </p:txBody>
        </p:sp>
        <p:sp>
          <p:nvSpPr>
            <p:cNvPr id="32" name="tx32"/>
            <p:cNvSpPr/>
            <p:nvPr/>
          </p:nvSpPr>
          <p:spPr>
            <a:xfrm>
              <a:off x="3457022" y="3921190"/>
              <a:ext cx="1072457"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Ingen ferie/reiser (7%)</a:t>
              </a:r>
            </a:p>
          </p:txBody>
        </p:sp>
        <p:sp>
          <p:nvSpPr>
            <p:cNvPr id="33" name="tx33"/>
            <p:cNvSpPr/>
            <p:nvPr/>
          </p:nvSpPr>
          <p:spPr>
            <a:xfrm>
              <a:off x="1910300" y="3656541"/>
              <a:ext cx="795252"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Mindre tid (10%)</a:t>
              </a:r>
            </a:p>
          </p:txBody>
        </p:sp>
        <p:sp>
          <p:nvSpPr>
            <p:cNvPr id="34" name="tx34"/>
            <p:cNvSpPr/>
            <p:nvPr/>
          </p:nvSpPr>
          <p:spPr>
            <a:xfrm>
              <a:off x="2237356" y="5287124"/>
              <a:ext cx="1247133"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Ferdig med bokserie (1%)</a:t>
              </a:r>
            </a:p>
          </p:txBody>
        </p:sp>
        <p:sp>
          <p:nvSpPr>
            <p:cNvPr id="35" name="tx35"/>
            <p:cNvSpPr/>
            <p:nvPr/>
          </p:nvSpPr>
          <p:spPr>
            <a:xfrm>
              <a:off x="5372359" y="4089096"/>
              <a:ext cx="1235118"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Liker mindre å lese (15%)</a:t>
              </a:r>
            </a:p>
          </p:txBody>
        </p:sp>
        <p:sp>
          <p:nvSpPr>
            <p:cNvPr id="36" name="tx36"/>
            <p:cNvSpPr/>
            <p:nvPr/>
          </p:nvSpPr>
          <p:spPr>
            <a:xfrm>
              <a:off x="3345082" y="4394999"/>
              <a:ext cx="1428002"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Ingen favoritter med nye (1%)</a:t>
              </a:r>
            </a:p>
          </p:txBody>
        </p:sp>
        <p:sp>
          <p:nvSpPr>
            <p:cNvPr id="37" name="tx37"/>
            <p:cNvSpPr/>
            <p:nvPr/>
          </p:nvSpPr>
          <p:spPr>
            <a:xfrm>
              <a:off x="1061903" y="4612704"/>
              <a:ext cx="1421915"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Mindre tid pga pamdemi (2%)</a:t>
              </a:r>
            </a:p>
          </p:txBody>
        </p:sp>
        <p:sp>
          <p:nvSpPr>
            <p:cNvPr id="38" name="tx38"/>
            <p:cNvSpPr/>
            <p:nvPr/>
          </p:nvSpPr>
          <p:spPr>
            <a:xfrm>
              <a:off x="7075706" y="5244695"/>
              <a:ext cx="457704"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solidFill>
                    <a:srgbClr val="C00000"/>
                  </a:solidFill>
                  <a:latin typeface="Arial"/>
                  <a:cs typeface="Arial"/>
                </a:rPr>
                <a:t>Dyrt (4%)</a:t>
              </a:r>
            </a:p>
          </p:txBody>
        </p:sp>
        <p:sp>
          <p:nvSpPr>
            <p:cNvPr id="39" name="tx39"/>
            <p:cNvSpPr/>
            <p:nvPr/>
          </p:nvSpPr>
          <p:spPr>
            <a:xfrm>
              <a:off x="4276552" y="5326722"/>
              <a:ext cx="1138781"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Vanskelig å skaffe (1%)</a:t>
              </a:r>
            </a:p>
          </p:txBody>
        </p:sp>
        <p:sp>
          <p:nvSpPr>
            <p:cNvPr id="40" name="tx40"/>
            <p:cNvSpPr/>
            <p:nvPr/>
          </p:nvSpPr>
          <p:spPr>
            <a:xfrm>
              <a:off x="1405015" y="5157192"/>
              <a:ext cx="1331825"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Sa opp abo i bokklubb (0%)</a:t>
              </a:r>
            </a:p>
          </p:txBody>
        </p:sp>
        <p:sp>
          <p:nvSpPr>
            <p:cNvPr id="41" name="tx41"/>
            <p:cNvSpPr/>
            <p:nvPr/>
          </p:nvSpPr>
          <p:spPr>
            <a:xfrm>
              <a:off x="3226411" y="5022475"/>
              <a:ext cx="1349345"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Sluttet med strømming (0%)</a:t>
              </a:r>
            </a:p>
          </p:txBody>
        </p:sp>
        <p:sp>
          <p:nvSpPr>
            <p:cNvPr id="42" name="tx42"/>
            <p:cNvSpPr/>
            <p:nvPr/>
          </p:nvSpPr>
          <p:spPr>
            <a:xfrm>
              <a:off x="2264959" y="1671668"/>
              <a:ext cx="1349928"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solidFill>
                    <a:srgbClr val="C00000"/>
                  </a:solidFill>
                  <a:latin typeface="Arial"/>
                  <a:cs typeface="Arial"/>
                </a:rPr>
                <a:t>Stengt pga pandemien (1%)</a:t>
              </a:r>
            </a:p>
          </p:txBody>
        </p:sp>
        <p:sp>
          <p:nvSpPr>
            <p:cNvPr id="43" name="tx43"/>
            <p:cNvSpPr/>
            <p:nvPr/>
          </p:nvSpPr>
          <p:spPr>
            <a:xfrm>
              <a:off x="8658622" y="5654219"/>
              <a:ext cx="1018202"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Tar for lang tid (18%)</a:t>
              </a:r>
            </a:p>
          </p:txBody>
        </p:sp>
        <p:sp>
          <p:nvSpPr>
            <p:cNvPr id="44" name="tx44"/>
            <p:cNvSpPr/>
            <p:nvPr/>
          </p:nvSpPr>
          <p:spPr>
            <a:xfrm>
              <a:off x="7055740" y="5626779"/>
              <a:ext cx="789218"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100" b="1" dirty="0">
                  <a:latin typeface="Arial"/>
                  <a:cs typeface="Arial"/>
                </a:rPr>
                <a:t>Økt mobilbruk (13%)</a:t>
              </a:r>
            </a:p>
          </p:txBody>
        </p:sp>
        <p:sp>
          <p:nvSpPr>
            <p:cNvPr id="45" name="tx45"/>
            <p:cNvSpPr/>
            <p:nvPr/>
          </p:nvSpPr>
          <p:spPr>
            <a:xfrm>
              <a:off x="5432979" y="5044605"/>
              <a:ext cx="1620887"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100" b="1" dirty="0">
                  <a:latin typeface="Arial"/>
                  <a:cs typeface="Arial"/>
                </a:rPr>
                <a:t>Konsentrasjonsutfordringer (24%)</a:t>
              </a:r>
            </a:p>
          </p:txBody>
        </p:sp>
        <p:sp>
          <p:nvSpPr>
            <p:cNvPr id="46" name="tx46"/>
            <p:cNvSpPr/>
            <p:nvPr/>
          </p:nvSpPr>
          <p:spPr>
            <a:xfrm>
              <a:off x="1475755" y="1815097"/>
              <a:ext cx="1506342"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solidFill>
                    <a:srgbClr val="C00000"/>
                  </a:solidFill>
                  <a:latin typeface="Arial"/>
                  <a:cs typeface="Arial"/>
                </a:rPr>
                <a:t>Gikk ikke  pga pandemien (2%)</a:t>
              </a:r>
            </a:p>
          </p:txBody>
        </p:sp>
        <p:sp>
          <p:nvSpPr>
            <p:cNvPr id="47" name="tx47"/>
            <p:cNvSpPr/>
            <p:nvPr/>
          </p:nvSpPr>
          <p:spPr>
            <a:xfrm>
              <a:off x="3750008" y="5643976"/>
              <a:ext cx="1476065"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Klarte ikke komme i gang (9%)</a:t>
              </a:r>
            </a:p>
          </p:txBody>
        </p:sp>
        <p:sp>
          <p:nvSpPr>
            <p:cNvPr id="48" name="tx48"/>
            <p:cNvSpPr/>
            <p:nvPr/>
          </p:nvSpPr>
          <p:spPr>
            <a:xfrm>
              <a:off x="5560028" y="5997404"/>
              <a:ext cx="1487869"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100" b="1" dirty="0">
                  <a:latin typeface="Arial"/>
                  <a:cs typeface="Arial"/>
                </a:rPr>
                <a:t>Aldri lest mye - liker ikke å lese (43%)</a:t>
              </a:r>
            </a:p>
          </p:txBody>
        </p:sp>
        <p:sp>
          <p:nvSpPr>
            <p:cNvPr id="49" name="tx49"/>
            <p:cNvSpPr/>
            <p:nvPr/>
          </p:nvSpPr>
          <p:spPr>
            <a:xfrm>
              <a:off x="7889244" y="5168266"/>
              <a:ext cx="1515393"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solidFill>
                    <a:srgbClr val="C00000"/>
                  </a:solidFill>
                  <a:latin typeface="Arial"/>
                  <a:cs typeface="Arial"/>
                </a:rPr>
                <a:t>Lesing = lekser/pliktarbeid (7%)</a:t>
              </a:r>
            </a:p>
          </p:txBody>
        </p:sp>
        <p:sp>
          <p:nvSpPr>
            <p:cNvPr id="50" name="tx50"/>
            <p:cNvSpPr/>
            <p:nvPr/>
          </p:nvSpPr>
          <p:spPr>
            <a:xfrm>
              <a:off x="976734" y="6063901"/>
              <a:ext cx="254734" cy="81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Arial"/>
                  <a:cs typeface="Arial"/>
                </a:rPr>
                <a:t>-0.25</a:t>
              </a:r>
            </a:p>
          </p:txBody>
        </p:sp>
        <p:sp>
          <p:nvSpPr>
            <p:cNvPr id="51" name="tx51"/>
            <p:cNvSpPr/>
            <p:nvPr/>
          </p:nvSpPr>
          <p:spPr>
            <a:xfrm>
              <a:off x="1013951" y="4996765"/>
              <a:ext cx="217517" cy="81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Arial"/>
                  <a:cs typeface="Arial"/>
                </a:rPr>
                <a:t>0.00</a:t>
              </a:r>
            </a:p>
          </p:txBody>
        </p:sp>
        <p:sp>
          <p:nvSpPr>
            <p:cNvPr id="52" name="tx52"/>
            <p:cNvSpPr/>
            <p:nvPr/>
          </p:nvSpPr>
          <p:spPr>
            <a:xfrm>
              <a:off x="1013951" y="3929629"/>
              <a:ext cx="217517" cy="81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Arial"/>
                  <a:cs typeface="Arial"/>
                </a:rPr>
                <a:t>0.25</a:t>
              </a:r>
            </a:p>
          </p:txBody>
        </p:sp>
        <p:sp>
          <p:nvSpPr>
            <p:cNvPr id="53" name="tx53"/>
            <p:cNvSpPr/>
            <p:nvPr/>
          </p:nvSpPr>
          <p:spPr>
            <a:xfrm>
              <a:off x="1013951" y="2862494"/>
              <a:ext cx="217517" cy="81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Arial"/>
                  <a:cs typeface="Arial"/>
                </a:rPr>
                <a:t>0.50</a:t>
              </a:r>
            </a:p>
          </p:txBody>
        </p:sp>
        <p:sp>
          <p:nvSpPr>
            <p:cNvPr id="54" name="tx54"/>
            <p:cNvSpPr/>
            <p:nvPr/>
          </p:nvSpPr>
          <p:spPr>
            <a:xfrm>
              <a:off x="1013951" y="1795358"/>
              <a:ext cx="217517" cy="81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Arial"/>
                  <a:cs typeface="Arial"/>
                </a:rPr>
                <a:t>0.75</a:t>
              </a:r>
            </a:p>
          </p:txBody>
        </p:sp>
        <p:sp>
          <p:nvSpPr>
            <p:cNvPr id="55" name="pl55"/>
            <p:cNvSpPr/>
            <p:nvPr/>
          </p:nvSpPr>
          <p:spPr>
            <a:xfrm>
              <a:off x="1259304" y="6105593"/>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dirty="0"/>
            </a:p>
          </p:txBody>
        </p:sp>
        <p:sp>
          <p:nvSpPr>
            <p:cNvPr id="56" name="pl56"/>
            <p:cNvSpPr/>
            <p:nvPr/>
          </p:nvSpPr>
          <p:spPr>
            <a:xfrm>
              <a:off x="1259304" y="5038457"/>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dirty="0"/>
            </a:p>
          </p:txBody>
        </p:sp>
        <p:sp>
          <p:nvSpPr>
            <p:cNvPr id="57" name="pl57"/>
            <p:cNvSpPr/>
            <p:nvPr/>
          </p:nvSpPr>
          <p:spPr>
            <a:xfrm>
              <a:off x="1259304" y="3971321"/>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dirty="0"/>
            </a:p>
          </p:txBody>
        </p:sp>
        <p:sp>
          <p:nvSpPr>
            <p:cNvPr id="58" name="pl58"/>
            <p:cNvSpPr/>
            <p:nvPr/>
          </p:nvSpPr>
          <p:spPr>
            <a:xfrm>
              <a:off x="1259304" y="2904185"/>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dirty="0"/>
            </a:p>
          </p:txBody>
        </p:sp>
        <p:sp>
          <p:nvSpPr>
            <p:cNvPr id="59" name="pl59"/>
            <p:cNvSpPr/>
            <p:nvPr/>
          </p:nvSpPr>
          <p:spPr>
            <a:xfrm>
              <a:off x="1259304" y="1837050"/>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dirty="0"/>
            </a:p>
          </p:txBody>
        </p:sp>
        <p:sp>
          <p:nvSpPr>
            <p:cNvPr id="60" name="pl60"/>
            <p:cNvSpPr/>
            <p:nvPr/>
          </p:nvSpPr>
          <p:spPr>
            <a:xfrm>
              <a:off x="2544925" y="6162791"/>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dirty="0"/>
            </a:p>
          </p:txBody>
        </p:sp>
        <p:sp>
          <p:nvSpPr>
            <p:cNvPr id="61" name="pl61"/>
            <p:cNvSpPr/>
            <p:nvPr/>
          </p:nvSpPr>
          <p:spPr>
            <a:xfrm>
              <a:off x="5178244" y="6162791"/>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dirty="0"/>
            </a:p>
          </p:txBody>
        </p:sp>
        <p:sp>
          <p:nvSpPr>
            <p:cNvPr id="62" name="pl62"/>
            <p:cNvSpPr/>
            <p:nvPr/>
          </p:nvSpPr>
          <p:spPr>
            <a:xfrm>
              <a:off x="7811563" y="6162791"/>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dirty="0"/>
            </a:p>
          </p:txBody>
        </p:sp>
        <p:sp>
          <p:nvSpPr>
            <p:cNvPr id="63" name="pl63"/>
            <p:cNvSpPr/>
            <p:nvPr/>
          </p:nvSpPr>
          <p:spPr>
            <a:xfrm>
              <a:off x="10444883" y="6162791"/>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dirty="0"/>
            </a:p>
          </p:txBody>
        </p:sp>
        <p:sp>
          <p:nvSpPr>
            <p:cNvPr id="64" name="tx64"/>
            <p:cNvSpPr/>
            <p:nvPr/>
          </p:nvSpPr>
          <p:spPr>
            <a:xfrm>
              <a:off x="2467244" y="6223730"/>
              <a:ext cx="155361" cy="81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Arial"/>
                  <a:cs typeface="Arial"/>
                </a:rPr>
                <a:t>0.0</a:t>
              </a:r>
            </a:p>
          </p:txBody>
        </p:sp>
        <p:sp>
          <p:nvSpPr>
            <p:cNvPr id="65" name="tx65"/>
            <p:cNvSpPr/>
            <p:nvPr/>
          </p:nvSpPr>
          <p:spPr>
            <a:xfrm>
              <a:off x="5100563" y="6223730"/>
              <a:ext cx="155361" cy="81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Arial"/>
                  <a:cs typeface="Arial"/>
                </a:rPr>
                <a:t>0.2</a:t>
              </a:r>
            </a:p>
          </p:txBody>
        </p:sp>
        <p:sp>
          <p:nvSpPr>
            <p:cNvPr id="66" name="tx66"/>
            <p:cNvSpPr/>
            <p:nvPr/>
          </p:nvSpPr>
          <p:spPr>
            <a:xfrm>
              <a:off x="7733883" y="6223730"/>
              <a:ext cx="155361" cy="81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Arial"/>
                  <a:cs typeface="Arial"/>
                </a:rPr>
                <a:t>0.4</a:t>
              </a:r>
            </a:p>
          </p:txBody>
        </p:sp>
        <p:sp>
          <p:nvSpPr>
            <p:cNvPr id="67" name="tx67"/>
            <p:cNvSpPr/>
            <p:nvPr/>
          </p:nvSpPr>
          <p:spPr>
            <a:xfrm>
              <a:off x="10367202" y="6223730"/>
              <a:ext cx="155361" cy="81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Arial"/>
                  <a:cs typeface="Arial"/>
                </a:rPr>
                <a:t>0.6</a:t>
              </a:r>
            </a:p>
          </p:txBody>
        </p:sp>
        <p:sp>
          <p:nvSpPr>
            <p:cNvPr id="68" name="tx68"/>
            <p:cNvSpPr/>
            <p:nvPr/>
          </p:nvSpPr>
          <p:spPr>
            <a:xfrm>
              <a:off x="6211839" y="6361689"/>
              <a:ext cx="302797" cy="102046"/>
            </a:xfrm>
            <a:prstGeom prst="rect">
              <a:avLst/>
            </a:prstGeom>
            <a:noFill/>
          </p:spPr>
          <p:txBody>
            <a:bodyPr wrap="none" lIns="0" tIns="0" rIns="0" bIns="0" anchor="ctr" anchorCtr="1"/>
            <a:lstStyle/>
            <a:p>
              <a:pPr marL="0" marR="0" indent="0" algn="l">
                <a:lnSpc>
                  <a:spcPts val="1100"/>
                </a:lnSpc>
                <a:spcBef>
                  <a:spcPts val="0"/>
                </a:spcBef>
                <a:spcAft>
                  <a:spcPts val="0"/>
                </a:spcAft>
              </a:pPr>
              <a:r>
                <a:rPr sz="1100" dirty="0">
                  <a:solidFill>
                    <a:srgbClr val="000000">
                      <a:alpha val="100000"/>
                    </a:srgbClr>
                  </a:solidFill>
                  <a:latin typeface="Arial"/>
                  <a:cs typeface="Arial"/>
                </a:rPr>
                <a:t>dim1</a:t>
              </a:r>
            </a:p>
          </p:txBody>
        </p:sp>
        <p:sp>
          <p:nvSpPr>
            <p:cNvPr id="69" name="tx69"/>
            <p:cNvSpPr/>
            <p:nvPr/>
          </p:nvSpPr>
          <p:spPr>
            <a:xfrm rot="-5400000">
              <a:off x="710118" y="3792242"/>
              <a:ext cx="302797" cy="102046"/>
            </a:xfrm>
            <a:prstGeom prst="rect">
              <a:avLst/>
            </a:prstGeom>
            <a:noFill/>
          </p:spPr>
          <p:txBody>
            <a:bodyPr wrap="none" lIns="0" tIns="0" rIns="0" bIns="0" anchor="ctr" anchorCtr="1"/>
            <a:lstStyle/>
            <a:p>
              <a:pPr marL="0" marR="0" indent="0" algn="l">
                <a:lnSpc>
                  <a:spcPts val="1100"/>
                </a:lnSpc>
                <a:spcBef>
                  <a:spcPts val="0"/>
                </a:spcBef>
                <a:spcAft>
                  <a:spcPts val="0"/>
                </a:spcAft>
              </a:pPr>
              <a:r>
                <a:rPr sz="1100" dirty="0">
                  <a:solidFill>
                    <a:srgbClr val="000000">
                      <a:alpha val="100000"/>
                    </a:srgbClr>
                  </a:solidFill>
                  <a:latin typeface="Arial"/>
                  <a:cs typeface="Arial"/>
                </a:rPr>
                <a:t>dim2</a:t>
              </a:r>
            </a:p>
          </p:txBody>
        </p:sp>
      </p:grpSp>
      <p:sp>
        <p:nvSpPr>
          <p:cNvPr id="70" name="Tittel 69">
            <a:extLst>
              <a:ext uri="{FF2B5EF4-FFF2-40B4-BE49-F238E27FC236}">
                <a16:creationId xmlns:a16="http://schemas.microsoft.com/office/drawing/2014/main" id="{43963FD8-6900-A949-B3F9-E0D6FBD2E9A8}"/>
              </a:ext>
            </a:extLst>
          </p:cNvPr>
          <p:cNvSpPr>
            <a:spLocks noGrp="1"/>
          </p:cNvSpPr>
          <p:nvPr>
            <p:ph type="title"/>
          </p:nvPr>
        </p:nvSpPr>
        <p:spPr>
          <a:xfrm>
            <a:off x="742951" y="333376"/>
            <a:ext cx="11329713" cy="911225"/>
          </a:xfrm>
        </p:spPr>
        <p:txBody>
          <a:bodyPr/>
          <a:lstStyle/>
          <a:p>
            <a:r>
              <a:rPr lang="nb-NO" sz="1200" dirty="0">
                <a:solidFill>
                  <a:schemeClr val="tx1">
                    <a:lumMod val="50000"/>
                    <a:lumOff val="50000"/>
                  </a:schemeClr>
                </a:solidFill>
              </a:rPr>
              <a:t>ÅRSAK FOR Å IKKE LESE BØKER I 2021 – STATISISK GRUPPERT: </a:t>
            </a:r>
            <a:br>
              <a:rPr lang="nb-NO" sz="2000" dirty="0">
                <a:solidFill>
                  <a:schemeClr val="tx1">
                    <a:lumMod val="50000"/>
                    <a:lumOff val="50000"/>
                  </a:schemeClr>
                </a:solidFill>
              </a:rPr>
            </a:br>
            <a:r>
              <a:rPr lang="nb-NO" sz="2000" dirty="0">
                <a:solidFill>
                  <a:schemeClr val="tx1"/>
                </a:solidFill>
              </a:rPr>
              <a:t>Statistiske analyser reduserer </a:t>
            </a:r>
            <a:r>
              <a:rPr lang="nb-NO" dirty="0">
                <a:solidFill>
                  <a:schemeClr val="tx1"/>
                </a:solidFill>
              </a:rPr>
              <a:t>lesebarrierer </a:t>
            </a:r>
            <a:r>
              <a:rPr lang="nb-NO" sz="2000" dirty="0">
                <a:solidFill>
                  <a:schemeClr val="tx1"/>
                </a:solidFill>
              </a:rPr>
              <a:t>fra 28 spørsmål til 11 hovedårsaker</a:t>
            </a:r>
            <a:endParaRPr lang="nb-NO" dirty="0">
              <a:solidFill>
                <a:schemeClr val="tx1"/>
              </a:solidFill>
            </a:endParaRPr>
          </a:p>
        </p:txBody>
      </p:sp>
      <p:sp>
        <p:nvSpPr>
          <p:cNvPr id="75" name="TekstSylinder 74">
            <a:extLst>
              <a:ext uri="{FF2B5EF4-FFF2-40B4-BE49-F238E27FC236}">
                <a16:creationId xmlns:a16="http://schemas.microsoft.com/office/drawing/2014/main" id="{9CC2D4D5-8A16-4293-80FF-4E337D740B79}"/>
              </a:ext>
            </a:extLst>
          </p:cNvPr>
          <p:cNvSpPr txBox="1"/>
          <p:nvPr/>
        </p:nvSpPr>
        <p:spPr>
          <a:xfrm>
            <a:off x="5101431" y="3734102"/>
            <a:ext cx="1790683" cy="276999"/>
          </a:xfrm>
          <a:prstGeom prst="rect">
            <a:avLst/>
          </a:prstGeom>
          <a:noFill/>
        </p:spPr>
        <p:txBody>
          <a:bodyPr wrap="none" rtlCol="0">
            <a:spAutoFit/>
          </a:bodyPr>
          <a:lstStyle/>
          <a:p>
            <a:r>
              <a:rPr lang="nb-NO" b="1" i="1" dirty="0">
                <a:solidFill>
                  <a:schemeClr val="accent2"/>
                </a:solidFill>
              </a:rPr>
              <a:t>MANGLER LESELYST</a:t>
            </a:r>
          </a:p>
        </p:txBody>
      </p:sp>
      <p:sp>
        <p:nvSpPr>
          <p:cNvPr id="76" name="TekstSylinder 75">
            <a:extLst>
              <a:ext uri="{FF2B5EF4-FFF2-40B4-BE49-F238E27FC236}">
                <a16:creationId xmlns:a16="http://schemas.microsoft.com/office/drawing/2014/main" id="{02A245C7-B393-410D-90C3-0F19BEC95B6B}"/>
              </a:ext>
            </a:extLst>
          </p:cNvPr>
          <p:cNvSpPr txBox="1"/>
          <p:nvPr/>
        </p:nvSpPr>
        <p:spPr>
          <a:xfrm>
            <a:off x="1139351" y="3686249"/>
            <a:ext cx="2210862" cy="276999"/>
          </a:xfrm>
          <a:prstGeom prst="rect">
            <a:avLst/>
          </a:prstGeom>
          <a:noFill/>
        </p:spPr>
        <p:txBody>
          <a:bodyPr wrap="none" rtlCol="0">
            <a:spAutoFit/>
          </a:bodyPr>
          <a:lstStyle/>
          <a:p>
            <a:r>
              <a:rPr lang="nb-NO" b="1" i="1" dirty="0">
                <a:solidFill>
                  <a:schemeClr val="accent2"/>
                </a:solidFill>
              </a:rPr>
              <a:t>FÆRRE LESESITUASONER</a:t>
            </a:r>
          </a:p>
        </p:txBody>
      </p:sp>
      <p:sp>
        <p:nvSpPr>
          <p:cNvPr id="79" name="TekstSylinder 78">
            <a:extLst>
              <a:ext uri="{FF2B5EF4-FFF2-40B4-BE49-F238E27FC236}">
                <a16:creationId xmlns:a16="http://schemas.microsoft.com/office/drawing/2014/main" id="{F273AD5C-060E-428C-80E1-302B8301E4D3}"/>
              </a:ext>
            </a:extLst>
          </p:cNvPr>
          <p:cNvSpPr txBox="1"/>
          <p:nvPr/>
        </p:nvSpPr>
        <p:spPr>
          <a:xfrm>
            <a:off x="2160770" y="4660253"/>
            <a:ext cx="2672526" cy="276999"/>
          </a:xfrm>
          <a:prstGeom prst="rect">
            <a:avLst/>
          </a:prstGeom>
          <a:noFill/>
        </p:spPr>
        <p:txBody>
          <a:bodyPr wrap="none" rtlCol="0">
            <a:spAutoFit/>
          </a:bodyPr>
          <a:lstStyle/>
          <a:p>
            <a:r>
              <a:rPr lang="nb-NO" b="1" i="1" dirty="0">
                <a:solidFill>
                  <a:schemeClr val="accent2"/>
                </a:solidFill>
              </a:rPr>
              <a:t>FINNER IKKE NOE INTERESSANT</a:t>
            </a:r>
          </a:p>
        </p:txBody>
      </p:sp>
      <p:sp>
        <p:nvSpPr>
          <p:cNvPr id="81" name="TekstSylinder 80">
            <a:extLst>
              <a:ext uri="{FF2B5EF4-FFF2-40B4-BE49-F238E27FC236}">
                <a16:creationId xmlns:a16="http://schemas.microsoft.com/office/drawing/2014/main" id="{94BD6698-8CC8-458F-A472-D815A63E4F98}"/>
              </a:ext>
            </a:extLst>
          </p:cNvPr>
          <p:cNvSpPr txBox="1"/>
          <p:nvPr/>
        </p:nvSpPr>
        <p:spPr>
          <a:xfrm>
            <a:off x="3608624" y="5389793"/>
            <a:ext cx="1887055" cy="276999"/>
          </a:xfrm>
          <a:prstGeom prst="rect">
            <a:avLst/>
          </a:prstGeom>
          <a:noFill/>
        </p:spPr>
        <p:txBody>
          <a:bodyPr wrap="none" rtlCol="0">
            <a:spAutoFit/>
          </a:bodyPr>
          <a:lstStyle/>
          <a:p>
            <a:r>
              <a:rPr lang="nb-NO" b="1" i="1" dirty="0">
                <a:solidFill>
                  <a:schemeClr val="accent2"/>
                </a:solidFill>
              </a:rPr>
              <a:t>KOMMER IKKE I GANG</a:t>
            </a:r>
          </a:p>
        </p:txBody>
      </p:sp>
      <p:sp>
        <p:nvSpPr>
          <p:cNvPr id="83" name="TekstSylinder 82">
            <a:extLst>
              <a:ext uri="{FF2B5EF4-FFF2-40B4-BE49-F238E27FC236}">
                <a16:creationId xmlns:a16="http://schemas.microsoft.com/office/drawing/2014/main" id="{24C075B0-E8CA-4C8F-923A-3A7121A4EDA6}"/>
              </a:ext>
            </a:extLst>
          </p:cNvPr>
          <p:cNvSpPr txBox="1"/>
          <p:nvPr/>
        </p:nvSpPr>
        <p:spPr>
          <a:xfrm>
            <a:off x="9973147" y="5102209"/>
            <a:ext cx="1721946" cy="276999"/>
          </a:xfrm>
          <a:prstGeom prst="rect">
            <a:avLst/>
          </a:prstGeom>
          <a:noFill/>
        </p:spPr>
        <p:txBody>
          <a:bodyPr wrap="none" rtlCol="0">
            <a:spAutoFit/>
          </a:bodyPr>
          <a:lstStyle/>
          <a:p>
            <a:r>
              <a:rPr lang="nb-NO" b="1" i="1" dirty="0">
                <a:solidFill>
                  <a:schemeClr val="accent2"/>
                </a:solidFill>
              </a:rPr>
              <a:t>ER MER PÅ SKJERM</a:t>
            </a:r>
          </a:p>
        </p:txBody>
      </p:sp>
      <p:sp>
        <p:nvSpPr>
          <p:cNvPr id="224" name="TekstSylinder 223">
            <a:extLst>
              <a:ext uri="{FF2B5EF4-FFF2-40B4-BE49-F238E27FC236}">
                <a16:creationId xmlns:a16="http://schemas.microsoft.com/office/drawing/2014/main" id="{3353E5E1-B665-4B6A-943E-280CACD28E65}"/>
              </a:ext>
            </a:extLst>
          </p:cNvPr>
          <p:cNvSpPr txBox="1"/>
          <p:nvPr/>
        </p:nvSpPr>
        <p:spPr>
          <a:xfrm>
            <a:off x="8248204" y="5764922"/>
            <a:ext cx="1769587" cy="276999"/>
          </a:xfrm>
          <a:prstGeom prst="rect">
            <a:avLst/>
          </a:prstGeom>
          <a:noFill/>
        </p:spPr>
        <p:txBody>
          <a:bodyPr wrap="none" rtlCol="0">
            <a:spAutoFit/>
          </a:bodyPr>
          <a:lstStyle/>
          <a:p>
            <a:r>
              <a:rPr lang="nb-NO" b="1" i="1" dirty="0">
                <a:solidFill>
                  <a:schemeClr val="accent2"/>
                </a:solidFill>
              </a:rPr>
              <a:t>MER FAMILIE-/FRITID</a:t>
            </a:r>
          </a:p>
        </p:txBody>
      </p:sp>
      <p:sp>
        <p:nvSpPr>
          <p:cNvPr id="229" name="Frihåndsform: figur 228">
            <a:extLst>
              <a:ext uri="{FF2B5EF4-FFF2-40B4-BE49-F238E27FC236}">
                <a16:creationId xmlns:a16="http://schemas.microsoft.com/office/drawing/2014/main" id="{37DA829A-68FB-456E-94D9-E0B7494361A0}"/>
              </a:ext>
            </a:extLst>
          </p:cNvPr>
          <p:cNvSpPr/>
          <p:nvPr/>
        </p:nvSpPr>
        <p:spPr>
          <a:xfrm>
            <a:off x="884173" y="4150220"/>
            <a:ext cx="3899338" cy="1369973"/>
          </a:xfrm>
          <a:custGeom>
            <a:avLst/>
            <a:gdLst>
              <a:gd name="connsiteX0" fmla="*/ 1027515 w 3899338"/>
              <a:gd name="connsiteY0" fmla="*/ 24780 h 1369973"/>
              <a:gd name="connsiteX1" fmla="*/ 2694390 w 3899338"/>
              <a:gd name="connsiteY1" fmla="*/ 34305 h 1369973"/>
              <a:gd name="connsiteX2" fmla="*/ 3846915 w 3899338"/>
              <a:gd name="connsiteY2" fmla="*/ 196230 h 1369973"/>
              <a:gd name="connsiteX3" fmla="*/ 3599265 w 3899338"/>
              <a:gd name="connsiteY3" fmla="*/ 967755 h 1369973"/>
              <a:gd name="connsiteX4" fmla="*/ 2675340 w 3899338"/>
              <a:gd name="connsiteY4" fmla="*/ 1015380 h 1369973"/>
              <a:gd name="connsiteX5" fmla="*/ 2437215 w 3899338"/>
              <a:gd name="connsiteY5" fmla="*/ 1348755 h 1369973"/>
              <a:gd name="connsiteX6" fmla="*/ 265515 w 3899338"/>
              <a:gd name="connsiteY6" fmla="*/ 1291605 h 1369973"/>
              <a:gd name="connsiteX7" fmla="*/ 198840 w 3899338"/>
              <a:gd name="connsiteY7" fmla="*/ 929655 h 1369973"/>
              <a:gd name="connsiteX8" fmla="*/ 1741890 w 3899338"/>
              <a:gd name="connsiteY8" fmla="*/ 491505 h 1369973"/>
              <a:gd name="connsiteX9" fmla="*/ 1037040 w 3899338"/>
              <a:gd name="connsiteY9" fmla="*/ 310530 h 1369973"/>
              <a:gd name="connsiteX10" fmla="*/ 1027515 w 3899338"/>
              <a:gd name="connsiteY10" fmla="*/ 24780 h 136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99338" h="1369973">
                <a:moveTo>
                  <a:pt x="1027515" y="24780"/>
                </a:moveTo>
                <a:cubicBezTo>
                  <a:pt x="1303740" y="-21257"/>
                  <a:pt x="2224490" y="5730"/>
                  <a:pt x="2694390" y="34305"/>
                </a:cubicBezTo>
                <a:cubicBezTo>
                  <a:pt x="3164290" y="62880"/>
                  <a:pt x="3696103" y="40655"/>
                  <a:pt x="3846915" y="196230"/>
                </a:cubicBezTo>
                <a:cubicBezTo>
                  <a:pt x="3997727" y="351805"/>
                  <a:pt x="3794527" y="831230"/>
                  <a:pt x="3599265" y="967755"/>
                </a:cubicBezTo>
                <a:cubicBezTo>
                  <a:pt x="3404003" y="1104280"/>
                  <a:pt x="2869015" y="951880"/>
                  <a:pt x="2675340" y="1015380"/>
                </a:cubicBezTo>
                <a:cubicBezTo>
                  <a:pt x="2481665" y="1078880"/>
                  <a:pt x="2838853" y="1302718"/>
                  <a:pt x="2437215" y="1348755"/>
                </a:cubicBezTo>
                <a:cubicBezTo>
                  <a:pt x="2035578" y="1394793"/>
                  <a:pt x="638577" y="1361455"/>
                  <a:pt x="265515" y="1291605"/>
                </a:cubicBezTo>
                <a:cubicBezTo>
                  <a:pt x="-107547" y="1221755"/>
                  <a:pt x="-47222" y="1063005"/>
                  <a:pt x="198840" y="929655"/>
                </a:cubicBezTo>
                <a:cubicBezTo>
                  <a:pt x="444902" y="796305"/>
                  <a:pt x="1602190" y="594692"/>
                  <a:pt x="1741890" y="491505"/>
                </a:cubicBezTo>
                <a:cubicBezTo>
                  <a:pt x="1881590" y="388318"/>
                  <a:pt x="1152928" y="381968"/>
                  <a:pt x="1037040" y="310530"/>
                </a:cubicBezTo>
                <a:cubicBezTo>
                  <a:pt x="921152" y="239093"/>
                  <a:pt x="751290" y="70817"/>
                  <a:pt x="1027515" y="2478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30" name="Frihåndsform: figur 229">
            <a:extLst>
              <a:ext uri="{FF2B5EF4-FFF2-40B4-BE49-F238E27FC236}">
                <a16:creationId xmlns:a16="http://schemas.microsoft.com/office/drawing/2014/main" id="{A09F0A84-8B3B-4BF6-8158-B1625A40BD84}"/>
              </a:ext>
            </a:extLst>
          </p:cNvPr>
          <p:cNvSpPr/>
          <p:nvPr/>
        </p:nvSpPr>
        <p:spPr>
          <a:xfrm>
            <a:off x="478352" y="3471264"/>
            <a:ext cx="4302276" cy="1398895"/>
          </a:xfrm>
          <a:custGeom>
            <a:avLst/>
            <a:gdLst>
              <a:gd name="connsiteX0" fmla="*/ 976136 w 4302276"/>
              <a:gd name="connsiteY0" fmla="*/ 84611 h 1398895"/>
              <a:gd name="connsiteX1" fmla="*/ 2433461 w 4302276"/>
              <a:gd name="connsiteY1" fmla="*/ 75086 h 1398895"/>
              <a:gd name="connsiteX2" fmla="*/ 4024136 w 4302276"/>
              <a:gd name="connsiteY2" fmla="*/ 417986 h 1398895"/>
              <a:gd name="connsiteX3" fmla="*/ 4024136 w 4302276"/>
              <a:gd name="connsiteY3" fmla="*/ 579911 h 1398895"/>
              <a:gd name="connsiteX4" fmla="*/ 1242836 w 4302276"/>
              <a:gd name="connsiteY4" fmla="*/ 589436 h 1398895"/>
              <a:gd name="connsiteX5" fmla="*/ 1433336 w 4302276"/>
              <a:gd name="connsiteY5" fmla="*/ 1056161 h 1398895"/>
              <a:gd name="connsiteX6" fmla="*/ 1804811 w 4302276"/>
              <a:gd name="connsiteY6" fmla="*/ 1132361 h 1398895"/>
              <a:gd name="connsiteX7" fmla="*/ 1709561 w 4302276"/>
              <a:gd name="connsiteY7" fmla="*/ 1256186 h 1398895"/>
              <a:gd name="connsiteX8" fmla="*/ 233186 w 4302276"/>
              <a:gd name="connsiteY8" fmla="*/ 1389536 h 1398895"/>
              <a:gd name="connsiteX9" fmla="*/ 80786 w 4302276"/>
              <a:gd name="connsiteY9" fmla="*/ 979961 h 1398895"/>
              <a:gd name="connsiteX10" fmla="*/ 976136 w 4302276"/>
              <a:gd name="connsiteY10" fmla="*/ 84611 h 139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02276" h="1398895">
                <a:moveTo>
                  <a:pt x="976136" y="84611"/>
                </a:moveTo>
                <a:cubicBezTo>
                  <a:pt x="1368249" y="-66202"/>
                  <a:pt x="1925461" y="19524"/>
                  <a:pt x="2433461" y="75086"/>
                </a:cubicBezTo>
                <a:cubicBezTo>
                  <a:pt x="2941461" y="130648"/>
                  <a:pt x="3759024" y="333849"/>
                  <a:pt x="4024136" y="417986"/>
                </a:cubicBezTo>
                <a:cubicBezTo>
                  <a:pt x="4289248" y="502123"/>
                  <a:pt x="4487686" y="551336"/>
                  <a:pt x="4024136" y="579911"/>
                </a:cubicBezTo>
                <a:cubicBezTo>
                  <a:pt x="3560586" y="608486"/>
                  <a:pt x="1674636" y="510061"/>
                  <a:pt x="1242836" y="589436"/>
                </a:cubicBezTo>
                <a:cubicBezTo>
                  <a:pt x="811036" y="668811"/>
                  <a:pt x="1339674" y="965674"/>
                  <a:pt x="1433336" y="1056161"/>
                </a:cubicBezTo>
                <a:cubicBezTo>
                  <a:pt x="1526999" y="1146649"/>
                  <a:pt x="1758774" y="1099024"/>
                  <a:pt x="1804811" y="1132361"/>
                </a:cubicBezTo>
                <a:cubicBezTo>
                  <a:pt x="1850849" y="1165699"/>
                  <a:pt x="1971498" y="1213324"/>
                  <a:pt x="1709561" y="1256186"/>
                </a:cubicBezTo>
                <a:cubicBezTo>
                  <a:pt x="1447624" y="1299048"/>
                  <a:pt x="504648" y="1435574"/>
                  <a:pt x="233186" y="1389536"/>
                </a:cubicBezTo>
                <a:cubicBezTo>
                  <a:pt x="-38277" y="1343499"/>
                  <a:pt x="-49389" y="1194273"/>
                  <a:pt x="80786" y="979961"/>
                </a:cubicBezTo>
                <a:cubicBezTo>
                  <a:pt x="210961" y="765649"/>
                  <a:pt x="584023" y="235424"/>
                  <a:pt x="976136" y="84611"/>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31" name="Frihåndsform: figur 230">
            <a:extLst>
              <a:ext uri="{FF2B5EF4-FFF2-40B4-BE49-F238E27FC236}">
                <a16:creationId xmlns:a16="http://schemas.microsoft.com/office/drawing/2014/main" id="{0AD4C475-B56B-403A-B96A-EFE4C7CE7AD6}"/>
              </a:ext>
            </a:extLst>
          </p:cNvPr>
          <p:cNvSpPr/>
          <p:nvPr/>
        </p:nvSpPr>
        <p:spPr>
          <a:xfrm>
            <a:off x="4810284" y="3418381"/>
            <a:ext cx="2446269" cy="1458428"/>
          </a:xfrm>
          <a:custGeom>
            <a:avLst/>
            <a:gdLst>
              <a:gd name="connsiteX0" fmla="*/ 330379 w 2446269"/>
              <a:gd name="connsiteY0" fmla="*/ 70819 h 925772"/>
              <a:gd name="connsiteX1" fmla="*/ 1778179 w 2446269"/>
              <a:gd name="connsiteY1" fmla="*/ 70819 h 925772"/>
              <a:gd name="connsiteX2" fmla="*/ 2444929 w 2446269"/>
              <a:gd name="connsiteY2" fmla="*/ 442294 h 925772"/>
              <a:gd name="connsiteX3" fmla="*/ 1625779 w 2446269"/>
              <a:gd name="connsiteY3" fmla="*/ 889969 h 925772"/>
              <a:gd name="connsiteX4" fmla="*/ 101779 w 2446269"/>
              <a:gd name="connsiteY4" fmla="*/ 804244 h 925772"/>
              <a:gd name="connsiteX5" fmla="*/ 330379 w 2446269"/>
              <a:gd name="connsiteY5" fmla="*/ 70819 h 92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269" h="925772">
                <a:moveTo>
                  <a:pt x="330379" y="70819"/>
                </a:moveTo>
                <a:cubicBezTo>
                  <a:pt x="609779" y="-51418"/>
                  <a:pt x="1425754" y="8907"/>
                  <a:pt x="1778179" y="70819"/>
                </a:cubicBezTo>
                <a:cubicBezTo>
                  <a:pt x="2130604" y="132731"/>
                  <a:pt x="2470329" y="305769"/>
                  <a:pt x="2444929" y="442294"/>
                </a:cubicBezTo>
                <a:cubicBezTo>
                  <a:pt x="2419529" y="578819"/>
                  <a:pt x="2016304" y="829644"/>
                  <a:pt x="1625779" y="889969"/>
                </a:cubicBezTo>
                <a:cubicBezTo>
                  <a:pt x="1235254" y="950294"/>
                  <a:pt x="324029" y="942356"/>
                  <a:pt x="101779" y="804244"/>
                </a:cubicBezTo>
                <a:cubicBezTo>
                  <a:pt x="-120471" y="666132"/>
                  <a:pt x="50979" y="193056"/>
                  <a:pt x="330379" y="70819"/>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36" name="Frihåndsform: figur 235">
            <a:extLst>
              <a:ext uri="{FF2B5EF4-FFF2-40B4-BE49-F238E27FC236}">
                <a16:creationId xmlns:a16="http://schemas.microsoft.com/office/drawing/2014/main" id="{469C954B-130D-4D53-A635-862F00940D06}"/>
              </a:ext>
            </a:extLst>
          </p:cNvPr>
          <p:cNvSpPr/>
          <p:nvPr/>
        </p:nvSpPr>
        <p:spPr>
          <a:xfrm>
            <a:off x="3331762" y="5236255"/>
            <a:ext cx="2215521" cy="634581"/>
          </a:xfrm>
          <a:custGeom>
            <a:avLst/>
            <a:gdLst>
              <a:gd name="connsiteX0" fmla="*/ 525786 w 2215521"/>
              <a:gd name="connsiteY0" fmla="*/ 77726 h 634581"/>
              <a:gd name="connsiteX1" fmla="*/ 6 w 2215521"/>
              <a:gd name="connsiteY1" fmla="*/ 466346 h 634581"/>
              <a:gd name="connsiteX2" fmla="*/ 518166 w 2215521"/>
              <a:gd name="connsiteY2" fmla="*/ 626366 h 634581"/>
              <a:gd name="connsiteX3" fmla="*/ 2026926 w 2215521"/>
              <a:gd name="connsiteY3" fmla="*/ 550166 h 634581"/>
              <a:gd name="connsiteX4" fmla="*/ 2026926 w 2215521"/>
              <a:gd name="connsiteY4" fmla="*/ 39626 h 634581"/>
              <a:gd name="connsiteX5" fmla="*/ 525786 w 2215521"/>
              <a:gd name="connsiteY5" fmla="*/ 77726 h 63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5521" h="634581">
                <a:moveTo>
                  <a:pt x="525786" y="77726"/>
                </a:moveTo>
                <a:cubicBezTo>
                  <a:pt x="187966" y="148846"/>
                  <a:pt x="1276" y="374906"/>
                  <a:pt x="6" y="466346"/>
                </a:cubicBezTo>
                <a:cubicBezTo>
                  <a:pt x="-1264" y="557786"/>
                  <a:pt x="180346" y="612396"/>
                  <a:pt x="518166" y="626366"/>
                </a:cubicBezTo>
                <a:cubicBezTo>
                  <a:pt x="855986" y="640336"/>
                  <a:pt x="1775466" y="647956"/>
                  <a:pt x="2026926" y="550166"/>
                </a:cubicBezTo>
                <a:cubicBezTo>
                  <a:pt x="2278386" y="452376"/>
                  <a:pt x="2278386" y="114556"/>
                  <a:pt x="2026926" y="39626"/>
                </a:cubicBezTo>
                <a:cubicBezTo>
                  <a:pt x="1775466" y="-35304"/>
                  <a:pt x="863606" y="6606"/>
                  <a:pt x="525786" y="77726"/>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37" name="Frihåndsform: figur 236">
            <a:extLst>
              <a:ext uri="{FF2B5EF4-FFF2-40B4-BE49-F238E27FC236}">
                <a16:creationId xmlns:a16="http://schemas.microsoft.com/office/drawing/2014/main" id="{EF3F95E2-D2EA-40B6-AE89-881C47F17DEC}"/>
              </a:ext>
            </a:extLst>
          </p:cNvPr>
          <p:cNvSpPr/>
          <p:nvPr/>
        </p:nvSpPr>
        <p:spPr>
          <a:xfrm>
            <a:off x="4577015" y="5882067"/>
            <a:ext cx="2793863" cy="240542"/>
          </a:xfrm>
          <a:custGeom>
            <a:avLst/>
            <a:gdLst>
              <a:gd name="connsiteX0" fmla="*/ 226463 w 2529911"/>
              <a:gd name="connsiteY0" fmla="*/ 32198 h 240542"/>
              <a:gd name="connsiteX1" fmla="*/ 2253383 w 2529911"/>
              <a:gd name="connsiteY1" fmla="*/ 16958 h 240542"/>
              <a:gd name="connsiteX2" fmla="*/ 2299103 w 2529911"/>
              <a:gd name="connsiteY2" fmla="*/ 199838 h 240542"/>
              <a:gd name="connsiteX3" fmla="*/ 279803 w 2529911"/>
              <a:gd name="connsiteY3" fmla="*/ 230318 h 240542"/>
              <a:gd name="connsiteX4" fmla="*/ 226463 w 2529911"/>
              <a:gd name="connsiteY4" fmla="*/ 32198 h 240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9911" h="240542">
                <a:moveTo>
                  <a:pt x="226463" y="32198"/>
                </a:moveTo>
                <a:cubicBezTo>
                  <a:pt x="555393" y="-3362"/>
                  <a:pt x="1907943" y="-10982"/>
                  <a:pt x="2253383" y="16958"/>
                </a:cubicBezTo>
                <a:cubicBezTo>
                  <a:pt x="2598823" y="44898"/>
                  <a:pt x="2628033" y="164278"/>
                  <a:pt x="2299103" y="199838"/>
                </a:cubicBezTo>
                <a:cubicBezTo>
                  <a:pt x="1970173" y="235398"/>
                  <a:pt x="622703" y="253178"/>
                  <a:pt x="279803" y="230318"/>
                </a:cubicBezTo>
                <a:cubicBezTo>
                  <a:pt x="-63097" y="207458"/>
                  <a:pt x="-102467" y="67758"/>
                  <a:pt x="226463" y="32198"/>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38" name="Frihåndsform: figur 237">
            <a:extLst>
              <a:ext uri="{FF2B5EF4-FFF2-40B4-BE49-F238E27FC236}">
                <a16:creationId xmlns:a16="http://schemas.microsoft.com/office/drawing/2014/main" id="{320E820C-3847-4887-B0E1-2BE2349D3283}"/>
              </a:ext>
            </a:extLst>
          </p:cNvPr>
          <p:cNvSpPr/>
          <p:nvPr/>
        </p:nvSpPr>
        <p:spPr>
          <a:xfrm>
            <a:off x="4637676" y="4937748"/>
            <a:ext cx="2538444" cy="275613"/>
          </a:xfrm>
          <a:custGeom>
            <a:avLst/>
            <a:gdLst>
              <a:gd name="connsiteX0" fmla="*/ 236908 w 2592619"/>
              <a:gd name="connsiteY0" fmla="*/ 31637 h 275613"/>
              <a:gd name="connsiteX1" fmla="*/ 2355268 w 2592619"/>
              <a:gd name="connsiteY1" fmla="*/ 24017 h 275613"/>
              <a:gd name="connsiteX2" fmla="*/ 2309548 w 2592619"/>
              <a:gd name="connsiteY2" fmla="*/ 244997 h 275613"/>
              <a:gd name="connsiteX3" fmla="*/ 282628 w 2592619"/>
              <a:gd name="connsiteY3" fmla="*/ 252617 h 275613"/>
              <a:gd name="connsiteX4" fmla="*/ 236908 w 2592619"/>
              <a:gd name="connsiteY4" fmla="*/ 31637 h 27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619" h="275613">
                <a:moveTo>
                  <a:pt x="236908" y="31637"/>
                </a:moveTo>
                <a:cubicBezTo>
                  <a:pt x="582348" y="-6463"/>
                  <a:pt x="2009828" y="-11543"/>
                  <a:pt x="2355268" y="24017"/>
                </a:cubicBezTo>
                <a:cubicBezTo>
                  <a:pt x="2700708" y="59577"/>
                  <a:pt x="2654988" y="206897"/>
                  <a:pt x="2309548" y="244997"/>
                </a:cubicBezTo>
                <a:cubicBezTo>
                  <a:pt x="1964108" y="283097"/>
                  <a:pt x="626798" y="285637"/>
                  <a:pt x="282628" y="252617"/>
                </a:cubicBezTo>
                <a:cubicBezTo>
                  <a:pt x="-61542" y="219597"/>
                  <a:pt x="-108532" y="69737"/>
                  <a:pt x="236908" y="31637"/>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41" name="Frihåndsform: figur 240">
            <a:extLst>
              <a:ext uri="{FF2B5EF4-FFF2-40B4-BE49-F238E27FC236}">
                <a16:creationId xmlns:a16="http://schemas.microsoft.com/office/drawing/2014/main" id="{77E17E0D-2F94-4CAF-BEA5-B8378318E046}"/>
              </a:ext>
            </a:extLst>
          </p:cNvPr>
          <p:cNvSpPr/>
          <p:nvPr/>
        </p:nvSpPr>
        <p:spPr>
          <a:xfrm>
            <a:off x="7783543" y="4762355"/>
            <a:ext cx="2201788" cy="1353263"/>
          </a:xfrm>
          <a:custGeom>
            <a:avLst/>
            <a:gdLst>
              <a:gd name="connsiteX0" fmla="*/ 342255 w 2345440"/>
              <a:gd name="connsiteY0" fmla="*/ 69870 h 1353263"/>
              <a:gd name="connsiteX1" fmla="*/ 250815 w 2345440"/>
              <a:gd name="connsiteY1" fmla="*/ 275610 h 1353263"/>
              <a:gd name="connsiteX2" fmla="*/ 1607175 w 2345440"/>
              <a:gd name="connsiteY2" fmla="*/ 328950 h 1353263"/>
              <a:gd name="connsiteX3" fmla="*/ 1630035 w 2345440"/>
              <a:gd name="connsiteY3" fmla="*/ 572790 h 1353263"/>
              <a:gd name="connsiteX4" fmla="*/ 37455 w 2345440"/>
              <a:gd name="connsiteY4" fmla="*/ 580410 h 1353263"/>
              <a:gd name="connsiteX5" fmla="*/ 616575 w 2345440"/>
              <a:gd name="connsiteY5" fmla="*/ 1243350 h 1353263"/>
              <a:gd name="connsiteX6" fmla="*/ 1889115 w 2345440"/>
              <a:gd name="connsiteY6" fmla="*/ 1235730 h 1353263"/>
              <a:gd name="connsiteX7" fmla="*/ 2254875 w 2345440"/>
              <a:gd name="connsiteY7" fmla="*/ 100350 h 1353263"/>
              <a:gd name="connsiteX8" fmla="*/ 342255 w 2345440"/>
              <a:gd name="connsiteY8" fmla="*/ 69870 h 1353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440" h="1353263">
                <a:moveTo>
                  <a:pt x="342255" y="69870"/>
                </a:moveTo>
                <a:cubicBezTo>
                  <a:pt x="8245" y="99080"/>
                  <a:pt x="39995" y="232430"/>
                  <a:pt x="250815" y="275610"/>
                </a:cubicBezTo>
                <a:cubicBezTo>
                  <a:pt x="461635" y="318790"/>
                  <a:pt x="1377305" y="279420"/>
                  <a:pt x="1607175" y="328950"/>
                </a:cubicBezTo>
                <a:cubicBezTo>
                  <a:pt x="1837045" y="378480"/>
                  <a:pt x="1891655" y="530880"/>
                  <a:pt x="1630035" y="572790"/>
                </a:cubicBezTo>
                <a:cubicBezTo>
                  <a:pt x="1368415" y="614700"/>
                  <a:pt x="206365" y="468650"/>
                  <a:pt x="37455" y="580410"/>
                </a:cubicBezTo>
                <a:cubicBezTo>
                  <a:pt x="-131455" y="692170"/>
                  <a:pt x="307965" y="1134130"/>
                  <a:pt x="616575" y="1243350"/>
                </a:cubicBezTo>
                <a:cubicBezTo>
                  <a:pt x="925185" y="1352570"/>
                  <a:pt x="1616065" y="1426230"/>
                  <a:pt x="1889115" y="1235730"/>
                </a:cubicBezTo>
                <a:cubicBezTo>
                  <a:pt x="2162165" y="1045230"/>
                  <a:pt x="2513955" y="288310"/>
                  <a:pt x="2254875" y="100350"/>
                </a:cubicBezTo>
                <a:cubicBezTo>
                  <a:pt x="1995795" y="-87610"/>
                  <a:pt x="676265" y="40660"/>
                  <a:pt x="342255" y="6987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42" name="Frihåndsform: figur 241">
            <a:extLst>
              <a:ext uri="{FF2B5EF4-FFF2-40B4-BE49-F238E27FC236}">
                <a16:creationId xmlns:a16="http://schemas.microsoft.com/office/drawing/2014/main" id="{6E473270-678F-4D48-95CD-3638EE21A529}"/>
              </a:ext>
            </a:extLst>
          </p:cNvPr>
          <p:cNvSpPr/>
          <p:nvPr/>
        </p:nvSpPr>
        <p:spPr>
          <a:xfrm>
            <a:off x="7998935" y="4473777"/>
            <a:ext cx="3601692" cy="1322957"/>
          </a:xfrm>
          <a:custGeom>
            <a:avLst/>
            <a:gdLst>
              <a:gd name="connsiteX0" fmla="*/ 1592107 w 3320453"/>
              <a:gd name="connsiteY0" fmla="*/ 38408 h 1322957"/>
              <a:gd name="connsiteX1" fmla="*/ 98587 w 3320453"/>
              <a:gd name="connsiteY1" fmla="*/ 68888 h 1322957"/>
              <a:gd name="connsiteX2" fmla="*/ 319567 w 3320453"/>
              <a:gd name="connsiteY2" fmla="*/ 236528 h 1322957"/>
              <a:gd name="connsiteX3" fmla="*/ 1759747 w 3320453"/>
              <a:gd name="connsiteY3" fmla="*/ 251768 h 1322957"/>
              <a:gd name="connsiteX4" fmla="*/ 1874047 w 3320453"/>
              <a:gd name="connsiteY4" fmla="*/ 914708 h 1322957"/>
              <a:gd name="connsiteX5" fmla="*/ 1736887 w 3320453"/>
              <a:gd name="connsiteY5" fmla="*/ 1249988 h 1322957"/>
              <a:gd name="connsiteX6" fmla="*/ 3070387 w 3320453"/>
              <a:gd name="connsiteY6" fmla="*/ 1257608 h 1322957"/>
              <a:gd name="connsiteX7" fmla="*/ 3314227 w 3320453"/>
              <a:gd name="connsiteY7" fmla="*/ 533708 h 1322957"/>
              <a:gd name="connsiteX8" fmla="*/ 2971327 w 3320453"/>
              <a:gd name="connsiteY8" fmla="*/ 38408 h 1322957"/>
              <a:gd name="connsiteX9" fmla="*/ 1592107 w 3320453"/>
              <a:gd name="connsiteY9" fmla="*/ 38408 h 132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20453" h="1322957">
                <a:moveTo>
                  <a:pt x="1592107" y="38408"/>
                </a:moveTo>
                <a:cubicBezTo>
                  <a:pt x="1113317" y="43488"/>
                  <a:pt x="310677" y="35868"/>
                  <a:pt x="98587" y="68888"/>
                </a:cubicBezTo>
                <a:cubicBezTo>
                  <a:pt x="-113503" y="101908"/>
                  <a:pt x="42707" y="206048"/>
                  <a:pt x="319567" y="236528"/>
                </a:cubicBezTo>
                <a:cubicBezTo>
                  <a:pt x="596427" y="267008"/>
                  <a:pt x="1500667" y="138738"/>
                  <a:pt x="1759747" y="251768"/>
                </a:cubicBezTo>
                <a:cubicBezTo>
                  <a:pt x="2018827" y="364798"/>
                  <a:pt x="1877857" y="748338"/>
                  <a:pt x="1874047" y="914708"/>
                </a:cubicBezTo>
                <a:cubicBezTo>
                  <a:pt x="1870237" y="1081078"/>
                  <a:pt x="1537497" y="1192838"/>
                  <a:pt x="1736887" y="1249988"/>
                </a:cubicBezTo>
                <a:cubicBezTo>
                  <a:pt x="1936277" y="1307138"/>
                  <a:pt x="2807497" y="1376988"/>
                  <a:pt x="3070387" y="1257608"/>
                </a:cubicBezTo>
                <a:cubicBezTo>
                  <a:pt x="3333277" y="1138228"/>
                  <a:pt x="3330737" y="736908"/>
                  <a:pt x="3314227" y="533708"/>
                </a:cubicBezTo>
                <a:cubicBezTo>
                  <a:pt x="3297717" y="330508"/>
                  <a:pt x="3260887" y="122228"/>
                  <a:pt x="2971327" y="38408"/>
                </a:cubicBezTo>
                <a:cubicBezTo>
                  <a:pt x="2681767" y="-45412"/>
                  <a:pt x="2070897" y="33328"/>
                  <a:pt x="1592107" y="38408"/>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43" name="Frihåndsform: figur 242">
            <a:extLst>
              <a:ext uri="{FF2B5EF4-FFF2-40B4-BE49-F238E27FC236}">
                <a16:creationId xmlns:a16="http://schemas.microsoft.com/office/drawing/2014/main" id="{9BFAEE60-274A-48F1-97C8-27A0A80C3333}"/>
              </a:ext>
            </a:extLst>
          </p:cNvPr>
          <p:cNvSpPr/>
          <p:nvPr/>
        </p:nvSpPr>
        <p:spPr>
          <a:xfrm>
            <a:off x="6305569" y="5462864"/>
            <a:ext cx="1477973" cy="351870"/>
          </a:xfrm>
          <a:custGeom>
            <a:avLst/>
            <a:gdLst>
              <a:gd name="connsiteX0" fmla="*/ 90784 w 1251169"/>
              <a:gd name="connsiteY0" fmla="*/ 31593 h 351870"/>
              <a:gd name="connsiteX1" fmla="*/ 1089004 w 1251169"/>
              <a:gd name="connsiteY1" fmla="*/ 39213 h 351870"/>
              <a:gd name="connsiteX2" fmla="*/ 1157584 w 1251169"/>
              <a:gd name="connsiteY2" fmla="*/ 321153 h 351870"/>
              <a:gd name="connsiteX3" fmla="*/ 166984 w 1251169"/>
              <a:gd name="connsiteY3" fmla="*/ 313533 h 351870"/>
              <a:gd name="connsiteX4" fmla="*/ 90784 w 1251169"/>
              <a:gd name="connsiteY4" fmla="*/ 31593 h 351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1169" h="351870">
                <a:moveTo>
                  <a:pt x="90784" y="31593"/>
                </a:moveTo>
                <a:cubicBezTo>
                  <a:pt x="244454" y="-14127"/>
                  <a:pt x="911204" y="-9047"/>
                  <a:pt x="1089004" y="39213"/>
                </a:cubicBezTo>
                <a:cubicBezTo>
                  <a:pt x="1266804" y="87473"/>
                  <a:pt x="1311254" y="275433"/>
                  <a:pt x="1157584" y="321153"/>
                </a:cubicBezTo>
                <a:cubicBezTo>
                  <a:pt x="1003914" y="366873"/>
                  <a:pt x="344784" y="359253"/>
                  <a:pt x="166984" y="313533"/>
                </a:cubicBezTo>
                <a:cubicBezTo>
                  <a:pt x="-10816" y="267813"/>
                  <a:pt x="-62886" y="77313"/>
                  <a:pt x="90784" y="31593"/>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03" name="TekstSylinder 102">
            <a:extLst>
              <a:ext uri="{FF2B5EF4-FFF2-40B4-BE49-F238E27FC236}">
                <a16:creationId xmlns:a16="http://schemas.microsoft.com/office/drawing/2014/main" id="{FDA13382-C2A2-4351-B781-2035624260FA}"/>
              </a:ext>
            </a:extLst>
          </p:cNvPr>
          <p:cNvSpPr txBox="1"/>
          <p:nvPr/>
        </p:nvSpPr>
        <p:spPr>
          <a:xfrm>
            <a:off x="1215753" y="1964208"/>
            <a:ext cx="1531188" cy="276999"/>
          </a:xfrm>
          <a:prstGeom prst="rect">
            <a:avLst/>
          </a:prstGeom>
          <a:noFill/>
        </p:spPr>
        <p:txBody>
          <a:bodyPr wrap="none" rtlCol="0">
            <a:spAutoFit/>
          </a:bodyPr>
          <a:lstStyle/>
          <a:p>
            <a:r>
              <a:rPr lang="nb-NO" b="1" i="1" dirty="0">
                <a:solidFill>
                  <a:srgbClr val="C00000"/>
                </a:solidFill>
              </a:rPr>
              <a:t>ANDRE ÅRSAKER</a:t>
            </a:r>
          </a:p>
        </p:txBody>
      </p:sp>
      <p:sp>
        <p:nvSpPr>
          <p:cNvPr id="104" name="tx42">
            <a:extLst>
              <a:ext uri="{FF2B5EF4-FFF2-40B4-BE49-F238E27FC236}">
                <a16:creationId xmlns:a16="http://schemas.microsoft.com/office/drawing/2014/main" id="{5CA7C87F-6925-4F1D-88B1-C03A92E13726}"/>
              </a:ext>
            </a:extLst>
          </p:cNvPr>
          <p:cNvSpPr/>
          <p:nvPr/>
        </p:nvSpPr>
        <p:spPr>
          <a:xfrm>
            <a:off x="1862228" y="1521206"/>
            <a:ext cx="1379870"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solidFill>
                  <a:srgbClr val="C00000"/>
                </a:solidFill>
                <a:latin typeface="Arial"/>
                <a:cs typeface="Arial"/>
              </a:rPr>
              <a:t>Annet nevnt (5%)</a:t>
            </a:r>
          </a:p>
        </p:txBody>
      </p:sp>
      <p:sp>
        <p:nvSpPr>
          <p:cNvPr id="92" name="Frihåndsform: figur 242">
            <a:extLst>
              <a:ext uri="{FF2B5EF4-FFF2-40B4-BE49-F238E27FC236}">
                <a16:creationId xmlns:a16="http://schemas.microsoft.com/office/drawing/2014/main" id="{138E6D18-2744-0C4E-832F-D5F0C315158C}"/>
              </a:ext>
            </a:extLst>
          </p:cNvPr>
          <p:cNvSpPr/>
          <p:nvPr/>
        </p:nvSpPr>
        <p:spPr>
          <a:xfrm>
            <a:off x="7913493" y="4269142"/>
            <a:ext cx="1798438" cy="236649"/>
          </a:xfrm>
          <a:custGeom>
            <a:avLst/>
            <a:gdLst>
              <a:gd name="connsiteX0" fmla="*/ 90784 w 1251169"/>
              <a:gd name="connsiteY0" fmla="*/ 31593 h 351870"/>
              <a:gd name="connsiteX1" fmla="*/ 1089004 w 1251169"/>
              <a:gd name="connsiteY1" fmla="*/ 39213 h 351870"/>
              <a:gd name="connsiteX2" fmla="*/ 1157584 w 1251169"/>
              <a:gd name="connsiteY2" fmla="*/ 321153 h 351870"/>
              <a:gd name="connsiteX3" fmla="*/ 166984 w 1251169"/>
              <a:gd name="connsiteY3" fmla="*/ 313533 h 351870"/>
              <a:gd name="connsiteX4" fmla="*/ 90784 w 1251169"/>
              <a:gd name="connsiteY4" fmla="*/ 31593 h 351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1169" h="351870">
                <a:moveTo>
                  <a:pt x="90784" y="31593"/>
                </a:moveTo>
                <a:cubicBezTo>
                  <a:pt x="244454" y="-14127"/>
                  <a:pt x="911204" y="-9047"/>
                  <a:pt x="1089004" y="39213"/>
                </a:cubicBezTo>
                <a:cubicBezTo>
                  <a:pt x="1266804" y="87473"/>
                  <a:pt x="1311254" y="275433"/>
                  <a:pt x="1157584" y="321153"/>
                </a:cubicBezTo>
                <a:cubicBezTo>
                  <a:pt x="1003914" y="366873"/>
                  <a:pt x="344784" y="359253"/>
                  <a:pt x="166984" y="313533"/>
                </a:cubicBezTo>
                <a:cubicBezTo>
                  <a:pt x="-10816" y="267813"/>
                  <a:pt x="-62886" y="77313"/>
                  <a:pt x="90784" y="31593"/>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93" name="Frihåndsform: figur 242">
            <a:extLst>
              <a:ext uri="{FF2B5EF4-FFF2-40B4-BE49-F238E27FC236}">
                <a16:creationId xmlns:a16="http://schemas.microsoft.com/office/drawing/2014/main" id="{D456A833-F20A-4411-AFDE-139B027C1620}"/>
              </a:ext>
            </a:extLst>
          </p:cNvPr>
          <p:cNvSpPr/>
          <p:nvPr/>
        </p:nvSpPr>
        <p:spPr>
          <a:xfrm>
            <a:off x="7773070" y="3994568"/>
            <a:ext cx="1798438" cy="236649"/>
          </a:xfrm>
          <a:custGeom>
            <a:avLst/>
            <a:gdLst>
              <a:gd name="connsiteX0" fmla="*/ 90784 w 1251169"/>
              <a:gd name="connsiteY0" fmla="*/ 31593 h 351870"/>
              <a:gd name="connsiteX1" fmla="*/ 1089004 w 1251169"/>
              <a:gd name="connsiteY1" fmla="*/ 39213 h 351870"/>
              <a:gd name="connsiteX2" fmla="*/ 1157584 w 1251169"/>
              <a:gd name="connsiteY2" fmla="*/ 321153 h 351870"/>
              <a:gd name="connsiteX3" fmla="*/ 166984 w 1251169"/>
              <a:gd name="connsiteY3" fmla="*/ 313533 h 351870"/>
              <a:gd name="connsiteX4" fmla="*/ 90784 w 1251169"/>
              <a:gd name="connsiteY4" fmla="*/ 31593 h 351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1169" h="351870">
                <a:moveTo>
                  <a:pt x="90784" y="31593"/>
                </a:moveTo>
                <a:cubicBezTo>
                  <a:pt x="244454" y="-14127"/>
                  <a:pt x="911204" y="-9047"/>
                  <a:pt x="1089004" y="39213"/>
                </a:cubicBezTo>
                <a:cubicBezTo>
                  <a:pt x="1266804" y="87473"/>
                  <a:pt x="1311254" y="275433"/>
                  <a:pt x="1157584" y="321153"/>
                </a:cubicBezTo>
                <a:cubicBezTo>
                  <a:pt x="1003914" y="366873"/>
                  <a:pt x="344784" y="359253"/>
                  <a:pt x="166984" y="313533"/>
                </a:cubicBezTo>
                <a:cubicBezTo>
                  <a:pt x="-10816" y="267813"/>
                  <a:pt x="-62886" y="77313"/>
                  <a:pt x="90784" y="31593"/>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91" name="TekstSylinder 90">
            <a:extLst>
              <a:ext uri="{FF2B5EF4-FFF2-40B4-BE49-F238E27FC236}">
                <a16:creationId xmlns:a16="http://schemas.microsoft.com/office/drawing/2014/main" id="{2AD74473-8A42-C160-756F-E23603ADE8B9}"/>
              </a:ext>
            </a:extLst>
          </p:cNvPr>
          <p:cNvSpPr txBox="1"/>
          <p:nvPr/>
        </p:nvSpPr>
        <p:spPr>
          <a:xfrm>
            <a:off x="-29496" y="6655819"/>
            <a:ext cx="6125496" cy="230832"/>
          </a:xfrm>
          <a:prstGeom prst="rect">
            <a:avLst/>
          </a:prstGeom>
          <a:noFill/>
        </p:spPr>
        <p:txBody>
          <a:bodyPr wrap="square">
            <a:spAutoFit/>
          </a:bodyPr>
          <a:lstStyle/>
          <a:p>
            <a:r>
              <a:rPr lang="nb-NO" sz="900" i="1" dirty="0"/>
              <a:t>Spørsmålet er stilt til de som svarte at de leste/lyttet til 0 bøker siste året (n=360)</a:t>
            </a:r>
          </a:p>
        </p:txBody>
      </p:sp>
    </p:spTree>
    <p:extLst>
      <p:ext uri="{BB962C8B-B14F-4D97-AF65-F5344CB8AC3E}">
        <p14:creationId xmlns:p14="http://schemas.microsoft.com/office/powerpoint/2010/main" val="295207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5C02BF-3AC6-4011-875A-18714C67C6C2}"/>
              </a:ext>
            </a:extLst>
          </p:cNvPr>
          <p:cNvSpPr>
            <a:spLocks noGrp="1"/>
          </p:cNvSpPr>
          <p:nvPr>
            <p:ph type="title"/>
          </p:nvPr>
        </p:nvSpPr>
        <p:spPr/>
        <p:txBody>
          <a:bodyPr/>
          <a:lstStyle/>
          <a:p>
            <a:r>
              <a:rPr lang="nb-NO" sz="1200" dirty="0">
                <a:solidFill>
                  <a:schemeClr val="tx1">
                    <a:lumMod val="50000"/>
                    <a:lumOff val="50000"/>
                  </a:schemeClr>
                </a:solidFill>
              </a:rPr>
              <a:t>ÅRSAK FOR Å IKKE LESE BØKER I 2021 – STILT TIL PERSONER SOM HAR SVART AT DE IKKE LESTE:</a:t>
            </a:r>
            <a:br>
              <a:rPr lang="nb-NO" sz="1200" dirty="0">
                <a:solidFill>
                  <a:schemeClr val="tx1">
                    <a:lumMod val="50000"/>
                    <a:lumOff val="50000"/>
                  </a:schemeClr>
                </a:solidFill>
              </a:rPr>
            </a:br>
            <a:r>
              <a:rPr lang="nb-NO" dirty="0">
                <a:solidFill>
                  <a:schemeClr val="tx1"/>
                </a:solidFill>
              </a:rPr>
              <a:t>Tid, lyst og andre aktiviteter er hovedårsaker for å ikke lese / lytte til bøker</a:t>
            </a:r>
            <a:endParaRPr lang="nb-NO" sz="1600" dirty="0">
              <a:solidFill>
                <a:schemeClr val="tx1">
                  <a:lumMod val="50000"/>
                  <a:lumOff val="50000"/>
                </a:schemeClr>
              </a:solidFill>
            </a:endParaRPr>
          </a:p>
        </p:txBody>
      </p:sp>
      <p:graphicFrame>
        <p:nvGraphicFramePr>
          <p:cNvPr id="5" name="Diagram 4">
            <a:extLst>
              <a:ext uri="{FF2B5EF4-FFF2-40B4-BE49-F238E27FC236}">
                <a16:creationId xmlns:a16="http://schemas.microsoft.com/office/drawing/2014/main" id="{9DB93496-6C76-43AF-A0C3-E57D30EB5575}"/>
              </a:ext>
            </a:extLst>
          </p:cNvPr>
          <p:cNvGraphicFramePr/>
          <p:nvPr/>
        </p:nvGraphicFramePr>
        <p:xfrm>
          <a:off x="742951" y="1484784"/>
          <a:ext cx="10725149" cy="5039839"/>
        </p:xfrm>
        <a:graphic>
          <a:graphicData uri="http://schemas.openxmlformats.org/drawingml/2006/chart">
            <c:chart xmlns:c="http://schemas.openxmlformats.org/drawingml/2006/chart" xmlns:r="http://schemas.openxmlformats.org/officeDocument/2006/relationships" r:id="rId3"/>
          </a:graphicData>
        </a:graphic>
      </p:graphicFrame>
      <p:sp>
        <p:nvSpPr>
          <p:cNvPr id="7" name="TekstSylinder 6">
            <a:extLst>
              <a:ext uri="{FF2B5EF4-FFF2-40B4-BE49-F238E27FC236}">
                <a16:creationId xmlns:a16="http://schemas.microsoft.com/office/drawing/2014/main" id="{D7AD4A03-5E8F-429E-9CD6-FE496B004B01}"/>
              </a:ext>
            </a:extLst>
          </p:cNvPr>
          <p:cNvSpPr txBox="1"/>
          <p:nvPr/>
        </p:nvSpPr>
        <p:spPr>
          <a:xfrm>
            <a:off x="723900" y="1484784"/>
            <a:ext cx="10725149" cy="569387"/>
          </a:xfrm>
          <a:prstGeom prst="rect">
            <a:avLst/>
          </a:prstGeom>
          <a:noFill/>
        </p:spPr>
        <p:txBody>
          <a:bodyPr wrap="square">
            <a:spAutoFit/>
          </a:bodyPr>
          <a:lstStyle/>
          <a:p>
            <a:r>
              <a:rPr lang="nb-NO" b="1" dirty="0"/>
              <a:t>Hva er de viktigste årsakene for at du ikke leste i fjor?</a:t>
            </a:r>
          </a:p>
          <a:p>
            <a:r>
              <a:rPr lang="nb-NO" sz="1000" dirty="0"/>
              <a:t>Spørsmålet er stilt til de som svarte at de leste/lyttet til 0 bøker siste året (n=360)</a:t>
            </a:r>
          </a:p>
          <a:p>
            <a:r>
              <a:rPr lang="nb-NO" sz="900" i="1" dirty="0"/>
              <a:t>GRUPPERTE EGENSKAPER BASERT PÅ KORRELASJONSANALYSER</a:t>
            </a:r>
          </a:p>
        </p:txBody>
      </p:sp>
      <p:pic>
        <p:nvPicPr>
          <p:cNvPr id="281602" name="Picture 2" descr="Don't Read These Books. My 2018 reading list, last updated… | by Brett  Goldstein | Medium">
            <a:extLst>
              <a:ext uri="{FF2B5EF4-FFF2-40B4-BE49-F238E27FC236}">
                <a16:creationId xmlns:a16="http://schemas.microsoft.com/office/drawing/2014/main" id="{5EC727EB-3574-334B-8DDE-0BF72F97C0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494" r="18026"/>
          <a:stretch/>
        </p:blipFill>
        <p:spPr bwMode="auto">
          <a:xfrm>
            <a:off x="9480376" y="1249837"/>
            <a:ext cx="2376264" cy="1769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16239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Bilde 194">
            <a:extLst>
              <a:ext uri="{FF2B5EF4-FFF2-40B4-BE49-F238E27FC236}">
                <a16:creationId xmlns:a16="http://schemas.microsoft.com/office/drawing/2014/main" id="{71C74333-1279-46F8-A69E-5120E293FE37}"/>
              </a:ext>
            </a:extLst>
          </p:cNvPr>
          <p:cNvPicPr>
            <a:picLocks noChangeAspect="1"/>
          </p:cNvPicPr>
          <p:nvPr/>
        </p:nvPicPr>
        <p:blipFill>
          <a:blip r:embed="rId2"/>
          <a:stretch>
            <a:fillRect/>
          </a:stretch>
        </p:blipFill>
        <p:spPr>
          <a:xfrm>
            <a:off x="5231904" y="564599"/>
            <a:ext cx="6401813" cy="6032033"/>
          </a:xfrm>
          <a:prstGeom prst="rect">
            <a:avLst/>
          </a:prstGeom>
        </p:spPr>
      </p:pic>
      <p:sp>
        <p:nvSpPr>
          <p:cNvPr id="2" name="Tittel 1">
            <a:extLst>
              <a:ext uri="{FF2B5EF4-FFF2-40B4-BE49-F238E27FC236}">
                <a16:creationId xmlns:a16="http://schemas.microsoft.com/office/drawing/2014/main" id="{658B4FB8-2DAB-4E55-8BD0-6E0A29578217}"/>
              </a:ext>
            </a:extLst>
          </p:cNvPr>
          <p:cNvSpPr>
            <a:spLocks noGrp="1"/>
          </p:cNvSpPr>
          <p:nvPr>
            <p:ph type="title"/>
          </p:nvPr>
        </p:nvSpPr>
        <p:spPr>
          <a:xfrm>
            <a:off x="766112" y="461768"/>
            <a:ext cx="10725149" cy="911225"/>
          </a:xfrm>
        </p:spPr>
        <p:txBody>
          <a:bodyPr/>
          <a:lstStyle/>
          <a:p>
            <a:r>
              <a:rPr lang="nb-NO" sz="1200" dirty="0">
                <a:solidFill>
                  <a:schemeClr val="tx1">
                    <a:lumMod val="50000"/>
                    <a:lumOff val="50000"/>
                  </a:schemeClr>
                </a:solidFill>
              </a:rPr>
              <a:t>PERSEPTUELL ENDRING I LESEFREKVENS BLANT BOKLESERNE:</a:t>
            </a:r>
            <a:br>
              <a:rPr lang="nb-NO" dirty="0"/>
            </a:br>
            <a:r>
              <a:rPr lang="nb-NO" dirty="0"/>
              <a:t>Halvparten av bokleserne opplever at de leste like mange bøker som før</a:t>
            </a:r>
            <a:br>
              <a:rPr lang="nb-NO" dirty="0"/>
            </a:br>
            <a:r>
              <a:rPr lang="nb-NO" sz="1200" dirty="0"/>
              <a:t>26% flere opplever at de leste mindre enn før – 22% opplever at de leste mer enn før</a:t>
            </a:r>
          </a:p>
        </p:txBody>
      </p:sp>
      <p:graphicFrame>
        <p:nvGraphicFramePr>
          <p:cNvPr id="5" name="Diagram 4">
            <a:extLst>
              <a:ext uri="{FF2B5EF4-FFF2-40B4-BE49-F238E27FC236}">
                <a16:creationId xmlns:a16="http://schemas.microsoft.com/office/drawing/2014/main" id="{3A808E8E-F5D5-42BD-AAEA-A5A9BEBF612F}"/>
              </a:ext>
            </a:extLst>
          </p:cNvPr>
          <p:cNvGraphicFramePr/>
          <p:nvPr/>
        </p:nvGraphicFramePr>
        <p:xfrm>
          <a:off x="734194" y="2348880"/>
          <a:ext cx="4735148" cy="4247752"/>
        </p:xfrm>
        <a:graphic>
          <a:graphicData uri="http://schemas.openxmlformats.org/drawingml/2006/chart">
            <c:chart xmlns:c="http://schemas.openxmlformats.org/drawingml/2006/chart" xmlns:r="http://schemas.openxmlformats.org/officeDocument/2006/relationships" r:id="rId3"/>
          </a:graphicData>
        </a:graphic>
      </p:graphicFrame>
      <p:sp>
        <p:nvSpPr>
          <p:cNvPr id="7" name="TekstSylinder 6">
            <a:extLst>
              <a:ext uri="{FF2B5EF4-FFF2-40B4-BE49-F238E27FC236}">
                <a16:creationId xmlns:a16="http://schemas.microsoft.com/office/drawing/2014/main" id="{B352EDA8-ED5A-402D-A3E2-260A323C9964}"/>
              </a:ext>
            </a:extLst>
          </p:cNvPr>
          <p:cNvSpPr txBox="1"/>
          <p:nvPr/>
        </p:nvSpPr>
        <p:spPr>
          <a:xfrm>
            <a:off x="742950" y="1852050"/>
            <a:ext cx="7153250" cy="461665"/>
          </a:xfrm>
          <a:prstGeom prst="rect">
            <a:avLst/>
          </a:prstGeom>
          <a:noFill/>
        </p:spPr>
        <p:txBody>
          <a:bodyPr wrap="square">
            <a:spAutoFit/>
          </a:bodyPr>
          <a:lstStyle/>
          <a:p>
            <a:r>
              <a:rPr lang="nb-NO" b="1" dirty="0">
                <a:effectLst/>
                <a:latin typeface="Arial" panose="020B0604020202020204" pitchFamily="34" charset="0"/>
                <a:ea typeface="Times New Roman" panose="02020603050405020304" pitchFamily="18" charset="0"/>
                <a:cs typeface="Arial" panose="020B0604020202020204" pitchFamily="34" charset="0"/>
              </a:rPr>
              <a:t>Sammenlignet med et vanlig år. Leste/lyttet du til flere eller færre bøker i 2021 </a:t>
            </a:r>
          </a:p>
          <a:p>
            <a:r>
              <a:rPr lang="nb-NO" dirty="0">
                <a:latin typeface="Arial" panose="020B0604020202020204" pitchFamily="34" charset="0"/>
                <a:ea typeface="Times New Roman" panose="02020603050405020304" pitchFamily="18" charset="0"/>
                <a:cs typeface="Arial" panose="020B0604020202020204" pitchFamily="34" charset="0"/>
              </a:rPr>
              <a:t>Spørsmålet er stilt til de som leste/lyttet til minst en bok siste året </a:t>
            </a:r>
            <a:r>
              <a:rPr lang="nb-NO" dirty="0">
                <a:effectLst/>
                <a:latin typeface="Arial" panose="020B0604020202020204" pitchFamily="34" charset="0"/>
                <a:ea typeface="Times New Roman" panose="02020603050405020304" pitchFamily="18" charset="0"/>
                <a:cs typeface="Arial" panose="020B0604020202020204" pitchFamily="34" charset="0"/>
              </a:rPr>
              <a:t>(n=1759)</a:t>
            </a:r>
          </a:p>
        </p:txBody>
      </p:sp>
    </p:spTree>
    <p:extLst>
      <p:ext uri="{BB962C8B-B14F-4D97-AF65-F5344CB8AC3E}">
        <p14:creationId xmlns:p14="http://schemas.microsoft.com/office/powerpoint/2010/main" val="313252011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tel 1">
            <a:extLst>
              <a:ext uri="{FF2B5EF4-FFF2-40B4-BE49-F238E27FC236}">
                <a16:creationId xmlns:a16="http://schemas.microsoft.com/office/drawing/2014/main" id="{1CB1DDF2-518D-4D01-BC34-22F1165508EB}"/>
              </a:ext>
            </a:extLst>
          </p:cNvPr>
          <p:cNvSpPr>
            <a:spLocks noGrp="1"/>
          </p:cNvSpPr>
          <p:nvPr>
            <p:ph type="title"/>
          </p:nvPr>
        </p:nvSpPr>
        <p:spPr>
          <a:xfrm>
            <a:off x="742950" y="237529"/>
            <a:ext cx="11257706" cy="1055730"/>
          </a:xfrm>
        </p:spPr>
        <p:txBody>
          <a:bodyPr/>
          <a:lstStyle/>
          <a:p>
            <a:r>
              <a:rPr lang="nb-NO" sz="1200" dirty="0">
                <a:solidFill>
                  <a:schemeClr val="tx1">
                    <a:lumMod val="50000"/>
                    <a:lumOff val="50000"/>
                  </a:schemeClr>
                </a:solidFill>
              </a:rPr>
              <a:t>PROFIL PÅ ENDRET LESEFREKVENS BLANT BOKLESERNE:</a:t>
            </a:r>
            <a:br>
              <a:rPr lang="nb-NO" sz="1200" dirty="0">
                <a:solidFill>
                  <a:schemeClr val="tx1">
                    <a:lumMod val="50000"/>
                    <a:lumOff val="50000"/>
                  </a:schemeClr>
                </a:solidFill>
              </a:rPr>
            </a:br>
            <a:r>
              <a:rPr lang="nb-NO" dirty="0">
                <a:solidFill>
                  <a:schemeClr val="tx1"/>
                </a:solidFill>
              </a:rPr>
              <a:t>De som leste </a:t>
            </a:r>
            <a:r>
              <a:rPr lang="nb-NO" i="1" dirty="0">
                <a:solidFill>
                  <a:schemeClr val="tx1"/>
                </a:solidFill>
              </a:rPr>
              <a:t>flere</a:t>
            </a:r>
            <a:r>
              <a:rPr lang="nb-NO" dirty="0">
                <a:solidFill>
                  <a:schemeClr val="tx1"/>
                </a:solidFill>
              </a:rPr>
              <a:t> bøker i 2021: </a:t>
            </a:r>
            <a:br>
              <a:rPr lang="nb-NO" dirty="0">
                <a:solidFill>
                  <a:schemeClr val="tx1"/>
                </a:solidFill>
              </a:rPr>
            </a:br>
            <a:r>
              <a:rPr lang="nb-NO" sz="1200" dirty="0">
                <a:solidFill>
                  <a:schemeClr val="tx1"/>
                </a:solidFill>
              </a:rPr>
              <a:t>Oftere kvinner, oftere under 30 år og oftere i gruppen «De moderne»</a:t>
            </a:r>
            <a:br>
              <a:rPr lang="nb-NO" sz="1200" dirty="0">
                <a:solidFill>
                  <a:schemeClr val="tx1"/>
                </a:solidFill>
              </a:rPr>
            </a:br>
            <a:r>
              <a:rPr lang="nb-NO" sz="1200" dirty="0">
                <a:solidFill>
                  <a:schemeClr val="tx1"/>
                </a:solidFill>
              </a:rPr>
              <a:t>De som opplever de leste færre bøker er oftere 30-39 eller 50-59 og oftere i gruppen «De bokinteresserte»</a:t>
            </a:r>
            <a:endParaRPr lang="nb-NO" sz="1600" dirty="0">
              <a:solidFill>
                <a:schemeClr val="tx1"/>
              </a:solidFill>
            </a:endParaRPr>
          </a:p>
        </p:txBody>
      </p:sp>
      <p:graphicFrame>
        <p:nvGraphicFramePr>
          <p:cNvPr id="21" name="Diagram 20">
            <a:extLst>
              <a:ext uri="{FF2B5EF4-FFF2-40B4-BE49-F238E27FC236}">
                <a16:creationId xmlns:a16="http://schemas.microsoft.com/office/drawing/2014/main" id="{1719E487-46A7-468D-82FB-1705E159C422}"/>
              </a:ext>
            </a:extLst>
          </p:cNvPr>
          <p:cNvGraphicFramePr/>
          <p:nvPr>
            <p:extLst>
              <p:ext uri="{D42A27DB-BD31-4B8C-83A1-F6EECF244321}">
                <p14:modId xmlns:p14="http://schemas.microsoft.com/office/powerpoint/2010/main" val="4293918806"/>
              </p:ext>
            </p:extLst>
          </p:nvPr>
        </p:nvGraphicFramePr>
        <p:xfrm>
          <a:off x="762397" y="1487860"/>
          <a:ext cx="4680520" cy="4896166"/>
        </p:xfrm>
        <a:graphic>
          <a:graphicData uri="http://schemas.openxmlformats.org/drawingml/2006/chart">
            <c:chart xmlns:c="http://schemas.openxmlformats.org/drawingml/2006/chart" xmlns:r="http://schemas.openxmlformats.org/officeDocument/2006/relationships" r:id="rId2"/>
          </a:graphicData>
        </a:graphic>
      </p:graphicFrame>
      <p:cxnSp>
        <p:nvCxnSpPr>
          <p:cNvPr id="22" name="Rett linje 21">
            <a:extLst>
              <a:ext uri="{FF2B5EF4-FFF2-40B4-BE49-F238E27FC236}">
                <a16:creationId xmlns:a16="http://schemas.microsoft.com/office/drawing/2014/main" id="{4819642F-B7AE-4427-AA72-902783304681}"/>
              </a:ext>
            </a:extLst>
          </p:cNvPr>
          <p:cNvCxnSpPr>
            <a:cxnSpLocks/>
          </p:cNvCxnSpPr>
          <p:nvPr/>
        </p:nvCxnSpPr>
        <p:spPr>
          <a:xfrm>
            <a:off x="2999656" y="1546468"/>
            <a:ext cx="0" cy="4690844"/>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36" name="Diagram 35">
            <a:extLst>
              <a:ext uri="{FF2B5EF4-FFF2-40B4-BE49-F238E27FC236}">
                <a16:creationId xmlns:a16="http://schemas.microsoft.com/office/drawing/2014/main" id="{BAEEEB25-CF6B-4A31-911D-59EAB19100CD}"/>
              </a:ext>
            </a:extLst>
          </p:cNvPr>
          <p:cNvGraphicFramePr/>
          <p:nvPr>
            <p:extLst>
              <p:ext uri="{D42A27DB-BD31-4B8C-83A1-F6EECF244321}">
                <p14:modId xmlns:p14="http://schemas.microsoft.com/office/powerpoint/2010/main" val="2161470593"/>
              </p:ext>
            </p:extLst>
          </p:nvPr>
        </p:nvGraphicFramePr>
        <p:xfrm>
          <a:off x="6188046" y="1484784"/>
          <a:ext cx="4680520" cy="4896166"/>
        </p:xfrm>
        <a:graphic>
          <a:graphicData uri="http://schemas.openxmlformats.org/drawingml/2006/chart">
            <c:chart xmlns:c="http://schemas.openxmlformats.org/drawingml/2006/chart" xmlns:r="http://schemas.openxmlformats.org/officeDocument/2006/relationships" r:id="rId3"/>
          </a:graphicData>
        </a:graphic>
      </p:graphicFrame>
      <p:cxnSp>
        <p:nvCxnSpPr>
          <p:cNvPr id="37" name="Rett linje 36">
            <a:extLst>
              <a:ext uri="{FF2B5EF4-FFF2-40B4-BE49-F238E27FC236}">
                <a16:creationId xmlns:a16="http://schemas.microsoft.com/office/drawing/2014/main" id="{354E92BB-B9F9-49C8-9CA5-E09E430348D5}"/>
              </a:ext>
            </a:extLst>
          </p:cNvPr>
          <p:cNvCxnSpPr>
            <a:cxnSpLocks/>
          </p:cNvCxnSpPr>
          <p:nvPr/>
        </p:nvCxnSpPr>
        <p:spPr>
          <a:xfrm>
            <a:off x="8423576" y="1524367"/>
            <a:ext cx="0" cy="4712945"/>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D332A484-932D-48F7-B8F8-B357C6579D9F}"/>
              </a:ext>
            </a:extLst>
          </p:cNvPr>
          <p:cNvCxnSpPr>
            <a:cxnSpLocks/>
          </p:cNvCxnSpPr>
          <p:nvPr/>
        </p:nvCxnSpPr>
        <p:spPr>
          <a:xfrm>
            <a:off x="4439816" y="1546468"/>
            <a:ext cx="0" cy="4690844"/>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B1F1743E-6BF3-48AF-A4E3-FF31834CF364}"/>
              </a:ext>
            </a:extLst>
          </p:cNvPr>
          <p:cNvCxnSpPr>
            <a:cxnSpLocks/>
          </p:cNvCxnSpPr>
          <p:nvPr/>
        </p:nvCxnSpPr>
        <p:spPr>
          <a:xfrm>
            <a:off x="9840416" y="1546468"/>
            <a:ext cx="0" cy="4690844"/>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pic>
        <p:nvPicPr>
          <p:cNvPr id="35" name="Picture 2" descr="Bilderesultat for GENDER ICON">
            <a:extLst>
              <a:ext uri="{FF2B5EF4-FFF2-40B4-BE49-F238E27FC236}">
                <a16:creationId xmlns:a16="http://schemas.microsoft.com/office/drawing/2014/main" id="{1BE2E8A3-40E4-05B3-C666-B26729E9B6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4939" y="1537098"/>
            <a:ext cx="284139" cy="28702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Bilderesultat for AGE ICON">
            <a:extLst>
              <a:ext uri="{FF2B5EF4-FFF2-40B4-BE49-F238E27FC236}">
                <a16:creationId xmlns:a16="http://schemas.microsoft.com/office/drawing/2014/main" id="{407F5FA0-2FE0-B3AB-5112-ECE69F0485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1683" y="1896328"/>
            <a:ext cx="361689" cy="33711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Bilderesultat for CHILDREN ICON">
            <a:extLst>
              <a:ext uri="{FF2B5EF4-FFF2-40B4-BE49-F238E27FC236}">
                <a16:creationId xmlns:a16="http://schemas.microsoft.com/office/drawing/2014/main" id="{0ACFE6B8-AED6-DCA4-002B-536659AEE8F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3967" y="2248325"/>
            <a:ext cx="337119" cy="337119"/>
          </a:xfrm>
          <a:prstGeom prst="rect">
            <a:avLst/>
          </a:prstGeom>
          <a:noFill/>
          <a:extLst>
            <a:ext uri="{909E8E84-426E-40DD-AFC4-6F175D3DCCD1}">
              <a14:hiddenFill xmlns:a14="http://schemas.microsoft.com/office/drawing/2010/main">
                <a:solidFill>
                  <a:srgbClr val="FFFFFF"/>
                </a:solidFill>
              </a14:hiddenFill>
            </a:ext>
          </a:extLst>
        </p:spPr>
      </p:pic>
      <p:pic>
        <p:nvPicPr>
          <p:cNvPr id="42" name="Bilde 41">
            <a:extLst>
              <a:ext uri="{FF2B5EF4-FFF2-40B4-BE49-F238E27FC236}">
                <a16:creationId xmlns:a16="http://schemas.microsoft.com/office/drawing/2014/main" id="{78538D53-F8EF-37EF-9252-2F2577D88B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31682" y="2927039"/>
            <a:ext cx="361690" cy="207936"/>
          </a:xfrm>
          <a:prstGeom prst="rect">
            <a:avLst/>
          </a:prstGeom>
        </p:spPr>
      </p:pic>
      <p:pic>
        <p:nvPicPr>
          <p:cNvPr id="43" name="Picture 12" descr="Bilderesultat for INCOME ICON">
            <a:extLst>
              <a:ext uri="{FF2B5EF4-FFF2-40B4-BE49-F238E27FC236}">
                <a16:creationId xmlns:a16="http://schemas.microsoft.com/office/drawing/2014/main" id="{F2A29970-45D3-C4B5-E0D6-3E036594C84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20034" y="3195741"/>
            <a:ext cx="373338" cy="348688"/>
          </a:xfrm>
          <a:prstGeom prst="rect">
            <a:avLst/>
          </a:prstGeom>
          <a:noFill/>
          <a:extLst>
            <a:ext uri="{909E8E84-426E-40DD-AFC4-6F175D3DCCD1}">
              <a14:hiddenFill xmlns:a14="http://schemas.microsoft.com/office/drawing/2010/main">
                <a:solidFill>
                  <a:srgbClr val="FFFFFF"/>
                </a:solidFill>
              </a14:hiddenFill>
            </a:ext>
          </a:extLst>
        </p:spPr>
      </p:pic>
      <p:pic>
        <p:nvPicPr>
          <p:cNvPr id="44" name="Bilde 43">
            <a:extLst>
              <a:ext uri="{FF2B5EF4-FFF2-40B4-BE49-F238E27FC236}">
                <a16:creationId xmlns:a16="http://schemas.microsoft.com/office/drawing/2014/main" id="{A4990647-694F-CF07-6708-6997D2A4F8B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625451" y="3571219"/>
            <a:ext cx="335897" cy="272810"/>
          </a:xfrm>
          <a:prstGeom prst="rect">
            <a:avLst/>
          </a:prstGeom>
        </p:spPr>
      </p:pic>
      <p:pic>
        <p:nvPicPr>
          <p:cNvPr id="45" name="Picture 19" descr="Household Icons - Download Free Vector Icons | Noun Project">
            <a:extLst>
              <a:ext uri="{FF2B5EF4-FFF2-40B4-BE49-F238E27FC236}">
                <a16:creationId xmlns:a16="http://schemas.microsoft.com/office/drawing/2014/main" id="{46FF8017-C624-4E25-AB63-751A49AFCA9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44762" y="2575943"/>
            <a:ext cx="324491" cy="324491"/>
          </a:xfrm>
          <a:prstGeom prst="rect">
            <a:avLst/>
          </a:prstGeom>
          <a:noFill/>
          <a:extLst>
            <a:ext uri="{909E8E84-426E-40DD-AFC4-6F175D3DCCD1}">
              <a14:hiddenFill xmlns:a14="http://schemas.microsoft.com/office/drawing/2010/main">
                <a:solidFill>
                  <a:srgbClr val="FFFFFF"/>
                </a:solidFill>
              </a14:hiddenFill>
            </a:ext>
          </a:extLst>
        </p:spPr>
      </p:pic>
      <p:pic>
        <p:nvPicPr>
          <p:cNvPr id="46" name="Grafikk 45" descr="Handlevogn kontur">
            <a:extLst>
              <a:ext uri="{FF2B5EF4-FFF2-40B4-BE49-F238E27FC236}">
                <a16:creationId xmlns:a16="http://schemas.microsoft.com/office/drawing/2014/main" id="{112F07DC-243A-62D3-E615-F574DFD2594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64563" y="4219907"/>
            <a:ext cx="304690" cy="304690"/>
          </a:xfrm>
          <a:prstGeom prst="rect">
            <a:avLst/>
          </a:prstGeom>
        </p:spPr>
      </p:pic>
      <p:pic>
        <p:nvPicPr>
          <p:cNvPr id="47" name="Grafikk 46" descr="Bøker på hylle med heldekkende fyll">
            <a:extLst>
              <a:ext uri="{FF2B5EF4-FFF2-40B4-BE49-F238E27FC236}">
                <a16:creationId xmlns:a16="http://schemas.microsoft.com/office/drawing/2014/main" id="{93DCD187-EE68-E313-EE11-34BA83C80A2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40580" y="4555256"/>
            <a:ext cx="335916" cy="335916"/>
          </a:xfrm>
          <a:prstGeom prst="rect">
            <a:avLst/>
          </a:prstGeom>
        </p:spPr>
      </p:pic>
      <p:pic>
        <p:nvPicPr>
          <p:cNvPr id="48" name="Picture 4" descr="World International Language Icon Thin Line Vector Stock Vector -  Illustration of globe, country: 174303821">
            <a:extLst>
              <a:ext uri="{FF2B5EF4-FFF2-40B4-BE49-F238E27FC236}">
                <a16:creationId xmlns:a16="http://schemas.microsoft.com/office/drawing/2014/main" id="{DAB321AD-97B1-70EF-0AA7-5942FC1F668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19644" y="4906847"/>
            <a:ext cx="365655" cy="365655"/>
          </a:xfrm>
          <a:prstGeom prst="rect">
            <a:avLst/>
          </a:prstGeom>
          <a:noFill/>
          <a:extLst>
            <a:ext uri="{909E8E84-426E-40DD-AFC4-6F175D3DCCD1}">
              <a14:hiddenFill xmlns:a14="http://schemas.microsoft.com/office/drawing/2010/main">
                <a:solidFill>
                  <a:srgbClr val="FFFFFF"/>
                </a:solidFill>
              </a14:hiddenFill>
            </a:ext>
          </a:extLst>
        </p:spPr>
      </p:pic>
      <p:pic>
        <p:nvPicPr>
          <p:cNvPr id="49" name="Bilde 48">
            <a:extLst>
              <a:ext uri="{FF2B5EF4-FFF2-40B4-BE49-F238E27FC236}">
                <a16:creationId xmlns:a16="http://schemas.microsoft.com/office/drawing/2014/main" id="{4856C84E-D073-7D4B-28E7-52E67E291FE5}"/>
              </a:ext>
            </a:extLst>
          </p:cNvPr>
          <p:cNvPicPr>
            <a:picLocks noChangeAspect="1"/>
          </p:cNvPicPr>
          <p:nvPr/>
        </p:nvPicPr>
        <p:blipFill>
          <a:blip r:embed="rId16"/>
          <a:stretch>
            <a:fillRect/>
          </a:stretch>
        </p:blipFill>
        <p:spPr>
          <a:xfrm>
            <a:off x="5591944" y="5997800"/>
            <a:ext cx="304690" cy="308368"/>
          </a:xfrm>
          <a:prstGeom prst="rect">
            <a:avLst/>
          </a:prstGeom>
        </p:spPr>
      </p:pic>
      <p:pic>
        <p:nvPicPr>
          <p:cNvPr id="50" name="Bilde 49">
            <a:extLst>
              <a:ext uri="{FF2B5EF4-FFF2-40B4-BE49-F238E27FC236}">
                <a16:creationId xmlns:a16="http://schemas.microsoft.com/office/drawing/2014/main" id="{D2808DF9-F483-5BC3-CBE7-2112A3F39DCD}"/>
              </a:ext>
            </a:extLst>
          </p:cNvPr>
          <p:cNvPicPr>
            <a:picLocks noChangeAspect="1"/>
          </p:cNvPicPr>
          <p:nvPr/>
        </p:nvPicPr>
        <p:blipFill>
          <a:blip r:embed="rId17"/>
          <a:stretch>
            <a:fillRect/>
          </a:stretch>
        </p:blipFill>
        <p:spPr>
          <a:xfrm>
            <a:off x="5651365" y="5636736"/>
            <a:ext cx="317888" cy="324214"/>
          </a:xfrm>
          <a:prstGeom prst="rect">
            <a:avLst/>
          </a:prstGeom>
        </p:spPr>
      </p:pic>
      <p:pic>
        <p:nvPicPr>
          <p:cNvPr id="51" name="Bilde 50">
            <a:extLst>
              <a:ext uri="{FF2B5EF4-FFF2-40B4-BE49-F238E27FC236}">
                <a16:creationId xmlns:a16="http://schemas.microsoft.com/office/drawing/2014/main" id="{B5DC3E96-CE91-AE81-FC01-FCA81EC4F07E}"/>
              </a:ext>
            </a:extLst>
          </p:cNvPr>
          <p:cNvPicPr>
            <a:picLocks noChangeAspect="1"/>
          </p:cNvPicPr>
          <p:nvPr/>
        </p:nvPicPr>
        <p:blipFill>
          <a:blip r:embed="rId18"/>
          <a:stretch>
            <a:fillRect/>
          </a:stretch>
        </p:blipFill>
        <p:spPr>
          <a:xfrm>
            <a:off x="5620142" y="5346236"/>
            <a:ext cx="384768" cy="223414"/>
          </a:xfrm>
          <a:prstGeom prst="rect">
            <a:avLst/>
          </a:prstGeom>
        </p:spPr>
      </p:pic>
      <p:pic>
        <p:nvPicPr>
          <p:cNvPr id="52" name="Bilde 51">
            <a:extLst>
              <a:ext uri="{FF2B5EF4-FFF2-40B4-BE49-F238E27FC236}">
                <a16:creationId xmlns:a16="http://schemas.microsoft.com/office/drawing/2014/main" id="{4BC79065-D24E-BA37-3DBB-70F1DBB14478}"/>
              </a:ext>
            </a:extLst>
          </p:cNvPr>
          <p:cNvPicPr>
            <a:picLocks noChangeAspect="1"/>
          </p:cNvPicPr>
          <p:nvPr/>
        </p:nvPicPr>
        <p:blipFill>
          <a:blip r:embed="rId19"/>
          <a:stretch>
            <a:fillRect/>
          </a:stretch>
        </p:blipFill>
        <p:spPr>
          <a:xfrm>
            <a:off x="5656327" y="3885240"/>
            <a:ext cx="283145" cy="304008"/>
          </a:xfrm>
          <a:prstGeom prst="rect">
            <a:avLst/>
          </a:prstGeom>
        </p:spPr>
      </p:pic>
      <p:sp>
        <p:nvSpPr>
          <p:cNvPr id="53" name="TekstSylinder 52">
            <a:extLst>
              <a:ext uri="{FF2B5EF4-FFF2-40B4-BE49-F238E27FC236}">
                <a16:creationId xmlns:a16="http://schemas.microsoft.com/office/drawing/2014/main" id="{B28875D1-C42B-0B4B-3576-F0EE37EAC61C}"/>
              </a:ext>
            </a:extLst>
          </p:cNvPr>
          <p:cNvSpPr txBox="1"/>
          <p:nvPr/>
        </p:nvSpPr>
        <p:spPr>
          <a:xfrm>
            <a:off x="0" y="6525712"/>
            <a:ext cx="6124574" cy="369332"/>
          </a:xfrm>
          <a:prstGeom prst="rect">
            <a:avLst/>
          </a:prstGeom>
          <a:noFill/>
        </p:spPr>
        <p:txBody>
          <a:bodyPr wrap="square">
            <a:spAutoFit/>
          </a:bodyPr>
          <a:lstStyle/>
          <a:p>
            <a:r>
              <a:rPr lang="nb-NO" sz="900"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Sammenlignet med et vanlig år. Leste/lyttet du til flere eller færre bøker i 2021?</a:t>
            </a:r>
          </a:p>
          <a:p>
            <a:r>
              <a:rPr lang="nb-NO" sz="900"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Spørsmålet er stilt til de som leste/lyttet til minst en bok siste året </a:t>
            </a:r>
            <a:r>
              <a:rPr lang="nb-NO" sz="900"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(83% av befolkningen)</a:t>
            </a:r>
          </a:p>
        </p:txBody>
      </p:sp>
    </p:spTree>
    <p:extLst>
      <p:ext uri="{BB962C8B-B14F-4D97-AF65-F5344CB8AC3E}">
        <p14:creationId xmlns:p14="http://schemas.microsoft.com/office/powerpoint/2010/main" val="93038834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5C02BF-3AC6-4011-875A-18714C67C6C2}"/>
              </a:ext>
            </a:extLst>
          </p:cNvPr>
          <p:cNvSpPr>
            <a:spLocks noGrp="1"/>
          </p:cNvSpPr>
          <p:nvPr>
            <p:ph type="title"/>
          </p:nvPr>
        </p:nvSpPr>
        <p:spPr>
          <a:xfrm>
            <a:off x="638759" y="333377"/>
            <a:ext cx="10725149" cy="911225"/>
          </a:xfrm>
        </p:spPr>
        <p:txBody>
          <a:bodyPr/>
          <a:lstStyle/>
          <a:p>
            <a:r>
              <a:rPr lang="nb-NO" sz="1200" dirty="0">
                <a:solidFill>
                  <a:schemeClr val="tx1">
                    <a:lumMod val="50000"/>
                    <a:lumOff val="50000"/>
                  </a:schemeClr>
                </a:solidFill>
              </a:rPr>
              <a:t>ÅRSAK FOR Å LESE / LYTTE TIL FLERE BØKER I 2021:</a:t>
            </a:r>
            <a:br>
              <a:rPr lang="nb-NO" sz="1200" dirty="0">
                <a:solidFill>
                  <a:schemeClr val="tx1">
                    <a:lumMod val="50000"/>
                    <a:lumOff val="50000"/>
                  </a:schemeClr>
                </a:solidFill>
              </a:rPr>
            </a:br>
            <a:r>
              <a:rPr lang="nb-NO" dirty="0">
                <a:solidFill>
                  <a:schemeClr val="tx1"/>
                </a:solidFill>
              </a:rPr>
              <a:t>Viktigste årsaker for å lese/lytte til flere bøker i 2021: </a:t>
            </a:r>
            <a:br>
              <a:rPr lang="nb-NO" dirty="0">
                <a:solidFill>
                  <a:schemeClr val="tx1"/>
                </a:solidFill>
              </a:rPr>
            </a:br>
            <a:r>
              <a:rPr lang="nb-NO" sz="1200" dirty="0">
                <a:solidFill>
                  <a:schemeClr val="tx1"/>
                </a:solidFill>
              </a:rPr>
              <a:t>Pandemien, mer tid og flere bøker man hadde lyst til å lese</a:t>
            </a:r>
            <a:endParaRPr lang="nb-NO" sz="1200" dirty="0">
              <a:solidFill>
                <a:schemeClr val="tx1">
                  <a:lumMod val="50000"/>
                  <a:lumOff val="50000"/>
                </a:schemeClr>
              </a:solidFill>
            </a:endParaRPr>
          </a:p>
        </p:txBody>
      </p:sp>
      <p:graphicFrame>
        <p:nvGraphicFramePr>
          <p:cNvPr id="5" name="Diagram 4">
            <a:extLst>
              <a:ext uri="{FF2B5EF4-FFF2-40B4-BE49-F238E27FC236}">
                <a16:creationId xmlns:a16="http://schemas.microsoft.com/office/drawing/2014/main" id="{9DB93496-6C76-43AF-A0C3-E57D30EB5575}"/>
              </a:ext>
            </a:extLst>
          </p:cNvPr>
          <p:cNvGraphicFramePr/>
          <p:nvPr/>
        </p:nvGraphicFramePr>
        <p:xfrm>
          <a:off x="623392" y="1484784"/>
          <a:ext cx="8756476" cy="5039839"/>
        </p:xfrm>
        <a:graphic>
          <a:graphicData uri="http://schemas.openxmlformats.org/drawingml/2006/chart">
            <c:chart xmlns:c="http://schemas.openxmlformats.org/drawingml/2006/chart" xmlns:r="http://schemas.openxmlformats.org/officeDocument/2006/relationships" r:id="rId3"/>
          </a:graphicData>
        </a:graphic>
      </p:graphicFrame>
      <p:sp>
        <p:nvSpPr>
          <p:cNvPr id="7" name="TekstSylinder 6">
            <a:extLst>
              <a:ext uri="{FF2B5EF4-FFF2-40B4-BE49-F238E27FC236}">
                <a16:creationId xmlns:a16="http://schemas.microsoft.com/office/drawing/2014/main" id="{D7AD4A03-5E8F-429E-9CD6-FE496B004B01}"/>
              </a:ext>
            </a:extLst>
          </p:cNvPr>
          <p:cNvSpPr txBox="1"/>
          <p:nvPr/>
        </p:nvSpPr>
        <p:spPr>
          <a:xfrm>
            <a:off x="623393" y="1484784"/>
            <a:ext cx="8756476" cy="623248"/>
          </a:xfrm>
          <a:prstGeom prst="rect">
            <a:avLst/>
          </a:prstGeom>
          <a:noFill/>
        </p:spPr>
        <p:txBody>
          <a:bodyPr wrap="square">
            <a:spAutoFit/>
          </a:bodyPr>
          <a:lstStyle/>
          <a:p>
            <a:r>
              <a:rPr lang="nb-NO" b="1" dirty="0"/>
              <a:t>Hva var årsakene til at du leste/lyttet til flere bøker i 2021? </a:t>
            </a:r>
          </a:p>
          <a:p>
            <a:r>
              <a:rPr lang="nb-NO" dirty="0"/>
              <a:t>Spørsmålet er stilt til boklesere som svarte at de leste/lyttet til flere bøker siste året (n=389)</a:t>
            </a:r>
          </a:p>
          <a:p>
            <a:r>
              <a:rPr lang="nb-NO" sz="900" i="1" dirty="0"/>
              <a:t>GRUPPERTE EGENSKAPER BASERT PÅ KORRELASJONSANALYSER</a:t>
            </a:r>
          </a:p>
        </p:txBody>
      </p:sp>
      <p:graphicFrame>
        <p:nvGraphicFramePr>
          <p:cNvPr id="8" name="Tabell 7">
            <a:extLst>
              <a:ext uri="{FF2B5EF4-FFF2-40B4-BE49-F238E27FC236}">
                <a16:creationId xmlns:a16="http://schemas.microsoft.com/office/drawing/2014/main" id="{E3D97E6E-F920-4C1B-A29B-0814078A77B8}"/>
              </a:ext>
            </a:extLst>
          </p:cNvPr>
          <p:cNvGraphicFramePr>
            <a:graphicFrameLocks noGrp="1"/>
          </p:cNvGraphicFramePr>
          <p:nvPr/>
        </p:nvGraphicFramePr>
        <p:xfrm>
          <a:off x="8207524" y="1796328"/>
          <a:ext cx="972000" cy="4584990"/>
        </p:xfrm>
        <a:graphic>
          <a:graphicData uri="http://schemas.openxmlformats.org/drawingml/2006/table">
            <a:tbl>
              <a:tblPr/>
              <a:tblGrid>
                <a:gridCol w="972000">
                  <a:extLst>
                    <a:ext uri="{9D8B030D-6E8A-4147-A177-3AD203B41FA5}">
                      <a16:colId xmlns:a16="http://schemas.microsoft.com/office/drawing/2014/main" val="2749303383"/>
                    </a:ext>
                  </a:extLst>
                </a:gridCol>
              </a:tblGrid>
              <a:tr h="287592">
                <a:tc>
                  <a:txBody>
                    <a:bodyPr/>
                    <a:lstStyle/>
                    <a:p>
                      <a:pPr algn="ctr" fontAlgn="b"/>
                      <a:r>
                        <a:rPr lang="nb-NO" sz="1000" b="0" i="0" u="none" strike="noStrike" dirty="0">
                          <a:effectLst/>
                          <a:latin typeface="Arial" panose="020B0604020202020204" pitchFamily="34" charset="0"/>
                          <a:cs typeface="Arial" panose="020B0604020202020204" pitchFamily="34" charset="0"/>
                        </a:rPr>
                        <a:t>Topp-3</a:t>
                      </a:r>
                    </a:p>
                  </a:txBody>
                  <a:tcPr marL="7620" marR="7620" marT="7620" marB="0" anchor="ctr">
                    <a:lnL>
                      <a:noFill/>
                    </a:lnL>
                    <a:lnR>
                      <a:noFill/>
                    </a:lnR>
                    <a:lnT>
                      <a:noFill/>
                    </a:lnT>
                    <a:lnB>
                      <a:noFill/>
                    </a:lnB>
                  </a:tcPr>
                </a:tc>
                <a:extLst>
                  <a:ext uri="{0D108BD9-81ED-4DB2-BD59-A6C34878D82A}">
                    <a16:rowId xmlns:a16="http://schemas.microsoft.com/office/drawing/2014/main" val="4008939583"/>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28 %</a:t>
                      </a:r>
                    </a:p>
                  </a:txBody>
                  <a:tcPr marL="7620" marR="7620" marT="7620" marB="0" anchor="ctr">
                    <a:lnL>
                      <a:noFill/>
                    </a:lnL>
                    <a:lnR>
                      <a:noFill/>
                    </a:lnR>
                    <a:lnT>
                      <a:noFill/>
                    </a:lnT>
                    <a:lnB>
                      <a:noFill/>
                    </a:lnB>
                  </a:tcPr>
                </a:tc>
                <a:extLst>
                  <a:ext uri="{0D108BD9-81ED-4DB2-BD59-A6C34878D82A}">
                    <a16:rowId xmlns:a16="http://schemas.microsoft.com/office/drawing/2014/main" val="1446303141"/>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21 %</a:t>
                      </a:r>
                    </a:p>
                  </a:txBody>
                  <a:tcPr marL="7620" marR="7620" marT="7620" marB="0" anchor="ctr">
                    <a:lnL>
                      <a:noFill/>
                    </a:lnL>
                    <a:lnR>
                      <a:noFill/>
                    </a:lnR>
                    <a:lnT>
                      <a:noFill/>
                    </a:lnT>
                    <a:lnB>
                      <a:noFill/>
                    </a:lnB>
                  </a:tcPr>
                </a:tc>
                <a:extLst>
                  <a:ext uri="{0D108BD9-81ED-4DB2-BD59-A6C34878D82A}">
                    <a16:rowId xmlns:a16="http://schemas.microsoft.com/office/drawing/2014/main" val="2434599446"/>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25 %</a:t>
                      </a:r>
                    </a:p>
                  </a:txBody>
                  <a:tcPr marL="7620" marR="7620" marT="7620" marB="0" anchor="ctr">
                    <a:lnL>
                      <a:noFill/>
                    </a:lnL>
                    <a:lnR>
                      <a:noFill/>
                    </a:lnR>
                    <a:lnT>
                      <a:noFill/>
                    </a:lnT>
                    <a:lnB>
                      <a:noFill/>
                    </a:lnB>
                  </a:tcPr>
                </a:tc>
                <a:extLst>
                  <a:ext uri="{0D108BD9-81ED-4DB2-BD59-A6C34878D82A}">
                    <a16:rowId xmlns:a16="http://schemas.microsoft.com/office/drawing/2014/main" val="1893778263"/>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13 %</a:t>
                      </a:r>
                    </a:p>
                  </a:txBody>
                  <a:tcPr marL="7620" marR="7620" marT="7620" marB="0" anchor="ctr">
                    <a:lnL>
                      <a:noFill/>
                    </a:lnL>
                    <a:lnR>
                      <a:noFill/>
                    </a:lnR>
                    <a:lnT>
                      <a:noFill/>
                    </a:lnT>
                    <a:lnB>
                      <a:noFill/>
                    </a:lnB>
                  </a:tcPr>
                </a:tc>
                <a:extLst>
                  <a:ext uri="{0D108BD9-81ED-4DB2-BD59-A6C34878D82A}">
                    <a16:rowId xmlns:a16="http://schemas.microsoft.com/office/drawing/2014/main" val="1903639100"/>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16 %</a:t>
                      </a:r>
                    </a:p>
                  </a:txBody>
                  <a:tcPr marL="7620" marR="7620" marT="7620" marB="0" anchor="ctr">
                    <a:lnL>
                      <a:noFill/>
                    </a:lnL>
                    <a:lnR>
                      <a:noFill/>
                    </a:lnR>
                    <a:lnT>
                      <a:noFill/>
                    </a:lnT>
                    <a:lnB>
                      <a:noFill/>
                    </a:lnB>
                  </a:tcPr>
                </a:tc>
                <a:extLst>
                  <a:ext uri="{0D108BD9-81ED-4DB2-BD59-A6C34878D82A}">
                    <a16:rowId xmlns:a16="http://schemas.microsoft.com/office/drawing/2014/main" val="3964979905"/>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15 %</a:t>
                      </a:r>
                    </a:p>
                  </a:txBody>
                  <a:tcPr marL="7620" marR="7620" marT="7620" marB="0" anchor="ctr">
                    <a:lnL>
                      <a:noFill/>
                    </a:lnL>
                    <a:lnR>
                      <a:noFill/>
                    </a:lnR>
                    <a:lnT>
                      <a:noFill/>
                    </a:lnT>
                    <a:lnB>
                      <a:noFill/>
                    </a:lnB>
                  </a:tcPr>
                </a:tc>
                <a:extLst>
                  <a:ext uri="{0D108BD9-81ED-4DB2-BD59-A6C34878D82A}">
                    <a16:rowId xmlns:a16="http://schemas.microsoft.com/office/drawing/2014/main" val="136723063"/>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8 %</a:t>
                      </a:r>
                    </a:p>
                  </a:txBody>
                  <a:tcPr marL="7620" marR="7620" marT="7620" marB="0" anchor="ctr">
                    <a:lnL>
                      <a:noFill/>
                    </a:lnL>
                    <a:lnR>
                      <a:noFill/>
                    </a:lnR>
                    <a:lnT>
                      <a:noFill/>
                    </a:lnT>
                    <a:lnB>
                      <a:noFill/>
                    </a:lnB>
                  </a:tcPr>
                </a:tc>
                <a:extLst>
                  <a:ext uri="{0D108BD9-81ED-4DB2-BD59-A6C34878D82A}">
                    <a16:rowId xmlns:a16="http://schemas.microsoft.com/office/drawing/2014/main" val="3762286884"/>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7 %</a:t>
                      </a:r>
                    </a:p>
                  </a:txBody>
                  <a:tcPr marL="7620" marR="7620" marT="7620" marB="0" anchor="ctr">
                    <a:lnL>
                      <a:noFill/>
                    </a:lnL>
                    <a:lnR>
                      <a:noFill/>
                    </a:lnR>
                    <a:lnT>
                      <a:noFill/>
                    </a:lnT>
                    <a:lnB>
                      <a:noFill/>
                    </a:lnB>
                  </a:tcPr>
                </a:tc>
                <a:extLst>
                  <a:ext uri="{0D108BD9-81ED-4DB2-BD59-A6C34878D82A}">
                    <a16:rowId xmlns:a16="http://schemas.microsoft.com/office/drawing/2014/main" val="3850335284"/>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10 %</a:t>
                      </a:r>
                    </a:p>
                  </a:txBody>
                  <a:tcPr marL="7620" marR="7620" marT="7620" marB="0" anchor="ctr">
                    <a:lnL>
                      <a:noFill/>
                    </a:lnL>
                    <a:lnR>
                      <a:noFill/>
                    </a:lnR>
                    <a:lnT>
                      <a:noFill/>
                    </a:lnT>
                    <a:lnB>
                      <a:noFill/>
                    </a:lnB>
                  </a:tcPr>
                </a:tc>
                <a:extLst>
                  <a:ext uri="{0D108BD9-81ED-4DB2-BD59-A6C34878D82A}">
                    <a16:rowId xmlns:a16="http://schemas.microsoft.com/office/drawing/2014/main" val="2991265110"/>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7 %</a:t>
                      </a:r>
                    </a:p>
                  </a:txBody>
                  <a:tcPr marL="7620" marR="7620" marT="7620" marB="0" anchor="ctr">
                    <a:lnL>
                      <a:noFill/>
                    </a:lnL>
                    <a:lnR>
                      <a:noFill/>
                    </a:lnR>
                    <a:lnT>
                      <a:noFill/>
                    </a:lnT>
                    <a:lnB>
                      <a:noFill/>
                    </a:lnB>
                  </a:tcPr>
                </a:tc>
                <a:extLst>
                  <a:ext uri="{0D108BD9-81ED-4DB2-BD59-A6C34878D82A}">
                    <a16:rowId xmlns:a16="http://schemas.microsoft.com/office/drawing/2014/main" val="1774409710"/>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7 %</a:t>
                      </a:r>
                    </a:p>
                  </a:txBody>
                  <a:tcPr marL="7620" marR="7620" marT="7620" marB="0" anchor="ctr">
                    <a:lnL>
                      <a:noFill/>
                    </a:lnL>
                    <a:lnR>
                      <a:noFill/>
                    </a:lnR>
                    <a:lnT>
                      <a:noFill/>
                    </a:lnT>
                    <a:lnB>
                      <a:noFill/>
                    </a:lnB>
                  </a:tcPr>
                </a:tc>
                <a:extLst>
                  <a:ext uri="{0D108BD9-81ED-4DB2-BD59-A6C34878D82A}">
                    <a16:rowId xmlns:a16="http://schemas.microsoft.com/office/drawing/2014/main" val="671992060"/>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5 %</a:t>
                      </a:r>
                    </a:p>
                  </a:txBody>
                  <a:tcPr marL="7620" marR="7620" marT="7620" marB="0" anchor="ctr">
                    <a:lnL>
                      <a:noFill/>
                    </a:lnL>
                    <a:lnR>
                      <a:noFill/>
                    </a:lnR>
                    <a:lnT>
                      <a:noFill/>
                    </a:lnT>
                    <a:lnB>
                      <a:noFill/>
                    </a:lnB>
                  </a:tcPr>
                </a:tc>
                <a:extLst>
                  <a:ext uri="{0D108BD9-81ED-4DB2-BD59-A6C34878D82A}">
                    <a16:rowId xmlns:a16="http://schemas.microsoft.com/office/drawing/2014/main" val="3423701769"/>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7 %</a:t>
                      </a:r>
                    </a:p>
                  </a:txBody>
                  <a:tcPr marL="7620" marR="7620" marT="7620" marB="0" anchor="ctr">
                    <a:lnL>
                      <a:noFill/>
                    </a:lnL>
                    <a:lnR>
                      <a:noFill/>
                    </a:lnR>
                    <a:lnT>
                      <a:noFill/>
                    </a:lnT>
                    <a:lnB>
                      <a:noFill/>
                    </a:lnB>
                  </a:tcPr>
                </a:tc>
                <a:extLst>
                  <a:ext uri="{0D108BD9-81ED-4DB2-BD59-A6C34878D82A}">
                    <a16:rowId xmlns:a16="http://schemas.microsoft.com/office/drawing/2014/main" val="1779782124"/>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5 %</a:t>
                      </a:r>
                    </a:p>
                  </a:txBody>
                  <a:tcPr marL="7620" marR="7620" marT="7620" marB="0" anchor="ctr">
                    <a:lnL>
                      <a:noFill/>
                    </a:lnL>
                    <a:lnR>
                      <a:noFill/>
                    </a:lnR>
                    <a:lnT>
                      <a:noFill/>
                    </a:lnT>
                    <a:lnB>
                      <a:noFill/>
                    </a:lnB>
                  </a:tcPr>
                </a:tc>
                <a:extLst>
                  <a:ext uri="{0D108BD9-81ED-4DB2-BD59-A6C34878D82A}">
                    <a16:rowId xmlns:a16="http://schemas.microsoft.com/office/drawing/2014/main" val="3623556133"/>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3 %</a:t>
                      </a:r>
                    </a:p>
                  </a:txBody>
                  <a:tcPr marL="7620" marR="7620" marT="7620" marB="0" anchor="ctr">
                    <a:lnL>
                      <a:noFill/>
                    </a:lnL>
                    <a:lnR>
                      <a:noFill/>
                    </a:lnR>
                    <a:lnT>
                      <a:noFill/>
                    </a:lnT>
                    <a:lnB>
                      <a:noFill/>
                    </a:lnB>
                  </a:tcPr>
                </a:tc>
                <a:extLst>
                  <a:ext uri="{0D108BD9-81ED-4DB2-BD59-A6C34878D82A}">
                    <a16:rowId xmlns:a16="http://schemas.microsoft.com/office/drawing/2014/main" val="44218548"/>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4 %</a:t>
                      </a:r>
                    </a:p>
                  </a:txBody>
                  <a:tcPr marL="7620" marR="7620" marT="7620" marB="0" anchor="ctr">
                    <a:lnL>
                      <a:noFill/>
                    </a:lnL>
                    <a:lnR>
                      <a:noFill/>
                    </a:lnR>
                    <a:lnT>
                      <a:noFill/>
                    </a:lnT>
                    <a:lnB>
                      <a:noFill/>
                    </a:lnB>
                  </a:tcPr>
                </a:tc>
                <a:extLst>
                  <a:ext uri="{0D108BD9-81ED-4DB2-BD59-A6C34878D82A}">
                    <a16:rowId xmlns:a16="http://schemas.microsoft.com/office/drawing/2014/main" val="156538520"/>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7 %</a:t>
                      </a:r>
                    </a:p>
                  </a:txBody>
                  <a:tcPr marL="7620" marR="7620" marT="7620" marB="0" anchor="ctr">
                    <a:lnL>
                      <a:noFill/>
                    </a:lnL>
                    <a:lnR>
                      <a:noFill/>
                    </a:lnR>
                    <a:lnT>
                      <a:noFill/>
                    </a:lnT>
                    <a:lnB>
                      <a:noFill/>
                    </a:lnB>
                  </a:tcPr>
                </a:tc>
                <a:extLst>
                  <a:ext uri="{0D108BD9-81ED-4DB2-BD59-A6C34878D82A}">
                    <a16:rowId xmlns:a16="http://schemas.microsoft.com/office/drawing/2014/main" val="3363460296"/>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3 %</a:t>
                      </a:r>
                    </a:p>
                  </a:txBody>
                  <a:tcPr marL="7620" marR="7620" marT="7620" marB="0" anchor="ctr">
                    <a:lnL>
                      <a:noFill/>
                    </a:lnL>
                    <a:lnR>
                      <a:noFill/>
                    </a:lnR>
                    <a:lnT>
                      <a:noFill/>
                    </a:lnT>
                    <a:lnB>
                      <a:noFill/>
                    </a:lnB>
                  </a:tcPr>
                </a:tc>
                <a:extLst>
                  <a:ext uri="{0D108BD9-81ED-4DB2-BD59-A6C34878D82A}">
                    <a16:rowId xmlns:a16="http://schemas.microsoft.com/office/drawing/2014/main" val="3131523577"/>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3 %</a:t>
                      </a:r>
                    </a:p>
                  </a:txBody>
                  <a:tcPr marL="7620" marR="7620" marT="7620" marB="0" anchor="ctr">
                    <a:lnL>
                      <a:noFill/>
                    </a:lnL>
                    <a:lnR>
                      <a:noFill/>
                    </a:lnR>
                    <a:lnT>
                      <a:noFill/>
                    </a:lnT>
                    <a:lnB>
                      <a:noFill/>
                    </a:lnB>
                  </a:tcPr>
                </a:tc>
                <a:extLst>
                  <a:ext uri="{0D108BD9-81ED-4DB2-BD59-A6C34878D82A}">
                    <a16:rowId xmlns:a16="http://schemas.microsoft.com/office/drawing/2014/main" val="482040026"/>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4 %</a:t>
                      </a:r>
                    </a:p>
                  </a:txBody>
                  <a:tcPr marL="7620" marR="7620" marT="7620" marB="0" anchor="ctr">
                    <a:lnL>
                      <a:noFill/>
                    </a:lnL>
                    <a:lnR>
                      <a:noFill/>
                    </a:lnR>
                    <a:lnT>
                      <a:noFill/>
                    </a:lnT>
                    <a:lnB>
                      <a:noFill/>
                    </a:lnB>
                  </a:tcPr>
                </a:tc>
                <a:extLst>
                  <a:ext uri="{0D108BD9-81ED-4DB2-BD59-A6C34878D82A}">
                    <a16:rowId xmlns:a16="http://schemas.microsoft.com/office/drawing/2014/main" val="3793116124"/>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4 %</a:t>
                      </a:r>
                    </a:p>
                  </a:txBody>
                  <a:tcPr marL="7620" marR="7620" marT="7620" marB="0" anchor="ctr">
                    <a:lnL>
                      <a:noFill/>
                    </a:lnL>
                    <a:lnR>
                      <a:noFill/>
                    </a:lnR>
                    <a:lnT>
                      <a:noFill/>
                    </a:lnT>
                    <a:lnB>
                      <a:noFill/>
                    </a:lnB>
                  </a:tcPr>
                </a:tc>
                <a:extLst>
                  <a:ext uri="{0D108BD9-81ED-4DB2-BD59-A6C34878D82A}">
                    <a16:rowId xmlns:a16="http://schemas.microsoft.com/office/drawing/2014/main" val="4253431356"/>
                  </a:ext>
                </a:extLst>
              </a:tr>
            </a:tbl>
          </a:graphicData>
        </a:graphic>
      </p:graphicFrame>
      <p:grpSp>
        <p:nvGrpSpPr>
          <p:cNvPr id="6" name="Gruppe 5">
            <a:extLst>
              <a:ext uri="{FF2B5EF4-FFF2-40B4-BE49-F238E27FC236}">
                <a16:creationId xmlns:a16="http://schemas.microsoft.com/office/drawing/2014/main" id="{35FBF4B2-B849-7047-BAE5-F1D75DA57E3F}"/>
              </a:ext>
            </a:extLst>
          </p:cNvPr>
          <p:cNvGrpSpPr/>
          <p:nvPr/>
        </p:nvGrpSpPr>
        <p:grpSpPr>
          <a:xfrm>
            <a:off x="9624392" y="1484784"/>
            <a:ext cx="2292531" cy="2418854"/>
            <a:chOff x="0" y="2795276"/>
            <a:chExt cx="2292531" cy="2418854"/>
          </a:xfrm>
        </p:grpSpPr>
        <p:pic>
          <p:nvPicPr>
            <p:cNvPr id="9" name="Bilde 8">
              <a:extLst>
                <a:ext uri="{FF2B5EF4-FFF2-40B4-BE49-F238E27FC236}">
                  <a16:creationId xmlns:a16="http://schemas.microsoft.com/office/drawing/2014/main" id="{03648CA7-B88B-364A-8F85-EB7E29228B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95276"/>
              <a:ext cx="2292531" cy="2418854"/>
            </a:xfrm>
            <a:prstGeom prst="rect">
              <a:avLst/>
            </a:prstGeom>
          </p:spPr>
        </p:pic>
        <p:sp>
          <p:nvSpPr>
            <p:cNvPr id="10" name="Rektangel 9">
              <a:extLst>
                <a:ext uri="{FF2B5EF4-FFF2-40B4-BE49-F238E27FC236}">
                  <a16:creationId xmlns:a16="http://schemas.microsoft.com/office/drawing/2014/main" id="{E9B6B327-FE90-2B4A-96DD-6CF3DD7BD08B}"/>
                </a:ext>
              </a:extLst>
            </p:cNvPr>
            <p:cNvSpPr/>
            <p:nvPr/>
          </p:nvSpPr>
          <p:spPr>
            <a:xfrm>
              <a:off x="1343472" y="3284984"/>
              <a:ext cx="792088"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Tree>
    <p:extLst>
      <p:ext uri="{BB962C8B-B14F-4D97-AF65-F5344CB8AC3E}">
        <p14:creationId xmlns:p14="http://schemas.microsoft.com/office/powerpoint/2010/main" val="17558265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ell 3">
            <a:extLst>
              <a:ext uri="{FF2B5EF4-FFF2-40B4-BE49-F238E27FC236}">
                <a16:creationId xmlns:a16="http://schemas.microsoft.com/office/drawing/2014/main" id="{2EFC2B82-20DB-49DC-B68E-2D0D99ADBEBF}"/>
              </a:ext>
            </a:extLst>
          </p:cNvPr>
          <p:cNvGraphicFramePr>
            <a:graphicFrameLocks noGrp="1"/>
          </p:cNvGraphicFramePr>
          <p:nvPr/>
        </p:nvGraphicFramePr>
        <p:xfrm>
          <a:off x="742951" y="1412775"/>
          <a:ext cx="10105577" cy="4746043"/>
        </p:xfrm>
        <a:graphic>
          <a:graphicData uri="http://schemas.openxmlformats.org/drawingml/2006/table">
            <a:tbl>
              <a:tblPr>
                <a:effectLst>
                  <a:outerShdw blurRad="63500" sx="102000" sy="102000" algn="ctr" rotWithShape="0">
                    <a:prstClr val="black">
                      <a:alpha val="40000"/>
                    </a:prstClr>
                  </a:outerShdw>
                </a:effectLst>
              </a:tblPr>
              <a:tblGrid>
                <a:gridCol w="422213">
                  <a:extLst>
                    <a:ext uri="{9D8B030D-6E8A-4147-A177-3AD203B41FA5}">
                      <a16:colId xmlns:a16="http://schemas.microsoft.com/office/drawing/2014/main" val="696132330"/>
                    </a:ext>
                  </a:extLst>
                </a:gridCol>
                <a:gridCol w="5083934">
                  <a:extLst>
                    <a:ext uri="{9D8B030D-6E8A-4147-A177-3AD203B41FA5}">
                      <a16:colId xmlns:a16="http://schemas.microsoft.com/office/drawing/2014/main" val="2731838420"/>
                    </a:ext>
                  </a:extLst>
                </a:gridCol>
                <a:gridCol w="2299715">
                  <a:extLst>
                    <a:ext uri="{9D8B030D-6E8A-4147-A177-3AD203B41FA5}">
                      <a16:colId xmlns:a16="http://schemas.microsoft.com/office/drawing/2014/main" val="710934514"/>
                    </a:ext>
                  </a:extLst>
                </a:gridCol>
                <a:gridCol w="2299715">
                  <a:extLst>
                    <a:ext uri="{9D8B030D-6E8A-4147-A177-3AD203B41FA5}">
                      <a16:colId xmlns:a16="http://schemas.microsoft.com/office/drawing/2014/main" val="1560061435"/>
                    </a:ext>
                  </a:extLst>
                </a:gridCol>
              </a:tblGrid>
              <a:tr h="173318">
                <a:tc>
                  <a:txBody>
                    <a:bodyPr/>
                    <a:lstStyle/>
                    <a:p>
                      <a:pPr algn="ctr" fontAlgn="b"/>
                      <a:r>
                        <a:rPr lang="nb-NO" sz="1000" b="1" i="0" u="none" strike="noStrike" dirty="0">
                          <a:solidFill>
                            <a:srgbClr val="000000"/>
                          </a:solidFill>
                          <a:effectLst/>
                          <a:latin typeface="Arial" panose="020B0604020202020204" pitchFamily="34" charset="0"/>
                          <a:cs typeface="Arial" panose="020B0604020202020204" pitchFamily="34" charset="0"/>
                        </a:rPr>
                        <a:t>#</a:t>
                      </a:r>
                    </a:p>
                  </a:txBody>
                  <a:tcPr marL="6450" marR="6450" marT="64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nb-NO" sz="1000" b="1" i="0" u="none" strike="noStrike" dirty="0">
                          <a:solidFill>
                            <a:srgbClr val="000000"/>
                          </a:solidFill>
                          <a:effectLst/>
                          <a:latin typeface="Arial" panose="020B0604020202020204" pitchFamily="34" charset="0"/>
                          <a:cs typeface="Arial" panose="020B0604020202020204" pitchFamily="34" charset="0"/>
                        </a:rPr>
                        <a:t>ÅRSAK FOR Å LESE FLERE BØKER</a:t>
                      </a:r>
                    </a:p>
                  </a:txBody>
                  <a:tcPr marL="77403" marR="6450" marT="64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nb-NO" sz="1000" b="1" i="0" u="none" strike="noStrike" dirty="0">
                          <a:solidFill>
                            <a:srgbClr val="000000"/>
                          </a:solidFill>
                          <a:effectLst/>
                          <a:latin typeface="Arial" panose="020B0604020202020204" pitchFamily="34" charset="0"/>
                          <a:cs typeface="Arial" panose="020B0604020202020204" pitchFamily="34" charset="0"/>
                        </a:rPr>
                        <a:t>FORKORTET TEKST</a:t>
                      </a:r>
                    </a:p>
                  </a:txBody>
                  <a:tcPr marL="77403" marR="6450" marT="64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nb-NO" sz="1000" b="1" i="0" u="none" strike="noStrike" dirty="0">
                          <a:solidFill>
                            <a:srgbClr val="000000"/>
                          </a:solidFill>
                          <a:effectLst/>
                          <a:latin typeface="Arial" panose="020B0604020202020204" pitchFamily="34" charset="0"/>
                          <a:cs typeface="Arial" panose="020B0604020202020204" pitchFamily="34" charset="0"/>
                        </a:rPr>
                        <a:t>GRUPPERT (CLUSTRET)</a:t>
                      </a:r>
                    </a:p>
                  </a:txBody>
                  <a:tcPr marL="77403" marR="6450" marT="64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46957304"/>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Syns bøker har blitt rimeligere - bedre råd</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Rimeligere / bedre råd</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Andre årsaker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95721837"/>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Enkelt å kjøpe på nett – og få de levert på døren / sendt hjem</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Enkelt å skaffe og få levert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b-NO" sz="1000" b="0" i="0" u="none" strike="noStrike" dirty="0">
                          <a:effectLst/>
                          <a:latin typeface="Arial" panose="020B0604020202020204" pitchFamily="34" charset="0"/>
                        </a:rPr>
                        <a:t>Enkelt å skaffe og få levert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10714959"/>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Tegnet abonnement i en bokklubb</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Tegnet abo i bokklubb</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b-NO" sz="1000" b="0" i="0" u="none" strike="noStrike" dirty="0">
                          <a:effectLst/>
                          <a:latin typeface="Arial" panose="020B0604020202020204" pitchFamily="34" charset="0"/>
                        </a:rPr>
                        <a:t>Andre årsaker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37413110"/>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Leste færre utenlandske og flere med norsk tekst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Færre utenlandske - flere norske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b-NO" sz="1000" b="0" i="0" u="none" strike="noStrike" dirty="0">
                          <a:effectLst/>
                          <a:latin typeface="Arial" panose="020B0604020202020204" pitchFamily="34" charset="0"/>
                        </a:rPr>
                        <a:t>Andre årsaker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84014237"/>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Fikk (flere) bøker i gave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Flere i gave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Flere i gave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70943354"/>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Flere bøker jeg følte jeg ‘måtte’ lese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"Måtte lese" </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b-NO" sz="1000" b="0" i="0" u="none" strike="noStrike" dirty="0">
                          <a:effectLst/>
                          <a:latin typeface="Arial" panose="020B0604020202020204" pitchFamily="34" charset="0"/>
                        </a:rPr>
                        <a:t>Ønsket å lese flere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33261154"/>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Flere favorittforfattere kom med nye bøker </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Flere favoritter med nye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Ønsket å lese flere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31777471"/>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Hadde satt meg som mål å lese flere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Mål om å lese flere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b-NO" sz="1000" b="0" i="0" u="none" strike="noStrike" dirty="0">
                          <a:effectLst/>
                          <a:latin typeface="Arial" panose="020B0604020202020204" pitchFamily="34" charset="0"/>
                        </a:rPr>
                        <a:t>Ønsket å lese flere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30607492"/>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Valgte oftere bøker fremfor nettet (blogger, YouTube, pod-caster el)</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Bøker heller enn nett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b-NO" sz="1000" b="0" i="0" u="none" strike="noStrike" dirty="0">
                          <a:effectLst/>
                          <a:latin typeface="Arial" panose="020B0604020202020204" pitchFamily="34" charset="0"/>
                        </a:rPr>
                        <a:t>Prioriterte tid til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52019221"/>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10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Leser flere bok-serier nå enn før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Flere bokserier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Prioriterte tid til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77741952"/>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11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Startet å bruke en strømmetjeneste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Startet med strømming</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Valgte mer digitalt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94407829"/>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12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Har gått fra å lese til å lytte på lydbøker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Fra lesing til lytting</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b-NO" sz="1000" b="0" i="0" u="none" strike="noStrike" dirty="0">
                          <a:effectLst/>
                          <a:latin typeface="Arial" panose="020B0604020202020204" pitchFamily="34" charset="0"/>
                        </a:rPr>
                        <a:t>Valgte mer digitalt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51351475"/>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13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Flere bøker jeg hadde lyst til å lese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Flere fristende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b-NO" sz="1000" b="0" i="0" u="none" strike="noStrike" dirty="0">
                          <a:effectLst/>
                          <a:latin typeface="Arial" panose="020B0604020202020204" pitchFamily="34" charset="0"/>
                        </a:rPr>
                        <a:t>Flere fristende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95821974"/>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14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Mer tid på grunn av pandemien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Mer tid pga pamdemi</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b-NO" sz="1000" b="0" i="0" u="none" strike="noStrike" dirty="0">
                          <a:effectLst/>
                          <a:latin typeface="Arial" panose="020B0604020202020204" pitchFamily="34" charset="0"/>
                        </a:rPr>
                        <a:t>Mer tid pga pamdemi</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53934833"/>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15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Brukte mer tid til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Mer tid til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b-NO" sz="1000" b="0" i="0" u="none" strike="noStrike" dirty="0">
                          <a:effectLst/>
                          <a:latin typeface="Arial" panose="020B0604020202020204" pitchFamily="34" charset="0"/>
                        </a:rPr>
                        <a:t>Mer tid til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05644040"/>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16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Mindre tid til fritidsaktiviteter (trening, hobbyer mv)</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Mindre tid på fritidsaktiviteter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Flere lesesituasjoner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03704412"/>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17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Mindre tid til venner/familie/sosialt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Mindre tid på venner/familie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Mindre jobb-/familietid</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02844707"/>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18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Jobbet/studerte mindre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Mindre jobb/studier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b-NO" sz="1000" b="0" i="0" u="none" strike="noStrike" dirty="0">
                          <a:effectLst/>
                          <a:latin typeface="Arial" panose="020B0604020202020204" pitchFamily="34" charset="0"/>
                        </a:rPr>
                        <a:t>Mindre jobb-/familietid</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86966070"/>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Mindre tid på spill/gaming</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Mindre tid på spill/gaming</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Flere lesesituasjoner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4527704"/>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Var mer på ferie/reiser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Mer ferie/reiser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Flere lesesituasjoner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59010105"/>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21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Mindre tid på sosiale medier og YouTube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Mindre tid på SoMe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Valgte bort film og SoMe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9179172"/>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22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Så mindre på film og serier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Mindre film/serier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b-NO" sz="1000" b="0" i="0" u="none" strike="noStrike" dirty="0">
                          <a:effectLst/>
                          <a:latin typeface="Arial" panose="020B0604020202020204" pitchFamily="34" charset="0"/>
                        </a:rPr>
                        <a:t>Valgte bort film og SoMe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5646134"/>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23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Nå både leser og lytter jeg til bøker –mer tid totalt til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Både leser og lytter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b-NO" sz="1000" b="0" i="0" u="none" strike="noStrike" dirty="0">
                          <a:effectLst/>
                          <a:latin typeface="Arial" panose="020B0604020202020204" pitchFamily="34" charset="0"/>
                        </a:rPr>
                        <a:t>Valgte mer digitalt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68054924"/>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24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Lett å finne bøker som passet </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Bøker som passet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Fikk mer leselyst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23456801"/>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25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Liker mer og mer å lese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Liker mer å lese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b-NO" sz="1000" b="0" i="0" u="none" strike="noStrike" dirty="0">
                          <a:effectLst/>
                          <a:latin typeface="Arial" panose="020B0604020202020204" pitchFamily="34" charset="0"/>
                        </a:rPr>
                        <a:t>Fikk mer leselyst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92861910"/>
                  </a:ext>
                </a:extLst>
              </a:tr>
            </a:tbl>
          </a:graphicData>
        </a:graphic>
      </p:graphicFrame>
      <p:sp>
        <p:nvSpPr>
          <p:cNvPr id="5" name="Tittel 1">
            <a:extLst>
              <a:ext uri="{FF2B5EF4-FFF2-40B4-BE49-F238E27FC236}">
                <a16:creationId xmlns:a16="http://schemas.microsoft.com/office/drawing/2014/main" id="{12A2EF9E-EC22-473A-BEBB-9D889B8CD2E4}"/>
              </a:ext>
            </a:extLst>
          </p:cNvPr>
          <p:cNvSpPr>
            <a:spLocks noGrp="1"/>
          </p:cNvSpPr>
          <p:nvPr>
            <p:ph type="title"/>
          </p:nvPr>
        </p:nvSpPr>
        <p:spPr>
          <a:xfrm>
            <a:off x="742950" y="333375"/>
            <a:ext cx="10725150" cy="911225"/>
          </a:xfrm>
        </p:spPr>
        <p:txBody>
          <a:bodyPr vert="horz"/>
          <a:lstStyle/>
          <a:p>
            <a:r>
              <a:rPr lang="nb-NO" sz="1200" dirty="0">
                <a:solidFill>
                  <a:schemeClr val="tx1">
                    <a:lumMod val="50000"/>
                    <a:lumOff val="50000"/>
                  </a:schemeClr>
                </a:solidFill>
              </a:rPr>
              <a:t>ÅRSAK FOR Å LESE / LYTTE TIL FLERE BØKER I 2021:</a:t>
            </a:r>
            <a:br>
              <a:rPr lang="nb-NO" sz="2000" dirty="0">
                <a:solidFill>
                  <a:schemeClr val="tx1">
                    <a:lumMod val="50000"/>
                    <a:lumOff val="50000"/>
                  </a:schemeClr>
                </a:solidFill>
              </a:rPr>
            </a:br>
            <a:r>
              <a:rPr lang="nb-NO" dirty="0">
                <a:solidFill>
                  <a:schemeClr val="tx1"/>
                </a:solidFill>
              </a:rPr>
              <a:t>25 predefinerte årsaker for å lese/lytte til flere bøker </a:t>
            </a:r>
            <a:br>
              <a:rPr lang="nb-NO" dirty="0"/>
            </a:br>
            <a:r>
              <a:rPr lang="nb-NO" sz="1200" dirty="0"/>
              <a:t>Av plasshensyn er kortversjoner benyttet i grupperingen</a:t>
            </a:r>
            <a:endParaRPr lang="nb-NO" sz="1600" dirty="0"/>
          </a:p>
        </p:txBody>
      </p:sp>
    </p:spTree>
    <p:extLst>
      <p:ext uri="{BB962C8B-B14F-4D97-AF65-F5344CB8AC3E}">
        <p14:creationId xmlns:p14="http://schemas.microsoft.com/office/powerpoint/2010/main" val="190932938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78" name="Plassholder for innhold 2">
            <a:extLst>
              <a:ext uri="{FF2B5EF4-FFF2-40B4-BE49-F238E27FC236}">
                <a16:creationId xmlns:a16="http://schemas.microsoft.com/office/drawing/2014/main" id="{3E3358F7-A054-437C-A4DD-892800C4889C}"/>
              </a:ext>
            </a:extLst>
          </p:cNvPr>
          <p:cNvGrpSpPr/>
          <p:nvPr/>
        </p:nvGrpSpPr>
        <p:grpSpPr>
          <a:xfrm>
            <a:off x="289989" y="1518184"/>
            <a:ext cx="11178111" cy="5108575"/>
            <a:chOff x="742951" y="1454150"/>
            <a:chExt cx="10759016" cy="5108575"/>
          </a:xfrm>
        </p:grpSpPr>
        <p:sp>
          <p:nvSpPr>
            <p:cNvPr id="179" name="rc3">
              <a:extLst>
                <a:ext uri="{FF2B5EF4-FFF2-40B4-BE49-F238E27FC236}">
                  <a16:creationId xmlns:a16="http://schemas.microsoft.com/office/drawing/2014/main" id="{B331502B-A9FE-47F2-B2F7-08911048C50E}"/>
                </a:ext>
              </a:extLst>
            </p:cNvPr>
            <p:cNvSpPr/>
            <p:nvPr/>
          </p:nvSpPr>
          <p:spPr>
            <a:xfrm>
              <a:off x="742951" y="1454150"/>
              <a:ext cx="10759016" cy="5108575"/>
            </a:xfrm>
            <a:prstGeom prst="rect">
              <a:avLst/>
            </a:prstGeom>
            <a:solidFill>
              <a:srgbClr val="FFFFFF">
                <a:alpha val="100000"/>
              </a:srgbClr>
            </a:solidFill>
            <a:ln w="9525" cap="rnd">
              <a:solidFill>
                <a:srgbClr val="FFFFFF">
                  <a:alpha val="100000"/>
                </a:srgbClr>
              </a:solidFill>
              <a:prstDash val="solid"/>
              <a:round/>
            </a:ln>
          </p:spPr>
          <p:txBody>
            <a:bodyPr/>
            <a:lstStyle/>
            <a:p>
              <a:endParaRPr dirty="0"/>
            </a:p>
          </p:txBody>
        </p:sp>
        <p:sp>
          <p:nvSpPr>
            <p:cNvPr id="180" name="rc4">
              <a:extLst>
                <a:ext uri="{FF2B5EF4-FFF2-40B4-BE49-F238E27FC236}">
                  <a16:creationId xmlns:a16="http://schemas.microsoft.com/office/drawing/2014/main" id="{AF084D8F-BB2B-4336-BB72-1AC980C8A987}"/>
                </a:ext>
              </a:extLst>
            </p:cNvPr>
            <p:cNvSpPr/>
            <p:nvPr/>
          </p:nvSpPr>
          <p:spPr>
            <a:xfrm>
              <a:off x="742951" y="1454150"/>
              <a:ext cx="10759016" cy="5108575"/>
            </a:xfrm>
            <a:prstGeom prst="rect">
              <a:avLst/>
            </a:prstGeom>
            <a:solidFill>
              <a:srgbClr val="FFFFFF">
                <a:alpha val="100000"/>
              </a:srgbClr>
            </a:solidFill>
            <a:ln w="13550" cap="rnd">
              <a:solidFill>
                <a:srgbClr val="FFFFFF">
                  <a:alpha val="100000"/>
                </a:srgbClr>
              </a:solidFill>
              <a:prstDash val="solid"/>
              <a:round/>
            </a:ln>
          </p:spPr>
          <p:txBody>
            <a:bodyPr/>
            <a:lstStyle/>
            <a:p>
              <a:endParaRPr dirty="0"/>
            </a:p>
          </p:txBody>
        </p:sp>
        <p:sp>
          <p:nvSpPr>
            <p:cNvPr id="181" name="rc5">
              <a:extLst>
                <a:ext uri="{FF2B5EF4-FFF2-40B4-BE49-F238E27FC236}">
                  <a16:creationId xmlns:a16="http://schemas.microsoft.com/office/drawing/2014/main" id="{46674B62-35EB-4066-86E9-16D3859E4464}"/>
                </a:ext>
              </a:extLst>
            </p:cNvPr>
            <p:cNvSpPr/>
            <p:nvPr/>
          </p:nvSpPr>
          <p:spPr>
            <a:xfrm>
              <a:off x="1231943" y="1523739"/>
              <a:ext cx="10200434" cy="4639052"/>
            </a:xfrm>
            <a:prstGeom prst="rect">
              <a:avLst/>
            </a:prstGeom>
            <a:solidFill>
              <a:srgbClr val="EBEBEB">
                <a:alpha val="100000"/>
              </a:srgbClr>
            </a:solidFill>
          </p:spPr>
          <p:txBody>
            <a:bodyPr/>
            <a:lstStyle/>
            <a:p>
              <a:endParaRPr lang="nb-NO" sz="1000" dirty="0"/>
            </a:p>
          </p:txBody>
        </p:sp>
        <p:sp>
          <p:nvSpPr>
            <p:cNvPr id="182" name="pl6">
              <a:extLst>
                <a:ext uri="{FF2B5EF4-FFF2-40B4-BE49-F238E27FC236}">
                  <a16:creationId xmlns:a16="http://schemas.microsoft.com/office/drawing/2014/main" id="{720123B7-389E-4C6A-98A3-4D06BD4ED1CF}"/>
                </a:ext>
              </a:extLst>
            </p:cNvPr>
            <p:cNvSpPr/>
            <p:nvPr/>
          </p:nvSpPr>
          <p:spPr>
            <a:xfrm>
              <a:off x="1231943" y="5662324"/>
              <a:ext cx="10200434" cy="0"/>
            </a:xfrm>
            <a:custGeom>
              <a:avLst/>
              <a:gdLst/>
              <a:ahLst/>
              <a:cxnLst/>
              <a:rect l="0" t="0" r="0" b="0"/>
              <a:pathLst>
                <a:path w="10200434">
                  <a:moveTo>
                    <a:pt x="0" y="0"/>
                  </a:moveTo>
                  <a:lnTo>
                    <a:pt x="10200434" y="0"/>
                  </a:lnTo>
                  <a:lnTo>
                    <a:pt x="10200434" y="0"/>
                  </a:lnTo>
                </a:path>
              </a:pathLst>
            </a:custGeom>
            <a:ln w="6775" cap="flat">
              <a:solidFill>
                <a:srgbClr val="FFFFFF">
                  <a:alpha val="100000"/>
                </a:srgbClr>
              </a:solidFill>
              <a:prstDash val="solid"/>
              <a:round/>
            </a:ln>
          </p:spPr>
          <p:txBody>
            <a:bodyPr/>
            <a:lstStyle/>
            <a:p>
              <a:endParaRPr dirty="0"/>
            </a:p>
          </p:txBody>
        </p:sp>
        <p:sp>
          <p:nvSpPr>
            <p:cNvPr id="183" name="pl7">
              <a:extLst>
                <a:ext uri="{FF2B5EF4-FFF2-40B4-BE49-F238E27FC236}">
                  <a16:creationId xmlns:a16="http://schemas.microsoft.com/office/drawing/2014/main" id="{A0BF26AD-6125-4C86-8AF0-501C2FA09ED2}"/>
                </a:ext>
              </a:extLst>
            </p:cNvPr>
            <p:cNvSpPr/>
            <p:nvPr/>
          </p:nvSpPr>
          <p:spPr>
            <a:xfrm>
              <a:off x="1231943" y="4757319"/>
              <a:ext cx="10200434" cy="0"/>
            </a:xfrm>
            <a:custGeom>
              <a:avLst/>
              <a:gdLst/>
              <a:ahLst/>
              <a:cxnLst/>
              <a:rect l="0" t="0" r="0" b="0"/>
              <a:pathLst>
                <a:path w="10200434">
                  <a:moveTo>
                    <a:pt x="0" y="0"/>
                  </a:moveTo>
                  <a:lnTo>
                    <a:pt x="10200434" y="0"/>
                  </a:lnTo>
                  <a:lnTo>
                    <a:pt x="10200434" y="0"/>
                  </a:lnTo>
                </a:path>
              </a:pathLst>
            </a:custGeom>
            <a:ln w="6775" cap="flat">
              <a:solidFill>
                <a:srgbClr val="FFFFFF">
                  <a:alpha val="100000"/>
                </a:srgbClr>
              </a:solidFill>
              <a:prstDash val="solid"/>
              <a:round/>
            </a:ln>
          </p:spPr>
          <p:txBody>
            <a:bodyPr/>
            <a:lstStyle/>
            <a:p>
              <a:endParaRPr dirty="0"/>
            </a:p>
          </p:txBody>
        </p:sp>
        <p:sp>
          <p:nvSpPr>
            <p:cNvPr id="184" name="pl8">
              <a:extLst>
                <a:ext uri="{FF2B5EF4-FFF2-40B4-BE49-F238E27FC236}">
                  <a16:creationId xmlns:a16="http://schemas.microsoft.com/office/drawing/2014/main" id="{7C5CD9FE-ACF5-404D-B14D-E36E81B60765}"/>
                </a:ext>
              </a:extLst>
            </p:cNvPr>
            <p:cNvSpPr/>
            <p:nvPr/>
          </p:nvSpPr>
          <p:spPr>
            <a:xfrm>
              <a:off x="1231943" y="3852315"/>
              <a:ext cx="10200434" cy="0"/>
            </a:xfrm>
            <a:custGeom>
              <a:avLst/>
              <a:gdLst/>
              <a:ahLst/>
              <a:cxnLst/>
              <a:rect l="0" t="0" r="0" b="0"/>
              <a:pathLst>
                <a:path w="10200434">
                  <a:moveTo>
                    <a:pt x="0" y="0"/>
                  </a:moveTo>
                  <a:lnTo>
                    <a:pt x="10200434" y="0"/>
                  </a:lnTo>
                  <a:lnTo>
                    <a:pt x="10200434" y="0"/>
                  </a:lnTo>
                </a:path>
              </a:pathLst>
            </a:custGeom>
            <a:ln w="6775" cap="flat">
              <a:solidFill>
                <a:srgbClr val="FFFFFF">
                  <a:alpha val="100000"/>
                </a:srgbClr>
              </a:solidFill>
              <a:prstDash val="solid"/>
              <a:round/>
            </a:ln>
          </p:spPr>
          <p:txBody>
            <a:bodyPr/>
            <a:lstStyle/>
            <a:p>
              <a:endParaRPr dirty="0"/>
            </a:p>
          </p:txBody>
        </p:sp>
        <p:sp>
          <p:nvSpPr>
            <p:cNvPr id="185" name="pl9">
              <a:extLst>
                <a:ext uri="{FF2B5EF4-FFF2-40B4-BE49-F238E27FC236}">
                  <a16:creationId xmlns:a16="http://schemas.microsoft.com/office/drawing/2014/main" id="{6EBFE1C6-A9C8-4BA4-B3CE-231E3EF25824}"/>
                </a:ext>
              </a:extLst>
            </p:cNvPr>
            <p:cNvSpPr/>
            <p:nvPr/>
          </p:nvSpPr>
          <p:spPr>
            <a:xfrm>
              <a:off x="1231943" y="2947310"/>
              <a:ext cx="10200434" cy="0"/>
            </a:xfrm>
            <a:custGeom>
              <a:avLst/>
              <a:gdLst/>
              <a:ahLst/>
              <a:cxnLst/>
              <a:rect l="0" t="0" r="0" b="0"/>
              <a:pathLst>
                <a:path w="10200434">
                  <a:moveTo>
                    <a:pt x="0" y="0"/>
                  </a:moveTo>
                  <a:lnTo>
                    <a:pt x="10200434" y="0"/>
                  </a:lnTo>
                  <a:lnTo>
                    <a:pt x="10200434" y="0"/>
                  </a:lnTo>
                </a:path>
              </a:pathLst>
            </a:custGeom>
            <a:ln w="6775" cap="flat">
              <a:solidFill>
                <a:srgbClr val="FFFFFF">
                  <a:alpha val="100000"/>
                </a:srgbClr>
              </a:solidFill>
              <a:prstDash val="solid"/>
              <a:round/>
            </a:ln>
          </p:spPr>
          <p:txBody>
            <a:bodyPr/>
            <a:lstStyle/>
            <a:p>
              <a:endParaRPr dirty="0"/>
            </a:p>
          </p:txBody>
        </p:sp>
        <p:sp>
          <p:nvSpPr>
            <p:cNvPr id="186" name="pl10">
              <a:extLst>
                <a:ext uri="{FF2B5EF4-FFF2-40B4-BE49-F238E27FC236}">
                  <a16:creationId xmlns:a16="http://schemas.microsoft.com/office/drawing/2014/main" id="{24834E79-CC25-4EE1-B330-1E144ACF1C53}"/>
                </a:ext>
              </a:extLst>
            </p:cNvPr>
            <p:cNvSpPr/>
            <p:nvPr/>
          </p:nvSpPr>
          <p:spPr>
            <a:xfrm>
              <a:off x="1231943" y="2042306"/>
              <a:ext cx="10200434" cy="0"/>
            </a:xfrm>
            <a:custGeom>
              <a:avLst/>
              <a:gdLst/>
              <a:ahLst/>
              <a:cxnLst/>
              <a:rect l="0" t="0" r="0" b="0"/>
              <a:pathLst>
                <a:path w="10200434">
                  <a:moveTo>
                    <a:pt x="0" y="0"/>
                  </a:moveTo>
                  <a:lnTo>
                    <a:pt x="10200434" y="0"/>
                  </a:lnTo>
                  <a:lnTo>
                    <a:pt x="10200434" y="0"/>
                  </a:lnTo>
                </a:path>
              </a:pathLst>
            </a:custGeom>
            <a:ln w="6775" cap="flat">
              <a:solidFill>
                <a:srgbClr val="FFFFFF">
                  <a:alpha val="100000"/>
                </a:srgbClr>
              </a:solidFill>
              <a:prstDash val="solid"/>
              <a:round/>
            </a:ln>
          </p:spPr>
          <p:txBody>
            <a:bodyPr/>
            <a:lstStyle/>
            <a:p>
              <a:endParaRPr dirty="0"/>
            </a:p>
          </p:txBody>
        </p:sp>
        <p:sp>
          <p:nvSpPr>
            <p:cNvPr id="187" name="pl11">
              <a:extLst>
                <a:ext uri="{FF2B5EF4-FFF2-40B4-BE49-F238E27FC236}">
                  <a16:creationId xmlns:a16="http://schemas.microsoft.com/office/drawing/2014/main" id="{DBF986AC-219F-4224-BBC9-C15741DC7C62}"/>
                </a:ext>
              </a:extLst>
            </p:cNvPr>
            <p:cNvSpPr/>
            <p:nvPr/>
          </p:nvSpPr>
          <p:spPr>
            <a:xfrm>
              <a:off x="3832054" y="1523739"/>
              <a:ext cx="0" cy="4639052"/>
            </a:xfrm>
            <a:custGeom>
              <a:avLst/>
              <a:gdLst/>
              <a:ahLst/>
              <a:cxnLst/>
              <a:rect l="0" t="0" r="0" b="0"/>
              <a:pathLst>
                <a:path h="4639052">
                  <a:moveTo>
                    <a:pt x="0" y="4639052"/>
                  </a:moveTo>
                  <a:lnTo>
                    <a:pt x="0" y="0"/>
                  </a:lnTo>
                  <a:lnTo>
                    <a:pt x="0" y="0"/>
                  </a:lnTo>
                </a:path>
              </a:pathLst>
            </a:custGeom>
            <a:ln w="6775" cap="flat">
              <a:solidFill>
                <a:srgbClr val="FFFFFF">
                  <a:alpha val="100000"/>
                </a:srgbClr>
              </a:solidFill>
              <a:prstDash val="solid"/>
              <a:round/>
            </a:ln>
          </p:spPr>
          <p:txBody>
            <a:bodyPr/>
            <a:lstStyle/>
            <a:p>
              <a:endParaRPr dirty="0"/>
            </a:p>
          </p:txBody>
        </p:sp>
        <p:sp>
          <p:nvSpPr>
            <p:cNvPr id="188" name="pl12">
              <a:extLst>
                <a:ext uri="{FF2B5EF4-FFF2-40B4-BE49-F238E27FC236}">
                  <a16:creationId xmlns:a16="http://schemas.microsoft.com/office/drawing/2014/main" id="{C0FB0385-3653-4F5D-BD82-6B5D69626390}"/>
                </a:ext>
              </a:extLst>
            </p:cNvPr>
            <p:cNvSpPr/>
            <p:nvPr/>
          </p:nvSpPr>
          <p:spPr>
            <a:xfrm>
              <a:off x="6862486" y="1523739"/>
              <a:ext cx="0" cy="4639052"/>
            </a:xfrm>
            <a:custGeom>
              <a:avLst/>
              <a:gdLst/>
              <a:ahLst/>
              <a:cxnLst/>
              <a:rect l="0" t="0" r="0" b="0"/>
              <a:pathLst>
                <a:path h="4639052">
                  <a:moveTo>
                    <a:pt x="0" y="4639052"/>
                  </a:moveTo>
                  <a:lnTo>
                    <a:pt x="0" y="0"/>
                  </a:lnTo>
                  <a:lnTo>
                    <a:pt x="0" y="0"/>
                  </a:lnTo>
                </a:path>
              </a:pathLst>
            </a:custGeom>
            <a:ln w="6775" cap="flat">
              <a:solidFill>
                <a:srgbClr val="FFFFFF">
                  <a:alpha val="100000"/>
                </a:srgbClr>
              </a:solidFill>
              <a:prstDash val="solid"/>
              <a:round/>
            </a:ln>
          </p:spPr>
          <p:txBody>
            <a:bodyPr/>
            <a:lstStyle/>
            <a:p>
              <a:endParaRPr dirty="0"/>
            </a:p>
          </p:txBody>
        </p:sp>
        <p:sp>
          <p:nvSpPr>
            <p:cNvPr id="189" name="pl13">
              <a:extLst>
                <a:ext uri="{FF2B5EF4-FFF2-40B4-BE49-F238E27FC236}">
                  <a16:creationId xmlns:a16="http://schemas.microsoft.com/office/drawing/2014/main" id="{945BBE16-63FB-4D9F-BCD3-3BA545E981F0}"/>
                </a:ext>
              </a:extLst>
            </p:cNvPr>
            <p:cNvSpPr/>
            <p:nvPr/>
          </p:nvSpPr>
          <p:spPr>
            <a:xfrm>
              <a:off x="9892918" y="1523739"/>
              <a:ext cx="0" cy="4639052"/>
            </a:xfrm>
            <a:custGeom>
              <a:avLst/>
              <a:gdLst/>
              <a:ahLst/>
              <a:cxnLst/>
              <a:rect l="0" t="0" r="0" b="0"/>
              <a:pathLst>
                <a:path h="4639052">
                  <a:moveTo>
                    <a:pt x="0" y="4639052"/>
                  </a:moveTo>
                  <a:lnTo>
                    <a:pt x="0" y="0"/>
                  </a:lnTo>
                  <a:lnTo>
                    <a:pt x="0" y="0"/>
                  </a:lnTo>
                </a:path>
              </a:pathLst>
            </a:custGeom>
            <a:ln w="6775" cap="flat">
              <a:solidFill>
                <a:srgbClr val="FFFFFF">
                  <a:alpha val="100000"/>
                </a:srgbClr>
              </a:solidFill>
              <a:prstDash val="solid"/>
              <a:round/>
            </a:ln>
          </p:spPr>
          <p:txBody>
            <a:bodyPr/>
            <a:lstStyle/>
            <a:p>
              <a:endParaRPr dirty="0"/>
            </a:p>
          </p:txBody>
        </p:sp>
        <p:sp>
          <p:nvSpPr>
            <p:cNvPr id="190" name="pl14">
              <a:extLst>
                <a:ext uri="{FF2B5EF4-FFF2-40B4-BE49-F238E27FC236}">
                  <a16:creationId xmlns:a16="http://schemas.microsoft.com/office/drawing/2014/main" id="{AFE021FD-0DF3-4943-B1F1-FF51C884777D}"/>
                </a:ext>
              </a:extLst>
            </p:cNvPr>
            <p:cNvSpPr/>
            <p:nvPr/>
          </p:nvSpPr>
          <p:spPr>
            <a:xfrm>
              <a:off x="1231943" y="6114826"/>
              <a:ext cx="10200434" cy="0"/>
            </a:xfrm>
            <a:custGeom>
              <a:avLst/>
              <a:gdLst/>
              <a:ahLst/>
              <a:cxnLst/>
              <a:rect l="0" t="0" r="0" b="0"/>
              <a:pathLst>
                <a:path w="10200434">
                  <a:moveTo>
                    <a:pt x="0" y="0"/>
                  </a:moveTo>
                  <a:lnTo>
                    <a:pt x="10200434" y="0"/>
                  </a:lnTo>
                  <a:lnTo>
                    <a:pt x="10200434" y="0"/>
                  </a:lnTo>
                </a:path>
              </a:pathLst>
            </a:custGeom>
            <a:ln w="13550" cap="flat">
              <a:solidFill>
                <a:srgbClr val="FFFFFF">
                  <a:alpha val="100000"/>
                </a:srgbClr>
              </a:solidFill>
              <a:prstDash val="solid"/>
              <a:round/>
            </a:ln>
          </p:spPr>
          <p:txBody>
            <a:bodyPr/>
            <a:lstStyle/>
            <a:p>
              <a:endParaRPr dirty="0"/>
            </a:p>
          </p:txBody>
        </p:sp>
        <p:sp>
          <p:nvSpPr>
            <p:cNvPr id="191" name="pl15">
              <a:extLst>
                <a:ext uri="{FF2B5EF4-FFF2-40B4-BE49-F238E27FC236}">
                  <a16:creationId xmlns:a16="http://schemas.microsoft.com/office/drawing/2014/main" id="{D23E4B91-7364-4300-8AF1-65CE70759D03}"/>
                </a:ext>
              </a:extLst>
            </p:cNvPr>
            <p:cNvSpPr/>
            <p:nvPr/>
          </p:nvSpPr>
          <p:spPr>
            <a:xfrm>
              <a:off x="1231943" y="5209821"/>
              <a:ext cx="10200434" cy="0"/>
            </a:xfrm>
            <a:custGeom>
              <a:avLst/>
              <a:gdLst/>
              <a:ahLst/>
              <a:cxnLst/>
              <a:rect l="0" t="0" r="0" b="0"/>
              <a:pathLst>
                <a:path w="10200434">
                  <a:moveTo>
                    <a:pt x="0" y="0"/>
                  </a:moveTo>
                  <a:lnTo>
                    <a:pt x="10200434" y="0"/>
                  </a:lnTo>
                  <a:lnTo>
                    <a:pt x="10200434" y="0"/>
                  </a:lnTo>
                </a:path>
              </a:pathLst>
            </a:custGeom>
            <a:ln w="13550" cap="flat">
              <a:solidFill>
                <a:srgbClr val="FFFFFF">
                  <a:alpha val="100000"/>
                </a:srgbClr>
              </a:solidFill>
              <a:prstDash val="solid"/>
              <a:round/>
            </a:ln>
          </p:spPr>
          <p:txBody>
            <a:bodyPr/>
            <a:lstStyle/>
            <a:p>
              <a:endParaRPr dirty="0"/>
            </a:p>
          </p:txBody>
        </p:sp>
        <p:sp>
          <p:nvSpPr>
            <p:cNvPr id="192" name="pl16">
              <a:extLst>
                <a:ext uri="{FF2B5EF4-FFF2-40B4-BE49-F238E27FC236}">
                  <a16:creationId xmlns:a16="http://schemas.microsoft.com/office/drawing/2014/main" id="{2B1E7211-A867-48C9-A8A2-8D622CE74AEF}"/>
                </a:ext>
              </a:extLst>
            </p:cNvPr>
            <p:cNvSpPr/>
            <p:nvPr/>
          </p:nvSpPr>
          <p:spPr>
            <a:xfrm>
              <a:off x="1231943" y="4304817"/>
              <a:ext cx="10200434" cy="0"/>
            </a:xfrm>
            <a:custGeom>
              <a:avLst/>
              <a:gdLst/>
              <a:ahLst/>
              <a:cxnLst/>
              <a:rect l="0" t="0" r="0" b="0"/>
              <a:pathLst>
                <a:path w="10200434">
                  <a:moveTo>
                    <a:pt x="0" y="0"/>
                  </a:moveTo>
                  <a:lnTo>
                    <a:pt x="10200434" y="0"/>
                  </a:lnTo>
                  <a:lnTo>
                    <a:pt x="10200434" y="0"/>
                  </a:lnTo>
                </a:path>
              </a:pathLst>
            </a:custGeom>
            <a:ln w="13550" cap="flat">
              <a:solidFill>
                <a:srgbClr val="FFFFFF">
                  <a:alpha val="100000"/>
                </a:srgbClr>
              </a:solidFill>
              <a:prstDash val="solid"/>
              <a:round/>
            </a:ln>
          </p:spPr>
          <p:txBody>
            <a:bodyPr/>
            <a:lstStyle/>
            <a:p>
              <a:endParaRPr dirty="0"/>
            </a:p>
          </p:txBody>
        </p:sp>
        <p:sp>
          <p:nvSpPr>
            <p:cNvPr id="193" name="pl17">
              <a:extLst>
                <a:ext uri="{FF2B5EF4-FFF2-40B4-BE49-F238E27FC236}">
                  <a16:creationId xmlns:a16="http://schemas.microsoft.com/office/drawing/2014/main" id="{E8A596BC-2A1C-4570-B446-ABFF638474E1}"/>
                </a:ext>
              </a:extLst>
            </p:cNvPr>
            <p:cNvSpPr/>
            <p:nvPr/>
          </p:nvSpPr>
          <p:spPr>
            <a:xfrm>
              <a:off x="1231943" y="3399813"/>
              <a:ext cx="10200434" cy="0"/>
            </a:xfrm>
            <a:custGeom>
              <a:avLst/>
              <a:gdLst/>
              <a:ahLst/>
              <a:cxnLst/>
              <a:rect l="0" t="0" r="0" b="0"/>
              <a:pathLst>
                <a:path w="10200434">
                  <a:moveTo>
                    <a:pt x="0" y="0"/>
                  </a:moveTo>
                  <a:lnTo>
                    <a:pt x="10200434" y="0"/>
                  </a:lnTo>
                  <a:lnTo>
                    <a:pt x="10200434" y="0"/>
                  </a:lnTo>
                </a:path>
              </a:pathLst>
            </a:custGeom>
            <a:ln w="13550" cap="flat">
              <a:solidFill>
                <a:srgbClr val="FFFFFF">
                  <a:alpha val="100000"/>
                </a:srgbClr>
              </a:solidFill>
              <a:prstDash val="solid"/>
              <a:round/>
            </a:ln>
          </p:spPr>
          <p:txBody>
            <a:bodyPr/>
            <a:lstStyle/>
            <a:p>
              <a:endParaRPr dirty="0"/>
            </a:p>
          </p:txBody>
        </p:sp>
        <p:sp>
          <p:nvSpPr>
            <p:cNvPr id="194" name="pl18">
              <a:extLst>
                <a:ext uri="{FF2B5EF4-FFF2-40B4-BE49-F238E27FC236}">
                  <a16:creationId xmlns:a16="http://schemas.microsoft.com/office/drawing/2014/main" id="{5BB2D892-62D6-4E4F-8599-ACD9EAE7EDD4}"/>
                </a:ext>
              </a:extLst>
            </p:cNvPr>
            <p:cNvSpPr/>
            <p:nvPr/>
          </p:nvSpPr>
          <p:spPr>
            <a:xfrm>
              <a:off x="1231943" y="2494808"/>
              <a:ext cx="10200434" cy="0"/>
            </a:xfrm>
            <a:custGeom>
              <a:avLst/>
              <a:gdLst/>
              <a:ahLst/>
              <a:cxnLst/>
              <a:rect l="0" t="0" r="0" b="0"/>
              <a:pathLst>
                <a:path w="10200434">
                  <a:moveTo>
                    <a:pt x="0" y="0"/>
                  </a:moveTo>
                  <a:lnTo>
                    <a:pt x="10200434" y="0"/>
                  </a:lnTo>
                  <a:lnTo>
                    <a:pt x="10200434" y="0"/>
                  </a:lnTo>
                </a:path>
              </a:pathLst>
            </a:custGeom>
            <a:ln w="13550" cap="flat">
              <a:solidFill>
                <a:srgbClr val="FFFFFF">
                  <a:alpha val="100000"/>
                </a:srgbClr>
              </a:solidFill>
              <a:prstDash val="solid"/>
              <a:round/>
            </a:ln>
          </p:spPr>
          <p:txBody>
            <a:bodyPr/>
            <a:lstStyle/>
            <a:p>
              <a:endParaRPr dirty="0"/>
            </a:p>
          </p:txBody>
        </p:sp>
        <p:sp>
          <p:nvSpPr>
            <p:cNvPr id="195" name="pl19">
              <a:extLst>
                <a:ext uri="{FF2B5EF4-FFF2-40B4-BE49-F238E27FC236}">
                  <a16:creationId xmlns:a16="http://schemas.microsoft.com/office/drawing/2014/main" id="{5535381D-29D9-4EBB-81DC-DDF437DA84D6}"/>
                </a:ext>
              </a:extLst>
            </p:cNvPr>
            <p:cNvSpPr/>
            <p:nvPr/>
          </p:nvSpPr>
          <p:spPr>
            <a:xfrm>
              <a:off x="1231943" y="1589804"/>
              <a:ext cx="10200434" cy="0"/>
            </a:xfrm>
            <a:custGeom>
              <a:avLst/>
              <a:gdLst/>
              <a:ahLst/>
              <a:cxnLst/>
              <a:rect l="0" t="0" r="0" b="0"/>
              <a:pathLst>
                <a:path w="10200434">
                  <a:moveTo>
                    <a:pt x="0" y="0"/>
                  </a:moveTo>
                  <a:lnTo>
                    <a:pt x="10200434" y="0"/>
                  </a:lnTo>
                  <a:lnTo>
                    <a:pt x="10200434" y="0"/>
                  </a:lnTo>
                </a:path>
              </a:pathLst>
            </a:custGeom>
            <a:ln w="13550" cap="flat">
              <a:solidFill>
                <a:srgbClr val="FFFFFF">
                  <a:alpha val="100000"/>
                </a:srgbClr>
              </a:solidFill>
              <a:prstDash val="solid"/>
              <a:round/>
            </a:ln>
          </p:spPr>
          <p:txBody>
            <a:bodyPr/>
            <a:lstStyle/>
            <a:p>
              <a:endParaRPr dirty="0"/>
            </a:p>
          </p:txBody>
        </p:sp>
        <p:sp>
          <p:nvSpPr>
            <p:cNvPr id="196" name="pl20">
              <a:extLst>
                <a:ext uri="{FF2B5EF4-FFF2-40B4-BE49-F238E27FC236}">
                  <a16:creationId xmlns:a16="http://schemas.microsoft.com/office/drawing/2014/main" id="{66B05055-CBBA-44D4-BC26-CF788D5D0C4D}"/>
                </a:ext>
              </a:extLst>
            </p:cNvPr>
            <p:cNvSpPr/>
            <p:nvPr/>
          </p:nvSpPr>
          <p:spPr>
            <a:xfrm>
              <a:off x="2316837" y="1523739"/>
              <a:ext cx="0" cy="4639052"/>
            </a:xfrm>
            <a:custGeom>
              <a:avLst/>
              <a:gdLst/>
              <a:ahLst/>
              <a:cxnLst/>
              <a:rect l="0" t="0" r="0" b="0"/>
              <a:pathLst>
                <a:path h="4639052">
                  <a:moveTo>
                    <a:pt x="0" y="4639052"/>
                  </a:moveTo>
                  <a:lnTo>
                    <a:pt x="0" y="0"/>
                  </a:lnTo>
                  <a:lnTo>
                    <a:pt x="0" y="0"/>
                  </a:lnTo>
                </a:path>
              </a:pathLst>
            </a:custGeom>
            <a:ln w="13550" cap="flat">
              <a:solidFill>
                <a:srgbClr val="FFFFFF">
                  <a:alpha val="100000"/>
                </a:srgbClr>
              </a:solidFill>
              <a:prstDash val="solid"/>
              <a:round/>
            </a:ln>
          </p:spPr>
          <p:txBody>
            <a:bodyPr/>
            <a:lstStyle/>
            <a:p>
              <a:endParaRPr dirty="0"/>
            </a:p>
          </p:txBody>
        </p:sp>
        <p:sp>
          <p:nvSpPr>
            <p:cNvPr id="197" name="pl21">
              <a:extLst>
                <a:ext uri="{FF2B5EF4-FFF2-40B4-BE49-F238E27FC236}">
                  <a16:creationId xmlns:a16="http://schemas.microsoft.com/office/drawing/2014/main" id="{5C269826-57D3-44C2-85A0-1FDDC0F384CE}"/>
                </a:ext>
              </a:extLst>
            </p:cNvPr>
            <p:cNvSpPr/>
            <p:nvPr/>
          </p:nvSpPr>
          <p:spPr>
            <a:xfrm>
              <a:off x="5347270" y="1523739"/>
              <a:ext cx="0" cy="4639052"/>
            </a:xfrm>
            <a:custGeom>
              <a:avLst/>
              <a:gdLst/>
              <a:ahLst/>
              <a:cxnLst/>
              <a:rect l="0" t="0" r="0" b="0"/>
              <a:pathLst>
                <a:path h="4639052">
                  <a:moveTo>
                    <a:pt x="0" y="4639052"/>
                  </a:moveTo>
                  <a:lnTo>
                    <a:pt x="0" y="0"/>
                  </a:lnTo>
                  <a:lnTo>
                    <a:pt x="0" y="0"/>
                  </a:lnTo>
                </a:path>
              </a:pathLst>
            </a:custGeom>
            <a:ln w="13550" cap="flat">
              <a:solidFill>
                <a:srgbClr val="FFFFFF">
                  <a:alpha val="100000"/>
                </a:srgbClr>
              </a:solidFill>
              <a:prstDash val="solid"/>
              <a:round/>
            </a:ln>
          </p:spPr>
          <p:txBody>
            <a:bodyPr/>
            <a:lstStyle/>
            <a:p>
              <a:endParaRPr dirty="0"/>
            </a:p>
          </p:txBody>
        </p:sp>
        <p:sp>
          <p:nvSpPr>
            <p:cNvPr id="198" name="pl22">
              <a:extLst>
                <a:ext uri="{FF2B5EF4-FFF2-40B4-BE49-F238E27FC236}">
                  <a16:creationId xmlns:a16="http://schemas.microsoft.com/office/drawing/2014/main" id="{EAB21C2B-FDF6-4F92-AB72-A8F593D03FB3}"/>
                </a:ext>
              </a:extLst>
            </p:cNvPr>
            <p:cNvSpPr/>
            <p:nvPr/>
          </p:nvSpPr>
          <p:spPr>
            <a:xfrm>
              <a:off x="8377702" y="1523739"/>
              <a:ext cx="0" cy="4639052"/>
            </a:xfrm>
            <a:custGeom>
              <a:avLst/>
              <a:gdLst/>
              <a:ahLst/>
              <a:cxnLst/>
              <a:rect l="0" t="0" r="0" b="0"/>
              <a:pathLst>
                <a:path h="4639052">
                  <a:moveTo>
                    <a:pt x="0" y="4639052"/>
                  </a:moveTo>
                  <a:lnTo>
                    <a:pt x="0" y="0"/>
                  </a:lnTo>
                  <a:lnTo>
                    <a:pt x="0" y="0"/>
                  </a:lnTo>
                </a:path>
              </a:pathLst>
            </a:custGeom>
            <a:ln w="13550" cap="flat">
              <a:solidFill>
                <a:srgbClr val="FFFFFF">
                  <a:alpha val="100000"/>
                </a:srgbClr>
              </a:solidFill>
              <a:prstDash val="solid"/>
              <a:round/>
            </a:ln>
          </p:spPr>
          <p:txBody>
            <a:bodyPr/>
            <a:lstStyle/>
            <a:p>
              <a:endParaRPr dirty="0"/>
            </a:p>
          </p:txBody>
        </p:sp>
        <p:sp>
          <p:nvSpPr>
            <p:cNvPr id="199" name="pl23">
              <a:extLst>
                <a:ext uri="{FF2B5EF4-FFF2-40B4-BE49-F238E27FC236}">
                  <a16:creationId xmlns:a16="http://schemas.microsoft.com/office/drawing/2014/main" id="{1B7F1375-F11A-4FAB-A3A9-CA24509393E4}"/>
                </a:ext>
              </a:extLst>
            </p:cNvPr>
            <p:cNvSpPr/>
            <p:nvPr/>
          </p:nvSpPr>
          <p:spPr>
            <a:xfrm>
              <a:off x="11408134" y="1523739"/>
              <a:ext cx="0" cy="4639052"/>
            </a:xfrm>
            <a:custGeom>
              <a:avLst/>
              <a:gdLst/>
              <a:ahLst/>
              <a:cxnLst/>
              <a:rect l="0" t="0" r="0" b="0"/>
              <a:pathLst>
                <a:path h="4639052">
                  <a:moveTo>
                    <a:pt x="0" y="4639052"/>
                  </a:moveTo>
                  <a:lnTo>
                    <a:pt x="0" y="0"/>
                  </a:lnTo>
                  <a:lnTo>
                    <a:pt x="0" y="0"/>
                  </a:lnTo>
                </a:path>
              </a:pathLst>
            </a:custGeom>
            <a:ln w="13550" cap="flat">
              <a:solidFill>
                <a:srgbClr val="FFFFFF">
                  <a:alpha val="100000"/>
                </a:srgbClr>
              </a:solidFill>
              <a:prstDash val="solid"/>
              <a:round/>
            </a:ln>
          </p:spPr>
          <p:txBody>
            <a:bodyPr/>
            <a:lstStyle/>
            <a:p>
              <a:endParaRPr dirty="0"/>
            </a:p>
          </p:txBody>
        </p:sp>
        <p:sp>
          <p:nvSpPr>
            <p:cNvPr id="200" name="tx24">
              <a:extLst>
                <a:ext uri="{FF2B5EF4-FFF2-40B4-BE49-F238E27FC236}">
                  <a16:creationId xmlns:a16="http://schemas.microsoft.com/office/drawing/2014/main" id="{E60ED55B-E807-4068-B5B4-AF2C5790B634}"/>
                </a:ext>
              </a:extLst>
            </p:cNvPr>
            <p:cNvSpPr/>
            <p:nvPr/>
          </p:nvSpPr>
          <p:spPr>
            <a:xfrm>
              <a:off x="2376326" y="4720157"/>
              <a:ext cx="1638672"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Mindre tid på fritidsaktiviteter (6%)</a:t>
              </a:r>
            </a:p>
          </p:txBody>
        </p:sp>
        <p:sp>
          <p:nvSpPr>
            <p:cNvPr id="201" name="tx25">
              <a:extLst>
                <a:ext uri="{FF2B5EF4-FFF2-40B4-BE49-F238E27FC236}">
                  <a16:creationId xmlns:a16="http://schemas.microsoft.com/office/drawing/2014/main" id="{E73FD412-D89F-488C-8A5A-D3F1C6C14029}"/>
                </a:ext>
              </a:extLst>
            </p:cNvPr>
            <p:cNvSpPr/>
            <p:nvPr/>
          </p:nvSpPr>
          <p:spPr>
            <a:xfrm>
              <a:off x="3324799" y="5887613"/>
              <a:ext cx="1650900"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Mindre tid på venner/familie (12%)</a:t>
              </a:r>
            </a:p>
          </p:txBody>
        </p:sp>
        <p:sp>
          <p:nvSpPr>
            <p:cNvPr id="202" name="tx26">
              <a:extLst>
                <a:ext uri="{FF2B5EF4-FFF2-40B4-BE49-F238E27FC236}">
                  <a16:creationId xmlns:a16="http://schemas.microsoft.com/office/drawing/2014/main" id="{06425BAF-6069-49DB-97D3-A688D1D84C0E}"/>
                </a:ext>
              </a:extLst>
            </p:cNvPr>
            <p:cNvSpPr/>
            <p:nvPr/>
          </p:nvSpPr>
          <p:spPr>
            <a:xfrm>
              <a:off x="3177497" y="5250809"/>
              <a:ext cx="1180915"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Mindre jobb/studier (9%)</a:t>
              </a:r>
            </a:p>
          </p:txBody>
        </p:sp>
        <p:sp>
          <p:nvSpPr>
            <p:cNvPr id="203" name="tx27">
              <a:extLst>
                <a:ext uri="{FF2B5EF4-FFF2-40B4-BE49-F238E27FC236}">
                  <a16:creationId xmlns:a16="http://schemas.microsoft.com/office/drawing/2014/main" id="{A21954B4-522F-4C45-B1BF-3ACE2D9BD8BA}"/>
                </a:ext>
              </a:extLst>
            </p:cNvPr>
            <p:cNvSpPr/>
            <p:nvPr/>
          </p:nvSpPr>
          <p:spPr>
            <a:xfrm>
              <a:off x="10072234" y="4217185"/>
              <a:ext cx="1192825"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Bøker som passet (14%)</a:t>
              </a:r>
            </a:p>
          </p:txBody>
        </p:sp>
        <p:sp>
          <p:nvSpPr>
            <p:cNvPr id="204" name="tx28">
              <a:extLst>
                <a:ext uri="{FF2B5EF4-FFF2-40B4-BE49-F238E27FC236}">
                  <a16:creationId xmlns:a16="http://schemas.microsoft.com/office/drawing/2014/main" id="{CCC1A41E-C398-4548-9FE6-EEAB150ECB9D}"/>
                </a:ext>
              </a:extLst>
            </p:cNvPr>
            <p:cNvSpPr/>
            <p:nvPr/>
          </p:nvSpPr>
          <p:spPr>
            <a:xfrm>
              <a:off x="8484917" y="5393305"/>
              <a:ext cx="837492"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b="1" dirty="0">
                  <a:latin typeface="Arial"/>
                  <a:cs typeface="Arial"/>
                </a:rPr>
                <a:t>Flere fristende bøker (32%)</a:t>
              </a:r>
            </a:p>
          </p:txBody>
        </p:sp>
        <p:sp>
          <p:nvSpPr>
            <p:cNvPr id="205" name="tx29">
              <a:extLst>
                <a:ext uri="{FF2B5EF4-FFF2-40B4-BE49-F238E27FC236}">
                  <a16:creationId xmlns:a16="http://schemas.microsoft.com/office/drawing/2014/main" id="{81AEE147-8A31-4A93-809B-B4FE664F8A34}"/>
                </a:ext>
              </a:extLst>
            </p:cNvPr>
            <p:cNvSpPr/>
            <p:nvPr/>
          </p:nvSpPr>
          <p:spPr>
            <a:xfrm>
              <a:off x="7957150" y="4815733"/>
              <a:ext cx="926471"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"Måtte lese"  (16%)</a:t>
              </a:r>
            </a:p>
          </p:txBody>
        </p:sp>
        <p:sp>
          <p:nvSpPr>
            <p:cNvPr id="206" name="tx30">
              <a:extLst>
                <a:ext uri="{FF2B5EF4-FFF2-40B4-BE49-F238E27FC236}">
                  <a16:creationId xmlns:a16="http://schemas.microsoft.com/office/drawing/2014/main" id="{FDE102C1-CCFC-40E1-BC75-21B172D3955E}"/>
                </a:ext>
              </a:extLst>
            </p:cNvPr>
            <p:cNvSpPr/>
            <p:nvPr/>
          </p:nvSpPr>
          <p:spPr>
            <a:xfrm>
              <a:off x="9263170" y="3810042"/>
              <a:ext cx="1198965"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Mindre tid på SoMe (7%)</a:t>
              </a:r>
            </a:p>
          </p:txBody>
        </p:sp>
        <p:sp>
          <p:nvSpPr>
            <p:cNvPr id="207" name="tx31">
              <a:extLst>
                <a:ext uri="{FF2B5EF4-FFF2-40B4-BE49-F238E27FC236}">
                  <a16:creationId xmlns:a16="http://schemas.microsoft.com/office/drawing/2014/main" id="{89243F05-FC1D-4B9B-B690-0AD75B64B791}"/>
                </a:ext>
              </a:extLst>
            </p:cNvPr>
            <p:cNvSpPr/>
            <p:nvPr/>
          </p:nvSpPr>
          <p:spPr>
            <a:xfrm>
              <a:off x="4027394" y="4838057"/>
              <a:ext cx="1488186"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Mindre tid på spill/gaming (3%)</a:t>
              </a:r>
            </a:p>
          </p:txBody>
        </p:sp>
        <p:sp>
          <p:nvSpPr>
            <p:cNvPr id="208" name="tx32">
              <a:extLst>
                <a:ext uri="{FF2B5EF4-FFF2-40B4-BE49-F238E27FC236}">
                  <a16:creationId xmlns:a16="http://schemas.microsoft.com/office/drawing/2014/main" id="{31FA51B7-783D-4433-B414-FE3BB8057031}"/>
                </a:ext>
              </a:extLst>
            </p:cNvPr>
            <p:cNvSpPr/>
            <p:nvPr/>
          </p:nvSpPr>
          <p:spPr>
            <a:xfrm>
              <a:off x="8502665" y="2567623"/>
              <a:ext cx="1265289"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Bøker heller enn nett (9%)</a:t>
              </a:r>
            </a:p>
          </p:txBody>
        </p:sp>
        <p:sp>
          <p:nvSpPr>
            <p:cNvPr id="209" name="tx33">
              <a:extLst>
                <a:ext uri="{FF2B5EF4-FFF2-40B4-BE49-F238E27FC236}">
                  <a16:creationId xmlns:a16="http://schemas.microsoft.com/office/drawing/2014/main" id="{860C5B26-B3DE-4FFA-95F9-486666AF303B}"/>
                </a:ext>
              </a:extLst>
            </p:cNvPr>
            <p:cNvSpPr/>
            <p:nvPr/>
          </p:nvSpPr>
          <p:spPr>
            <a:xfrm>
              <a:off x="6574951" y="3644578"/>
              <a:ext cx="1090243"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Mindre film/serier (9%)</a:t>
              </a:r>
            </a:p>
          </p:txBody>
        </p:sp>
        <p:sp>
          <p:nvSpPr>
            <p:cNvPr id="210" name="tx34">
              <a:extLst>
                <a:ext uri="{FF2B5EF4-FFF2-40B4-BE49-F238E27FC236}">
                  <a16:creationId xmlns:a16="http://schemas.microsoft.com/office/drawing/2014/main" id="{FED7CFA2-E927-4C94-B26A-E4BA9E901933}"/>
                </a:ext>
              </a:extLst>
            </p:cNvPr>
            <p:cNvSpPr/>
            <p:nvPr/>
          </p:nvSpPr>
          <p:spPr>
            <a:xfrm>
              <a:off x="3247204" y="4576732"/>
              <a:ext cx="987872"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Mer ferie/reiser (5%)</a:t>
              </a:r>
            </a:p>
          </p:txBody>
        </p:sp>
        <p:sp>
          <p:nvSpPr>
            <p:cNvPr id="211" name="tx35">
              <a:extLst>
                <a:ext uri="{FF2B5EF4-FFF2-40B4-BE49-F238E27FC236}">
                  <a16:creationId xmlns:a16="http://schemas.microsoft.com/office/drawing/2014/main" id="{94052F87-487A-4C9A-AE9D-55145A193139}"/>
                </a:ext>
              </a:extLst>
            </p:cNvPr>
            <p:cNvSpPr/>
            <p:nvPr/>
          </p:nvSpPr>
          <p:spPr>
            <a:xfrm>
              <a:off x="9257012" y="4665326"/>
              <a:ext cx="1066211"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b="1" dirty="0">
                  <a:latin typeface="Arial"/>
                  <a:cs typeface="Arial"/>
                </a:rPr>
                <a:t>Mer tid til bøker (34%)</a:t>
              </a:r>
            </a:p>
          </p:txBody>
        </p:sp>
        <p:sp>
          <p:nvSpPr>
            <p:cNvPr id="212" name="tx36">
              <a:extLst>
                <a:ext uri="{FF2B5EF4-FFF2-40B4-BE49-F238E27FC236}">
                  <a16:creationId xmlns:a16="http://schemas.microsoft.com/office/drawing/2014/main" id="{4E03BC8A-A52C-4B78-A573-260AA6A9F499}"/>
                </a:ext>
              </a:extLst>
            </p:cNvPr>
            <p:cNvSpPr/>
            <p:nvPr/>
          </p:nvSpPr>
          <p:spPr>
            <a:xfrm>
              <a:off x="7038368" y="2517847"/>
              <a:ext cx="1042233"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Flere bokserier (10%)</a:t>
              </a:r>
            </a:p>
          </p:txBody>
        </p:sp>
        <p:sp>
          <p:nvSpPr>
            <p:cNvPr id="213" name="tx37">
              <a:extLst>
                <a:ext uri="{FF2B5EF4-FFF2-40B4-BE49-F238E27FC236}">
                  <a16:creationId xmlns:a16="http://schemas.microsoft.com/office/drawing/2014/main" id="{BB9F5907-CF15-4203-8664-A4C5E55C417F}"/>
                </a:ext>
              </a:extLst>
            </p:cNvPr>
            <p:cNvSpPr/>
            <p:nvPr/>
          </p:nvSpPr>
          <p:spPr>
            <a:xfrm>
              <a:off x="10167247" y="4392450"/>
              <a:ext cx="1060442"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Liker mer å lese (22%)</a:t>
              </a:r>
            </a:p>
          </p:txBody>
        </p:sp>
        <p:sp>
          <p:nvSpPr>
            <p:cNvPr id="214" name="tx38">
              <a:extLst>
                <a:ext uri="{FF2B5EF4-FFF2-40B4-BE49-F238E27FC236}">
                  <a16:creationId xmlns:a16="http://schemas.microsoft.com/office/drawing/2014/main" id="{5E34CC89-9564-4C85-BE82-310F251F16EE}"/>
                </a:ext>
              </a:extLst>
            </p:cNvPr>
            <p:cNvSpPr/>
            <p:nvPr/>
          </p:nvSpPr>
          <p:spPr>
            <a:xfrm>
              <a:off x="7098958" y="4589636"/>
              <a:ext cx="1403707"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Flere favoritter med nye (9%)</a:t>
              </a:r>
            </a:p>
          </p:txBody>
        </p:sp>
        <p:sp>
          <p:nvSpPr>
            <p:cNvPr id="215" name="tx39">
              <a:extLst>
                <a:ext uri="{FF2B5EF4-FFF2-40B4-BE49-F238E27FC236}">
                  <a16:creationId xmlns:a16="http://schemas.microsoft.com/office/drawing/2014/main" id="{3A88C5CA-AC41-46C1-96B1-EC4B6BCC72B4}"/>
                </a:ext>
              </a:extLst>
            </p:cNvPr>
            <p:cNvSpPr/>
            <p:nvPr/>
          </p:nvSpPr>
          <p:spPr>
            <a:xfrm>
              <a:off x="5102759" y="5282636"/>
              <a:ext cx="1337541"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b="1" dirty="0">
                  <a:latin typeface="Arial"/>
                  <a:cs typeface="Arial"/>
                </a:rPr>
                <a:t>Mer tid pga pandemi (36%)</a:t>
              </a:r>
            </a:p>
          </p:txBody>
        </p:sp>
        <p:sp>
          <p:nvSpPr>
            <p:cNvPr id="216" name="tx40">
              <a:extLst>
                <a:ext uri="{FF2B5EF4-FFF2-40B4-BE49-F238E27FC236}">
                  <a16:creationId xmlns:a16="http://schemas.microsoft.com/office/drawing/2014/main" id="{00525707-47BA-49D4-8F7A-69700B72B1F9}"/>
                </a:ext>
              </a:extLst>
            </p:cNvPr>
            <p:cNvSpPr/>
            <p:nvPr/>
          </p:nvSpPr>
          <p:spPr>
            <a:xfrm>
              <a:off x="6151275" y="3362650"/>
              <a:ext cx="1331507"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solidFill>
                    <a:srgbClr val="C00000"/>
                  </a:solidFill>
                  <a:latin typeface="Arial"/>
                  <a:cs typeface="Arial"/>
                </a:rPr>
                <a:t>Rimeligere / bedre råd (3%)</a:t>
              </a:r>
            </a:p>
          </p:txBody>
        </p:sp>
        <p:sp>
          <p:nvSpPr>
            <p:cNvPr id="217" name="tx41">
              <a:extLst>
                <a:ext uri="{FF2B5EF4-FFF2-40B4-BE49-F238E27FC236}">
                  <a16:creationId xmlns:a16="http://schemas.microsoft.com/office/drawing/2014/main" id="{25B6FCE5-47D3-4747-B241-893D64AEDDA2}"/>
                </a:ext>
              </a:extLst>
            </p:cNvPr>
            <p:cNvSpPr/>
            <p:nvPr/>
          </p:nvSpPr>
          <p:spPr>
            <a:xfrm>
              <a:off x="5821516" y="5602536"/>
              <a:ext cx="1536460"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b="1" dirty="0">
                  <a:latin typeface="Arial"/>
                  <a:cs typeface="Arial"/>
                </a:rPr>
                <a:t>Enkelt å skaffe og få levert (8%)</a:t>
              </a:r>
            </a:p>
          </p:txBody>
        </p:sp>
        <p:sp>
          <p:nvSpPr>
            <p:cNvPr id="218" name="tx42">
              <a:extLst>
                <a:ext uri="{FF2B5EF4-FFF2-40B4-BE49-F238E27FC236}">
                  <a16:creationId xmlns:a16="http://schemas.microsoft.com/office/drawing/2014/main" id="{A3F382CA-940A-464B-9BB7-FD408DAF3ACA}"/>
                </a:ext>
              </a:extLst>
            </p:cNvPr>
            <p:cNvSpPr/>
            <p:nvPr/>
          </p:nvSpPr>
          <p:spPr>
            <a:xfrm>
              <a:off x="2760076" y="3499777"/>
              <a:ext cx="1325738"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solidFill>
                    <a:srgbClr val="C00000"/>
                  </a:solidFill>
                  <a:latin typeface="Arial"/>
                  <a:cs typeface="Arial"/>
                </a:rPr>
                <a:t>Tegnet abo i bokklubb (3%)</a:t>
              </a:r>
            </a:p>
          </p:txBody>
        </p:sp>
        <p:sp>
          <p:nvSpPr>
            <p:cNvPr id="219" name="tx43">
              <a:extLst>
                <a:ext uri="{FF2B5EF4-FFF2-40B4-BE49-F238E27FC236}">
                  <a16:creationId xmlns:a16="http://schemas.microsoft.com/office/drawing/2014/main" id="{31FA646B-24C7-4D00-A5A1-02DFB3F1102A}"/>
                </a:ext>
              </a:extLst>
            </p:cNvPr>
            <p:cNvSpPr/>
            <p:nvPr/>
          </p:nvSpPr>
          <p:spPr>
            <a:xfrm>
              <a:off x="1508291" y="1881671"/>
              <a:ext cx="1361361"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Startet med strømming (9%)</a:t>
              </a:r>
            </a:p>
          </p:txBody>
        </p:sp>
        <p:sp>
          <p:nvSpPr>
            <p:cNvPr id="220" name="tx44">
              <a:extLst>
                <a:ext uri="{FF2B5EF4-FFF2-40B4-BE49-F238E27FC236}">
                  <a16:creationId xmlns:a16="http://schemas.microsoft.com/office/drawing/2014/main" id="{55412230-7771-4C88-8754-AAF59D304629}"/>
                </a:ext>
              </a:extLst>
            </p:cNvPr>
            <p:cNvSpPr/>
            <p:nvPr/>
          </p:nvSpPr>
          <p:spPr>
            <a:xfrm>
              <a:off x="5051110" y="1811944"/>
              <a:ext cx="1349928"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Både leser og lytter (13%)</a:t>
              </a:r>
            </a:p>
          </p:txBody>
        </p:sp>
        <p:sp>
          <p:nvSpPr>
            <p:cNvPr id="221" name="tx45">
              <a:extLst>
                <a:ext uri="{FF2B5EF4-FFF2-40B4-BE49-F238E27FC236}">
                  <a16:creationId xmlns:a16="http://schemas.microsoft.com/office/drawing/2014/main" id="{CC8AAD45-4592-4B62-AD85-3A81AA3DF071}"/>
                </a:ext>
              </a:extLst>
            </p:cNvPr>
            <p:cNvSpPr/>
            <p:nvPr/>
          </p:nvSpPr>
          <p:spPr>
            <a:xfrm>
              <a:off x="1655196" y="1703692"/>
              <a:ext cx="1216962"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Fra lesing til lytting (17%)</a:t>
              </a:r>
            </a:p>
          </p:txBody>
        </p:sp>
        <p:sp>
          <p:nvSpPr>
            <p:cNvPr id="222" name="tx46">
              <a:extLst>
                <a:ext uri="{FF2B5EF4-FFF2-40B4-BE49-F238E27FC236}">
                  <a16:creationId xmlns:a16="http://schemas.microsoft.com/office/drawing/2014/main" id="{F443AC87-8389-4294-AB81-3FFC2D371F53}"/>
                </a:ext>
              </a:extLst>
            </p:cNvPr>
            <p:cNvSpPr/>
            <p:nvPr/>
          </p:nvSpPr>
          <p:spPr>
            <a:xfrm>
              <a:off x="5313548" y="3825579"/>
              <a:ext cx="885660"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b="1" dirty="0">
                  <a:latin typeface="Arial"/>
                  <a:cs typeface="Arial"/>
                </a:rPr>
                <a:t>Flere i gave (12%)</a:t>
              </a:r>
            </a:p>
          </p:txBody>
        </p:sp>
        <p:sp>
          <p:nvSpPr>
            <p:cNvPr id="223" name="tx47">
              <a:extLst>
                <a:ext uri="{FF2B5EF4-FFF2-40B4-BE49-F238E27FC236}">
                  <a16:creationId xmlns:a16="http://schemas.microsoft.com/office/drawing/2014/main" id="{54875713-5F7A-4903-8CA3-E2FD63DE16F2}"/>
                </a:ext>
              </a:extLst>
            </p:cNvPr>
            <p:cNvSpPr/>
            <p:nvPr/>
          </p:nvSpPr>
          <p:spPr>
            <a:xfrm>
              <a:off x="7563191" y="4991658"/>
              <a:ext cx="1235065"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Mål om å lese flere (21%)</a:t>
              </a:r>
            </a:p>
          </p:txBody>
        </p:sp>
        <p:sp>
          <p:nvSpPr>
            <p:cNvPr id="225" name="tx48">
              <a:extLst>
                <a:ext uri="{FF2B5EF4-FFF2-40B4-BE49-F238E27FC236}">
                  <a16:creationId xmlns:a16="http://schemas.microsoft.com/office/drawing/2014/main" id="{4D1185C9-DD74-451D-B48E-054A7B32867A}"/>
                </a:ext>
              </a:extLst>
            </p:cNvPr>
            <p:cNvSpPr/>
            <p:nvPr/>
          </p:nvSpPr>
          <p:spPr>
            <a:xfrm>
              <a:off x="2188971" y="3201126"/>
              <a:ext cx="1831557"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solidFill>
                    <a:srgbClr val="C00000"/>
                  </a:solidFill>
                  <a:latin typeface="Arial"/>
                  <a:cs typeface="Arial"/>
                </a:rPr>
                <a:t>Færre utenlandske - flere norske (3%)</a:t>
              </a:r>
            </a:p>
          </p:txBody>
        </p:sp>
        <p:sp>
          <p:nvSpPr>
            <p:cNvPr id="226" name="tx49">
              <a:extLst>
                <a:ext uri="{FF2B5EF4-FFF2-40B4-BE49-F238E27FC236}">
                  <a16:creationId xmlns:a16="http://schemas.microsoft.com/office/drawing/2014/main" id="{41962F95-C7F9-4D90-BAFD-07D972834448}"/>
                </a:ext>
              </a:extLst>
            </p:cNvPr>
            <p:cNvSpPr/>
            <p:nvPr/>
          </p:nvSpPr>
          <p:spPr>
            <a:xfrm>
              <a:off x="976734" y="6073134"/>
              <a:ext cx="192578" cy="81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Arial"/>
                  <a:cs typeface="Arial"/>
                </a:rPr>
                <a:t>-0.4</a:t>
              </a:r>
            </a:p>
          </p:txBody>
        </p:sp>
        <p:sp>
          <p:nvSpPr>
            <p:cNvPr id="227" name="tx50">
              <a:extLst>
                <a:ext uri="{FF2B5EF4-FFF2-40B4-BE49-F238E27FC236}">
                  <a16:creationId xmlns:a16="http://schemas.microsoft.com/office/drawing/2014/main" id="{DBAAEBCE-1C91-4042-832F-FFE7966D7E25}"/>
                </a:ext>
              </a:extLst>
            </p:cNvPr>
            <p:cNvSpPr/>
            <p:nvPr/>
          </p:nvSpPr>
          <p:spPr>
            <a:xfrm>
              <a:off x="976734" y="5168130"/>
              <a:ext cx="192578" cy="81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Arial"/>
                  <a:cs typeface="Arial"/>
                </a:rPr>
                <a:t>-0.2</a:t>
              </a:r>
            </a:p>
          </p:txBody>
        </p:sp>
        <p:sp>
          <p:nvSpPr>
            <p:cNvPr id="228" name="tx51">
              <a:extLst>
                <a:ext uri="{FF2B5EF4-FFF2-40B4-BE49-F238E27FC236}">
                  <a16:creationId xmlns:a16="http://schemas.microsoft.com/office/drawing/2014/main" id="{E7C57449-EB43-4C43-9A4B-76A0F4475CA3}"/>
                </a:ext>
              </a:extLst>
            </p:cNvPr>
            <p:cNvSpPr/>
            <p:nvPr/>
          </p:nvSpPr>
          <p:spPr>
            <a:xfrm>
              <a:off x="1013951" y="4263125"/>
              <a:ext cx="155361" cy="81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Arial"/>
                  <a:cs typeface="Arial"/>
                </a:rPr>
                <a:t>0.0</a:t>
              </a:r>
            </a:p>
          </p:txBody>
        </p:sp>
        <p:sp>
          <p:nvSpPr>
            <p:cNvPr id="233" name="tx52">
              <a:extLst>
                <a:ext uri="{FF2B5EF4-FFF2-40B4-BE49-F238E27FC236}">
                  <a16:creationId xmlns:a16="http://schemas.microsoft.com/office/drawing/2014/main" id="{D593EC7F-1D97-4585-A5C2-B001EF722676}"/>
                </a:ext>
              </a:extLst>
            </p:cNvPr>
            <p:cNvSpPr/>
            <p:nvPr/>
          </p:nvSpPr>
          <p:spPr>
            <a:xfrm>
              <a:off x="1013951" y="3358121"/>
              <a:ext cx="155361" cy="81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Arial"/>
                  <a:cs typeface="Arial"/>
                </a:rPr>
                <a:t>0.2</a:t>
              </a:r>
            </a:p>
          </p:txBody>
        </p:sp>
        <p:sp>
          <p:nvSpPr>
            <p:cNvPr id="234" name="tx53">
              <a:extLst>
                <a:ext uri="{FF2B5EF4-FFF2-40B4-BE49-F238E27FC236}">
                  <a16:creationId xmlns:a16="http://schemas.microsoft.com/office/drawing/2014/main" id="{E60D9891-D560-48B5-9B8D-6730A1B4A915}"/>
                </a:ext>
              </a:extLst>
            </p:cNvPr>
            <p:cNvSpPr/>
            <p:nvPr/>
          </p:nvSpPr>
          <p:spPr>
            <a:xfrm>
              <a:off x="1013951" y="2453117"/>
              <a:ext cx="155361" cy="81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Arial"/>
                  <a:cs typeface="Arial"/>
                </a:rPr>
                <a:t>0.4</a:t>
              </a:r>
            </a:p>
          </p:txBody>
        </p:sp>
        <p:sp>
          <p:nvSpPr>
            <p:cNvPr id="235" name="tx54">
              <a:extLst>
                <a:ext uri="{FF2B5EF4-FFF2-40B4-BE49-F238E27FC236}">
                  <a16:creationId xmlns:a16="http://schemas.microsoft.com/office/drawing/2014/main" id="{0C3AB17E-E258-4A89-B147-7CF22300F37B}"/>
                </a:ext>
              </a:extLst>
            </p:cNvPr>
            <p:cNvSpPr/>
            <p:nvPr/>
          </p:nvSpPr>
          <p:spPr>
            <a:xfrm>
              <a:off x="1013951" y="1548112"/>
              <a:ext cx="155361" cy="81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Arial"/>
                  <a:cs typeface="Arial"/>
                </a:rPr>
                <a:t>0.6</a:t>
              </a:r>
            </a:p>
          </p:txBody>
        </p:sp>
        <p:sp>
          <p:nvSpPr>
            <p:cNvPr id="240" name="pl55">
              <a:extLst>
                <a:ext uri="{FF2B5EF4-FFF2-40B4-BE49-F238E27FC236}">
                  <a16:creationId xmlns:a16="http://schemas.microsoft.com/office/drawing/2014/main" id="{B143100B-8030-4170-A3AD-111B02A12CF7}"/>
                </a:ext>
              </a:extLst>
            </p:cNvPr>
            <p:cNvSpPr/>
            <p:nvPr/>
          </p:nvSpPr>
          <p:spPr>
            <a:xfrm>
              <a:off x="1197148" y="6114826"/>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dirty="0"/>
            </a:p>
          </p:txBody>
        </p:sp>
        <p:sp>
          <p:nvSpPr>
            <p:cNvPr id="244" name="pl56">
              <a:extLst>
                <a:ext uri="{FF2B5EF4-FFF2-40B4-BE49-F238E27FC236}">
                  <a16:creationId xmlns:a16="http://schemas.microsoft.com/office/drawing/2014/main" id="{9E7A7C61-EB9C-40A7-93CD-B71187A17C6F}"/>
                </a:ext>
              </a:extLst>
            </p:cNvPr>
            <p:cNvSpPr/>
            <p:nvPr/>
          </p:nvSpPr>
          <p:spPr>
            <a:xfrm>
              <a:off x="1197148" y="5209821"/>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dirty="0"/>
            </a:p>
          </p:txBody>
        </p:sp>
        <p:sp>
          <p:nvSpPr>
            <p:cNvPr id="245" name="pl57">
              <a:extLst>
                <a:ext uri="{FF2B5EF4-FFF2-40B4-BE49-F238E27FC236}">
                  <a16:creationId xmlns:a16="http://schemas.microsoft.com/office/drawing/2014/main" id="{BC6E3CAB-8C97-4C3B-8FD7-E8755AA3F6F6}"/>
                </a:ext>
              </a:extLst>
            </p:cNvPr>
            <p:cNvSpPr/>
            <p:nvPr/>
          </p:nvSpPr>
          <p:spPr>
            <a:xfrm>
              <a:off x="1197148" y="4304817"/>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dirty="0"/>
            </a:p>
          </p:txBody>
        </p:sp>
        <p:sp>
          <p:nvSpPr>
            <p:cNvPr id="246" name="pl58">
              <a:extLst>
                <a:ext uri="{FF2B5EF4-FFF2-40B4-BE49-F238E27FC236}">
                  <a16:creationId xmlns:a16="http://schemas.microsoft.com/office/drawing/2014/main" id="{8D1D74C6-9AD6-4268-948E-B6409DEFC6CB}"/>
                </a:ext>
              </a:extLst>
            </p:cNvPr>
            <p:cNvSpPr/>
            <p:nvPr/>
          </p:nvSpPr>
          <p:spPr>
            <a:xfrm>
              <a:off x="1197148" y="3399813"/>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dirty="0"/>
            </a:p>
          </p:txBody>
        </p:sp>
        <p:sp>
          <p:nvSpPr>
            <p:cNvPr id="247" name="pl59">
              <a:extLst>
                <a:ext uri="{FF2B5EF4-FFF2-40B4-BE49-F238E27FC236}">
                  <a16:creationId xmlns:a16="http://schemas.microsoft.com/office/drawing/2014/main" id="{EB5E8B1E-71AA-4467-9A24-5EC776B765BC}"/>
                </a:ext>
              </a:extLst>
            </p:cNvPr>
            <p:cNvSpPr/>
            <p:nvPr/>
          </p:nvSpPr>
          <p:spPr>
            <a:xfrm>
              <a:off x="1197148" y="2494808"/>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dirty="0"/>
            </a:p>
          </p:txBody>
        </p:sp>
        <p:sp>
          <p:nvSpPr>
            <p:cNvPr id="248" name="pl60">
              <a:extLst>
                <a:ext uri="{FF2B5EF4-FFF2-40B4-BE49-F238E27FC236}">
                  <a16:creationId xmlns:a16="http://schemas.microsoft.com/office/drawing/2014/main" id="{67FD4C5E-2F99-469A-9B30-72CD38394FEC}"/>
                </a:ext>
              </a:extLst>
            </p:cNvPr>
            <p:cNvSpPr/>
            <p:nvPr/>
          </p:nvSpPr>
          <p:spPr>
            <a:xfrm>
              <a:off x="1197148" y="1589804"/>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dirty="0"/>
            </a:p>
          </p:txBody>
        </p:sp>
        <p:sp>
          <p:nvSpPr>
            <p:cNvPr id="249" name="pl61">
              <a:extLst>
                <a:ext uri="{FF2B5EF4-FFF2-40B4-BE49-F238E27FC236}">
                  <a16:creationId xmlns:a16="http://schemas.microsoft.com/office/drawing/2014/main" id="{927C34A6-2256-4DC5-A351-884BC3E8AF8B}"/>
                </a:ext>
              </a:extLst>
            </p:cNvPr>
            <p:cNvSpPr/>
            <p:nvPr/>
          </p:nvSpPr>
          <p:spPr>
            <a:xfrm>
              <a:off x="2316837" y="6162791"/>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dirty="0"/>
            </a:p>
          </p:txBody>
        </p:sp>
        <p:sp>
          <p:nvSpPr>
            <p:cNvPr id="250" name="pl62">
              <a:extLst>
                <a:ext uri="{FF2B5EF4-FFF2-40B4-BE49-F238E27FC236}">
                  <a16:creationId xmlns:a16="http://schemas.microsoft.com/office/drawing/2014/main" id="{F0746C07-A664-446D-BD82-3FFB4B57958B}"/>
                </a:ext>
              </a:extLst>
            </p:cNvPr>
            <p:cNvSpPr/>
            <p:nvPr/>
          </p:nvSpPr>
          <p:spPr>
            <a:xfrm>
              <a:off x="5347270" y="6162791"/>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dirty="0"/>
            </a:p>
          </p:txBody>
        </p:sp>
        <p:sp>
          <p:nvSpPr>
            <p:cNvPr id="251" name="pl63">
              <a:extLst>
                <a:ext uri="{FF2B5EF4-FFF2-40B4-BE49-F238E27FC236}">
                  <a16:creationId xmlns:a16="http://schemas.microsoft.com/office/drawing/2014/main" id="{D8DAE9C8-88D3-4A77-AE74-BB8BF3FBBA0E}"/>
                </a:ext>
              </a:extLst>
            </p:cNvPr>
            <p:cNvSpPr/>
            <p:nvPr/>
          </p:nvSpPr>
          <p:spPr>
            <a:xfrm>
              <a:off x="8377702" y="6162791"/>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dirty="0"/>
            </a:p>
          </p:txBody>
        </p:sp>
        <p:sp>
          <p:nvSpPr>
            <p:cNvPr id="252" name="pl64">
              <a:extLst>
                <a:ext uri="{FF2B5EF4-FFF2-40B4-BE49-F238E27FC236}">
                  <a16:creationId xmlns:a16="http://schemas.microsoft.com/office/drawing/2014/main" id="{9DEEEBDC-4B70-4B43-9018-4F5A9328B9A3}"/>
                </a:ext>
              </a:extLst>
            </p:cNvPr>
            <p:cNvSpPr/>
            <p:nvPr/>
          </p:nvSpPr>
          <p:spPr>
            <a:xfrm>
              <a:off x="11408134" y="6162791"/>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dirty="0"/>
            </a:p>
          </p:txBody>
        </p:sp>
        <p:sp>
          <p:nvSpPr>
            <p:cNvPr id="253" name="tx65">
              <a:extLst>
                <a:ext uri="{FF2B5EF4-FFF2-40B4-BE49-F238E27FC236}">
                  <a16:creationId xmlns:a16="http://schemas.microsoft.com/office/drawing/2014/main" id="{CEEFFF19-9F87-41EC-A35F-53C6B4507C22}"/>
                </a:ext>
              </a:extLst>
            </p:cNvPr>
            <p:cNvSpPr/>
            <p:nvPr/>
          </p:nvSpPr>
          <p:spPr>
            <a:xfrm>
              <a:off x="2239157" y="6223730"/>
              <a:ext cx="155361" cy="81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Arial"/>
                  <a:cs typeface="Arial"/>
                </a:rPr>
                <a:t>0.0</a:t>
              </a:r>
            </a:p>
          </p:txBody>
        </p:sp>
        <p:sp>
          <p:nvSpPr>
            <p:cNvPr id="254" name="tx66">
              <a:extLst>
                <a:ext uri="{FF2B5EF4-FFF2-40B4-BE49-F238E27FC236}">
                  <a16:creationId xmlns:a16="http://schemas.microsoft.com/office/drawing/2014/main" id="{1528F720-B6F4-4283-A5E0-418892CF99F7}"/>
                </a:ext>
              </a:extLst>
            </p:cNvPr>
            <p:cNvSpPr/>
            <p:nvPr/>
          </p:nvSpPr>
          <p:spPr>
            <a:xfrm>
              <a:off x="5269589" y="6223730"/>
              <a:ext cx="155361" cy="81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Arial"/>
                  <a:cs typeface="Arial"/>
                </a:rPr>
                <a:t>0.2</a:t>
              </a:r>
            </a:p>
          </p:txBody>
        </p:sp>
        <p:sp>
          <p:nvSpPr>
            <p:cNvPr id="255" name="tx67">
              <a:extLst>
                <a:ext uri="{FF2B5EF4-FFF2-40B4-BE49-F238E27FC236}">
                  <a16:creationId xmlns:a16="http://schemas.microsoft.com/office/drawing/2014/main" id="{38E4B92B-97EE-4252-B78C-86936CA14024}"/>
                </a:ext>
              </a:extLst>
            </p:cNvPr>
            <p:cNvSpPr/>
            <p:nvPr/>
          </p:nvSpPr>
          <p:spPr>
            <a:xfrm>
              <a:off x="8300021" y="6223730"/>
              <a:ext cx="155361" cy="81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Arial"/>
                  <a:cs typeface="Arial"/>
                </a:rPr>
                <a:t>0.4</a:t>
              </a:r>
            </a:p>
          </p:txBody>
        </p:sp>
        <p:sp>
          <p:nvSpPr>
            <p:cNvPr id="256" name="tx68">
              <a:extLst>
                <a:ext uri="{FF2B5EF4-FFF2-40B4-BE49-F238E27FC236}">
                  <a16:creationId xmlns:a16="http://schemas.microsoft.com/office/drawing/2014/main" id="{1D2EF4E8-DDD5-4A8D-9604-9F61A5260583}"/>
                </a:ext>
              </a:extLst>
            </p:cNvPr>
            <p:cNvSpPr/>
            <p:nvPr/>
          </p:nvSpPr>
          <p:spPr>
            <a:xfrm>
              <a:off x="11330453" y="6223730"/>
              <a:ext cx="155361" cy="81691"/>
            </a:xfrm>
            <a:prstGeom prst="rect">
              <a:avLst/>
            </a:prstGeom>
            <a:noFill/>
          </p:spPr>
          <p:txBody>
            <a:bodyPr wrap="none" lIns="0" tIns="0" rIns="0" bIns="0" anchor="ctr" anchorCtr="1"/>
            <a:lstStyle/>
            <a:p>
              <a:pPr marL="0" marR="0" indent="0" algn="l">
                <a:lnSpc>
                  <a:spcPts val="880"/>
                </a:lnSpc>
                <a:spcBef>
                  <a:spcPts val="0"/>
                </a:spcBef>
                <a:spcAft>
                  <a:spcPts val="0"/>
                </a:spcAft>
              </a:pPr>
              <a:r>
                <a:rPr sz="880" dirty="0">
                  <a:solidFill>
                    <a:srgbClr val="4D4D4D">
                      <a:alpha val="100000"/>
                    </a:srgbClr>
                  </a:solidFill>
                  <a:latin typeface="Arial"/>
                  <a:cs typeface="Arial"/>
                </a:rPr>
                <a:t>0.6</a:t>
              </a:r>
            </a:p>
          </p:txBody>
        </p:sp>
        <p:sp>
          <p:nvSpPr>
            <p:cNvPr id="257" name="tx69">
              <a:extLst>
                <a:ext uri="{FF2B5EF4-FFF2-40B4-BE49-F238E27FC236}">
                  <a16:creationId xmlns:a16="http://schemas.microsoft.com/office/drawing/2014/main" id="{24C2F64A-F774-4B6A-84F7-9E64DCCB6620}"/>
                </a:ext>
              </a:extLst>
            </p:cNvPr>
            <p:cNvSpPr/>
            <p:nvPr/>
          </p:nvSpPr>
          <p:spPr>
            <a:xfrm>
              <a:off x="6180762" y="6361689"/>
              <a:ext cx="302797" cy="102046"/>
            </a:xfrm>
            <a:prstGeom prst="rect">
              <a:avLst/>
            </a:prstGeom>
            <a:noFill/>
          </p:spPr>
          <p:txBody>
            <a:bodyPr wrap="none" lIns="0" tIns="0" rIns="0" bIns="0" anchor="ctr" anchorCtr="1"/>
            <a:lstStyle/>
            <a:p>
              <a:pPr marL="0" marR="0" indent="0" algn="l">
                <a:lnSpc>
                  <a:spcPts val="1100"/>
                </a:lnSpc>
                <a:spcBef>
                  <a:spcPts val="0"/>
                </a:spcBef>
                <a:spcAft>
                  <a:spcPts val="0"/>
                </a:spcAft>
              </a:pPr>
              <a:r>
                <a:rPr sz="1100" dirty="0">
                  <a:solidFill>
                    <a:srgbClr val="000000">
                      <a:alpha val="100000"/>
                    </a:srgbClr>
                  </a:solidFill>
                  <a:latin typeface="Arial"/>
                  <a:cs typeface="Arial"/>
                </a:rPr>
                <a:t>dim1</a:t>
              </a:r>
            </a:p>
          </p:txBody>
        </p:sp>
        <p:sp>
          <p:nvSpPr>
            <p:cNvPr id="258" name="tx70">
              <a:extLst>
                <a:ext uri="{FF2B5EF4-FFF2-40B4-BE49-F238E27FC236}">
                  <a16:creationId xmlns:a16="http://schemas.microsoft.com/office/drawing/2014/main" id="{7FF54FAC-4405-405E-984D-D4BA78ECE92B}"/>
                </a:ext>
              </a:extLst>
            </p:cNvPr>
            <p:cNvSpPr/>
            <p:nvPr/>
          </p:nvSpPr>
          <p:spPr>
            <a:xfrm rot="-5400000">
              <a:off x="710118" y="3792242"/>
              <a:ext cx="302797" cy="102046"/>
            </a:xfrm>
            <a:prstGeom prst="rect">
              <a:avLst/>
            </a:prstGeom>
            <a:noFill/>
          </p:spPr>
          <p:txBody>
            <a:bodyPr wrap="none" lIns="0" tIns="0" rIns="0" bIns="0" anchor="ctr" anchorCtr="1"/>
            <a:lstStyle/>
            <a:p>
              <a:pPr marL="0" marR="0" indent="0" algn="l">
                <a:lnSpc>
                  <a:spcPts val="1100"/>
                </a:lnSpc>
                <a:spcBef>
                  <a:spcPts val="0"/>
                </a:spcBef>
                <a:spcAft>
                  <a:spcPts val="0"/>
                </a:spcAft>
              </a:pPr>
              <a:r>
                <a:rPr sz="1100" dirty="0">
                  <a:solidFill>
                    <a:srgbClr val="000000">
                      <a:alpha val="100000"/>
                    </a:srgbClr>
                  </a:solidFill>
                  <a:latin typeface="Arial"/>
                  <a:cs typeface="Arial"/>
                </a:rPr>
                <a:t>dim2</a:t>
              </a:r>
            </a:p>
          </p:txBody>
        </p:sp>
      </p:grpSp>
      <p:sp>
        <p:nvSpPr>
          <p:cNvPr id="70" name="Tittel 69">
            <a:extLst>
              <a:ext uri="{FF2B5EF4-FFF2-40B4-BE49-F238E27FC236}">
                <a16:creationId xmlns:a16="http://schemas.microsoft.com/office/drawing/2014/main" id="{43963FD8-6900-A949-B3F9-E0D6FBD2E9A8}"/>
              </a:ext>
            </a:extLst>
          </p:cNvPr>
          <p:cNvSpPr>
            <a:spLocks noGrp="1"/>
          </p:cNvSpPr>
          <p:nvPr>
            <p:ph type="title"/>
          </p:nvPr>
        </p:nvSpPr>
        <p:spPr>
          <a:xfrm>
            <a:off x="742951" y="333376"/>
            <a:ext cx="11449049" cy="911225"/>
          </a:xfrm>
        </p:spPr>
        <p:txBody>
          <a:bodyPr/>
          <a:lstStyle/>
          <a:p>
            <a:r>
              <a:rPr lang="nb-NO" sz="1200" dirty="0">
                <a:solidFill>
                  <a:schemeClr val="tx1">
                    <a:lumMod val="50000"/>
                    <a:lumOff val="50000"/>
                  </a:schemeClr>
                </a:solidFill>
              </a:rPr>
              <a:t>ÅRSAK FOR Å LESE / LYTTE TIL FLERE BØKER i 2021:</a:t>
            </a:r>
            <a:br>
              <a:rPr lang="nb-NO" sz="2000" dirty="0">
                <a:solidFill>
                  <a:schemeClr val="tx1">
                    <a:lumMod val="50000"/>
                    <a:lumOff val="50000"/>
                  </a:schemeClr>
                </a:solidFill>
              </a:rPr>
            </a:br>
            <a:r>
              <a:rPr lang="nb-NO" sz="2000" dirty="0">
                <a:solidFill>
                  <a:schemeClr val="tx1"/>
                </a:solidFill>
              </a:rPr>
              <a:t>Med statistiske analyser er årsaker for mer lesing i 2021 redusert fra 25 til 12 hovedårsaker</a:t>
            </a:r>
            <a:br>
              <a:rPr lang="nb-NO" sz="2000" dirty="0">
                <a:solidFill>
                  <a:schemeClr val="tx1"/>
                </a:solidFill>
              </a:rPr>
            </a:br>
            <a:r>
              <a:rPr lang="nb-NO" sz="1600" dirty="0">
                <a:solidFill>
                  <a:schemeClr val="tx1"/>
                </a:solidFill>
              </a:rPr>
              <a:t>+ en samlegruppe for «annet»</a:t>
            </a:r>
          </a:p>
        </p:txBody>
      </p:sp>
      <p:sp>
        <p:nvSpPr>
          <p:cNvPr id="103" name="TekstSylinder 102">
            <a:extLst>
              <a:ext uri="{FF2B5EF4-FFF2-40B4-BE49-F238E27FC236}">
                <a16:creationId xmlns:a16="http://schemas.microsoft.com/office/drawing/2014/main" id="{FDA13382-C2A2-4351-B781-2035624260FA}"/>
              </a:ext>
            </a:extLst>
          </p:cNvPr>
          <p:cNvSpPr txBox="1"/>
          <p:nvPr/>
        </p:nvSpPr>
        <p:spPr>
          <a:xfrm>
            <a:off x="1305932" y="2899102"/>
            <a:ext cx="1983235" cy="276999"/>
          </a:xfrm>
          <a:prstGeom prst="rect">
            <a:avLst/>
          </a:prstGeom>
          <a:noFill/>
        </p:spPr>
        <p:txBody>
          <a:bodyPr wrap="none" rtlCol="0">
            <a:spAutoFit/>
          </a:bodyPr>
          <a:lstStyle/>
          <a:p>
            <a:r>
              <a:rPr lang="nb-NO" b="1" i="1" dirty="0">
                <a:solidFill>
                  <a:srgbClr val="C00000"/>
                </a:solidFill>
              </a:rPr>
              <a:t>ANDRE ÅRSAKER (19%)</a:t>
            </a:r>
          </a:p>
        </p:txBody>
      </p:sp>
      <p:sp>
        <p:nvSpPr>
          <p:cNvPr id="104" name="tx42">
            <a:extLst>
              <a:ext uri="{FF2B5EF4-FFF2-40B4-BE49-F238E27FC236}">
                <a16:creationId xmlns:a16="http://schemas.microsoft.com/office/drawing/2014/main" id="{5CA7C87F-6925-4F1D-88B1-C03A92E13726}"/>
              </a:ext>
            </a:extLst>
          </p:cNvPr>
          <p:cNvSpPr/>
          <p:nvPr/>
        </p:nvSpPr>
        <p:spPr>
          <a:xfrm>
            <a:off x="1016138" y="3507262"/>
            <a:ext cx="1379870"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solidFill>
                  <a:srgbClr val="C00000"/>
                </a:solidFill>
                <a:latin typeface="Arial"/>
                <a:cs typeface="Arial"/>
              </a:rPr>
              <a:t>Annet nevnt (10%)</a:t>
            </a:r>
          </a:p>
        </p:txBody>
      </p:sp>
      <p:sp>
        <p:nvSpPr>
          <p:cNvPr id="259" name="TekstSylinder 258">
            <a:extLst>
              <a:ext uri="{FF2B5EF4-FFF2-40B4-BE49-F238E27FC236}">
                <a16:creationId xmlns:a16="http://schemas.microsoft.com/office/drawing/2014/main" id="{584CEAEE-5F00-4621-9021-BEFEEA80A152}"/>
              </a:ext>
            </a:extLst>
          </p:cNvPr>
          <p:cNvSpPr txBox="1"/>
          <p:nvPr/>
        </p:nvSpPr>
        <p:spPr>
          <a:xfrm>
            <a:off x="2602439" y="1957996"/>
            <a:ext cx="4134681" cy="276999"/>
          </a:xfrm>
          <a:prstGeom prst="rect">
            <a:avLst/>
          </a:prstGeom>
          <a:noFill/>
        </p:spPr>
        <p:txBody>
          <a:bodyPr wrap="square" rtlCol="0">
            <a:spAutoFit/>
          </a:bodyPr>
          <a:lstStyle/>
          <a:p>
            <a:r>
              <a:rPr lang="nb-NO" b="1" i="1" dirty="0">
                <a:solidFill>
                  <a:schemeClr val="accent2"/>
                </a:solidFill>
              </a:rPr>
              <a:t>VALGTE MER DIGITALT</a:t>
            </a:r>
          </a:p>
        </p:txBody>
      </p:sp>
      <p:sp>
        <p:nvSpPr>
          <p:cNvPr id="260" name="TekstSylinder 259">
            <a:extLst>
              <a:ext uri="{FF2B5EF4-FFF2-40B4-BE49-F238E27FC236}">
                <a16:creationId xmlns:a16="http://schemas.microsoft.com/office/drawing/2014/main" id="{D22EB109-8046-465E-B99C-9B854008CF5A}"/>
              </a:ext>
            </a:extLst>
          </p:cNvPr>
          <p:cNvSpPr txBox="1"/>
          <p:nvPr/>
        </p:nvSpPr>
        <p:spPr>
          <a:xfrm>
            <a:off x="9357006" y="4034326"/>
            <a:ext cx="1757019" cy="276999"/>
          </a:xfrm>
          <a:prstGeom prst="rect">
            <a:avLst/>
          </a:prstGeom>
          <a:noFill/>
        </p:spPr>
        <p:txBody>
          <a:bodyPr wrap="none" rtlCol="0">
            <a:spAutoFit/>
          </a:bodyPr>
          <a:lstStyle/>
          <a:p>
            <a:r>
              <a:rPr lang="nb-NO" b="1" i="1" dirty="0">
                <a:solidFill>
                  <a:schemeClr val="accent2"/>
                </a:solidFill>
              </a:rPr>
              <a:t>FIKK MER LESELYST</a:t>
            </a:r>
          </a:p>
        </p:txBody>
      </p:sp>
      <p:sp>
        <p:nvSpPr>
          <p:cNvPr id="261" name="TekstSylinder 260">
            <a:extLst>
              <a:ext uri="{FF2B5EF4-FFF2-40B4-BE49-F238E27FC236}">
                <a16:creationId xmlns:a16="http://schemas.microsoft.com/office/drawing/2014/main" id="{1A7B4BBD-00CD-409A-A2C6-C25AFFA8E4D2}"/>
              </a:ext>
            </a:extLst>
          </p:cNvPr>
          <p:cNvSpPr txBox="1"/>
          <p:nvPr/>
        </p:nvSpPr>
        <p:spPr>
          <a:xfrm>
            <a:off x="5862568" y="4335909"/>
            <a:ext cx="1973617" cy="276999"/>
          </a:xfrm>
          <a:prstGeom prst="rect">
            <a:avLst/>
          </a:prstGeom>
          <a:noFill/>
        </p:spPr>
        <p:txBody>
          <a:bodyPr wrap="none" rtlCol="0">
            <a:spAutoFit/>
          </a:bodyPr>
          <a:lstStyle/>
          <a:p>
            <a:r>
              <a:rPr lang="nb-NO" b="1" i="1" dirty="0">
                <a:solidFill>
                  <a:schemeClr val="accent2"/>
                </a:solidFill>
              </a:rPr>
              <a:t>ØNSKET Å LESE FLERE</a:t>
            </a:r>
          </a:p>
        </p:txBody>
      </p:sp>
      <p:sp>
        <p:nvSpPr>
          <p:cNvPr id="262" name="TekstSylinder 261">
            <a:extLst>
              <a:ext uri="{FF2B5EF4-FFF2-40B4-BE49-F238E27FC236}">
                <a16:creationId xmlns:a16="http://schemas.microsoft.com/office/drawing/2014/main" id="{A92B0E33-793A-4826-958A-02156D95F38E}"/>
              </a:ext>
            </a:extLst>
          </p:cNvPr>
          <p:cNvSpPr txBox="1"/>
          <p:nvPr/>
        </p:nvSpPr>
        <p:spPr>
          <a:xfrm>
            <a:off x="2297615" y="5464542"/>
            <a:ext cx="2212016" cy="276999"/>
          </a:xfrm>
          <a:prstGeom prst="rect">
            <a:avLst/>
          </a:prstGeom>
          <a:noFill/>
        </p:spPr>
        <p:txBody>
          <a:bodyPr wrap="none" rtlCol="0">
            <a:spAutoFit/>
          </a:bodyPr>
          <a:lstStyle/>
          <a:p>
            <a:r>
              <a:rPr lang="nb-NO" b="1" i="1" dirty="0">
                <a:solidFill>
                  <a:schemeClr val="accent2"/>
                </a:solidFill>
              </a:rPr>
              <a:t>MINDRE JOBB-/FAMILIETID</a:t>
            </a:r>
          </a:p>
        </p:txBody>
      </p:sp>
      <p:sp>
        <p:nvSpPr>
          <p:cNvPr id="263" name="TekstSylinder 262">
            <a:extLst>
              <a:ext uri="{FF2B5EF4-FFF2-40B4-BE49-F238E27FC236}">
                <a16:creationId xmlns:a16="http://schemas.microsoft.com/office/drawing/2014/main" id="{2E975C17-1060-4E08-A3B3-3D33B8F38CE3}"/>
              </a:ext>
            </a:extLst>
          </p:cNvPr>
          <p:cNvSpPr txBox="1"/>
          <p:nvPr/>
        </p:nvSpPr>
        <p:spPr>
          <a:xfrm>
            <a:off x="7286467" y="2264120"/>
            <a:ext cx="2380075" cy="276999"/>
          </a:xfrm>
          <a:prstGeom prst="rect">
            <a:avLst/>
          </a:prstGeom>
          <a:noFill/>
        </p:spPr>
        <p:txBody>
          <a:bodyPr wrap="none" rtlCol="0">
            <a:spAutoFit/>
          </a:bodyPr>
          <a:lstStyle/>
          <a:p>
            <a:r>
              <a:rPr lang="nb-NO" b="1" i="1" dirty="0">
                <a:solidFill>
                  <a:schemeClr val="accent2"/>
                </a:solidFill>
              </a:rPr>
              <a:t>PRIORITERTE TID TIL BØKER</a:t>
            </a:r>
          </a:p>
        </p:txBody>
      </p:sp>
      <p:sp>
        <p:nvSpPr>
          <p:cNvPr id="264" name="TekstSylinder 263">
            <a:extLst>
              <a:ext uri="{FF2B5EF4-FFF2-40B4-BE49-F238E27FC236}">
                <a16:creationId xmlns:a16="http://schemas.microsoft.com/office/drawing/2014/main" id="{28130D81-07DC-42B9-B0E3-F4A06DB4429E}"/>
              </a:ext>
            </a:extLst>
          </p:cNvPr>
          <p:cNvSpPr txBox="1"/>
          <p:nvPr/>
        </p:nvSpPr>
        <p:spPr>
          <a:xfrm>
            <a:off x="7590970" y="3596813"/>
            <a:ext cx="2459584" cy="276999"/>
          </a:xfrm>
          <a:prstGeom prst="rect">
            <a:avLst/>
          </a:prstGeom>
          <a:noFill/>
        </p:spPr>
        <p:txBody>
          <a:bodyPr wrap="none" rtlCol="0">
            <a:spAutoFit/>
          </a:bodyPr>
          <a:lstStyle/>
          <a:p>
            <a:r>
              <a:rPr lang="nb-NO" b="1" i="1" dirty="0">
                <a:solidFill>
                  <a:schemeClr val="accent2"/>
                </a:solidFill>
              </a:rPr>
              <a:t>VALGTE BORT FILM OG SOME</a:t>
            </a:r>
          </a:p>
        </p:txBody>
      </p:sp>
      <p:sp>
        <p:nvSpPr>
          <p:cNvPr id="266" name="Frihåndsform: figur 265">
            <a:extLst>
              <a:ext uri="{FF2B5EF4-FFF2-40B4-BE49-F238E27FC236}">
                <a16:creationId xmlns:a16="http://schemas.microsoft.com/office/drawing/2014/main" id="{F9E49194-5E83-427C-97BC-13B7D362726C}"/>
              </a:ext>
            </a:extLst>
          </p:cNvPr>
          <p:cNvSpPr/>
          <p:nvPr/>
        </p:nvSpPr>
        <p:spPr>
          <a:xfrm>
            <a:off x="826947" y="1604196"/>
            <a:ext cx="5501184" cy="648797"/>
          </a:xfrm>
          <a:custGeom>
            <a:avLst/>
            <a:gdLst>
              <a:gd name="connsiteX0" fmla="*/ 656684 w 6191638"/>
              <a:gd name="connsiteY0" fmla="*/ 47623 h 648797"/>
              <a:gd name="connsiteX1" fmla="*/ 5572813 w 6191638"/>
              <a:gd name="connsiteY1" fmla="*/ 86952 h 648797"/>
              <a:gd name="connsiteX2" fmla="*/ 5572813 w 6191638"/>
              <a:gd name="connsiteY2" fmla="*/ 529404 h 648797"/>
              <a:gd name="connsiteX3" fmla="*/ 587859 w 6191638"/>
              <a:gd name="connsiteY3" fmla="*/ 617894 h 648797"/>
              <a:gd name="connsiteX4" fmla="*/ 656684 w 6191638"/>
              <a:gd name="connsiteY4" fmla="*/ 47623 h 648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638" h="648797">
                <a:moveTo>
                  <a:pt x="656684" y="47623"/>
                </a:moveTo>
                <a:cubicBezTo>
                  <a:pt x="1487510" y="-40867"/>
                  <a:pt x="4753458" y="6655"/>
                  <a:pt x="5572813" y="86952"/>
                </a:cubicBezTo>
                <a:cubicBezTo>
                  <a:pt x="6392168" y="167249"/>
                  <a:pt x="6403639" y="440914"/>
                  <a:pt x="5572813" y="529404"/>
                </a:cubicBezTo>
                <a:cubicBezTo>
                  <a:pt x="4741987" y="617894"/>
                  <a:pt x="1413769" y="693275"/>
                  <a:pt x="587859" y="617894"/>
                </a:cubicBezTo>
                <a:cubicBezTo>
                  <a:pt x="-238051" y="542513"/>
                  <a:pt x="-174142" y="136113"/>
                  <a:pt x="656684" y="47623"/>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67" name="Frihåndsform: figur 266">
            <a:extLst>
              <a:ext uri="{FF2B5EF4-FFF2-40B4-BE49-F238E27FC236}">
                <a16:creationId xmlns:a16="http://schemas.microsoft.com/office/drawing/2014/main" id="{60499B0A-D64E-4A12-BAB1-84AC21EE22EB}"/>
              </a:ext>
            </a:extLst>
          </p:cNvPr>
          <p:cNvSpPr/>
          <p:nvPr/>
        </p:nvSpPr>
        <p:spPr>
          <a:xfrm>
            <a:off x="6555079" y="2103116"/>
            <a:ext cx="3552334" cy="764653"/>
          </a:xfrm>
          <a:custGeom>
            <a:avLst/>
            <a:gdLst>
              <a:gd name="connsiteX0" fmla="*/ 986263 w 3552334"/>
              <a:gd name="connsiteY0" fmla="*/ 125499 h 1099658"/>
              <a:gd name="connsiteX1" fmla="*/ 3159192 w 3552334"/>
              <a:gd name="connsiteY1" fmla="*/ 96002 h 1099658"/>
              <a:gd name="connsiteX2" fmla="*/ 3257515 w 3552334"/>
              <a:gd name="connsiteY2" fmla="*/ 1020235 h 1099658"/>
              <a:gd name="connsiteX3" fmla="*/ 101360 w 3552334"/>
              <a:gd name="connsiteY3" fmla="*/ 951409 h 1099658"/>
              <a:gd name="connsiteX4" fmla="*/ 986263 w 3552334"/>
              <a:gd name="connsiteY4" fmla="*/ 125499 h 1099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2334" h="1099658">
                <a:moveTo>
                  <a:pt x="986263" y="125499"/>
                </a:moveTo>
                <a:cubicBezTo>
                  <a:pt x="1495902" y="-17069"/>
                  <a:pt x="2780650" y="-53121"/>
                  <a:pt x="3159192" y="96002"/>
                </a:cubicBezTo>
                <a:cubicBezTo>
                  <a:pt x="3537734" y="245125"/>
                  <a:pt x="3767154" y="877667"/>
                  <a:pt x="3257515" y="1020235"/>
                </a:cubicBezTo>
                <a:cubicBezTo>
                  <a:pt x="2747876" y="1162803"/>
                  <a:pt x="476625" y="1097254"/>
                  <a:pt x="101360" y="951409"/>
                </a:cubicBezTo>
                <a:cubicBezTo>
                  <a:pt x="-273905" y="805564"/>
                  <a:pt x="476624" y="268067"/>
                  <a:pt x="986263" y="125499"/>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68" name="Frihåndsform: figur 267">
            <a:extLst>
              <a:ext uri="{FF2B5EF4-FFF2-40B4-BE49-F238E27FC236}">
                <a16:creationId xmlns:a16="http://schemas.microsoft.com/office/drawing/2014/main" id="{52939FBB-F2C0-458A-8A13-B486B8A85258}"/>
              </a:ext>
            </a:extLst>
          </p:cNvPr>
          <p:cNvSpPr/>
          <p:nvPr/>
        </p:nvSpPr>
        <p:spPr>
          <a:xfrm>
            <a:off x="9203642" y="4038038"/>
            <a:ext cx="2255805" cy="583292"/>
          </a:xfrm>
          <a:custGeom>
            <a:avLst/>
            <a:gdLst>
              <a:gd name="connsiteX0" fmla="*/ 127171 w 2255805"/>
              <a:gd name="connsiteY0" fmla="*/ 91573 h 695676"/>
              <a:gd name="connsiteX1" fmla="*/ 1906810 w 2255805"/>
              <a:gd name="connsiteY1" fmla="*/ 52244 h 695676"/>
              <a:gd name="connsiteX2" fmla="*/ 2123119 w 2255805"/>
              <a:gd name="connsiteY2" fmla="*/ 622515 h 695676"/>
              <a:gd name="connsiteX3" fmla="*/ 363145 w 2255805"/>
              <a:gd name="connsiteY3" fmla="*/ 632347 h 695676"/>
              <a:gd name="connsiteX4" fmla="*/ 127171 w 2255805"/>
              <a:gd name="connsiteY4" fmla="*/ 91573 h 69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5805" h="695676">
                <a:moveTo>
                  <a:pt x="127171" y="91573"/>
                </a:moveTo>
                <a:cubicBezTo>
                  <a:pt x="384448" y="-5111"/>
                  <a:pt x="1574152" y="-36246"/>
                  <a:pt x="1906810" y="52244"/>
                </a:cubicBezTo>
                <a:cubicBezTo>
                  <a:pt x="2239468" y="140734"/>
                  <a:pt x="2380396" y="525831"/>
                  <a:pt x="2123119" y="622515"/>
                </a:cubicBezTo>
                <a:cubicBezTo>
                  <a:pt x="1865842" y="719199"/>
                  <a:pt x="695803" y="717560"/>
                  <a:pt x="363145" y="632347"/>
                </a:cubicBezTo>
                <a:cubicBezTo>
                  <a:pt x="30487" y="547134"/>
                  <a:pt x="-130106" y="188257"/>
                  <a:pt x="127171" y="91573"/>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69" name="Frihåndsform: figur 268">
            <a:extLst>
              <a:ext uri="{FF2B5EF4-FFF2-40B4-BE49-F238E27FC236}">
                <a16:creationId xmlns:a16="http://schemas.microsoft.com/office/drawing/2014/main" id="{7AC952F3-BAAD-44C0-ADF0-A039895A7316}"/>
              </a:ext>
            </a:extLst>
          </p:cNvPr>
          <p:cNvSpPr/>
          <p:nvPr/>
        </p:nvSpPr>
        <p:spPr>
          <a:xfrm>
            <a:off x="6146257" y="3486542"/>
            <a:ext cx="4486245" cy="541613"/>
          </a:xfrm>
          <a:custGeom>
            <a:avLst/>
            <a:gdLst>
              <a:gd name="connsiteX0" fmla="*/ 289892 w 4885973"/>
              <a:gd name="connsiteY0" fmla="*/ 112064 h 541613"/>
              <a:gd name="connsiteX1" fmla="*/ 3917995 w 4885973"/>
              <a:gd name="connsiteY1" fmla="*/ 23574 h 541613"/>
              <a:gd name="connsiteX2" fmla="*/ 4675079 w 4885973"/>
              <a:gd name="connsiteY2" fmla="*/ 485690 h 541613"/>
              <a:gd name="connsiteX3" fmla="*/ 722511 w 4885973"/>
              <a:gd name="connsiteY3" fmla="*/ 495523 h 541613"/>
              <a:gd name="connsiteX4" fmla="*/ 289892 w 4885973"/>
              <a:gd name="connsiteY4" fmla="*/ 112064 h 54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5973" h="541613">
                <a:moveTo>
                  <a:pt x="289892" y="112064"/>
                </a:moveTo>
                <a:cubicBezTo>
                  <a:pt x="822473" y="33406"/>
                  <a:pt x="3187131" y="-38697"/>
                  <a:pt x="3917995" y="23574"/>
                </a:cubicBezTo>
                <a:cubicBezTo>
                  <a:pt x="4648859" y="85845"/>
                  <a:pt x="5207660" y="407032"/>
                  <a:pt x="4675079" y="485690"/>
                </a:cubicBezTo>
                <a:cubicBezTo>
                  <a:pt x="4142498" y="564348"/>
                  <a:pt x="1453375" y="552878"/>
                  <a:pt x="722511" y="495523"/>
                </a:cubicBezTo>
                <a:cubicBezTo>
                  <a:pt x="-8353" y="438168"/>
                  <a:pt x="-242689" y="190722"/>
                  <a:pt x="289892" y="112064"/>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70" name="Frihåndsform: figur 269">
            <a:extLst>
              <a:ext uri="{FF2B5EF4-FFF2-40B4-BE49-F238E27FC236}">
                <a16:creationId xmlns:a16="http://schemas.microsoft.com/office/drawing/2014/main" id="{5872C01F-B7DD-425B-BA62-EC7953438067}"/>
              </a:ext>
            </a:extLst>
          </p:cNvPr>
          <p:cNvSpPr/>
          <p:nvPr/>
        </p:nvSpPr>
        <p:spPr>
          <a:xfrm>
            <a:off x="4745124" y="3752987"/>
            <a:ext cx="1511228" cy="319484"/>
          </a:xfrm>
          <a:custGeom>
            <a:avLst/>
            <a:gdLst>
              <a:gd name="connsiteX0" fmla="*/ 165798 w 1633840"/>
              <a:gd name="connsiteY0" fmla="*/ 22600 h 309242"/>
              <a:gd name="connsiteX1" fmla="*/ 1355501 w 1633840"/>
              <a:gd name="connsiteY1" fmla="*/ 42265 h 309242"/>
              <a:gd name="connsiteX2" fmla="*/ 1542314 w 1633840"/>
              <a:gd name="connsiteY2" fmla="*/ 268407 h 309242"/>
              <a:gd name="connsiteX3" fmla="*/ 155965 w 1633840"/>
              <a:gd name="connsiteY3" fmla="*/ 288071 h 309242"/>
              <a:gd name="connsiteX4" fmla="*/ 165798 w 1633840"/>
              <a:gd name="connsiteY4" fmla="*/ 22600 h 30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840" h="309242">
                <a:moveTo>
                  <a:pt x="165798" y="22600"/>
                </a:moveTo>
                <a:cubicBezTo>
                  <a:pt x="365721" y="-18368"/>
                  <a:pt x="1126082" y="1297"/>
                  <a:pt x="1355501" y="42265"/>
                </a:cubicBezTo>
                <a:cubicBezTo>
                  <a:pt x="1584920" y="83233"/>
                  <a:pt x="1742237" y="227439"/>
                  <a:pt x="1542314" y="268407"/>
                </a:cubicBezTo>
                <a:cubicBezTo>
                  <a:pt x="1342391" y="309375"/>
                  <a:pt x="383746" y="325761"/>
                  <a:pt x="155965" y="288071"/>
                </a:cubicBezTo>
                <a:cubicBezTo>
                  <a:pt x="-71816" y="250381"/>
                  <a:pt x="-34125" y="63568"/>
                  <a:pt x="165798" y="2260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71" name="Frihåndsform: figur 270">
            <a:extLst>
              <a:ext uri="{FF2B5EF4-FFF2-40B4-BE49-F238E27FC236}">
                <a16:creationId xmlns:a16="http://schemas.microsoft.com/office/drawing/2014/main" id="{A9D4C09A-3343-4F9F-8315-4BDF86B4F370}"/>
              </a:ext>
            </a:extLst>
          </p:cNvPr>
          <p:cNvSpPr/>
          <p:nvPr/>
        </p:nvSpPr>
        <p:spPr>
          <a:xfrm>
            <a:off x="5171932" y="5507865"/>
            <a:ext cx="2458811" cy="319484"/>
          </a:xfrm>
          <a:custGeom>
            <a:avLst/>
            <a:gdLst>
              <a:gd name="connsiteX0" fmla="*/ 165798 w 1633840"/>
              <a:gd name="connsiteY0" fmla="*/ 22600 h 309242"/>
              <a:gd name="connsiteX1" fmla="*/ 1355501 w 1633840"/>
              <a:gd name="connsiteY1" fmla="*/ 42265 h 309242"/>
              <a:gd name="connsiteX2" fmla="*/ 1542314 w 1633840"/>
              <a:gd name="connsiteY2" fmla="*/ 268407 h 309242"/>
              <a:gd name="connsiteX3" fmla="*/ 155965 w 1633840"/>
              <a:gd name="connsiteY3" fmla="*/ 288071 h 309242"/>
              <a:gd name="connsiteX4" fmla="*/ 165798 w 1633840"/>
              <a:gd name="connsiteY4" fmla="*/ 22600 h 30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840" h="309242">
                <a:moveTo>
                  <a:pt x="165798" y="22600"/>
                </a:moveTo>
                <a:cubicBezTo>
                  <a:pt x="365721" y="-18368"/>
                  <a:pt x="1126082" y="1297"/>
                  <a:pt x="1355501" y="42265"/>
                </a:cubicBezTo>
                <a:cubicBezTo>
                  <a:pt x="1584920" y="83233"/>
                  <a:pt x="1742237" y="227439"/>
                  <a:pt x="1542314" y="268407"/>
                </a:cubicBezTo>
                <a:cubicBezTo>
                  <a:pt x="1342391" y="309375"/>
                  <a:pt x="383746" y="325761"/>
                  <a:pt x="155965" y="288071"/>
                </a:cubicBezTo>
                <a:cubicBezTo>
                  <a:pt x="-71816" y="250381"/>
                  <a:pt x="-34125" y="63568"/>
                  <a:pt x="165798" y="2260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72" name="Frihåndsform: figur 271">
            <a:extLst>
              <a:ext uri="{FF2B5EF4-FFF2-40B4-BE49-F238E27FC236}">
                <a16:creationId xmlns:a16="http://schemas.microsoft.com/office/drawing/2014/main" id="{6749A471-E007-4BC5-8446-1A51F25E83B0}"/>
              </a:ext>
            </a:extLst>
          </p:cNvPr>
          <p:cNvSpPr/>
          <p:nvPr/>
        </p:nvSpPr>
        <p:spPr>
          <a:xfrm>
            <a:off x="8804603" y="4583676"/>
            <a:ext cx="1827895" cy="319484"/>
          </a:xfrm>
          <a:custGeom>
            <a:avLst/>
            <a:gdLst>
              <a:gd name="connsiteX0" fmla="*/ 165798 w 1633840"/>
              <a:gd name="connsiteY0" fmla="*/ 22600 h 309242"/>
              <a:gd name="connsiteX1" fmla="*/ 1355501 w 1633840"/>
              <a:gd name="connsiteY1" fmla="*/ 42265 h 309242"/>
              <a:gd name="connsiteX2" fmla="*/ 1542314 w 1633840"/>
              <a:gd name="connsiteY2" fmla="*/ 268407 h 309242"/>
              <a:gd name="connsiteX3" fmla="*/ 155965 w 1633840"/>
              <a:gd name="connsiteY3" fmla="*/ 288071 h 309242"/>
              <a:gd name="connsiteX4" fmla="*/ 165798 w 1633840"/>
              <a:gd name="connsiteY4" fmla="*/ 22600 h 30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840" h="309242">
                <a:moveTo>
                  <a:pt x="165798" y="22600"/>
                </a:moveTo>
                <a:cubicBezTo>
                  <a:pt x="365721" y="-18368"/>
                  <a:pt x="1126082" y="1297"/>
                  <a:pt x="1355501" y="42265"/>
                </a:cubicBezTo>
                <a:cubicBezTo>
                  <a:pt x="1584920" y="83233"/>
                  <a:pt x="1742237" y="227439"/>
                  <a:pt x="1542314" y="268407"/>
                </a:cubicBezTo>
                <a:cubicBezTo>
                  <a:pt x="1342391" y="309375"/>
                  <a:pt x="383746" y="325761"/>
                  <a:pt x="155965" y="288071"/>
                </a:cubicBezTo>
                <a:cubicBezTo>
                  <a:pt x="-71816" y="250381"/>
                  <a:pt x="-34125" y="63568"/>
                  <a:pt x="165798" y="2260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73" name="Frihåndsform: figur 272">
            <a:extLst>
              <a:ext uri="{FF2B5EF4-FFF2-40B4-BE49-F238E27FC236}">
                <a16:creationId xmlns:a16="http://schemas.microsoft.com/office/drawing/2014/main" id="{C5D8E853-8235-475A-8366-BE164B49EFCA}"/>
              </a:ext>
            </a:extLst>
          </p:cNvPr>
          <p:cNvSpPr/>
          <p:nvPr/>
        </p:nvSpPr>
        <p:spPr>
          <a:xfrm>
            <a:off x="7630742" y="5299712"/>
            <a:ext cx="2316305" cy="296409"/>
          </a:xfrm>
          <a:custGeom>
            <a:avLst/>
            <a:gdLst>
              <a:gd name="connsiteX0" fmla="*/ 165798 w 1633840"/>
              <a:gd name="connsiteY0" fmla="*/ 22600 h 309242"/>
              <a:gd name="connsiteX1" fmla="*/ 1355501 w 1633840"/>
              <a:gd name="connsiteY1" fmla="*/ 42265 h 309242"/>
              <a:gd name="connsiteX2" fmla="*/ 1542314 w 1633840"/>
              <a:gd name="connsiteY2" fmla="*/ 268407 h 309242"/>
              <a:gd name="connsiteX3" fmla="*/ 155965 w 1633840"/>
              <a:gd name="connsiteY3" fmla="*/ 288071 h 309242"/>
              <a:gd name="connsiteX4" fmla="*/ 165798 w 1633840"/>
              <a:gd name="connsiteY4" fmla="*/ 22600 h 30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840" h="309242">
                <a:moveTo>
                  <a:pt x="165798" y="22600"/>
                </a:moveTo>
                <a:cubicBezTo>
                  <a:pt x="365721" y="-18368"/>
                  <a:pt x="1126082" y="1297"/>
                  <a:pt x="1355501" y="42265"/>
                </a:cubicBezTo>
                <a:cubicBezTo>
                  <a:pt x="1584920" y="83233"/>
                  <a:pt x="1742237" y="227439"/>
                  <a:pt x="1542314" y="268407"/>
                </a:cubicBezTo>
                <a:cubicBezTo>
                  <a:pt x="1342391" y="309375"/>
                  <a:pt x="383746" y="325761"/>
                  <a:pt x="155965" y="288071"/>
                </a:cubicBezTo>
                <a:cubicBezTo>
                  <a:pt x="-71816" y="250381"/>
                  <a:pt x="-34125" y="63568"/>
                  <a:pt x="165798" y="2260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74" name="Frihåndsform: figur 273">
            <a:extLst>
              <a:ext uri="{FF2B5EF4-FFF2-40B4-BE49-F238E27FC236}">
                <a16:creationId xmlns:a16="http://schemas.microsoft.com/office/drawing/2014/main" id="{7F10519C-A9DD-477A-BF12-BECBADD2B660}"/>
              </a:ext>
            </a:extLst>
          </p:cNvPr>
          <p:cNvSpPr/>
          <p:nvPr/>
        </p:nvSpPr>
        <p:spPr>
          <a:xfrm>
            <a:off x="5756841" y="4228358"/>
            <a:ext cx="3182141" cy="1047274"/>
          </a:xfrm>
          <a:custGeom>
            <a:avLst/>
            <a:gdLst>
              <a:gd name="connsiteX0" fmla="*/ 2934875 w 3182141"/>
              <a:gd name="connsiteY0" fmla="*/ 392803 h 1047274"/>
              <a:gd name="connsiteX1" fmla="*/ 3082359 w 3182141"/>
              <a:gd name="connsiteY1" fmla="*/ 825423 h 1047274"/>
              <a:gd name="connsiteX2" fmla="*/ 2777559 w 3182141"/>
              <a:gd name="connsiteY2" fmla="*/ 963074 h 1047274"/>
              <a:gd name="connsiteX3" fmla="*/ 1460036 w 3182141"/>
              <a:gd name="connsiteY3" fmla="*/ 992571 h 1047274"/>
              <a:gd name="connsiteX4" fmla="*/ 34359 w 3182141"/>
              <a:gd name="connsiteY4" fmla="*/ 205990 h 1047274"/>
              <a:gd name="connsiteX5" fmla="*/ 2984036 w 3182141"/>
              <a:gd name="connsiteY5" fmla="*/ 9345 h 1047274"/>
              <a:gd name="connsiteX6" fmla="*/ 2934875 w 3182141"/>
              <a:gd name="connsiteY6" fmla="*/ 392803 h 104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2141" h="1047274">
                <a:moveTo>
                  <a:pt x="2934875" y="392803"/>
                </a:moveTo>
                <a:cubicBezTo>
                  <a:pt x="2951262" y="528816"/>
                  <a:pt x="3108578" y="730378"/>
                  <a:pt x="3082359" y="825423"/>
                </a:cubicBezTo>
                <a:cubicBezTo>
                  <a:pt x="3056140" y="920468"/>
                  <a:pt x="3047946" y="935216"/>
                  <a:pt x="2777559" y="963074"/>
                </a:cubicBezTo>
                <a:cubicBezTo>
                  <a:pt x="2507172" y="990932"/>
                  <a:pt x="1917236" y="1118752"/>
                  <a:pt x="1460036" y="992571"/>
                </a:cubicBezTo>
                <a:cubicBezTo>
                  <a:pt x="1002836" y="866390"/>
                  <a:pt x="-219641" y="369861"/>
                  <a:pt x="34359" y="205990"/>
                </a:cubicBezTo>
                <a:cubicBezTo>
                  <a:pt x="288359" y="42119"/>
                  <a:pt x="2503894" y="-26707"/>
                  <a:pt x="2984036" y="9345"/>
                </a:cubicBezTo>
                <a:cubicBezTo>
                  <a:pt x="3464178" y="45397"/>
                  <a:pt x="2918488" y="256790"/>
                  <a:pt x="2934875" y="392803"/>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75" name="Frihåndsform: figur 274">
            <a:extLst>
              <a:ext uri="{FF2B5EF4-FFF2-40B4-BE49-F238E27FC236}">
                <a16:creationId xmlns:a16="http://schemas.microsoft.com/office/drawing/2014/main" id="{4FA4FE4C-4A6D-4D47-AEDF-2CEAEF9D9A54}"/>
              </a:ext>
            </a:extLst>
          </p:cNvPr>
          <p:cNvSpPr/>
          <p:nvPr/>
        </p:nvSpPr>
        <p:spPr>
          <a:xfrm>
            <a:off x="4469005" y="5223149"/>
            <a:ext cx="2178894" cy="241393"/>
          </a:xfrm>
          <a:custGeom>
            <a:avLst/>
            <a:gdLst>
              <a:gd name="connsiteX0" fmla="*/ 165798 w 1633840"/>
              <a:gd name="connsiteY0" fmla="*/ 22600 h 309242"/>
              <a:gd name="connsiteX1" fmla="*/ 1355501 w 1633840"/>
              <a:gd name="connsiteY1" fmla="*/ 42265 h 309242"/>
              <a:gd name="connsiteX2" fmla="*/ 1542314 w 1633840"/>
              <a:gd name="connsiteY2" fmla="*/ 268407 h 309242"/>
              <a:gd name="connsiteX3" fmla="*/ 155965 w 1633840"/>
              <a:gd name="connsiteY3" fmla="*/ 288071 h 309242"/>
              <a:gd name="connsiteX4" fmla="*/ 165798 w 1633840"/>
              <a:gd name="connsiteY4" fmla="*/ 22600 h 30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840" h="309242">
                <a:moveTo>
                  <a:pt x="165798" y="22600"/>
                </a:moveTo>
                <a:cubicBezTo>
                  <a:pt x="365721" y="-18368"/>
                  <a:pt x="1126082" y="1297"/>
                  <a:pt x="1355501" y="42265"/>
                </a:cubicBezTo>
                <a:cubicBezTo>
                  <a:pt x="1584920" y="83233"/>
                  <a:pt x="1742237" y="227439"/>
                  <a:pt x="1542314" y="268407"/>
                </a:cubicBezTo>
                <a:cubicBezTo>
                  <a:pt x="1342391" y="309375"/>
                  <a:pt x="383746" y="325761"/>
                  <a:pt x="155965" y="288071"/>
                </a:cubicBezTo>
                <a:cubicBezTo>
                  <a:pt x="-71816" y="250381"/>
                  <a:pt x="-34125" y="63568"/>
                  <a:pt x="165798" y="2260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98" name="TekstSylinder 97">
            <a:extLst>
              <a:ext uri="{FF2B5EF4-FFF2-40B4-BE49-F238E27FC236}">
                <a16:creationId xmlns:a16="http://schemas.microsoft.com/office/drawing/2014/main" id="{16B89973-27EC-C54C-85FE-ECE18B916E09}"/>
              </a:ext>
            </a:extLst>
          </p:cNvPr>
          <p:cNvSpPr txBox="1"/>
          <p:nvPr/>
        </p:nvSpPr>
        <p:spPr>
          <a:xfrm>
            <a:off x="2054829" y="4292330"/>
            <a:ext cx="2228495" cy="276999"/>
          </a:xfrm>
          <a:prstGeom prst="rect">
            <a:avLst/>
          </a:prstGeom>
          <a:noFill/>
        </p:spPr>
        <p:txBody>
          <a:bodyPr wrap="none" rtlCol="0">
            <a:spAutoFit/>
          </a:bodyPr>
          <a:lstStyle/>
          <a:p>
            <a:r>
              <a:rPr lang="nb-NO" b="1" i="1" dirty="0">
                <a:solidFill>
                  <a:schemeClr val="accent2"/>
                </a:solidFill>
              </a:rPr>
              <a:t>FLERE LESESITUASJONER</a:t>
            </a:r>
          </a:p>
        </p:txBody>
      </p:sp>
      <p:sp>
        <p:nvSpPr>
          <p:cNvPr id="5" name="Frihåndsform: figur 4">
            <a:extLst>
              <a:ext uri="{FF2B5EF4-FFF2-40B4-BE49-F238E27FC236}">
                <a16:creationId xmlns:a16="http://schemas.microsoft.com/office/drawing/2014/main" id="{E2745D7D-FECB-46DD-8557-8D39248CA9EE}"/>
              </a:ext>
            </a:extLst>
          </p:cNvPr>
          <p:cNvSpPr/>
          <p:nvPr/>
        </p:nvSpPr>
        <p:spPr>
          <a:xfrm>
            <a:off x="1494594" y="4202101"/>
            <a:ext cx="4208891" cy="891458"/>
          </a:xfrm>
          <a:custGeom>
            <a:avLst/>
            <a:gdLst>
              <a:gd name="connsiteX0" fmla="*/ 639006 w 4208891"/>
              <a:gd name="connsiteY0" fmla="*/ 54939 h 891458"/>
              <a:gd name="connsiteX1" fmla="*/ 3057086 w 4208891"/>
              <a:gd name="connsiteY1" fmla="*/ 115899 h 891458"/>
              <a:gd name="connsiteX2" fmla="*/ 3890206 w 4208891"/>
              <a:gd name="connsiteY2" fmla="*/ 542619 h 891458"/>
              <a:gd name="connsiteX3" fmla="*/ 3910526 w 4208891"/>
              <a:gd name="connsiteY3" fmla="*/ 816939 h 891458"/>
              <a:gd name="connsiteX4" fmla="*/ 242766 w 4208891"/>
              <a:gd name="connsiteY4" fmla="*/ 827099 h 891458"/>
              <a:gd name="connsiteX5" fmla="*/ 639006 w 4208891"/>
              <a:gd name="connsiteY5" fmla="*/ 54939 h 89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8891" h="891458">
                <a:moveTo>
                  <a:pt x="639006" y="54939"/>
                </a:moveTo>
                <a:cubicBezTo>
                  <a:pt x="1108059" y="-63594"/>
                  <a:pt x="2515219" y="34619"/>
                  <a:pt x="3057086" y="115899"/>
                </a:cubicBezTo>
                <a:cubicBezTo>
                  <a:pt x="3598953" y="197179"/>
                  <a:pt x="3747966" y="425779"/>
                  <a:pt x="3890206" y="542619"/>
                </a:cubicBezTo>
                <a:cubicBezTo>
                  <a:pt x="4032446" y="659459"/>
                  <a:pt x="4518433" y="769526"/>
                  <a:pt x="3910526" y="816939"/>
                </a:cubicBezTo>
                <a:cubicBezTo>
                  <a:pt x="3302619" y="864352"/>
                  <a:pt x="784633" y="952406"/>
                  <a:pt x="242766" y="827099"/>
                </a:cubicBezTo>
                <a:cubicBezTo>
                  <a:pt x="-299101" y="701792"/>
                  <a:pt x="169953" y="173472"/>
                  <a:pt x="639006" y="54939"/>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9" name="Frihåndsform: figur 8">
            <a:extLst>
              <a:ext uri="{FF2B5EF4-FFF2-40B4-BE49-F238E27FC236}">
                <a16:creationId xmlns:a16="http://schemas.microsoft.com/office/drawing/2014/main" id="{1CBC6DA9-74B3-4C04-8E56-6F5E15E49FAC}"/>
              </a:ext>
            </a:extLst>
          </p:cNvPr>
          <p:cNvSpPr/>
          <p:nvPr/>
        </p:nvSpPr>
        <p:spPr>
          <a:xfrm>
            <a:off x="2244950" y="5145227"/>
            <a:ext cx="2618092" cy="1034370"/>
          </a:xfrm>
          <a:custGeom>
            <a:avLst/>
            <a:gdLst>
              <a:gd name="connsiteX0" fmla="*/ 1983445 w 2782487"/>
              <a:gd name="connsiteY0" fmla="*/ 86757 h 1094914"/>
              <a:gd name="connsiteX1" fmla="*/ 2775925 w 2782487"/>
              <a:gd name="connsiteY1" fmla="*/ 848757 h 1094914"/>
              <a:gd name="connsiteX2" fmla="*/ 2227285 w 2782487"/>
              <a:gd name="connsiteY2" fmla="*/ 1051957 h 1094914"/>
              <a:gd name="connsiteX3" fmla="*/ 103845 w 2782487"/>
              <a:gd name="connsiteY3" fmla="*/ 1001157 h 1094914"/>
              <a:gd name="connsiteX4" fmla="*/ 500085 w 2782487"/>
              <a:gd name="connsiteY4" fmla="*/ 117237 h 1094914"/>
              <a:gd name="connsiteX5" fmla="*/ 1983445 w 2782487"/>
              <a:gd name="connsiteY5" fmla="*/ 86757 h 109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2487" h="1094914">
                <a:moveTo>
                  <a:pt x="1983445" y="86757"/>
                </a:moveTo>
                <a:cubicBezTo>
                  <a:pt x="2362752" y="208677"/>
                  <a:pt x="2735285" y="687890"/>
                  <a:pt x="2775925" y="848757"/>
                </a:cubicBezTo>
                <a:cubicBezTo>
                  <a:pt x="2816565" y="1009624"/>
                  <a:pt x="2672632" y="1026557"/>
                  <a:pt x="2227285" y="1051957"/>
                </a:cubicBezTo>
                <a:cubicBezTo>
                  <a:pt x="1781938" y="1077357"/>
                  <a:pt x="391712" y="1156944"/>
                  <a:pt x="103845" y="1001157"/>
                </a:cubicBezTo>
                <a:cubicBezTo>
                  <a:pt x="-184022" y="845370"/>
                  <a:pt x="185125" y="266250"/>
                  <a:pt x="500085" y="117237"/>
                </a:cubicBezTo>
                <a:cubicBezTo>
                  <a:pt x="815045" y="-31776"/>
                  <a:pt x="1604138" y="-35163"/>
                  <a:pt x="1983445" y="86757"/>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94" name="TekstSylinder 93">
            <a:extLst>
              <a:ext uri="{FF2B5EF4-FFF2-40B4-BE49-F238E27FC236}">
                <a16:creationId xmlns:a16="http://schemas.microsoft.com/office/drawing/2014/main" id="{F61BFAE5-8ED6-CA1A-B395-0C614E62FE46}"/>
              </a:ext>
            </a:extLst>
          </p:cNvPr>
          <p:cNvSpPr txBox="1"/>
          <p:nvPr/>
        </p:nvSpPr>
        <p:spPr>
          <a:xfrm>
            <a:off x="-29496" y="6632125"/>
            <a:ext cx="6125496" cy="230832"/>
          </a:xfrm>
          <a:prstGeom prst="rect">
            <a:avLst/>
          </a:prstGeom>
          <a:noFill/>
        </p:spPr>
        <p:txBody>
          <a:bodyPr wrap="square">
            <a:spAutoFit/>
          </a:bodyPr>
          <a:lstStyle/>
          <a:p>
            <a:r>
              <a:rPr lang="nb-NO" sz="900" i="1" dirty="0"/>
              <a:t>Spørsmålet er stilt til boklesere som svarte at de leste/lyttet til flere bøker siste året (n=389)</a:t>
            </a:r>
          </a:p>
        </p:txBody>
      </p:sp>
    </p:spTree>
    <p:extLst>
      <p:ext uri="{BB962C8B-B14F-4D97-AF65-F5344CB8AC3E}">
        <p14:creationId xmlns:p14="http://schemas.microsoft.com/office/powerpoint/2010/main" val="7554263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5C02BF-3AC6-4011-875A-18714C67C6C2}"/>
              </a:ext>
            </a:extLst>
          </p:cNvPr>
          <p:cNvSpPr>
            <a:spLocks noGrp="1"/>
          </p:cNvSpPr>
          <p:nvPr>
            <p:ph type="title"/>
          </p:nvPr>
        </p:nvSpPr>
        <p:spPr/>
        <p:txBody>
          <a:bodyPr/>
          <a:lstStyle/>
          <a:p>
            <a:r>
              <a:rPr lang="nb-NO" sz="1200" dirty="0">
                <a:solidFill>
                  <a:schemeClr val="tx1">
                    <a:lumMod val="50000"/>
                    <a:lumOff val="50000"/>
                  </a:schemeClr>
                </a:solidFill>
              </a:rPr>
              <a:t>ÅRSAK FOR Å LESE / LYTTE TIL  FLERE BØKER i 2021 :</a:t>
            </a:r>
            <a:br>
              <a:rPr lang="nb-NO" sz="1200" dirty="0">
                <a:solidFill>
                  <a:schemeClr val="tx1">
                    <a:lumMod val="50000"/>
                    <a:lumOff val="50000"/>
                  </a:schemeClr>
                </a:solidFill>
              </a:rPr>
            </a:br>
            <a:r>
              <a:rPr lang="nb-NO" dirty="0">
                <a:solidFill>
                  <a:schemeClr val="tx1"/>
                </a:solidFill>
              </a:rPr>
              <a:t>Hovedårsaker til økt boklesing/-lytting i 2021: Flere bøker man ønsket å lese og mer tid</a:t>
            </a:r>
            <a:br>
              <a:rPr lang="nb-NO" dirty="0">
                <a:solidFill>
                  <a:schemeClr val="tx1"/>
                </a:solidFill>
              </a:rPr>
            </a:br>
            <a:r>
              <a:rPr lang="nb-NO" sz="1600" dirty="0">
                <a:solidFill>
                  <a:schemeClr val="tx1"/>
                </a:solidFill>
              </a:rPr>
              <a:t>...mye på grunn av pandemien</a:t>
            </a:r>
            <a:endParaRPr lang="nb-NO" sz="1200" dirty="0">
              <a:solidFill>
                <a:schemeClr val="tx1">
                  <a:lumMod val="50000"/>
                  <a:lumOff val="50000"/>
                </a:schemeClr>
              </a:solidFill>
            </a:endParaRPr>
          </a:p>
        </p:txBody>
      </p:sp>
      <p:graphicFrame>
        <p:nvGraphicFramePr>
          <p:cNvPr id="5" name="Diagram 4">
            <a:extLst>
              <a:ext uri="{FF2B5EF4-FFF2-40B4-BE49-F238E27FC236}">
                <a16:creationId xmlns:a16="http://schemas.microsoft.com/office/drawing/2014/main" id="{9DB93496-6C76-43AF-A0C3-E57D30EB5575}"/>
              </a:ext>
            </a:extLst>
          </p:cNvPr>
          <p:cNvGraphicFramePr/>
          <p:nvPr>
            <p:extLst>
              <p:ext uri="{D42A27DB-BD31-4B8C-83A1-F6EECF244321}">
                <p14:modId xmlns:p14="http://schemas.microsoft.com/office/powerpoint/2010/main" val="1319857674"/>
              </p:ext>
            </p:extLst>
          </p:nvPr>
        </p:nvGraphicFramePr>
        <p:xfrm>
          <a:off x="623392" y="1484784"/>
          <a:ext cx="8900492" cy="5039839"/>
        </p:xfrm>
        <a:graphic>
          <a:graphicData uri="http://schemas.openxmlformats.org/drawingml/2006/chart">
            <c:chart xmlns:c="http://schemas.openxmlformats.org/drawingml/2006/chart" xmlns:r="http://schemas.openxmlformats.org/officeDocument/2006/relationships" r:id="rId3"/>
          </a:graphicData>
        </a:graphic>
      </p:graphicFrame>
      <p:sp>
        <p:nvSpPr>
          <p:cNvPr id="7" name="TekstSylinder 6">
            <a:extLst>
              <a:ext uri="{FF2B5EF4-FFF2-40B4-BE49-F238E27FC236}">
                <a16:creationId xmlns:a16="http://schemas.microsoft.com/office/drawing/2014/main" id="{D7AD4A03-5E8F-429E-9CD6-FE496B004B01}"/>
              </a:ext>
            </a:extLst>
          </p:cNvPr>
          <p:cNvSpPr txBox="1"/>
          <p:nvPr/>
        </p:nvSpPr>
        <p:spPr>
          <a:xfrm>
            <a:off x="695401" y="1484784"/>
            <a:ext cx="8712968" cy="553998"/>
          </a:xfrm>
          <a:prstGeom prst="rect">
            <a:avLst/>
          </a:prstGeom>
          <a:noFill/>
        </p:spPr>
        <p:txBody>
          <a:bodyPr wrap="square">
            <a:spAutoFit/>
          </a:bodyPr>
          <a:lstStyle/>
          <a:p>
            <a:r>
              <a:rPr lang="nb-NO" b="1" dirty="0"/>
              <a:t>Hva var årsakene til at du leste/lyttet til flere bøker i 2021? </a:t>
            </a:r>
          </a:p>
          <a:p>
            <a:r>
              <a:rPr lang="nb-NO" sz="1000" dirty="0"/>
              <a:t>Spørsmålet er stilt til boklesere som svarte at de leste/lyttet til flere bøker siste året (n=389)</a:t>
            </a:r>
          </a:p>
          <a:p>
            <a:r>
              <a:rPr lang="nb-NO" sz="800" i="1" dirty="0"/>
              <a:t>GRUPPERTE EGENSKAPER BASERT PÅ KORRELASJONSANALYSER</a:t>
            </a:r>
          </a:p>
        </p:txBody>
      </p:sp>
      <p:grpSp>
        <p:nvGrpSpPr>
          <p:cNvPr id="13" name="Gruppe 12">
            <a:extLst>
              <a:ext uri="{FF2B5EF4-FFF2-40B4-BE49-F238E27FC236}">
                <a16:creationId xmlns:a16="http://schemas.microsoft.com/office/drawing/2014/main" id="{F80A847B-F2AD-A748-B699-0EAD4FDCB5CD}"/>
              </a:ext>
            </a:extLst>
          </p:cNvPr>
          <p:cNvGrpSpPr/>
          <p:nvPr/>
        </p:nvGrpSpPr>
        <p:grpSpPr>
          <a:xfrm>
            <a:off x="8449627" y="1228328"/>
            <a:ext cx="2999422" cy="2848744"/>
            <a:chOff x="0" y="2795276"/>
            <a:chExt cx="2292531" cy="2418854"/>
          </a:xfrm>
        </p:grpSpPr>
        <p:pic>
          <p:nvPicPr>
            <p:cNvPr id="8" name="Bilde 7">
              <a:extLst>
                <a:ext uri="{FF2B5EF4-FFF2-40B4-BE49-F238E27FC236}">
                  <a16:creationId xmlns:a16="http://schemas.microsoft.com/office/drawing/2014/main" id="{7543FDE5-CC3A-7744-905F-2DABF067A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95276"/>
              <a:ext cx="2292531" cy="2418854"/>
            </a:xfrm>
            <a:prstGeom prst="rect">
              <a:avLst/>
            </a:prstGeom>
          </p:spPr>
        </p:pic>
        <p:sp>
          <p:nvSpPr>
            <p:cNvPr id="12" name="Rektangel 11">
              <a:extLst>
                <a:ext uri="{FF2B5EF4-FFF2-40B4-BE49-F238E27FC236}">
                  <a16:creationId xmlns:a16="http://schemas.microsoft.com/office/drawing/2014/main" id="{FD0243BF-5EDA-3741-8252-2256E1948063}"/>
                </a:ext>
              </a:extLst>
            </p:cNvPr>
            <p:cNvSpPr/>
            <p:nvPr/>
          </p:nvSpPr>
          <p:spPr>
            <a:xfrm>
              <a:off x="1343472" y="3284984"/>
              <a:ext cx="792088"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Tree>
    <p:extLst>
      <p:ext uri="{BB962C8B-B14F-4D97-AF65-F5344CB8AC3E}">
        <p14:creationId xmlns:p14="http://schemas.microsoft.com/office/powerpoint/2010/main" val="239761504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5C02BF-3AC6-4011-875A-18714C67C6C2}"/>
              </a:ext>
            </a:extLst>
          </p:cNvPr>
          <p:cNvSpPr>
            <a:spLocks noGrp="1"/>
          </p:cNvSpPr>
          <p:nvPr>
            <p:ph type="title"/>
          </p:nvPr>
        </p:nvSpPr>
        <p:spPr>
          <a:xfrm>
            <a:off x="742951" y="333376"/>
            <a:ext cx="10725149" cy="1007392"/>
          </a:xfrm>
        </p:spPr>
        <p:txBody>
          <a:bodyPr/>
          <a:lstStyle/>
          <a:p>
            <a:r>
              <a:rPr lang="nb-NO" sz="1200" dirty="0">
                <a:solidFill>
                  <a:schemeClr val="tx1">
                    <a:lumMod val="50000"/>
                    <a:lumOff val="50000"/>
                  </a:schemeClr>
                </a:solidFill>
              </a:rPr>
              <a:t>ÅRSAK FOR Å LESE / LYTTE TIL  FLERE BØKER i 2021:</a:t>
            </a:r>
            <a:br>
              <a:rPr lang="nb-NO" sz="1200" dirty="0">
                <a:solidFill>
                  <a:schemeClr val="tx1">
                    <a:lumMod val="50000"/>
                    <a:lumOff val="50000"/>
                  </a:schemeClr>
                </a:solidFill>
              </a:rPr>
            </a:br>
            <a:r>
              <a:rPr lang="nb-NO" dirty="0">
                <a:solidFill>
                  <a:schemeClr val="tx1"/>
                </a:solidFill>
              </a:rPr>
              <a:t>Mer tid grunnet pandemi er oftere en årsak for å lese mer hos de over 50 år og uten barn</a:t>
            </a:r>
            <a:br>
              <a:rPr lang="nb-NO" dirty="0">
                <a:solidFill>
                  <a:schemeClr val="tx1"/>
                </a:solidFill>
              </a:rPr>
            </a:br>
            <a:r>
              <a:rPr lang="nb-NO" sz="1200" dirty="0">
                <a:solidFill>
                  <a:schemeClr val="tx1"/>
                </a:solidFill>
              </a:rPr>
              <a:t>De blant 16-24 som leste leste / lyttet til flere bøker opplevde i større grad at det var flere bøker de ønsket å lese</a:t>
            </a:r>
            <a:endParaRPr lang="nb-NO" sz="1200" dirty="0">
              <a:solidFill>
                <a:schemeClr val="tx1">
                  <a:lumMod val="50000"/>
                  <a:lumOff val="50000"/>
                </a:schemeClr>
              </a:solidFill>
            </a:endParaRPr>
          </a:p>
        </p:txBody>
      </p:sp>
      <p:sp>
        <p:nvSpPr>
          <p:cNvPr id="7" name="TekstSylinder 6">
            <a:extLst>
              <a:ext uri="{FF2B5EF4-FFF2-40B4-BE49-F238E27FC236}">
                <a16:creationId xmlns:a16="http://schemas.microsoft.com/office/drawing/2014/main" id="{D7AD4A03-5E8F-429E-9CD6-FE496B004B01}"/>
              </a:ext>
            </a:extLst>
          </p:cNvPr>
          <p:cNvSpPr txBox="1"/>
          <p:nvPr/>
        </p:nvSpPr>
        <p:spPr>
          <a:xfrm>
            <a:off x="695400" y="1524732"/>
            <a:ext cx="10725149" cy="553998"/>
          </a:xfrm>
          <a:prstGeom prst="rect">
            <a:avLst/>
          </a:prstGeom>
          <a:noFill/>
        </p:spPr>
        <p:txBody>
          <a:bodyPr wrap="square">
            <a:spAutoFit/>
          </a:bodyPr>
          <a:lstStyle/>
          <a:p>
            <a:r>
              <a:rPr lang="nb-NO" b="1" dirty="0"/>
              <a:t>Hva var årsakene til at du leste/lyttet til flere bøker i 2021?</a:t>
            </a:r>
          </a:p>
          <a:p>
            <a:r>
              <a:rPr lang="nb-NO" sz="900" dirty="0"/>
              <a:t>Spørsmålet er stilt til boklesere som svarte at de leste/lyttet til flere bøker siste året (n=389)</a:t>
            </a:r>
          </a:p>
          <a:p>
            <a:pPr lvl="0"/>
            <a:r>
              <a:rPr lang="nb-NO" sz="900" i="1" dirty="0">
                <a:solidFill>
                  <a:prstClr val="black"/>
                </a:solidFill>
              </a:rPr>
              <a:t>GRUPPERTE EGENSKAPER BASERT PÅ KORRELASJONSANALYSER</a:t>
            </a:r>
          </a:p>
        </p:txBody>
      </p:sp>
      <p:graphicFrame>
        <p:nvGraphicFramePr>
          <p:cNvPr id="11" name="Tabell 10">
            <a:extLst>
              <a:ext uri="{FF2B5EF4-FFF2-40B4-BE49-F238E27FC236}">
                <a16:creationId xmlns:a16="http://schemas.microsoft.com/office/drawing/2014/main" id="{4AE88327-0768-4DA1-94D3-F4D1BD6B6717}"/>
              </a:ext>
            </a:extLst>
          </p:cNvPr>
          <p:cNvGraphicFramePr>
            <a:graphicFrameLocks noGrp="1"/>
          </p:cNvGraphicFramePr>
          <p:nvPr>
            <p:extLst>
              <p:ext uri="{D42A27DB-BD31-4B8C-83A1-F6EECF244321}">
                <p14:modId xmlns:p14="http://schemas.microsoft.com/office/powerpoint/2010/main" val="1042818473"/>
              </p:ext>
            </p:extLst>
          </p:nvPr>
        </p:nvGraphicFramePr>
        <p:xfrm>
          <a:off x="767691" y="2124582"/>
          <a:ext cx="10083573" cy="4047308"/>
        </p:xfrm>
        <a:graphic>
          <a:graphicData uri="http://schemas.openxmlformats.org/drawingml/2006/table">
            <a:tbl>
              <a:tblPr>
                <a:effectLst>
                  <a:outerShdw blurRad="63500" sx="102000" sy="102000" algn="ctr" rotWithShape="0">
                    <a:prstClr val="black">
                      <a:alpha val="40000"/>
                    </a:prstClr>
                  </a:outerShdw>
                </a:effectLst>
              </a:tblPr>
              <a:tblGrid>
                <a:gridCol w="2233718">
                  <a:extLst>
                    <a:ext uri="{9D8B030D-6E8A-4147-A177-3AD203B41FA5}">
                      <a16:colId xmlns:a16="http://schemas.microsoft.com/office/drawing/2014/main" val="3581836247"/>
                    </a:ext>
                  </a:extLst>
                </a:gridCol>
                <a:gridCol w="603835">
                  <a:extLst>
                    <a:ext uri="{9D8B030D-6E8A-4147-A177-3AD203B41FA5}">
                      <a16:colId xmlns:a16="http://schemas.microsoft.com/office/drawing/2014/main" val="2284709073"/>
                    </a:ext>
                  </a:extLst>
                </a:gridCol>
                <a:gridCol w="603835">
                  <a:extLst>
                    <a:ext uri="{9D8B030D-6E8A-4147-A177-3AD203B41FA5}">
                      <a16:colId xmlns:a16="http://schemas.microsoft.com/office/drawing/2014/main" val="680341457"/>
                    </a:ext>
                  </a:extLst>
                </a:gridCol>
                <a:gridCol w="603835">
                  <a:extLst>
                    <a:ext uri="{9D8B030D-6E8A-4147-A177-3AD203B41FA5}">
                      <a16:colId xmlns:a16="http://schemas.microsoft.com/office/drawing/2014/main" val="4161946069"/>
                    </a:ext>
                  </a:extLst>
                </a:gridCol>
                <a:gridCol w="603835">
                  <a:extLst>
                    <a:ext uri="{9D8B030D-6E8A-4147-A177-3AD203B41FA5}">
                      <a16:colId xmlns:a16="http://schemas.microsoft.com/office/drawing/2014/main" val="1425471894"/>
                    </a:ext>
                  </a:extLst>
                </a:gridCol>
                <a:gridCol w="603835">
                  <a:extLst>
                    <a:ext uri="{9D8B030D-6E8A-4147-A177-3AD203B41FA5}">
                      <a16:colId xmlns:a16="http://schemas.microsoft.com/office/drawing/2014/main" val="496832011"/>
                    </a:ext>
                  </a:extLst>
                </a:gridCol>
                <a:gridCol w="603835">
                  <a:extLst>
                    <a:ext uri="{9D8B030D-6E8A-4147-A177-3AD203B41FA5}">
                      <a16:colId xmlns:a16="http://schemas.microsoft.com/office/drawing/2014/main" val="3378484395"/>
                    </a:ext>
                  </a:extLst>
                </a:gridCol>
                <a:gridCol w="603835">
                  <a:extLst>
                    <a:ext uri="{9D8B030D-6E8A-4147-A177-3AD203B41FA5}">
                      <a16:colId xmlns:a16="http://schemas.microsoft.com/office/drawing/2014/main" val="2844640961"/>
                    </a:ext>
                  </a:extLst>
                </a:gridCol>
                <a:gridCol w="603835">
                  <a:extLst>
                    <a:ext uri="{9D8B030D-6E8A-4147-A177-3AD203B41FA5}">
                      <a16:colId xmlns:a16="http://schemas.microsoft.com/office/drawing/2014/main" val="3022971846"/>
                    </a:ext>
                  </a:extLst>
                </a:gridCol>
                <a:gridCol w="603835">
                  <a:extLst>
                    <a:ext uri="{9D8B030D-6E8A-4147-A177-3AD203B41FA5}">
                      <a16:colId xmlns:a16="http://schemas.microsoft.com/office/drawing/2014/main" val="326088268"/>
                    </a:ext>
                  </a:extLst>
                </a:gridCol>
                <a:gridCol w="603835">
                  <a:extLst>
                    <a:ext uri="{9D8B030D-6E8A-4147-A177-3AD203B41FA5}">
                      <a16:colId xmlns:a16="http://schemas.microsoft.com/office/drawing/2014/main" val="3295725563"/>
                    </a:ext>
                  </a:extLst>
                </a:gridCol>
                <a:gridCol w="603835">
                  <a:extLst>
                    <a:ext uri="{9D8B030D-6E8A-4147-A177-3AD203B41FA5}">
                      <a16:colId xmlns:a16="http://schemas.microsoft.com/office/drawing/2014/main" val="3059163129"/>
                    </a:ext>
                  </a:extLst>
                </a:gridCol>
                <a:gridCol w="603835">
                  <a:extLst>
                    <a:ext uri="{9D8B030D-6E8A-4147-A177-3AD203B41FA5}">
                      <a16:colId xmlns:a16="http://schemas.microsoft.com/office/drawing/2014/main" val="513057930"/>
                    </a:ext>
                  </a:extLst>
                </a:gridCol>
                <a:gridCol w="603835">
                  <a:extLst>
                    <a:ext uri="{9D8B030D-6E8A-4147-A177-3AD203B41FA5}">
                      <a16:colId xmlns:a16="http://schemas.microsoft.com/office/drawing/2014/main" val="2164185995"/>
                    </a:ext>
                  </a:extLst>
                </a:gridCol>
              </a:tblGrid>
              <a:tr h="417284">
                <a:tc>
                  <a:txBody>
                    <a:bodyPr/>
                    <a:lstStyle/>
                    <a:p>
                      <a:pPr algn="l" fontAlgn="ctr"/>
                      <a:r>
                        <a:rPr lang="nb-NO" sz="1100" b="1" i="0" u="none" strike="noStrike" dirty="0">
                          <a:effectLst/>
                          <a:latin typeface="Calibri" panose="020F0502020204030204" pitchFamily="34" charset="0"/>
                        </a:rPr>
                        <a:t> </a:t>
                      </a:r>
                    </a:p>
                  </a:txBody>
                  <a:tcPr marL="88934"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Total</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Mann</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Kvinne</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16-19</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20-24</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25-29</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30-39</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40-49</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50-59</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60-69</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70+</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Har barn</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Ikke barn</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30586617"/>
                  </a:ext>
                </a:extLst>
              </a:tr>
              <a:tr h="216024">
                <a:tc>
                  <a:txBody>
                    <a:bodyPr/>
                    <a:lstStyle/>
                    <a:p>
                      <a:pPr algn="l" fontAlgn="ctr"/>
                      <a:r>
                        <a:rPr lang="nb-NO" sz="1100" b="0" i="1" u="none" strike="noStrike" dirty="0">
                          <a:effectLst/>
                          <a:latin typeface="Calibri" panose="020F0502020204030204" pitchFamily="34" charset="0"/>
                        </a:rPr>
                        <a:t>Antall intervju</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389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163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226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44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52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50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62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52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55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38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36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123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266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8198707"/>
                  </a:ext>
                </a:extLst>
              </a:tr>
              <a:tr h="216024">
                <a:tc>
                  <a:txBody>
                    <a:bodyPr/>
                    <a:lstStyle/>
                    <a:p>
                      <a:pPr algn="l" fontAlgn="ctr"/>
                      <a:r>
                        <a:rPr lang="nb-NO" sz="1100" b="0" i="0" u="none" strike="noStrike" dirty="0">
                          <a:effectLst/>
                          <a:latin typeface="Calibri" panose="020F0502020204030204" pitchFamily="34" charset="0"/>
                        </a:rPr>
                        <a:t>Ønsket å lese flere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42 %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00B050"/>
                          </a:solidFill>
                          <a:effectLst/>
                          <a:latin typeface="Calibri" panose="020F0502020204030204" pitchFamily="34" charset="0"/>
                        </a:rPr>
                        <a:t>60 %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00B050"/>
                          </a:solidFill>
                          <a:effectLst/>
                          <a:latin typeface="Calibri" panose="020F0502020204030204" pitchFamily="34" charset="0"/>
                        </a:rPr>
                        <a:t>56 %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41 %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28032302"/>
                  </a:ext>
                </a:extLst>
              </a:tr>
              <a:tr h="266498">
                <a:tc>
                  <a:txBody>
                    <a:bodyPr/>
                    <a:lstStyle/>
                    <a:p>
                      <a:pPr algn="l" fontAlgn="ctr"/>
                      <a:r>
                        <a:rPr lang="nb-NO" sz="1100" b="0" i="0" u="none" strike="noStrike" dirty="0">
                          <a:effectLst/>
                          <a:latin typeface="Calibri" panose="020F0502020204030204" pitchFamily="34" charset="0"/>
                        </a:rPr>
                        <a:t>Mer tid pga pandemien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49 %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44 %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46 %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C00000"/>
                          </a:solidFill>
                          <a:effectLst/>
                          <a:latin typeface="Calibri" panose="020F0502020204030204" pitchFamily="34" charset="0"/>
                        </a:rPr>
                        <a:t>27 %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00B050"/>
                          </a:solidFill>
                          <a:effectLst/>
                          <a:latin typeface="Calibri" panose="020F0502020204030204" pitchFamily="34" charset="0"/>
                        </a:rPr>
                        <a:t>40 %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47158570"/>
                  </a:ext>
                </a:extLst>
              </a:tr>
              <a:tr h="266498">
                <a:tc>
                  <a:txBody>
                    <a:bodyPr/>
                    <a:lstStyle/>
                    <a:p>
                      <a:pPr algn="l" fontAlgn="ctr"/>
                      <a:r>
                        <a:rPr lang="nb-NO" sz="1100" b="0" i="0" u="none" strike="noStrike" dirty="0">
                          <a:effectLst/>
                          <a:latin typeface="Calibri" panose="020F0502020204030204" pitchFamily="34" charset="0"/>
                        </a:rPr>
                        <a:t>Mer tid til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44 %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40 %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93129169"/>
                  </a:ext>
                </a:extLst>
              </a:tr>
              <a:tr h="266498">
                <a:tc>
                  <a:txBody>
                    <a:bodyPr/>
                    <a:lstStyle/>
                    <a:p>
                      <a:pPr algn="l" fontAlgn="ctr"/>
                      <a:r>
                        <a:rPr lang="nb-NO" sz="1100" b="0" i="0" u="none" strike="noStrike" dirty="0">
                          <a:effectLst/>
                          <a:latin typeface="Calibri" panose="020F0502020204030204" pitchFamily="34" charset="0"/>
                        </a:rPr>
                        <a:t>Flere fristende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00B050"/>
                          </a:solidFill>
                          <a:effectLst/>
                          <a:latin typeface="Calibri" panose="020F0502020204030204" pitchFamily="34" charset="0"/>
                        </a:rPr>
                        <a:t>51 %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44 %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46058432"/>
                  </a:ext>
                </a:extLst>
              </a:tr>
              <a:tr h="266498">
                <a:tc>
                  <a:txBody>
                    <a:bodyPr/>
                    <a:lstStyle/>
                    <a:p>
                      <a:pPr algn="l" fontAlgn="ctr"/>
                      <a:r>
                        <a:rPr lang="nb-NO" sz="1100" b="0" i="0" u="none" strike="noStrike" dirty="0">
                          <a:effectLst/>
                          <a:latin typeface="Calibri" panose="020F0502020204030204" pitchFamily="34" charset="0"/>
                        </a:rPr>
                        <a:t>Fikk mer leselyst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48 %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C00000"/>
                          </a:solidFill>
                          <a:effectLst/>
                          <a:latin typeface="Calibri" panose="020F0502020204030204" pitchFamily="34" charset="0"/>
                        </a:rPr>
                        <a:t>14 %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00B050"/>
                          </a:solidFill>
                          <a:effectLst/>
                          <a:latin typeface="Calibri" panose="020F0502020204030204" pitchFamily="34" charset="0"/>
                        </a:rPr>
                        <a:t>48 %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99450684"/>
                  </a:ext>
                </a:extLst>
              </a:tr>
              <a:tr h="266498">
                <a:tc>
                  <a:txBody>
                    <a:bodyPr/>
                    <a:lstStyle/>
                    <a:p>
                      <a:pPr algn="l" fontAlgn="ctr"/>
                      <a:r>
                        <a:rPr lang="nb-NO" sz="1100" b="0" i="0" u="none" strike="noStrike" dirty="0">
                          <a:effectLst/>
                          <a:latin typeface="Calibri" panose="020F0502020204030204" pitchFamily="34" charset="0"/>
                        </a:rPr>
                        <a:t>Valgte mer digitalt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C00000"/>
                          </a:solidFill>
                          <a:effectLst/>
                          <a:latin typeface="Calibri" panose="020F0502020204030204" pitchFamily="34" charset="0"/>
                        </a:rPr>
                        <a:t>19 %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00B050"/>
                          </a:solidFill>
                          <a:effectLst/>
                          <a:latin typeface="Calibri" panose="020F0502020204030204" pitchFamily="34" charset="0"/>
                        </a:rPr>
                        <a:t>36 %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00B050"/>
                          </a:solidFill>
                          <a:effectLst/>
                          <a:latin typeface="Calibri" panose="020F0502020204030204" pitchFamily="34" charset="0"/>
                        </a:rPr>
                        <a:t>42 %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57948670"/>
                  </a:ext>
                </a:extLst>
              </a:tr>
              <a:tr h="266498">
                <a:tc>
                  <a:txBody>
                    <a:bodyPr/>
                    <a:lstStyle/>
                    <a:p>
                      <a:pPr algn="l" fontAlgn="ctr"/>
                      <a:r>
                        <a:rPr lang="nb-NO" sz="1100" b="0" i="0" u="none" strike="noStrike" dirty="0">
                          <a:effectLst/>
                          <a:latin typeface="Calibri" panose="020F0502020204030204" pitchFamily="34" charset="0"/>
                        </a:rPr>
                        <a:t>Mindre jobb-/familietid</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41203553"/>
                  </a:ext>
                </a:extLst>
              </a:tr>
              <a:tr h="266498">
                <a:tc>
                  <a:txBody>
                    <a:bodyPr/>
                    <a:lstStyle/>
                    <a:p>
                      <a:pPr algn="l" fontAlgn="ctr"/>
                      <a:r>
                        <a:rPr lang="nb-NO" sz="1100" b="0" i="0" u="none" strike="noStrike" dirty="0">
                          <a:effectLst/>
                          <a:latin typeface="Calibri" panose="020F0502020204030204" pitchFamily="34" charset="0"/>
                        </a:rPr>
                        <a:t>Prioriterte tid til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28352186"/>
                  </a:ext>
                </a:extLst>
              </a:tr>
              <a:tr h="266498">
                <a:tc>
                  <a:txBody>
                    <a:bodyPr/>
                    <a:lstStyle/>
                    <a:p>
                      <a:pPr algn="l" fontAlgn="ctr"/>
                      <a:r>
                        <a:rPr lang="nn-NO" sz="1100" b="0" i="0" u="none" strike="noStrike" dirty="0">
                          <a:effectLst/>
                          <a:latin typeface="Calibri" panose="020F0502020204030204" pitchFamily="34" charset="0"/>
                        </a:rPr>
                        <a:t>Valgte bort film og SoMe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22948754"/>
                  </a:ext>
                </a:extLst>
              </a:tr>
              <a:tr h="266498">
                <a:tc>
                  <a:txBody>
                    <a:bodyPr/>
                    <a:lstStyle/>
                    <a:p>
                      <a:pPr algn="l" fontAlgn="ctr"/>
                      <a:r>
                        <a:rPr lang="nb-NO" sz="1100" b="0" i="0" u="none" strike="noStrike" dirty="0">
                          <a:effectLst/>
                          <a:latin typeface="Calibri" panose="020F0502020204030204" pitchFamily="34" charset="0"/>
                        </a:rPr>
                        <a:t>Flere lesesituasjoner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00B050"/>
                          </a:solidFill>
                          <a:effectLst/>
                          <a:latin typeface="Calibri" panose="020F0502020204030204" pitchFamily="34" charset="0"/>
                        </a:rPr>
                        <a:t>19 %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C00000"/>
                          </a:solidFill>
                          <a:effectLst/>
                          <a:latin typeface="Calibri" panose="020F0502020204030204" pitchFamily="34" charset="0"/>
                        </a:rPr>
                        <a:t>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74282750"/>
                  </a:ext>
                </a:extLst>
              </a:tr>
              <a:tr h="266498">
                <a:tc>
                  <a:txBody>
                    <a:bodyPr/>
                    <a:lstStyle/>
                    <a:p>
                      <a:pPr algn="l" fontAlgn="ctr"/>
                      <a:r>
                        <a:rPr lang="nb-NO" sz="1100" b="0" i="0" u="none" strike="noStrike" dirty="0">
                          <a:effectLst/>
                          <a:latin typeface="Calibri" panose="020F0502020204030204" pitchFamily="34" charset="0"/>
                        </a:rPr>
                        <a:t>Flere i gave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00B050"/>
                          </a:solidFill>
                          <a:effectLst/>
                          <a:latin typeface="Calibri" panose="020F0502020204030204" pitchFamily="34" charset="0"/>
                        </a:rPr>
                        <a:t>16 %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C00000"/>
                          </a:solidFill>
                          <a:effectLst/>
                          <a:latin typeface="Calibri" panose="020F0502020204030204" pitchFamily="34" charset="0"/>
                        </a:rPr>
                        <a:t>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31351568"/>
                  </a:ext>
                </a:extLst>
              </a:tr>
              <a:tr h="266498">
                <a:tc>
                  <a:txBody>
                    <a:bodyPr/>
                    <a:lstStyle/>
                    <a:p>
                      <a:pPr algn="l" fontAlgn="ctr"/>
                      <a:r>
                        <a:rPr lang="nb-NO" sz="1100" b="0" i="0" u="none" strike="noStrike" dirty="0">
                          <a:effectLst/>
                          <a:latin typeface="Calibri" panose="020F0502020204030204" pitchFamily="34" charset="0"/>
                        </a:rPr>
                        <a:t>Enkelt å skaffe og få levert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76303645"/>
                  </a:ext>
                </a:extLst>
              </a:tr>
              <a:tr h="266498">
                <a:tc>
                  <a:txBody>
                    <a:bodyPr/>
                    <a:lstStyle/>
                    <a:p>
                      <a:pPr algn="l" fontAlgn="ctr"/>
                      <a:r>
                        <a:rPr lang="nb-NO" sz="1100" b="0" i="0" u="none" strike="noStrike" dirty="0">
                          <a:effectLst/>
                          <a:latin typeface="Calibri" panose="020F0502020204030204" pitchFamily="34" charset="0"/>
                        </a:rPr>
                        <a:t>Andre årsaker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68867155"/>
                  </a:ext>
                </a:extLst>
              </a:tr>
            </a:tbl>
          </a:graphicData>
        </a:graphic>
      </p:graphicFrame>
      <p:sp>
        <p:nvSpPr>
          <p:cNvPr id="12" name="Ellipse 11">
            <a:extLst>
              <a:ext uri="{FF2B5EF4-FFF2-40B4-BE49-F238E27FC236}">
                <a16:creationId xmlns:a16="http://schemas.microsoft.com/office/drawing/2014/main" id="{5E409F4B-9A52-439A-9CBD-231B981F11F4}"/>
              </a:ext>
            </a:extLst>
          </p:cNvPr>
          <p:cNvSpPr/>
          <p:nvPr/>
        </p:nvSpPr>
        <p:spPr>
          <a:xfrm>
            <a:off x="7816072" y="2945137"/>
            <a:ext cx="1839094" cy="28803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3" name="Ellipse 12">
            <a:extLst>
              <a:ext uri="{FF2B5EF4-FFF2-40B4-BE49-F238E27FC236}">
                <a16:creationId xmlns:a16="http://schemas.microsoft.com/office/drawing/2014/main" id="{8541E7DC-F3F5-4D1E-B424-695FE99A643A}"/>
              </a:ext>
            </a:extLst>
          </p:cNvPr>
          <p:cNvSpPr/>
          <p:nvPr/>
        </p:nvSpPr>
        <p:spPr>
          <a:xfrm>
            <a:off x="4759937" y="2737547"/>
            <a:ext cx="1317088" cy="2308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4" name="Ellipse 13">
            <a:extLst>
              <a:ext uri="{FF2B5EF4-FFF2-40B4-BE49-F238E27FC236}">
                <a16:creationId xmlns:a16="http://schemas.microsoft.com/office/drawing/2014/main" id="{1700E2CD-01B4-4B4F-A272-7538D9691F90}"/>
              </a:ext>
            </a:extLst>
          </p:cNvPr>
          <p:cNvSpPr/>
          <p:nvPr/>
        </p:nvSpPr>
        <p:spPr>
          <a:xfrm>
            <a:off x="10224451" y="2956573"/>
            <a:ext cx="626813" cy="28803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5" name="TekstSylinder 14">
            <a:extLst>
              <a:ext uri="{FF2B5EF4-FFF2-40B4-BE49-F238E27FC236}">
                <a16:creationId xmlns:a16="http://schemas.microsoft.com/office/drawing/2014/main" id="{4E15344C-2B76-4819-8C22-40BB2E457B2B}"/>
              </a:ext>
            </a:extLst>
          </p:cNvPr>
          <p:cNvSpPr txBox="1"/>
          <p:nvPr/>
        </p:nvSpPr>
        <p:spPr>
          <a:xfrm>
            <a:off x="727714" y="6150496"/>
            <a:ext cx="5948164" cy="230832"/>
          </a:xfrm>
          <a:prstGeom prst="rect">
            <a:avLst/>
          </a:prstGeom>
          <a:noFill/>
        </p:spPr>
        <p:txBody>
          <a:bodyPr wrap="square" rtlCol="0">
            <a:spAutoFit/>
          </a:bodyPr>
          <a:lstStyle/>
          <a:p>
            <a:r>
              <a:rPr lang="nb-NO" sz="900" i="1" dirty="0"/>
              <a:t>Signifikante forskjeller er markert med grønne tall for høyere og røde for lavere</a:t>
            </a:r>
          </a:p>
        </p:txBody>
      </p:sp>
    </p:spTree>
    <p:extLst>
      <p:ext uri="{BB962C8B-B14F-4D97-AF65-F5344CB8AC3E}">
        <p14:creationId xmlns:p14="http://schemas.microsoft.com/office/powerpoint/2010/main" val="381445201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02793F81-8AAF-2A43-A7C7-0DD9BA4D1BCC}"/>
              </a:ext>
            </a:extLst>
          </p:cNvPr>
          <p:cNvSpPr>
            <a:spLocks noGrp="1"/>
          </p:cNvSpPr>
          <p:nvPr>
            <p:ph type="body" sz="quarter" idx="11"/>
          </p:nvPr>
        </p:nvSpPr>
        <p:spPr>
          <a:xfrm>
            <a:off x="1991544" y="2460252"/>
            <a:ext cx="2489620" cy="1597962"/>
          </a:xfrm>
        </p:spPr>
        <p:txBody>
          <a:bodyPr/>
          <a:lstStyle/>
          <a:p>
            <a:r>
              <a:rPr lang="nb-NO" dirty="0"/>
              <a:t>01</a:t>
            </a:r>
          </a:p>
        </p:txBody>
      </p:sp>
      <p:sp>
        <p:nvSpPr>
          <p:cNvPr id="3" name="Plassholder for tekst 2">
            <a:extLst>
              <a:ext uri="{FF2B5EF4-FFF2-40B4-BE49-F238E27FC236}">
                <a16:creationId xmlns:a16="http://schemas.microsoft.com/office/drawing/2014/main" id="{4955106B-59C9-C947-A12B-13AAF526CFC0}"/>
              </a:ext>
            </a:extLst>
          </p:cNvPr>
          <p:cNvSpPr>
            <a:spLocks noGrp="1"/>
          </p:cNvSpPr>
          <p:nvPr>
            <p:ph type="body" sz="quarter" idx="12"/>
          </p:nvPr>
        </p:nvSpPr>
        <p:spPr>
          <a:xfrm>
            <a:off x="4727848" y="2924944"/>
            <a:ext cx="5647284" cy="375089"/>
          </a:xfrm>
        </p:spPr>
        <p:txBody>
          <a:bodyPr/>
          <a:lstStyle/>
          <a:p>
            <a:r>
              <a:rPr lang="nb-NO" sz="2400" dirty="0"/>
              <a:t>BAKGRUNNSINFORMASJON</a:t>
            </a:r>
          </a:p>
          <a:p>
            <a:r>
              <a:rPr lang="nb-NO" sz="1200" dirty="0"/>
              <a:t>METODE OG UTVALG</a:t>
            </a:r>
          </a:p>
          <a:p>
            <a:r>
              <a:rPr lang="nb-NO" sz="1200" dirty="0"/>
              <a:t>NEDBRYTNINGSGRUPPER</a:t>
            </a:r>
          </a:p>
          <a:p>
            <a:r>
              <a:rPr lang="nb-NO" sz="1200" dirty="0"/>
              <a:t>HOLDNINGSGRUPPER</a:t>
            </a:r>
          </a:p>
        </p:txBody>
      </p:sp>
    </p:spTree>
    <p:extLst>
      <p:ext uri="{BB962C8B-B14F-4D97-AF65-F5344CB8AC3E}">
        <p14:creationId xmlns:p14="http://schemas.microsoft.com/office/powerpoint/2010/main" val="126945609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5C02BF-3AC6-4011-875A-18714C67C6C2}"/>
              </a:ext>
            </a:extLst>
          </p:cNvPr>
          <p:cNvSpPr>
            <a:spLocks noGrp="1"/>
          </p:cNvSpPr>
          <p:nvPr>
            <p:ph type="title"/>
          </p:nvPr>
        </p:nvSpPr>
        <p:spPr>
          <a:xfrm>
            <a:off x="742951" y="333376"/>
            <a:ext cx="10725149" cy="1007392"/>
          </a:xfrm>
        </p:spPr>
        <p:txBody>
          <a:bodyPr/>
          <a:lstStyle/>
          <a:p>
            <a:r>
              <a:rPr lang="nb-NO" sz="1200" dirty="0">
                <a:solidFill>
                  <a:schemeClr val="tx1">
                    <a:lumMod val="50000"/>
                    <a:lumOff val="50000"/>
                  </a:schemeClr>
                </a:solidFill>
              </a:rPr>
              <a:t>ÅRSAK FOR Å LESE / LYTTE TIL  FLERE BØKER i 2021:</a:t>
            </a:r>
            <a:br>
              <a:rPr lang="nb-NO" sz="1200" dirty="0">
                <a:solidFill>
                  <a:schemeClr val="tx1">
                    <a:lumMod val="50000"/>
                    <a:lumOff val="50000"/>
                  </a:schemeClr>
                </a:solidFill>
              </a:rPr>
            </a:br>
            <a:r>
              <a:rPr lang="nb-NO" dirty="0">
                <a:solidFill>
                  <a:schemeClr val="tx1"/>
                </a:solidFill>
              </a:rPr>
              <a:t>Mer tid grunnet pandemi er oftere en årsak hos «De bokinteresserte»</a:t>
            </a:r>
            <a:br>
              <a:rPr lang="nb-NO" dirty="0">
                <a:solidFill>
                  <a:schemeClr val="tx1"/>
                </a:solidFill>
              </a:rPr>
            </a:br>
            <a:r>
              <a:rPr lang="nb-NO" sz="1200" dirty="0">
                <a:solidFill>
                  <a:schemeClr val="tx1"/>
                </a:solidFill>
              </a:rPr>
              <a:t>De tilbudsbevisste fant oftere flere fristende bøker – mens «Opplever barrierer» fikk oftere mer leselyst</a:t>
            </a:r>
            <a:endParaRPr lang="nb-NO" sz="1200" dirty="0">
              <a:solidFill>
                <a:schemeClr val="tx1">
                  <a:lumMod val="50000"/>
                  <a:lumOff val="50000"/>
                </a:schemeClr>
              </a:solidFill>
            </a:endParaRPr>
          </a:p>
        </p:txBody>
      </p:sp>
      <p:graphicFrame>
        <p:nvGraphicFramePr>
          <p:cNvPr id="11" name="Tabell 10">
            <a:extLst>
              <a:ext uri="{FF2B5EF4-FFF2-40B4-BE49-F238E27FC236}">
                <a16:creationId xmlns:a16="http://schemas.microsoft.com/office/drawing/2014/main" id="{4AE88327-0768-4DA1-94D3-F4D1BD6B6717}"/>
              </a:ext>
            </a:extLst>
          </p:cNvPr>
          <p:cNvGraphicFramePr>
            <a:graphicFrameLocks noGrp="1"/>
          </p:cNvGraphicFramePr>
          <p:nvPr>
            <p:extLst>
              <p:ext uri="{D42A27DB-BD31-4B8C-83A1-F6EECF244321}">
                <p14:modId xmlns:p14="http://schemas.microsoft.com/office/powerpoint/2010/main" val="3554899877"/>
              </p:ext>
            </p:extLst>
          </p:nvPr>
        </p:nvGraphicFramePr>
        <p:xfrm>
          <a:off x="796191" y="2060848"/>
          <a:ext cx="10045718" cy="4047308"/>
        </p:xfrm>
        <a:graphic>
          <a:graphicData uri="http://schemas.openxmlformats.org/drawingml/2006/table">
            <a:tbl>
              <a:tblPr>
                <a:effectLst>
                  <a:outerShdw blurRad="63500" sx="102000" sy="102000" algn="ctr" rotWithShape="0">
                    <a:prstClr val="black">
                      <a:alpha val="40000"/>
                    </a:prstClr>
                  </a:outerShdw>
                </a:effectLst>
              </a:tblPr>
              <a:tblGrid>
                <a:gridCol w="2233718">
                  <a:extLst>
                    <a:ext uri="{9D8B030D-6E8A-4147-A177-3AD203B41FA5}">
                      <a16:colId xmlns:a16="http://schemas.microsoft.com/office/drawing/2014/main" val="3581836247"/>
                    </a:ext>
                  </a:extLst>
                </a:gridCol>
                <a:gridCol w="1116000">
                  <a:extLst>
                    <a:ext uri="{9D8B030D-6E8A-4147-A177-3AD203B41FA5}">
                      <a16:colId xmlns:a16="http://schemas.microsoft.com/office/drawing/2014/main" val="2284709073"/>
                    </a:ext>
                  </a:extLst>
                </a:gridCol>
                <a:gridCol w="1116000">
                  <a:extLst>
                    <a:ext uri="{9D8B030D-6E8A-4147-A177-3AD203B41FA5}">
                      <a16:colId xmlns:a16="http://schemas.microsoft.com/office/drawing/2014/main" val="680341457"/>
                    </a:ext>
                  </a:extLst>
                </a:gridCol>
                <a:gridCol w="1116000">
                  <a:extLst>
                    <a:ext uri="{9D8B030D-6E8A-4147-A177-3AD203B41FA5}">
                      <a16:colId xmlns:a16="http://schemas.microsoft.com/office/drawing/2014/main" val="4161946069"/>
                    </a:ext>
                  </a:extLst>
                </a:gridCol>
                <a:gridCol w="1116000">
                  <a:extLst>
                    <a:ext uri="{9D8B030D-6E8A-4147-A177-3AD203B41FA5}">
                      <a16:colId xmlns:a16="http://schemas.microsoft.com/office/drawing/2014/main" val="1425471894"/>
                    </a:ext>
                  </a:extLst>
                </a:gridCol>
                <a:gridCol w="1116000">
                  <a:extLst>
                    <a:ext uri="{9D8B030D-6E8A-4147-A177-3AD203B41FA5}">
                      <a16:colId xmlns:a16="http://schemas.microsoft.com/office/drawing/2014/main" val="496832011"/>
                    </a:ext>
                  </a:extLst>
                </a:gridCol>
                <a:gridCol w="1116000">
                  <a:extLst>
                    <a:ext uri="{9D8B030D-6E8A-4147-A177-3AD203B41FA5}">
                      <a16:colId xmlns:a16="http://schemas.microsoft.com/office/drawing/2014/main" val="3378484395"/>
                    </a:ext>
                  </a:extLst>
                </a:gridCol>
                <a:gridCol w="1116000">
                  <a:extLst>
                    <a:ext uri="{9D8B030D-6E8A-4147-A177-3AD203B41FA5}">
                      <a16:colId xmlns:a16="http://schemas.microsoft.com/office/drawing/2014/main" val="2844640961"/>
                    </a:ext>
                  </a:extLst>
                </a:gridCol>
              </a:tblGrid>
              <a:tr h="417284">
                <a:tc>
                  <a:txBody>
                    <a:bodyPr/>
                    <a:lstStyle/>
                    <a:p>
                      <a:pPr algn="l" fontAlgn="ctr"/>
                      <a:r>
                        <a:rPr lang="nb-NO" sz="1100" b="0" i="0" u="none" strike="noStrike" dirty="0">
                          <a:effectLst/>
                          <a:latin typeface="Calibri" panose="020F0502020204030204" pitchFamily="34" charset="0"/>
                        </a:rPr>
                        <a:t> </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Total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De </a:t>
                      </a:r>
                    </a:p>
                    <a:p>
                      <a:pPr algn="ctr" fontAlgn="ctr"/>
                      <a:r>
                        <a:rPr lang="nb-NO" sz="1100" b="1" i="0" u="none" strike="noStrike" dirty="0">
                          <a:effectLst/>
                          <a:latin typeface="Calibri" panose="020F0502020204030204" pitchFamily="34" charset="0"/>
                        </a:rPr>
                        <a:t>moderne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Mobil-</a:t>
                      </a:r>
                    </a:p>
                    <a:p>
                      <a:pPr algn="ctr" fontAlgn="ctr"/>
                      <a:r>
                        <a:rPr lang="nb-NO" sz="1100" b="1" i="0" u="none" strike="noStrike" dirty="0">
                          <a:effectLst/>
                          <a:latin typeface="Calibri" panose="020F0502020204030204" pitchFamily="34" charset="0"/>
                        </a:rPr>
                        <a:t>tidstyvene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De </a:t>
                      </a:r>
                    </a:p>
                    <a:p>
                      <a:pPr algn="ctr" fontAlgn="ctr"/>
                      <a:r>
                        <a:rPr lang="nb-NO" sz="1100" b="1" i="0" u="none" strike="noStrike" dirty="0">
                          <a:effectLst/>
                          <a:latin typeface="Calibri" panose="020F0502020204030204" pitchFamily="34" charset="0"/>
                        </a:rPr>
                        <a:t>tilbudsbevisste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De bokinteresserte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Opplever </a:t>
                      </a:r>
                    </a:p>
                    <a:p>
                      <a:pPr algn="ctr" fontAlgn="ctr"/>
                      <a:r>
                        <a:rPr lang="nb-NO" sz="1100" b="1" i="0" u="none" strike="noStrike" dirty="0">
                          <a:effectLst/>
                          <a:latin typeface="Calibri" panose="020F0502020204030204" pitchFamily="34" charset="0"/>
                        </a:rPr>
                        <a:t>barrierer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De barneorienterte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30586617"/>
                  </a:ext>
                </a:extLst>
              </a:tr>
              <a:tr h="216024">
                <a:tc>
                  <a:txBody>
                    <a:bodyPr/>
                    <a:lstStyle/>
                    <a:p>
                      <a:pPr algn="l" fontAlgn="ctr"/>
                      <a:r>
                        <a:rPr lang="nb-NO" sz="1100" b="0" i="1" u="none" strike="noStrike" dirty="0">
                          <a:effectLst/>
                          <a:latin typeface="Calibri" panose="020F0502020204030204" pitchFamily="34" charset="0"/>
                        </a:rPr>
                        <a:t>Antall intervju</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389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146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53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62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55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44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29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8198707"/>
                  </a:ext>
                </a:extLst>
              </a:tr>
              <a:tr h="216024">
                <a:tc>
                  <a:txBody>
                    <a:bodyPr/>
                    <a:lstStyle/>
                    <a:p>
                      <a:pPr algn="l" fontAlgn="ctr"/>
                      <a:r>
                        <a:rPr lang="nb-NO" sz="1100" b="0" i="0" u="none" strike="noStrike" dirty="0">
                          <a:effectLst/>
                          <a:latin typeface="Calibri" panose="020F0502020204030204" pitchFamily="34" charset="0"/>
                        </a:rPr>
                        <a:t>Ønsket å lese flere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43 %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50 %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28032302"/>
                  </a:ext>
                </a:extLst>
              </a:tr>
              <a:tr h="266498">
                <a:tc>
                  <a:txBody>
                    <a:bodyPr/>
                    <a:lstStyle/>
                    <a:p>
                      <a:pPr algn="l" fontAlgn="ctr"/>
                      <a:r>
                        <a:rPr lang="nb-NO" sz="1100" b="0" i="0" u="none" strike="noStrike" dirty="0">
                          <a:effectLst/>
                          <a:latin typeface="Calibri" panose="020F0502020204030204" pitchFamily="34" charset="0"/>
                        </a:rPr>
                        <a:t>Mer tid pga pandemien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C00000"/>
                          </a:solidFill>
                          <a:effectLst/>
                          <a:latin typeface="Calibri" panose="020F0502020204030204" pitchFamily="34" charset="0"/>
                        </a:rPr>
                        <a:t>16 %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43 %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00B050"/>
                          </a:solidFill>
                          <a:effectLst/>
                          <a:latin typeface="Calibri" panose="020F0502020204030204" pitchFamily="34" charset="0"/>
                        </a:rPr>
                        <a:t>59 %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47158570"/>
                  </a:ext>
                </a:extLst>
              </a:tr>
              <a:tr h="266498">
                <a:tc>
                  <a:txBody>
                    <a:bodyPr/>
                    <a:lstStyle/>
                    <a:p>
                      <a:pPr algn="l" fontAlgn="ctr"/>
                      <a:r>
                        <a:rPr lang="nb-NO" sz="1100" b="0" i="0" u="none" strike="noStrike" dirty="0">
                          <a:effectLst/>
                          <a:latin typeface="Calibri" panose="020F0502020204030204" pitchFamily="34" charset="0"/>
                        </a:rPr>
                        <a:t>Mer tid til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C00000"/>
                          </a:solidFill>
                          <a:effectLst/>
                          <a:latin typeface="Calibri" panose="020F0502020204030204" pitchFamily="34" charset="0"/>
                        </a:rPr>
                        <a:t>19 %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00B050"/>
                          </a:solidFill>
                          <a:effectLst/>
                          <a:latin typeface="Calibri" panose="020F0502020204030204" pitchFamily="34" charset="0"/>
                        </a:rPr>
                        <a:t>51 %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93129169"/>
                  </a:ext>
                </a:extLst>
              </a:tr>
              <a:tr h="266498">
                <a:tc>
                  <a:txBody>
                    <a:bodyPr/>
                    <a:lstStyle/>
                    <a:p>
                      <a:pPr algn="l" fontAlgn="ctr"/>
                      <a:r>
                        <a:rPr lang="nb-NO" sz="1100" b="0" i="0" u="none" strike="noStrike" dirty="0">
                          <a:effectLst/>
                          <a:latin typeface="Calibri" panose="020F0502020204030204" pitchFamily="34" charset="0"/>
                        </a:rPr>
                        <a:t>Flere fristende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C00000"/>
                          </a:solidFill>
                          <a:effectLst/>
                          <a:latin typeface="Calibri" panose="020F0502020204030204" pitchFamily="34" charset="0"/>
                        </a:rPr>
                        <a:t>19 %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00B050"/>
                          </a:solidFill>
                          <a:effectLst/>
                          <a:latin typeface="Calibri" panose="020F0502020204030204" pitchFamily="34" charset="0"/>
                        </a:rPr>
                        <a:t>45 %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43 %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46058432"/>
                  </a:ext>
                </a:extLst>
              </a:tr>
              <a:tr h="266498">
                <a:tc>
                  <a:txBody>
                    <a:bodyPr/>
                    <a:lstStyle/>
                    <a:p>
                      <a:pPr algn="l" fontAlgn="ctr"/>
                      <a:r>
                        <a:rPr lang="nb-NO" sz="1100" b="0" i="0" u="none" strike="noStrike" dirty="0">
                          <a:effectLst/>
                          <a:latin typeface="Calibri" panose="020F0502020204030204" pitchFamily="34" charset="0"/>
                        </a:rPr>
                        <a:t>Fikk mer leselyst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00B050"/>
                          </a:solidFill>
                          <a:effectLst/>
                          <a:latin typeface="Calibri" panose="020F0502020204030204" pitchFamily="34" charset="0"/>
                        </a:rPr>
                        <a:t>52 %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99450684"/>
                  </a:ext>
                </a:extLst>
              </a:tr>
              <a:tr h="266498">
                <a:tc>
                  <a:txBody>
                    <a:bodyPr/>
                    <a:lstStyle/>
                    <a:p>
                      <a:pPr algn="l" fontAlgn="ctr"/>
                      <a:r>
                        <a:rPr lang="nb-NO" sz="1100" b="0" i="0" u="none" strike="noStrike" dirty="0">
                          <a:effectLst/>
                          <a:latin typeface="Calibri" panose="020F0502020204030204" pitchFamily="34" charset="0"/>
                        </a:rPr>
                        <a:t>Valgte mer digitalt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46 %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57948670"/>
                  </a:ext>
                </a:extLst>
              </a:tr>
              <a:tr h="266498">
                <a:tc>
                  <a:txBody>
                    <a:bodyPr/>
                    <a:lstStyle/>
                    <a:p>
                      <a:pPr algn="l" fontAlgn="ctr"/>
                      <a:r>
                        <a:rPr lang="nb-NO" sz="1100" b="0" i="0" u="none" strike="noStrike" dirty="0">
                          <a:effectLst/>
                          <a:latin typeface="Calibri" panose="020F0502020204030204" pitchFamily="34" charset="0"/>
                        </a:rPr>
                        <a:t>Mindre jobb-/familietid</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C00000"/>
                          </a:solidFill>
                          <a:effectLst/>
                          <a:latin typeface="Calibri" panose="020F0502020204030204" pitchFamily="34" charset="0"/>
                        </a:rPr>
                        <a:t>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41203553"/>
                  </a:ext>
                </a:extLst>
              </a:tr>
              <a:tr h="266498">
                <a:tc>
                  <a:txBody>
                    <a:bodyPr/>
                    <a:lstStyle/>
                    <a:p>
                      <a:pPr algn="l" fontAlgn="ctr"/>
                      <a:r>
                        <a:rPr lang="nb-NO" sz="1100" b="0" i="0" u="none" strike="noStrike" dirty="0">
                          <a:effectLst/>
                          <a:latin typeface="Calibri" panose="020F0502020204030204" pitchFamily="34" charset="0"/>
                        </a:rPr>
                        <a:t>Prioriterte tid til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C00000"/>
                          </a:solidFill>
                          <a:effectLst/>
                          <a:latin typeface="Calibri" panose="020F0502020204030204" pitchFamily="34" charset="0"/>
                        </a:rPr>
                        <a:t>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00B050"/>
                          </a:solidFill>
                          <a:effectLst/>
                          <a:latin typeface="Calibri" panose="020F0502020204030204" pitchFamily="34" charset="0"/>
                        </a:rPr>
                        <a:t>32 %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00B050"/>
                          </a:solidFill>
                          <a:effectLst/>
                          <a:latin typeface="Calibri" panose="020F0502020204030204" pitchFamily="34" charset="0"/>
                        </a:rPr>
                        <a:t>32 %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28352186"/>
                  </a:ext>
                </a:extLst>
              </a:tr>
              <a:tr h="266498">
                <a:tc>
                  <a:txBody>
                    <a:bodyPr/>
                    <a:lstStyle/>
                    <a:p>
                      <a:pPr algn="l" fontAlgn="ctr"/>
                      <a:r>
                        <a:rPr lang="nn-NO" sz="1100" b="0" i="0" u="none" strike="noStrike" dirty="0">
                          <a:effectLst/>
                          <a:latin typeface="Calibri" panose="020F0502020204030204" pitchFamily="34" charset="0"/>
                        </a:rPr>
                        <a:t>Valgte bort film og SoMe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22948754"/>
                  </a:ext>
                </a:extLst>
              </a:tr>
              <a:tr h="266498">
                <a:tc>
                  <a:txBody>
                    <a:bodyPr/>
                    <a:lstStyle/>
                    <a:p>
                      <a:pPr algn="l" fontAlgn="ctr"/>
                      <a:r>
                        <a:rPr lang="nb-NO" sz="1100" b="0" i="0" u="none" strike="noStrike" dirty="0">
                          <a:effectLst/>
                          <a:latin typeface="Calibri" panose="020F0502020204030204" pitchFamily="34" charset="0"/>
                        </a:rPr>
                        <a:t>Flere lesesituasjoner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74282750"/>
                  </a:ext>
                </a:extLst>
              </a:tr>
              <a:tr h="266498">
                <a:tc>
                  <a:txBody>
                    <a:bodyPr/>
                    <a:lstStyle/>
                    <a:p>
                      <a:pPr algn="l" fontAlgn="ctr"/>
                      <a:r>
                        <a:rPr lang="nb-NO" sz="1100" b="0" i="0" u="none" strike="noStrike" dirty="0">
                          <a:effectLst/>
                          <a:latin typeface="Calibri" panose="020F0502020204030204" pitchFamily="34" charset="0"/>
                        </a:rPr>
                        <a:t>Flere i gave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31351568"/>
                  </a:ext>
                </a:extLst>
              </a:tr>
              <a:tr h="266498">
                <a:tc>
                  <a:txBody>
                    <a:bodyPr/>
                    <a:lstStyle/>
                    <a:p>
                      <a:pPr algn="l" fontAlgn="ctr"/>
                      <a:r>
                        <a:rPr lang="nb-NO" sz="1100" b="0" i="0" u="none" strike="noStrike" dirty="0">
                          <a:effectLst/>
                          <a:latin typeface="Calibri" panose="020F0502020204030204" pitchFamily="34" charset="0"/>
                        </a:rPr>
                        <a:t>Enkelt å skaffe og få levert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00B050"/>
                          </a:solidFill>
                          <a:effectLst/>
                          <a:latin typeface="Calibri" panose="020F0502020204030204" pitchFamily="34" charset="0"/>
                        </a:rPr>
                        <a:t>13 %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76303645"/>
                  </a:ext>
                </a:extLst>
              </a:tr>
              <a:tr h="266498">
                <a:tc>
                  <a:txBody>
                    <a:bodyPr/>
                    <a:lstStyle/>
                    <a:p>
                      <a:pPr algn="l" fontAlgn="ctr"/>
                      <a:r>
                        <a:rPr lang="nb-NO" sz="1100" b="0" i="0" u="none" strike="noStrike" dirty="0">
                          <a:effectLst/>
                          <a:latin typeface="Calibri" panose="020F0502020204030204" pitchFamily="34" charset="0"/>
                        </a:rPr>
                        <a:t>Andre årsaker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68867155"/>
                  </a:ext>
                </a:extLst>
              </a:tr>
            </a:tbl>
          </a:graphicData>
        </a:graphic>
      </p:graphicFrame>
      <p:sp>
        <p:nvSpPr>
          <p:cNvPr id="12" name="Ellipse 11">
            <a:extLst>
              <a:ext uri="{FF2B5EF4-FFF2-40B4-BE49-F238E27FC236}">
                <a16:creationId xmlns:a16="http://schemas.microsoft.com/office/drawing/2014/main" id="{5E409F4B-9A52-439A-9CBD-231B981F11F4}"/>
              </a:ext>
            </a:extLst>
          </p:cNvPr>
          <p:cNvSpPr/>
          <p:nvPr/>
        </p:nvSpPr>
        <p:spPr>
          <a:xfrm>
            <a:off x="6600056" y="3458137"/>
            <a:ext cx="720080" cy="2308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3" name="Ellipse 12">
            <a:extLst>
              <a:ext uri="{FF2B5EF4-FFF2-40B4-BE49-F238E27FC236}">
                <a16:creationId xmlns:a16="http://schemas.microsoft.com/office/drawing/2014/main" id="{8541E7DC-F3F5-4D1E-B424-695FE99A643A}"/>
              </a:ext>
            </a:extLst>
          </p:cNvPr>
          <p:cNvSpPr/>
          <p:nvPr/>
        </p:nvSpPr>
        <p:spPr>
          <a:xfrm>
            <a:off x="7726810" y="2910002"/>
            <a:ext cx="626813" cy="5124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5" name="TekstSylinder 14">
            <a:extLst>
              <a:ext uri="{FF2B5EF4-FFF2-40B4-BE49-F238E27FC236}">
                <a16:creationId xmlns:a16="http://schemas.microsoft.com/office/drawing/2014/main" id="{4E15344C-2B76-4819-8C22-40BB2E457B2B}"/>
              </a:ext>
            </a:extLst>
          </p:cNvPr>
          <p:cNvSpPr txBox="1"/>
          <p:nvPr/>
        </p:nvSpPr>
        <p:spPr>
          <a:xfrm>
            <a:off x="756214" y="6086762"/>
            <a:ext cx="5948164" cy="230832"/>
          </a:xfrm>
          <a:prstGeom prst="rect">
            <a:avLst/>
          </a:prstGeom>
          <a:noFill/>
        </p:spPr>
        <p:txBody>
          <a:bodyPr wrap="square" rtlCol="0">
            <a:spAutoFit/>
          </a:bodyPr>
          <a:lstStyle/>
          <a:p>
            <a:r>
              <a:rPr lang="nb-NO" sz="900" i="1" dirty="0"/>
              <a:t>Signifikante forskjeller er markert med grønne tall for høyere og røde for lavere</a:t>
            </a:r>
          </a:p>
        </p:txBody>
      </p:sp>
      <p:sp>
        <p:nvSpPr>
          <p:cNvPr id="17" name="Ellipse 16">
            <a:extLst>
              <a:ext uri="{FF2B5EF4-FFF2-40B4-BE49-F238E27FC236}">
                <a16:creationId xmlns:a16="http://schemas.microsoft.com/office/drawing/2014/main" id="{5831D563-C974-43FF-8CB1-1AF0E9DD2680}"/>
              </a:ext>
            </a:extLst>
          </p:cNvPr>
          <p:cNvSpPr/>
          <p:nvPr/>
        </p:nvSpPr>
        <p:spPr>
          <a:xfrm>
            <a:off x="7680176" y="4523780"/>
            <a:ext cx="720080" cy="2308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8" name="Ellipse 17">
            <a:extLst>
              <a:ext uri="{FF2B5EF4-FFF2-40B4-BE49-F238E27FC236}">
                <a16:creationId xmlns:a16="http://schemas.microsoft.com/office/drawing/2014/main" id="{851EDFDB-7C13-489D-A990-EF30D845BC63}"/>
              </a:ext>
            </a:extLst>
          </p:cNvPr>
          <p:cNvSpPr/>
          <p:nvPr/>
        </p:nvSpPr>
        <p:spPr>
          <a:xfrm>
            <a:off x="8832304" y="3727555"/>
            <a:ext cx="720080" cy="2308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9" name="Ellipse 18">
            <a:extLst>
              <a:ext uri="{FF2B5EF4-FFF2-40B4-BE49-F238E27FC236}">
                <a16:creationId xmlns:a16="http://schemas.microsoft.com/office/drawing/2014/main" id="{CF264C40-1CCF-4E20-850C-E97078F237F8}"/>
              </a:ext>
            </a:extLst>
          </p:cNvPr>
          <p:cNvSpPr/>
          <p:nvPr/>
        </p:nvSpPr>
        <p:spPr>
          <a:xfrm>
            <a:off x="8832304" y="4502586"/>
            <a:ext cx="720080" cy="2308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4" name="TekstSylinder 13">
            <a:extLst>
              <a:ext uri="{FF2B5EF4-FFF2-40B4-BE49-F238E27FC236}">
                <a16:creationId xmlns:a16="http://schemas.microsoft.com/office/drawing/2014/main" id="{04FA7D6B-8843-E360-4EEB-DB11CC691039}"/>
              </a:ext>
            </a:extLst>
          </p:cNvPr>
          <p:cNvSpPr txBox="1"/>
          <p:nvPr/>
        </p:nvSpPr>
        <p:spPr>
          <a:xfrm>
            <a:off x="695400" y="1524732"/>
            <a:ext cx="10725149" cy="553998"/>
          </a:xfrm>
          <a:prstGeom prst="rect">
            <a:avLst/>
          </a:prstGeom>
          <a:noFill/>
        </p:spPr>
        <p:txBody>
          <a:bodyPr wrap="square">
            <a:spAutoFit/>
          </a:bodyPr>
          <a:lstStyle/>
          <a:p>
            <a:r>
              <a:rPr lang="nb-NO" b="1" dirty="0"/>
              <a:t>Hva var årsakene til at du leste/lyttet til flere bøker i 2021?</a:t>
            </a:r>
          </a:p>
          <a:p>
            <a:r>
              <a:rPr lang="nb-NO" sz="900" dirty="0"/>
              <a:t>Spørsmålet er stilt til boklesere som svarte at de leste/lyttet til flere bøker siste året (n=389)</a:t>
            </a:r>
          </a:p>
          <a:p>
            <a:pPr lvl="0"/>
            <a:r>
              <a:rPr lang="nb-NO" sz="900" i="1" dirty="0">
                <a:solidFill>
                  <a:prstClr val="black"/>
                </a:solidFill>
              </a:rPr>
              <a:t>GRUPPERTE EGENSKAPER BASERT PÅ KORRELASJONSANALYSER</a:t>
            </a:r>
          </a:p>
        </p:txBody>
      </p:sp>
    </p:spTree>
    <p:extLst>
      <p:ext uri="{BB962C8B-B14F-4D97-AF65-F5344CB8AC3E}">
        <p14:creationId xmlns:p14="http://schemas.microsoft.com/office/powerpoint/2010/main" val="11608420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5C02BF-3AC6-4011-875A-18714C67C6C2}"/>
              </a:ext>
            </a:extLst>
          </p:cNvPr>
          <p:cNvSpPr>
            <a:spLocks noGrp="1"/>
          </p:cNvSpPr>
          <p:nvPr>
            <p:ph type="title"/>
          </p:nvPr>
        </p:nvSpPr>
        <p:spPr/>
        <p:txBody>
          <a:bodyPr/>
          <a:lstStyle/>
          <a:p>
            <a:r>
              <a:rPr lang="nb-NO" sz="1200" dirty="0">
                <a:solidFill>
                  <a:schemeClr val="tx1">
                    <a:lumMod val="50000"/>
                    <a:lumOff val="50000"/>
                  </a:schemeClr>
                </a:solidFill>
              </a:rPr>
              <a:t>ÅRSAK FOR Å LESE / LYTTE TIL FÆRRE BØKER i 2021:</a:t>
            </a:r>
            <a:br>
              <a:rPr lang="nb-NO" sz="1200" dirty="0">
                <a:solidFill>
                  <a:schemeClr val="tx1">
                    <a:lumMod val="50000"/>
                    <a:lumOff val="50000"/>
                  </a:schemeClr>
                </a:solidFill>
              </a:rPr>
            </a:br>
            <a:r>
              <a:rPr lang="nb-NO" dirty="0">
                <a:solidFill>
                  <a:schemeClr val="tx1"/>
                </a:solidFill>
              </a:rPr>
              <a:t>Viktigste årsaker for å lese/lytte til færre bøker i 2021: </a:t>
            </a:r>
            <a:br>
              <a:rPr lang="nb-NO" dirty="0">
                <a:solidFill>
                  <a:schemeClr val="tx1"/>
                </a:solidFill>
              </a:rPr>
            </a:br>
            <a:r>
              <a:rPr lang="nb-NO" sz="1200" dirty="0">
                <a:solidFill>
                  <a:schemeClr val="tx1"/>
                </a:solidFill>
              </a:rPr>
              <a:t>Mer film/serier, mindre tid til lesing og mer jobb/studier</a:t>
            </a:r>
            <a:endParaRPr lang="nb-NO" sz="1200" dirty="0">
              <a:solidFill>
                <a:schemeClr val="tx1">
                  <a:lumMod val="50000"/>
                  <a:lumOff val="50000"/>
                </a:schemeClr>
              </a:solidFill>
            </a:endParaRPr>
          </a:p>
        </p:txBody>
      </p:sp>
      <p:graphicFrame>
        <p:nvGraphicFramePr>
          <p:cNvPr id="5" name="Diagram 4">
            <a:extLst>
              <a:ext uri="{FF2B5EF4-FFF2-40B4-BE49-F238E27FC236}">
                <a16:creationId xmlns:a16="http://schemas.microsoft.com/office/drawing/2014/main" id="{9DB93496-6C76-43AF-A0C3-E57D30EB5575}"/>
              </a:ext>
            </a:extLst>
          </p:cNvPr>
          <p:cNvGraphicFramePr/>
          <p:nvPr/>
        </p:nvGraphicFramePr>
        <p:xfrm>
          <a:off x="695400" y="1484784"/>
          <a:ext cx="8468444" cy="5039839"/>
        </p:xfrm>
        <a:graphic>
          <a:graphicData uri="http://schemas.openxmlformats.org/drawingml/2006/chart">
            <c:chart xmlns:c="http://schemas.openxmlformats.org/drawingml/2006/chart" xmlns:r="http://schemas.openxmlformats.org/officeDocument/2006/relationships" r:id="rId3"/>
          </a:graphicData>
        </a:graphic>
      </p:graphicFrame>
      <p:sp>
        <p:nvSpPr>
          <p:cNvPr id="7" name="TekstSylinder 6">
            <a:extLst>
              <a:ext uri="{FF2B5EF4-FFF2-40B4-BE49-F238E27FC236}">
                <a16:creationId xmlns:a16="http://schemas.microsoft.com/office/drawing/2014/main" id="{D7AD4A03-5E8F-429E-9CD6-FE496B004B01}"/>
              </a:ext>
            </a:extLst>
          </p:cNvPr>
          <p:cNvSpPr txBox="1"/>
          <p:nvPr/>
        </p:nvSpPr>
        <p:spPr>
          <a:xfrm>
            <a:off x="695401" y="1484784"/>
            <a:ext cx="8468444" cy="553998"/>
          </a:xfrm>
          <a:prstGeom prst="rect">
            <a:avLst/>
          </a:prstGeom>
          <a:noFill/>
        </p:spPr>
        <p:txBody>
          <a:bodyPr wrap="square">
            <a:spAutoFit/>
          </a:bodyPr>
          <a:lstStyle/>
          <a:p>
            <a:r>
              <a:rPr lang="nb-NO" b="1" dirty="0"/>
              <a:t>Hva var årsakene til at du leste/lyttet til færre bøker i  2021? </a:t>
            </a:r>
          </a:p>
          <a:p>
            <a:r>
              <a:rPr lang="nb-NO" sz="1000" dirty="0"/>
              <a:t>Spørsmålet er stilt til boklesere som svarte at de leste/lyttet til færre bøker siste året (n=481)</a:t>
            </a:r>
          </a:p>
          <a:p>
            <a:r>
              <a:rPr lang="nb-NO" sz="800" dirty="0"/>
              <a:t>Kun de som er nevnt av 5% eller flere er tatt med i grafen (øvrige finnes i notes)</a:t>
            </a:r>
          </a:p>
        </p:txBody>
      </p:sp>
      <p:graphicFrame>
        <p:nvGraphicFramePr>
          <p:cNvPr id="8" name="Tabell 7">
            <a:extLst>
              <a:ext uri="{FF2B5EF4-FFF2-40B4-BE49-F238E27FC236}">
                <a16:creationId xmlns:a16="http://schemas.microsoft.com/office/drawing/2014/main" id="{E3D97E6E-F920-4C1B-A29B-0814078A77B8}"/>
              </a:ext>
            </a:extLst>
          </p:cNvPr>
          <p:cNvGraphicFramePr>
            <a:graphicFrameLocks noGrp="1"/>
          </p:cNvGraphicFramePr>
          <p:nvPr/>
        </p:nvGraphicFramePr>
        <p:xfrm>
          <a:off x="7991500" y="1796328"/>
          <a:ext cx="972000" cy="4584990"/>
        </p:xfrm>
        <a:graphic>
          <a:graphicData uri="http://schemas.openxmlformats.org/drawingml/2006/table">
            <a:tbl>
              <a:tblPr/>
              <a:tblGrid>
                <a:gridCol w="972000">
                  <a:extLst>
                    <a:ext uri="{9D8B030D-6E8A-4147-A177-3AD203B41FA5}">
                      <a16:colId xmlns:a16="http://schemas.microsoft.com/office/drawing/2014/main" val="2749303383"/>
                    </a:ext>
                  </a:extLst>
                </a:gridCol>
              </a:tblGrid>
              <a:tr h="287592">
                <a:tc>
                  <a:txBody>
                    <a:bodyPr/>
                    <a:lstStyle/>
                    <a:p>
                      <a:pPr algn="ctr" fontAlgn="b"/>
                      <a:r>
                        <a:rPr lang="nb-NO" sz="1000" b="0" i="0" u="none" strike="noStrike" dirty="0">
                          <a:effectLst/>
                          <a:latin typeface="Arial" panose="020B0604020202020204" pitchFamily="34" charset="0"/>
                          <a:cs typeface="Arial" panose="020B0604020202020204" pitchFamily="34" charset="0"/>
                        </a:rPr>
                        <a:t>Topp-3</a:t>
                      </a:r>
                    </a:p>
                  </a:txBody>
                  <a:tcPr marL="7620" marR="7620" marT="7620" marB="0" anchor="ctr">
                    <a:lnL>
                      <a:noFill/>
                    </a:lnL>
                    <a:lnR>
                      <a:noFill/>
                    </a:lnR>
                    <a:lnT>
                      <a:noFill/>
                    </a:lnT>
                    <a:lnB>
                      <a:noFill/>
                    </a:lnB>
                  </a:tcPr>
                </a:tc>
                <a:extLst>
                  <a:ext uri="{0D108BD9-81ED-4DB2-BD59-A6C34878D82A}">
                    <a16:rowId xmlns:a16="http://schemas.microsoft.com/office/drawing/2014/main" val="4008939583"/>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28 %</a:t>
                      </a:r>
                    </a:p>
                  </a:txBody>
                  <a:tcPr marL="7620" marR="7620" marT="7620" marB="0" anchor="ctr">
                    <a:lnL>
                      <a:noFill/>
                    </a:lnL>
                    <a:lnR>
                      <a:noFill/>
                    </a:lnR>
                    <a:lnT>
                      <a:noFill/>
                    </a:lnT>
                    <a:lnB>
                      <a:noFill/>
                    </a:lnB>
                  </a:tcPr>
                </a:tc>
                <a:extLst>
                  <a:ext uri="{0D108BD9-81ED-4DB2-BD59-A6C34878D82A}">
                    <a16:rowId xmlns:a16="http://schemas.microsoft.com/office/drawing/2014/main" val="1446303141"/>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22 %</a:t>
                      </a:r>
                    </a:p>
                  </a:txBody>
                  <a:tcPr marL="7620" marR="7620" marT="7620" marB="0" anchor="ctr">
                    <a:lnL>
                      <a:noFill/>
                    </a:lnL>
                    <a:lnR>
                      <a:noFill/>
                    </a:lnR>
                    <a:lnT>
                      <a:noFill/>
                    </a:lnT>
                    <a:lnB>
                      <a:noFill/>
                    </a:lnB>
                  </a:tcPr>
                </a:tc>
                <a:extLst>
                  <a:ext uri="{0D108BD9-81ED-4DB2-BD59-A6C34878D82A}">
                    <a16:rowId xmlns:a16="http://schemas.microsoft.com/office/drawing/2014/main" val="2434599446"/>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23 %</a:t>
                      </a:r>
                    </a:p>
                  </a:txBody>
                  <a:tcPr marL="7620" marR="7620" marT="7620" marB="0" anchor="ctr">
                    <a:lnL>
                      <a:noFill/>
                    </a:lnL>
                    <a:lnR>
                      <a:noFill/>
                    </a:lnR>
                    <a:lnT>
                      <a:noFill/>
                    </a:lnT>
                    <a:lnB>
                      <a:noFill/>
                    </a:lnB>
                  </a:tcPr>
                </a:tc>
                <a:extLst>
                  <a:ext uri="{0D108BD9-81ED-4DB2-BD59-A6C34878D82A}">
                    <a16:rowId xmlns:a16="http://schemas.microsoft.com/office/drawing/2014/main" val="1893778263"/>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12 %</a:t>
                      </a:r>
                    </a:p>
                  </a:txBody>
                  <a:tcPr marL="7620" marR="7620" marT="7620" marB="0" anchor="ctr">
                    <a:lnL>
                      <a:noFill/>
                    </a:lnL>
                    <a:lnR>
                      <a:noFill/>
                    </a:lnR>
                    <a:lnT>
                      <a:noFill/>
                    </a:lnT>
                    <a:lnB>
                      <a:noFill/>
                    </a:lnB>
                  </a:tcPr>
                </a:tc>
                <a:extLst>
                  <a:ext uri="{0D108BD9-81ED-4DB2-BD59-A6C34878D82A}">
                    <a16:rowId xmlns:a16="http://schemas.microsoft.com/office/drawing/2014/main" val="1903639100"/>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15 %</a:t>
                      </a:r>
                    </a:p>
                  </a:txBody>
                  <a:tcPr marL="7620" marR="7620" marT="7620" marB="0" anchor="ctr">
                    <a:lnL>
                      <a:noFill/>
                    </a:lnL>
                    <a:lnR>
                      <a:noFill/>
                    </a:lnR>
                    <a:lnT>
                      <a:noFill/>
                    </a:lnT>
                    <a:lnB>
                      <a:noFill/>
                    </a:lnB>
                  </a:tcPr>
                </a:tc>
                <a:extLst>
                  <a:ext uri="{0D108BD9-81ED-4DB2-BD59-A6C34878D82A}">
                    <a16:rowId xmlns:a16="http://schemas.microsoft.com/office/drawing/2014/main" val="3964979905"/>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10 %</a:t>
                      </a:r>
                    </a:p>
                  </a:txBody>
                  <a:tcPr marL="7620" marR="7620" marT="7620" marB="0" anchor="ctr">
                    <a:lnL>
                      <a:noFill/>
                    </a:lnL>
                    <a:lnR>
                      <a:noFill/>
                    </a:lnR>
                    <a:lnT>
                      <a:noFill/>
                    </a:lnT>
                    <a:lnB>
                      <a:noFill/>
                    </a:lnB>
                  </a:tcPr>
                </a:tc>
                <a:extLst>
                  <a:ext uri="{0D108BD9-81ED-4DB2-BD59-A6C34878D82A}">
                    <a16:rowId xmlns:a16="http://schemas.microsoft.com/office/drawing/2014/main" val="136723063"/>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12 %</a:t>
                      </a:r>
                    </a:p>
                  </a:txBody>
                  <a:tcPr marL="7620" marR="7620" marT="7620" marB="0" anchor="ctr">
                    <a:lnL>
                      <a:noFill/>
                    </a:lnL>
                    <a:lnR>
                      <a:noFill/>
                    </a:lnR>
                    <a:lnT>
                      <a:noFill/>
                    </a:lnT>
                    <a:lnB>
                      <a:noFill/>
                    </a:lnB>
                  </a:tcPr>
                </a:tc>
                <a:extLst>
                  <a:ext uri="{0D108BD9-81ED-4DB2-BD59-A6C34878D82A}">
                    <a16:rowId xmlns:a16="http://schemas.microsoft.com/office/drawing/2014/main" val="3762286884"/>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12 %</a:t>
                      </a:r>
                    </a:p>
                  </a:txBody>
                  <a:tcPr marL="7620" marR="7620" marT="7620" marB="0" anchor="ctr">
                    <a:lnL>
                      <a:noFill/>
                    </a:lnL>
                    <a:lnR>
                      <a:noFill/>
                    </a:lnR>
                    <a:lnT>
                      <a:noFill/>
                    </a:lnT>
                    <a:lnB>
                      <a:noFill/>
                    </a:lnB>
                  </a:tcPr>
                </a:tc>
                <a:extLst>
                  <a:ext uri="{0D108BD9-81ED-4DB2-BD59-A6C34878D82A}">
                    <a16:rowId xmlns:a16="http://schemas.microsoft.com/office/drawing/2014/main" val="3850335284"/>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12 %</a:t>
                      </a:r>
                    </a:p>
                  </a:txBody>
                  <a:tcPr marL="7620" marR="7620" marT="7620" marB="0" anchor="ctr">
                    <a:lnL>
                      <a:noFill/>
                    </a:lnL>
                    <a:lnR>
                      <a:noFill/>
                    </a:lnR>
                    <a:lnT>
                      <a:noFill/>
                    </a:lnT>
                    <a:lnB>
                      <a:noFill/>
                    </a:lnB>
                  </a:tcPr>
                </a:tc>
                <a:extLst>
                  <a:ext uri="{0D108BD9-81ED-4DB2-BD59-A6C34878D82A}">
                    <a16:rowId xmlns:a16="http://schemas.microsoft.com/office/drawing/2014/main" val="2991265110"/>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8 %</a:t>
                      </a:r>
                    </a:p>
                  </a:txBody>
                  <a:tcPr marL="7620" marR="7620" marT="7620" marB="0" anchor="ctr">
                    <a:lnL>
                      <a:noFill/>
                    </a:lnL>
                    <a:lnR>
                      <a:noFill/>
                    </a:lnR>
                    <a:lnT>
                      <a:noFill/>
                    </a:lnT>
                    <a:lnB>
                      <a:noFill/>
                    </a:lnB>
                  </a:tcPr>
                </a:tc>
                <a:extLst>
                  <a:ext uri="{0D108BD9-81ED-4DB2-BD59-A6C34878D82A}">
                    <a16:rowId xmlns:a16="http://schemas.microsoft.com/office/drawing/2014/main" val="1774409710"/>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7 %</a:t>
                      </a:r>
                    </a:p>
                  </a:txBody>
                  <a:tcPr marL="7620" marR="7620" marT="7620" marB="0" anchor="ctr">
                    <a:lnL>
                      <a:noFill/>
                    </a:lnL>
                    <a:lnR>
                      <a:noFill/>
                    </a:lnR>
                    <a:lnT>
                      <a:noFill/>
                    </a:lnT>
                    <a:lnB>
                      <a:noFill/>
                    </a:lnB>
                  </a:tcPr>
                </a:tc>
                <a:extLst>
                  <a:ext uri="{0D108BD9-81ED-4DB2-BD59-A6C34878D82A}">
                    <a16:rowId xmlns:a16="http://schemas.microsoft.com/office/drawing/2014/main" val="671992060"/>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7 %</a:t>
                      </a:r>
                    </a:p>
                  </a:txBody>
                  <a:tcPr marL="7620" marR="7620" marT="7620" marB="0" anchor="ctr">
                    <a:lnL>
                      <a:noFill/>
                    </a:lnL>
                    <a:lnR>
                      <a:noFill/>
                    </a:lnR>
                    <a:lnT>
                      <a:noFill/>
                    </a:lnT>
                    <a:lnB>
                      <a:noFill/>
                    </a:lnB>
                  </a:tcPr>
                </a:tc>
                <a:extLst>
                  <a:ext uri="{0D108BD9-81ED-4DB2-BD59-A6C34878D82A}">
                    <a16:rowId xmlns:a16="http://schemas.microsoft.com/office/drawing/2014/main" val="3423701769"/>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5 %</a:t>
                      </a:r>
                    </a:p>
                  </a:txBody>
                  <a:tcPr marL="7620" marR="7620" marT="7620" marB="0" anchor="ctr">
                    <a:lnL>
                      <a:noFill/>
                    </a:lnL>
                    <a:lnR>
                      <a:noFill/>
                    </a:lnR>
                    <a:lnT>
                      <a:noFill/>
                    </a:lnT>
                    <a:lnB>
                      <a:noFill/>
                    </a:lnB>
                  </a:tcPr>
                </a:tc>
                <a:extLst>
                  <a:ext uri="{0D108BD9-81ED-4DB2-BD59-A6C34878D82A}">
                    <a16:rowId xmlns:a16="http://schemas.microsoft.com/office/drawing/2014/main" val="1779782124"/>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5 %</a:t>
                      </a:r>
                    </a:p>
                  </a:txBody>
                  <a:tcPr marL="7620" marR="7620" marT="7620" marB="0" anchor="ctr">
                    <a:lnL>
                      <a:noFill/>
                    </a:lnL>
                    <a:lnR>
                      <a:noFill/>
                    </a:lnR>
                    <a:lnT>
                      <a:noFill/>
                    </a:lnT>
                    <a:lnB>
                      <a:noFill/>
                    </a:lnB>
                  </a:tcPr>
                </a:tc>
                <a:extLst>
                  <a:ext uri="{0D108BD9-81ED-4DB2-BD59-A6C34878D82A}">
                    <a16:rowId xmlns:a16="http://schemas.microsoft.com/office/drawing/2014/main" val="3623556133"/>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5 %</a:t>
                      </a:r>
                    </a:p>
                  </a:txBody>
                  <a:tcPr marL="7620" marR="7620" marT="7620" marB="0" anchor="ctr">
                    <a:lnL>
                      <a:noFill/>
                    </a:lnL>
                    <a:lnR>
                      <a:noFill/>
                    </a:lnR>
                    <a:lnT>
                      <a:noFill/>
                    </a:lnT>
                    <a:lnB>
                      <a:noFill/>
                    </a:lnB>
                  </a:tcPr>
                </a:tc>
                <a:extLst>
                  <a:ext uri="{0D108BD9-81ED-4DB2-BD59-A6C34878D82A}">
                    <a16:rowId xmlns:a16="http://schemas.microsoft.com/office/drawing/2014/main" val="44218548"/>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4 %</a:t>
                      </a:r>
                    </a:p>
                  </a:txBody>
                  <a:tcPr marL="7620" marR="7620" marT="7620" marB="0" anchor="ctr">
                    <a:lnL>
                      <a:noFill/>
                    </a:lnL>
                    <a:lnR>
                      <a:noFill/>
                    </a:lnR>
                    <a:lnT>
                      <a:noFill/>
                    </a:lnT>
                    <a:lnB>
                      <a:noFill/>
                    </a:lnB>
                  </a:tcPr>
                </a:tc>
                <a:extLst>
                  <a:ext uri="{0D108BD9-81ED-4DB2-BD59-A6C34878D82A}">
                    <a16:rowId xmlns:a16="http://schemas.microsoft.com/office/drawing/2014/main" val="156538520"/>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4 %</a:t>
                      </a:r>
                    </a:p>
                  </a:txBody>
                  <a:tcPr marL="7620" marR="7620" marT="7620" marB="0" anchor="ctr">
                    <a:lnL>
                      <a:noFill/>
                    </a:lnL>
                    <a:lnR>
                      <a:noFill/>
                    </a:lnR>
                    <a:lnT>
                      <a:noFill/>
                    </a:lnT>
                    <a:lnB>
                      <a:noFill/>
                    </a:lnB>
                  </a:tcPr>
                </a:tc>
                <a:extLst>
                  <a:ext uri="{0D108BD9-81ED-4DB2-BD59-A6C34878D82A}">
                    <a16:rowId xmlns:a16="http://schemas.microsoft.com/office/drawing/2014/main" val="3363460296"/>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5 %</a:t>
                      </a:r>
                    </a:p>
                  </a:txBody>
                  <a:tcPr marL="7620" marR="7620" marT="7620" marB="0" anchor="ctr">
                    <a:lnL>
                      <a:noFill/>
                    </a:lnL>
                    <a:lnR>
                      <a:noFill/>
                    </a:lnR>
                    <a:lnT>
                      <a:noFill/>
                    </a:lnT>
                    <a:lnB>
                      <a:noFill/>
                    </a:lnB>
                  </a:tcPr>
                </a:tc>
                <a:extLst>
                  <a:ext uri="{0D108BD9-81ED-4DB2-BD59-A6C34878D82A}">
                    <a16:rowId xmlns:a16="http://schemas.microsoft.com/office/drawing/2014/main" val="3131523577"/>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3 %</a:t>
                      </a:r>
                    </a:p>
                  </a:txBody>
                  <a:tcPr marL="7620" marR="7620" marT="7620" marB="0" anchor="ctr">
                    <a:lnL>
                      <a:noFill/>
                    </a:lnL>
                    <a:lnR>
                      <a:noFill/>
                    </a:lnR>
                    <a:lnT>
                      <a:noFill/>
                    </a:lnT>
                    <a:lnB>
                      <a:noFill/>
                    </a:lnB>
                  </a:tcPr>
                </a:tc>
                <a:extLst>
                  <a:ext uri="{0D108BD9-81ED-4DB2-BD59-A6C34878D82A}">
                    <a16:rowId xmlns:a16="http://schemas.microsoft.com/office/drawing/2014/main" val="482040026"/>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2 %</a:t>
                      </a:r>
                    </a:p>
                  </a:txBody>
                  <a:tcPr marL="7620" marR="7620" marT="7620" marB="0" anchor="ctr">
                    <a:lnL>
                      <a:noFill/>
                    </a:lnL>
                    <a:lnR>
                      <a:noFill/>
                    </a:lnR>
                    <a:lnT>
                      <a:noFill/>
                    </a:lnT>
                    <a:lnB>
                      <a:noFill/>
                    </a:lnB>
                  </a:tcPr>
                </a:tc>
                <a:extLst>
                  <a:ext uri="{0D108BD9-81ED-4DB2-BD59-A6C34878D82A}">
                    <a16:rowId xmlns:a16="http://schemas.microsoft.com/office/drawing/2014/main" val="3793116124"/>
                  </a:ext>
                </a:extLst>
              </a:tr>
              <a:tr h="204638">
                <a:tc>
                  <a:txBody>
                    <a:bodyPr/>
                    <a:lstStyle/>
                    <a:p>
                      <a:pPr algn="ctr" fontAlgn="ctr"/>
                      <a:r>
                        <a:rPr lang="nb-NO" sz="1000" b="0" i="0" u="none" strike="noStrike" dirty="0">
                          <a:effectLst/>
                          <a:latin typeface="Arial" panose="020B0604020202020204" pitchFamily="34" charset="0"/>
                          <a:cs typeface="Arial" panose="020B0604020202020204" pitchFamily="34" charset="0"/>
                        </a:rPr>
                        <a:t>3 %</a:t>
                      </a:r>
                    </a:p>
                  </a:txBody>
                  <a:tcPr marL="7620" marR="7620" marT="7620" marB="0" anchor="ctr">
                    <a:lnL>
                      <a:noFill/>
                    </a:lnL>
                    <a:lnR>
                      <a:noFill/>
                    </a:lnR>
                    <a:lnT>
                      <a:noFill/>
                    </a:lnT>
                    <a:lnB>
                      <a:noFill/>
                    </a:lnB>
                  </a:tcPr>
                </a:tc>
                <a:extLst>
                  <a:ext uri="{0D108BD9-81ED-4DB2-BD59-A6C34878D82A}">
                    <a16:rowId xmlns:a16="http://schemas.microsoft.com/office/drawing/2014/main" val="4253431356"/>
                  </a:ext>
                </a:extLst>
              </a:tr>
            </a:tbl>
          </a:graphicData>
        </a:graphic>
      </p:graphicFrame>
      <p:grpSp>
        <p:nvGrpSpPr>
          <p:cNvPr id="14" name="Gruppe 13">
            <a:extLst>
              <a:ext uri="{FF2B5EF4-FFF2-40B4-BE49-F238E27FC236}">
                <a16:creationId xmlns:a16="http://schemas.microsoft.com/office/drawing/2014/main" id="{498F6889-FE82-2F4C-AD2B-189E31F573E4}"/>
              </a:ext>
            </a:extLst>
          </p:cNvPr>
          <p:cNvGrpSpPr/>
          <p:nvPr/>
        </p:nvGrpSpPr>
        <p:grpSpPr>
          <a:xfrm>
            <a:off x="9336360" y="1484784"/>
            <a:ext cx="2292531" cy="2418854"/>
            <a:chOff x="0" y="2795276"/>
            <a:chExt cx="2292531" cy="2418854"/>
          </a:xfrm>
        </p:grpSpPr>
        <p:pic>
          <p:nvPicPr>
            <p:cNvPr id="15" name="Bilde 14">
              <a:extLst>
                <a:ext uri="{FF2B5EF4-FFF2-40B4-BE49-F238E27FC236}">
                  <a16:creationId xmlns:a16="http://schemas.microsoft.com/office/drawing/2014/main" id="{3FB1CD21-A3D2-4D4A-9C2E-869B33D8A6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95276"/>
              <a:ext cx="2292531" cy="2418854"/>
            </a:xfrm>
            <a:prstGeom prst="rect">
              <a:avLst/>
            </a:prstGeom>
          </p:spPr>
        </p:pic>
        <p:sp>
          <p:nvSpPr>
            <p:cNvPr id="16" name="Rektangel 15">
              <a:extLst>
                <a:ext uri="{FF2B5EF4-FFF2-40B4-BE49-F238E27FC236}">
                  <a16:creationId xmlns:a16="http://schemas.microsoft.com/office/drawing/2014/main" id="{5DECE436-C857-A449-868A-6E06B9F76A01}"/>
                </a:ext>
              </a:extLst>
            </p:cNvPr>
            <p:cNvSpPr/>
            <p:nvPr/>
          </p:nvSpPr>
          <p:spPr>
            <a:xfrm>
              <a:off x="335360" y="3284984"/>
              <a:ext cx="856592" cy="7920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Tree>
    <p:extLst>
      <p:ext uri="{BB962C8B-B14F-4D97-AF65-F5344CB8AC3E}">
        <p14:creationId xmlns:p14="http://schemas.microsoft.com/office/powerpoint/2010/main" val="361000581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ell 3">
            <a:extLst>
              <a:ext uri="{FF2B5EF4-FFF2-40B4-BE49-F238E27FC236}">
                <a16:creationId xmlns:a16="http://schemas.microsoft.com/office/drawing/2014/main" id="{2EFC2B82-20DB-49DC-B68E-2D0D99ADBEBF}"/>
              </a:ext>
            </a:extLst>
          </p:cNvPr>
          <p:cNvGraphicFramePr>
            <a:graphicFrameLocks noGrp="1"/>
          </p:cNvGraphicFramePr>
          <p:nvPr/>
        </p:nvGraphicFramePr>
        <p:xfrm>
          <a:off x="742951" y="1412775"/>
          <a:ext cx="10574690" cy="4928952"/>
        </p:xfrm>
        <a:graphic>
          <a:graphicData uri="http://schemas.openxmlformats.org/drawingml/2006/table">
            <a:tbl>
              <a:tblPr>
                <a:effectLst>
                  <a:outerShdw blurRad="63500" sx="102000" sy="102000" algn="ctr" rotWithShape="0">
                    <a:prstClr val="black">
                      <a:alpha val="40000"/>
                    </a:prstClr>
                  </a:outerShdw>
                </a:effectLst>
              </a:tblPr>
              <a:tblGrid>
                <a:gridCol w="422974">
                  <a:extLst>
                    <a:ext uri="{9D8B030D-6E8A-4147-A177-3AD203B41FA5}">
                      <a16:colId xmlns:a16="http://schemas.microsoft.com/office/drawing/2014/main" val="696132330"/>
                    </a:ext>
                  </a:extLst>
                </a:gridCol>
                <a:gridCol w="5544000">
                  <a:extLst>
                    <a:ext uri="{9D8B030D-6E8A-4147-A177-3AD203B41FA5}">
                      <a16:colId xmlns:a16="http://schemas.microsoft.com/office/drawing/2014/main" val="2731838420"/>
                    </a:ext>
                  </a:extLst>
                </a:gridCol>
                <a:gridCol w="2303858">
                  <a:extLst>
                    <a:ext uri="{9D8B030D-6E8A-4147-A177-3AD203B41FA5}">
                      <a16:colId xmlns:a16="http://schemas.microsoft.com/office/drawing/2014/main" val="710934514"/>
                    </a:ext>
                  </a:extLst>
                </a:gridCol>
                <a:gridCol w="2303858">
                  <a:extLst>
                    <a:ext uri="{9D8B030D-6E8A-4147-A177-3AD203B41FA5}">
                      <a16:colId xmlns:a16="http://schemas.microsoft.com/office/drawing/2014/main" val="566143529"/>
                    </a:ext>
                  </a:extLst>
                </a:gridCol>
              </a:tblGrid>
              <a:tr h="173318">
                <a:tc>
                  <a:txBody>
                    <a:bodyPr/>
                    <a:lstStyle/>
                    <a:p>
                      <a:pPr algn="ctr" fontAlgn="b"/>
                      <a:r>
                        <a:rPr lang="nb-NO" sz="1000" b="1" i="0" u="none" strike="noStrike" dirty="0">
                          <a:solidFill>
                            <a:srgbClr val="000000"/>
                          </a:solidFill>
                          <a:effectLst/>
                          <a:latin typeface="Arial" panose="020B0604020202020204" pitchFamily="34" charset="0"/>
                          <a:cs typeface="Arial" panose="020B0604020202020204" pitchFamily="34" charset="0"/>
                        </a:rPr>
                        <a:t>#</a:t>
                      </a:r>
                    </a:p>
                  </a:txBody>
                  <a:tcPr marL="6450" marR="6450" marT="64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nb-NO" sz="1000" b="1" i="0" u="none" strike="noStrike" dirty="0">
                          <a:solidFill>
                            <a:srgbClr val="000000"/>
                          </a:solidFill>
                          <a:effectLst/>
                          <a:latin typeface="Arial" panose="020B0604020202020204" pitchFamily="34" charset="0"/>
                          <a:cs typeface="Arial" panose="020B0604020202020204" pitchFamily="34" charset="0"/>
                        </a:rPr>
                        <a:t>ÅRSAK FOR Å LESE FÆRRE BØKER</a:t>
                      </a:r>
                    </a:p>
                  </a:txBody>
                  <a:tcPr marL="77403" marR="6450" marT="64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nb-NO" sz="1000" b="1" i="0" u="none" strike="noStrike" dirty="0">
                          <a:solidFill>
                            <a:srgbClr val="000000"/>
                          </a:solidFill>
                          <a:effectLst/>
                          <a:latin typeface="Arial" panose="020B0604020202020204" pitchFamily="34" charset="0"/>
                          <a:cs typeface="Arial" panose="020B0604020202020204" pitchFamily="34" charset="0"/>
                        </a:rPr>
                        <a:t>FORKORTET TEKST</a:t>
                      </a:r>
                    </a:p>
                  </a:txBody>
                  <a:tcPr marL="77403" marR="6450" marT="64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nb-NO" sz="1000" b="1" i="0" u="none" strike="noStrike" dirty="0">
                          <a:solidFill>
                            <a:srgbClr val="000000"/>
                          </a:solidFill>
                          <a:effectLst/>
                          <a:latin typeface="Arial" panose="020B0604020202020204" pitchFamily="34" charset="0"/>
                          <a:cs typeface="Arial" panose="020B0604020202020204" pitchFamily="34" charset="0"/>
                        </a:rPr>
                        <a:t>GRUPPERT (CLUSTRET)</a:t>
                      </a:r>
                    </a:p>
                  </a:txBody>
                  <a:tcPr marL="77403" marR="6450" marT="64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46957304"/>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Mer tid på andre fritidsaktiviteter (trening, hobbyer mv)</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Mer tid på fritidsaktiviteter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b-NO" sz="1000" b="0" i="0" u="none" strike="noStrike" dirty="0">
                          <a:effectLst/>
                          <a:latin typeface="Arial" panose="020B0604020202020204" pitchFamily="34" charset="0"/>
                        </a:rPr>
                        <a:t>Prioriterte fritidsaktiviteter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95721837"/>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Mer tid på venner/familie/sosialt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Mer tid på venner/familie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b-NO" sz="1000" b="0" i="0" u="none" strike="noStrike" dirty="0">
                          <a:effectLst/>
                          <a:latin typeface="Arial" panose="020B0604020202020204" pitchFamily="34" charset="0"/>
                        </a:rPr>
                        <a:t>Mer tid på venner/familie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36227119"/>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Mer å gjøre på jobb/studier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Mer på jobb/studier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b-NO" sz="1000" b="0" i="0" u="none" strike="noStrike" dirty="0">
                          <a:effectLst/>
                          <a:latin typeface="Arial" panose="020B0604020202020204" pitchFamily="34" charset="0"/>
                        </a:rPr>
                        <a:t>Mer på jobb/studier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10714959"/>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Fant færre bøker som passer for meg</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Ikke bøker som passet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kumimoji="0" lang="nb-NO"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Fant ikke fristende bøker</a:t>
                      </a:r>
                      <a:endParaRPr lang="nb-NO" sz="1000" b="0" i="0" u="none" strike="noStrike" dirty="0">
                        <a:effectLst/>
                        <a:latin typeface="Arial" panose="020B0604020202020204" pitchFamily="34" charset="0"/>
                      </a:endParaRP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37413110"/>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Fant færre bøker jeg hadde lyst til å lese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Ingen lyst å lese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kumimoji="0" lang="nb-NO"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Fant ikke fristende bøker</a:t>
                      </a:r>
                      <a:endParaRPr lang="nb-NO" sz="1000" b="0" i="0" u="none" strike="noStrike" dirty="0">
                        <a:effectLst/>
                        <a:latin typeface="Arial" panose="020B0604020202020204" pitchFamily="34" charset="0"/>
                      </a:endParaRP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84014237"/>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Færre bøker jeg følte jeg ‘måtte’ lese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Ingen "måtte lese" </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Fant ikke fristende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70943354"/>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Mer tid på sosiale medier (Instagram, YouTube mv) </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Mer tid på SoMe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Mer tid på skjerm</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33261154"/>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Mer tid på spill/gaming</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Mer tid på spill/gaming</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Mer tid på skjerm</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31777471"/>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Fikk mer kunnskap, underholdning og inspirasjonen på nettet (blogger, YouTube, pod-caster el)</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Heller på nett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Mer tid på skjerm</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30607492"/>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10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Så mer på film og serier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Mer film/serier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Mer film/serier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52019221"/>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11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Var ikke / mindre på ferier/reiser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Mindre ferie/reiser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Mindre ferie/reiser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77741952"/>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12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n-NO" sz="1000" b="0" i="0" u="none" strike="noStrike" dirty="0">
                          <a:effectLst/>
                          <a:latin typeface="Arial" panose="020B0604020202020204" pitchFamily="34" charset="0"/>
                        </a:rPr>
                        <a:t>Mindre tid til å lese bøker </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Mindre tid</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Mindre tid til lesing</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94407829"/>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13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Ferdig med bokserien(e) jeg fulgte med på</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Ferdig med bokserie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b-NO" sz="1000" b="0" i="0" u="none" strike="noStrike" dirty="0">
                          <a:effectLst/>
                          <a:latin typeface="Arial" panose="020B0604020202020204" pitchFamily="34" charset="0"/>
                        </a:rPr>
                        <a:t>Andre årsaker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51351475"/>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14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Liker mindre og mindre å lese bøker </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Liker mindre å lese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Hadde ikke lyst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95821974"/>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15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Færre av mine favorittforfattere kom med nye bøker </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Ingen favoritter med nye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Hadde ikke lyst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53934833"/>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16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Mindre tid på grunn av pandemien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Mindre tid pga pamdemi</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Pandemien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05644040"/>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17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Synes bøker har blitt dyrt – kjøper færre enn tidligere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Dyrt - kjøper færre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Hadde ikke lyst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03704412"/>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18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Det var vanskeligere / mer tungvint å anskaffe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Vanskelig å skaffe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Andre årsaker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02844707"/>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Sa opp abonnementet i bokklubben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n-NO" sz="1000" b="0" i="0" u="none" strike="noStrike" dirty="0">
                          <a:effectLst/>
                          <a:latin typeface="Arial" panose="020B0604020202020204" pitchFamily="34" charset="0"/>
                        </a:rPr>
                        <a:t>Sa opp abo i bokklubb</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b-NO" sz="1000" b="0" i="0" u="none" strike="noStrike" dirty="0">
                          <a:effectLst/>
                          <a:latin typeface="Arial" panose="020B0604020202020204" pitchFamily="34" charset="0"/>
                        </a:rPr>
                        <a:t>Andre årsaker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86966070"/>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Sluttet med strømmetjeneste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Sluttet med strømming</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Andre årsaker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4527704"/>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21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Stengte bokhandlere og bibliotek på grunn av pandemien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Stengt pga pandemien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Pandemien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59010105"/>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22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Tar for lang tid å lese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Tar for lang tid</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Prioriterte fritidsaktiviteter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9179172"/>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23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Mobilbruk gikk hardt på bekostning av lesing</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Mobilbruk</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Mer mobil – mindre konsentrasjon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5646134"/>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24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Problemer med å holde konsentrasjonen når jeg leser bøker </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Konsentrasjonsutfordringer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Mer mobil – mindre konsentrasjon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68054924"/>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25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n-NO" sz="1000" b="0" i="0" u="none" strike="noStrike" dirty="0">
                          <a:effectLst/>
                          <a:latin typeface="Arial" panose="020B0604020202020204" pitchFamily="34" charset="0"/>
                        </a:rPr>
                        <a:t>Gikk mindre i bokhandel eller på biblioteket pga. pandemien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Gikk ikke  pga pandemien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Pandemien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23456801"/>
                  </a:ext>
                </a:extLst>
              </a:tr>
              <a:tr h="182909">
                <a:tc>
                  <a:txBody>
                    <a:bodyPr/>
                    <a:lstStyle/>
                    <a:p>
                      <a:pPr algn="ctr" fontAlgn="b"/>
                      <a:r>
                        <a:rPr lang="nb-NO" sz="1000" b="0" i="0" u="none" strike="noStrike" dirty="0">
                          <a:solidFill>
                            <a:srgbClr val="000000"/>
                          </a:solidFill>
                          <a:effectLst/>
                          <a:latin typeface="Arial" panose="020B0604020202020204" pitchFamily="34" charset="0"/>
                          <a:cs typeface="Arial" panose="020B0604020202020204" pitchFamily="34" charset="0"/>
                        </a:rPr>
                        <a:t>26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nb-NO" sz="1000" b="0" i="0" u="none" strike="noStrike" dirty="0">
                          <a:effectLst/>
                          <a:latin typeface="Arial" panose="020B0604020202020204" pitchFamily="34" charset="0"/>
                        </a:rPr>
                        <a:t>Klarte ikke komme i gang med lesing med mye tid hjemme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Klarte ikke komme i gang</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nb-NO" sz="1000" b="0" i="0" u="none" strike="noStrike" dirty="0">
                          <a:effectLst/>
                          <a:latin typeface="Arial" panose="020B0604020202020204" pitchFamily="34" charset="0"/>
                        </a:rPr>
                        <a:t>Klarte ikke komme i gang</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92861910"/>
                  </a:ext>
                </a:extLst>
              </a:tr>
            </a:tbl>
          </a:graphicData>
        </a:graphic>
      </p:graphicFrame>
      <p:sp>
        <p:nvSpPr>
          <p:cNvPr id="5" name="Tittel 1">
            <a:extLst>
              <a:ext uri="{FF2B5EF4-FFF2-40B4-BE49-F238E27FC236}">
                <a16:creationId xmlns:a16="http://schemas.microsoft.com/office/drawing/2014/main" id="{12A2EF9E-EC22-473A-BEBB-9D889B8CD2E4}"/>
              </a:ext>
            </a:extLst>
          </p:cNvPr>
          <p:cNvSpPr>
            <a:spLocks noGrp="1"/>
          </p:cNvSpPr>
          <p:nvPr>
            <p:ph type="title"/>
          </p:nvPr>
        </p:nvSpPr>
        <p:spPr>
          <a:xfrm>
            <a:off x="742950" y="333375"/>
            <a:ext cx="10725150" cy="911225"/>
          </a:xfrm>
        </p:spPr>
        <p:txBody>
          <a:bodyPr vert="horz"/>
          <a:lstStyle/>
          <a:p>
            <a:r>
              <a:rPr lang="nb-NO" sz="1200" dirty="0">
                <a:solidFill>
                  <a:schemeClr val="tx1">
                    <a:lumMod val="50000"/>
                    <a:lumOff val="50000"/>
                  </a:schemeClr>
                </a:solidFill>
              </a:rPr>
              <a:t>ÅRSAK FOR Å LESE / LYTTE TIL FÆRRE BØKER i 2021:</a:t>
            </a:r>
            <a:br>
              <a:rPr lang="nb-NO" sz="1200" dirty="0">
                <a:solidFill>
                  <a:schemeClr val="tx1">
                    <a:lumMod val="50000"/>
                    <a:lumOff val="50000"/>
                  </a:schemeClr>
                </a:solidFill>
              </a:rPr>
            </a:br>
            <a:r>
              <a:rPr lang="nb-NO" dirty="0">
                <a:solidFill>
                  <a:schemeClr val="tx1"/>
                </a:solidFill>
              </a:rPr>
              <a:t>26 predefinerte årsaker for å lese/lytte til færre bøker </a:t>
            </a:r>
            <a:br>
              <a:rPr lang="nb-NO" dirty="0"/>
            </a:br>
            <a:r>
              <a:rPr lang="nb-NO" sz="1600" dirty="0"/>
              <a:t>Av plasshensyn er kortversjoner benyttet i grupperingen</a:t>
            </a:r>
          </a:p>
        </p:txBody>
      </p:sp>
    </p:spTree>
    <p:extLst>
      <p:ext uri="{BB962C8B-B14F-4D97-AF65-F5344CB8AC3E}">
        <p14:creationId xmlns:p14="http://schemas.microsoft.com/office/powerpoint/2010/main" val="144409965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1" name="Plassholder for innhold 2">
            <a:extLst>
              <a:ext uri="{FF2B5EF4-FFF2-40B4-BE49-F238E27FC236}">
                <a16:creationId xmlns:a16="http://schemas.microsoft.com/office/drawing/2014/main" id="{B7AA372D-A685-4858-BE1A-684DB0CD2D7C}"/>
              </a:ext>
            </a:extLst>
          </p:cNvPr>
          <p:cNvGrpSpPr/>
          <p:nvPr/>
        </p:nvGrpSpPr>
        <p:grpSpPr>
          <a:xfrm>
            <a:off x="191344" y="1422812"/>
            <a:ext cx="11351890" cy="5108575"/>
            <a:chOff x="742951" y="1454150"/>
            <a:chExt cx="10759016" cy="5108575"/>
          </a:xfrm>
        </p:grpSpPr>
        <p:sp>
          <p:nvSpPr>
            <p:cNvPr id="92" name="rc3">
              <a:extLst>
                <a:ext uri="{FF2B5EF4-FFF2-40B4-BE49-F238E27FC236}">
                  <a16:creationId xmlns:a16="http://schemas.microsoft.com/office/drawing/2014/main" id="{2B18737F-BD1D-4E6A-9BB3-0AC080D4DD8B}"/>
                </a:ext>
              </a:extLst>
            </p:cNvPr>
            <p:cNvSpPr/>
            <p:nvPr/>
          </p:nvSpPr>
          <p:spPr>
            <a:xfrm>
              <a:off x="742951" y="1454150"/>
              <a:ext cx="10759016" cy="5108575"/>
            </a:xfrm>
            <a:prstGeom prst="rect">
              <a:avLst/>
            </a:prstGeom>
            <a:solidFill>
              <a:srgbClr val="FFFFFF">
                <a:alpha val="100000"/>
              </a:srgbClr>
            </a:solidFill>
            <a:ln w="9525" cap="rnd">
              <a:solidFill>
                <a:srgbClr val="FFFFFF">
                  <a:alpha val="100000"/>
                </a:srgbClr>
              </a:solidFill>
              <a:prstDash val="solid"/>
              <a:round/>
            </a:ln>
          </p:spPr>
          <p:txBody>
            <a:bodyPr/>
            <a:lstStyle/>
            <a:p>
              <a:endParaRPr lang="nb-NO" dirty="0"/>
            </a:p>
          </p:txBody>
        </p:sp>
        <p:sp>
          <p:nvSpPr>
            <p:cNvPr id="93" name="rc4">
              <a:extLst>
                <a:ext uri="{FF2B5EF4-FFF2-40B4-BE49-F238E27FC236}">
                  <a16:creationId xmlns:a16="http://schemas.microsoft.com/office/drawing/2014/main" id="{70900762-71D7-4DE7-904E-798D561BCF88}"/>
                </a:ext>
              </a:extLst>
            </p:cNvPr>
            <p:cNvSpPr/>
            <p:nvPr/>
          </p:nvSpPr>
          <p:spPr>
            <a:xfrm>
              <a:off x="742951" y="1454150"/>
              <a:ext cx="10759016" cy="5108575"/>
            </a:xfrm>
            <a:prstGeom prst="rect">
              <a:avLst/>
            </a:prstGeom>
            <a:solidFill>
              <a:srgbClr val="FFFFFF">
                <a:alpha val="100000"/>
              </a:srgbClr>
            </a:solidFill>
            <a:ln w="13550" cap="rnd">
              <a:solidFill>
                <a:srgbClr val="FFFFFF">
                  <a:alpha val="100000"/>
                </a:srgbClr>
              </a:solidFill>
              <a:prstDash val="solid"/>
              <a:round/>
            </a:ln>
          </p:spPr>
          <p:txBody>
            <a:bodyPr/>
            <a:lstStyle/>
            <a:p>
              <a:endParaRPr lang="nb-NO" dirty="0"/>
            </a:p>
          </p:txBody>
        </p:sp>
        <p:sp>
          <p:nvSpPr>
            <p:cNvPr id="94" name="rc5">
              <a:extLst>
                <a:ext uri="{FF2B5EF4-FFF2-40B4-BE49-F238E27FC236}">
                  <a16:creationId xmlns:a16="http://schemas.microsoft.com/office/drawing/2014/main" id="{2EAE7273-58CC-487A-9AE8-33850BC01F4B}"/>
                </a:ext>
              </a:extLst>
            </p:cNvPr>
            <p:cNvSpPr/>
            <p:nvPr/>
          </p:nvSpPr>
          <p:spPr>
            <a:xfrm>
              <a:off x="1231942" y="1523739"/>
              <a:ext cx="10200434" cy="4639052"/>
            </a:xfrm>
            <a:prstGeom prst="rect">
              <a:avLst/>
            </a:prstGeom>
            <a:solidFill>
              <a:srgbClr val="EBEBEB">
                <a:alpha val="100000"/>
              </a:srgbClr>
            </a:solidFill>
          </p:spPr>
          <p:txBody>
            <a:bodyPr/>
            <a:lstStyle/>
            <a:p>
              <a:endParaRPr lang="nb-NO" dirty="0"/>
            </a:p>
          </p:txBody>
        </p:sp>
        <p:sp>
          <p:nvSpPr>
            <p:cNvPr id="95" name="pl6">
              <a:extLst>
                <a:ext uri="{FF2B5EF4-FFF2-40B4-BE49-F238E27FC236}">
                  <a16:creationId xmlns:a16="http://schemas.microsoft.com/office/drawing/2014/main" id="{BAC62EA1-071D-4DFC-945C-FFB89C9F9E28}"/>
                </a:ext>
              </a:extLst>
            </p:cNvPr>
            <p:cNvSpPr/>
            <p:nvPr/>
          </p:nvSpPr>
          <p:spPr>
            <a:xfrm>
              <a:off x="1231943" y="5769421"/>
              <a:ext cx="10200434" cy="0"/>
            </a:xfrm>
            <a:custGeom>
              <a:avLst/>
              <a:gdLst/>
              <a:ahLst/>
              <a:cxnLst/>
              <a:rect l="0" t="0" r="0" b="0"/>
              <a:pathLst>
                <a:path w="10200434">
                  <a:moveTo>
                    <a:pt x="0" y="0"/>
                  </a:moveTo>
                  <a:lnTo>
                    <a:pt x="10200434" y="0"/>
                  </a:lnTo>
                  <a:lnTo>
                    <a:pt x="10200434" y="0"/>
                  </a:lnTo>
                </a:path>
              </a:pathLst>
            </a:custGeom>
            <a:ln w="6775" cap="flat">
              <a:solidFill>
                <a:srgbClr val="FFFFFF">
                  <a:alpha val="100000"/>
                </a:srgbClr>
              </a:solidFill>
              <a:prstDash val="solid"/>
              <a:round/>
            </a:ln>
          </p:spPr>
          <p:txBody>
            <a:bodyPr/>
            <a:lstStyle/>
            <a:p>
              <a:endParaRPr lang="nb-NO" dirty="0"/>
            </a:p>
          </p:txBody>
        </p:sp>
        <p:sp>
          <p:nvSpPr>
            <p:cNvPr id="96" name="pl7">
              <a:extLst>
                <a:ext uri="{FF2B5EF4-FFF2-40B4-BE49-F238E27FC236}">
                  <a16:creationId xmlns:a16="http://schemas.microsoft.com/office/drawing/2014/main" id="{58836E36-7B55-446F-8386-889353ED7505}"/>
                </a:ext>
              </a:extLst>
            </p:cNvPr>
            <p:cNvSpPr/>
            <p:nvPr/>
          </p:nvSpPr>
          <p:spPr>
            <a:xfrm>
              <a:off x="1231943" y="4782913"/>
              <a:ext cx="10200434" cy="0"/>
            </a:xfrm>
            <a:custGeom>
              <a:avLst/>
              <a:gdLst/>
              <a:ahLst/>
              <a:cxnLst/>
              <a:rect l="0" t="0" r="0" b="0"/>
              <a:pathLst>
                <a:path w="10200434">
                  <a:moveTo>
                    <a:pt x="0" y="0"/>
                  </a:moveTo>
                  <a:lnTo>
                    <a:pt x="10200434" y="0"/>
                  </a:lnTo>
                  <a:lnTo>
                    <a:pt x="10200434" y="0"/>
                  </a:lnTo>
                </a:path>
              </a:pathLst>
            </a:custGeom>
            <a:ln w="6775" cap="flat">
              <a:solidFill>
                <a:srgbClr val="FFFFFF">
                  <a:alpha val="100000"/>
                </a:srgbClr>
              </a:solidFill>
              <a:prstDash val="solid"/>
              <a:round/>
            </a:ln>
          </p:spPr>
          <p:txBody>
            <a:bodyPr/>
            <a:lstStyle/>
            <a:p>
              <a:endParaRPr lang="nb-NO" dirty="0"/>
            </a:p>
          </p:txBody>
        </p:sp>
        <p:sp>
          <p:nvSpPr>
            <p:cNvPr id="97" name="pl8">
              <a:extLst>
                <a:ext uri="{FF2B5EF4-FFF2-40B4-BE49-F238E27FC236}">
                  <a16:creationId xmlns:a16="http://schemas.microsoft.com/office/drawing/2014/main" id="{375FB298-DFE4-45D5-BB60-8C09F7D7126E}"/>
                </a:ext>
              </a:extLst>
            </p:cNvPr>
            <p:cNvSpPr/>
            <p:nvPr/>
          </p:nvSpPr>
          <p:spPr>
            <a:xfrm>
              <a:off x="1231943" y="3796406"/>
              <a:ext cx="10200434" cy="0"/>
            </a:xfrm>
            <a:custGeom>
              <a:avLst/>
              <a:gdLst/>
              <a:ahLst/>
              <a:cxnLst/>
              <a:rect l="0" t="0" r="0" b="0"/>
              <a:pathLst>
                <a:path w="10200434">
                  <a:moveTo>
                    <a:pt x="0" y="0"/>
                  </a:moveTo>
                  <a:lnTo>
                    <a:pt x="10200434" y="0"/>
                  </a:lnTo>
                  <a:lnTo>
                    <a:pt x="10200434" y="0"/>
                  </a:lnTo>
                </a:path>
              </a:pathLst>
            </a:custGeom>
            <a:ln w="6775" cap="flat">
              <a:solidFill>
                <a:srgbClr val="FFFFFF">
                  <a:alpha val="100000"/>
                </a:srgbClr>
              </a:solidFill>
              <a:prstDash val="solid"/>
              <a:round/>
            </a:ln>
          </p:spPr>
          <p:txBody>
            <a:bodyPr/>
            <a:lstStyle/>
            <a:p>
              <a:endParaRPr lang="nb-NO" dirty="0"/>
            </a:p>
          </p:txBody>
        </p:sp>
        <p:sp>
          <p:nvSpPr>
            <p:cNvPr id="98" name="pl9">
              <a:extLst>
                <a:ext uri="{FF2B5EF4-FFF2-40B4-BE49-F238E27FC236}">
                  <a16:creationId xmlns:a16="http://schemas.microsoft.com/office/drawing/2014/main" id="{B3488700-049C-4C7C-BEA6-2C23C5A5A4E0}"/>
                </a:ext>
              </a:extLst>
            </p:cNvPr>
            <p:cNvSpPr/>
            <p:nvPr/>
          </p:nvSpPr>
          <p:spPr>
            <a:xfrm>
              <a:off x="1231943" y="2809898"/>
              <a:ext cx="10200434" cy="0"/>
            </a:xfrm>
            <a:custGeom>
              <a:avLst/>
              <a:gdLst/>
              <a:ahLst/>
              <a:cxnLst/>
              <a:rect l="0" t="0" r="0" b="0"/>
              <a:pathLst>
                <a:path w="10200434">
                  <a:moveTo>
                    <a:pt x="0" y="0"/>
                  </a:moveTo>
                  <a:lnTo>
                    <a:pt x="10200434" y="0"/>
                  </a:lnTo>
                  <a:lnTo>
                    <a:pt x="10200434" y="0"/>
                  </a:lnTo>
                </a:path>
              </a:pathLst>
            </a:custGeom>
            <a:ln w="6775" cap="flat">
              <a:solidFill>
                <a:srgbClr val="FFFFFF">
                  <a:alpha val="100000"/>
                </a:srgbClr>
              </a:solidFill>
              <a:prstDash val="solid"/>
              <a:round/>
            </a:ln>
          </p:spPr>
          <p:txBody>
            <a:bodyPr/>
            <a:lstStyle/>
            <a:p>
              <a:endParaRPr lang="nb-NO" dirty="0"/>
            </a:p>
          </p:txBody>
        </p:sp>
        <p:sp>
          <p:nvSpPr>
            <p:cNvPr id="99" name="pl10">
              <a:extLst>
                <a:ext uri="{FF2B5EF4-FFF2-40B4-BE49-F238E27FC236}">
                  <a16:creationId xmlns:a16="http://schemas.microsoft.com/office/drawing/2014/main" id="{4E456EDC-6E1E-4A62-B5F1-86120362ABD2}"/>
                </a:ext>
              </a:extLst>
            </p:cNvPr>
            <p:cNvSpPr/>
            <p:nvPr/>
          </p:nvSpPr>
          <p:spPr>
            <a:xfrm>
              <a:off x="1231943" y="1823390"/>
              <a:ext cx="10200434" cy="0"/>
            </a:xfrm>
            <a:custGeom>
              <a:avLst/>
              <a:gdLst/>
              <a:ahLst/>
              <a:cxnLst/>
              <a:rect l="0" t="0" r="0" b="0"/>
              <a:pathLst>
                <a:path w="10200434">
                  <a:moveTo>
                    <a:pt x="0" y="0"/>
                  </a:moveTo>
                  <a:lnTo>
                    <a:pt x="10200434" y="0"/>
                  </a:lnTo>
                  <a:lnTo>
                    <a:pt x="10200434" y="0"/>
                  </a:lnTo>
                </a:path>
              </a:pathLst>
            </a:custGeom>
            <a:ln w="6775" cap="flat">
              <a:solidFill>
                <a:srgbClr val="FFFFFF">
                  <a:alpha val="100000"/>
                </a:srgbClr>
              </a:solidFill>
              <a:prstDash val="solid"/>
              <a:round/>
            </a:ln>
          </p:spPr>
          <p:txBody>
            <a:bodyPr/>
            <a:lstStyle/>
            <a:p>
              <a:endParaRPr lang="nb-NO" dirty="0"/>
            </a:p>
          </p:txBody>
        </p:sp>
        <p:sp>
          <p:nvSpPr>
            <p:cNvPr id="100" name="pl11">
              <a:extLst>
                <a:ext uri="{FF2B5EF4-FFF2-40B4-BE49-F238E27FC236}">
                  <a16:creationId xmlns:a16="http://schemas.microsoft.com/office/drawing/2014/main" id="{ED9DD3D4-CF7F-47EF-A60E-6FE65A0FAC2F}"/>
                </a:ext>
              </a:extLst>
            </p:cNvPr>
            <p:cNvSpPr/>
            <p:nvPr/>
          </p:nvSpPr>
          <p:spPr>
            <a:xfrm>
              <a:off x="2284368" y="1523739"/>
              <a:ext cx="0" cy="4639052"/>
            </a:xfrm>
            <a:custGeom>
              <a:avLst/>
              <a:gdLst/>
              <a:ahLst/>
              <a:cxnLst/>
              <a:rect l="0" t="0" r="0" b="0"/>
              <a:pathLst>
                <a:path h="4639052">
                  <a:moveTo>
                    <a:pt x="0" y="4639052"/>
                  </a:moveTo>
                  <a:lnTo>
                    <a:pt x="0" y="0"/>
                  </a:lnTo>
                  <a:lnTo>
                    <a:pt x="0" y="0"/>
                  </a:lnTo>
                </a:path>
              </a:pathLst>
            </a:custGeom>
            <a:ln w="6775" cap="flat">
              <a:solidFill>
                <a:srgbClr val="FFFFFF">
                  <a:alpha val="100000"/>
                </a:srgbClr>
              </a:solidFill>
              <a:prstDash val="solid"/>
              <a:round/>
            </a:ln>
          </p:spPr>
          <p:txBody>
            <a:bodyPr/>
            <a:lstStyle/>
            <a:p>
              <a:endParaRPr lang="nb-NO" dirty="0"/>
            </a:p>
          </p:txBody>
        </p:sp>
        <p:sp>
          <p:nvSpPr>
            <p:cNvPr id="101" name="pl12">
              <a:extLst>
                <a:ext uri="{FF2B5EF4-FFF2-40B4-BE49-F238E27FC236}">
                  <a16:creationId xmlns:a16="http://schemas.microsoft.com/office/drawing/2014/main" id="{D3227C3F-0EEB-4147-8F28-631366749EDF}"/>
                </a:ext>
              </a:extLst>
            </p:cNvPr>
            <p:cNvSpPr/>
            <p:nvPr/>
          </p:nvSpPr>
          <p:spPr>
            <a:xfrm>
              <a:off x="4737576" y="1523739"/>
              <a:ext cx="0" cy="4639052"/>
            </a:xfrm>
            <a:custGeom>
              <a:avLst/>
              <a:gdLst/>
              <a:ahLst/>
              <a:cxnLst/>
              <a:rect l="0" t="0" r="0" b="0"/>
              <a:pathLst>
                <a:path h="4639052">
                  <a:moveTo>
                    <a:pt x="0" y="4639052"/>
                  </a:moveTo>
                  <a:lnTo>
                    <a:pt x="0" y="0"/>
                  </a:lnTo>
                  <a:lnTo>
                    <a:pt x="0" y="0"/>
                  </a:lnTo>
                </a:path>
              </a:pathLst>
            </a:custGeom>
            <a:ln w="6775" cap="flat">
              <a:solidFill>
                <a:srgbClr val="FFFFFF">
                  <a:alpha val="100000"/>
                </a:srgbClr>
              </a:solidFill>
              <a:prstDash val="solid"/>
              <a:round/>
            </a:ln>
          </p:spPr>
          <p:txBody>
            <a:bodyPr/>
            <a:lstStyle/>
            <a:p>
              <a:endParaRPr lang="nb-NO" dirty="0"/>
            </a:p>
          </p:txBody>
        </p:sp>
        <p:sp>
          <p:nvSpPr>
            <p:cNvPr id="102" name="pl13">
              <a:extLst>
                <a:ext uri="{FF2B5EF4-FFF2-40B4-BE49-F238E27FC236}">
                  <a16:creationId xmlns:a16="http://schemas.microsoft.com/office/drawing/2014/main" id="{9EAAEE13-055C-4E69-A39A-C65703D3ACA5}"/>
                </a:ext>
              </a:extLst>
            </p:cNvPr>
            <p:cNvSpPr/>
            <p:nvPr/>
          </p:nvSpPr>
          <p:spPr>
            <a:xfrm>
              <a:off x="7190783" y="1523739"/>
              <a:ext cx="0" cy="4639052"/>
            </a:xfrm>
            <a:custGeom>
              <a:avLst/>
              <a:gdLst/>
              <a:ahLst/>
              <a:cxnLst/>
              <a:rect l="0" t="0" r="0" b="0"/>
              <a:pathLst>
                <a:path h="4639052">
                  <a:moveTo>
                    <a:pt x="0" y="4639052"/>
                  </a:moveTo>
                  <a:lnTo>
                    <a:pt x="0" y="0"/>
                  </a:lnTo>
                  <a:lnTo>
                    <a:pt x="0" y="0"/>
                  </a:lnTo>
                </a:path>
              </a:pathLst>
            </a:custGeom>
            <a:ln w="6775" cap="flat">
              <a:solidFill>
                <a:srgbClr val="FFFFFF">
                  <a:alpha val="100000"/>
                </a:srgbClr>
              </a:solidFill>
              <a:prstDash val="solid"/>
              <a:round/>
            </a:ln>
          </p:spPr>
          <p:txBody>
            <a:bodyPr/>
            <a:lstStyle/>
            <a:p>
              <a:endParaRPr lang="nb-NO" dirty="0"/>
            </a:p>
          </p:txBody>
        </p:sp>
        <p:sp>
          <p:nvSpPr>
            <p:cNvPr id="105" name="pl14">
              <a:extLst>
                <a:ext uri="{FF2B5EF4-FFF2-40B4-BE49-F238E27FC236}">
                  <a16:creationId xmlns:a16="http://schemas.microsoft.com/office/drawing/2014/main" id="{5724264A-B851-4EFF-BF69-A8E7C8974F6E}"/>
                </a:ext>
              </a:extLst>
            </p:cNvPr>
            <p:cNvSpPr/>
            <p:nvPr/>
          </p:nvSpPr>
          <p:spPr>
            <a:xfrm>
              <a:off x="9643990" y="1523739"/>
              <a:ext cx="0" cy="4639052"/>
            </a:xfrm>
            <a:custGeom>
              <a:avLst/>
              <a:gdLst/>
              <a:ahLst/>
              <a:cxnLst/>
              <a:rect l="0" t="0" r="0" b="0"/>
              <a:pathLst>
                <a:path h="4639052">
                  <a:moveTo>
                    <a:pt x="0" y="4639052"/>
                  </a:moveTo>
                  <a:lnTo>
                    <a:pt x="0" y="0"/>
                  </a:lnTo>
                  <a:lnTo>
                    <a:pt x="0" y="0"/>
                  </a:lnTo>
                </a:path>
              </a:pathLst>
            </a:custGeom>
            <a:ln w="6775" cap="flat">
              <a:solidFill>
                <a:srgbClr val="FFFFFF">
                  <a:alpha val="100000"/>
                </a:srgbClr>
              </a:solidFill>
              <a:prstDash val="solid"/>
              <a:round/>
            </a:ln>
          </p:spPr>
          <p:txBody>
            <a:bodyPr/>
            <a:lstStyle/>
            <a:p>
              <a:endParaRPr lang="nb-NO" dirty="0"/>
            </a:p>
          </p:txBody>
        </p:sp>
        <p:sp>
          <p:nvSpPr>
            <p:cNvPr id="106" name="pl15">
              <a:extLst>
                <a:ext uri="{FF2B5EF4-FFF2-40B4-BE49-F238E27FC236}">
                  <a16:creationId xmlns:a16="http://schemas.microsoft.com/office/drawing/2014/main" id="{5C6C0E70-4F75-41CF-BBA1-885E648E5E2C}"/>
                </a:ext>
              </a:extLst>
            </p:cNvPr>
            <p:cNvSpPr/>
            <p:nvPr/>
          </p:nvSpPr>
          <p:spPr>
            <a:xfrm>
              <a:off x="1231943" y="5276167"/>
              <a:ext cx="10200434" cy="0"/>
            </a:xfrm>
            <a:custGeom>
              <a:avLst/>
              <a:gdLst/>
              <a:ahLst/>
              <a:cxnLst/>
              <a:rect l="0" t="0" r="0" b="0"/>
              <a:pathLst>
                <a:path w="10200434">
                  <a:moveTo>
                    <a:pt x="0" y="0"/>
                  </a:moveTo>
                  <a:lnTo>
                    <a:pt x="10200434" y="0"/>
                  </a:lnTo>
                  <a:lnTo>
                    <a:pt x="10200434" y="0"/>
                  </a:lnTo>
                </a:path>
              </a:pathLst>
            </a:custGeom>
            <a:ln w="13550" cap="flat">
              <a:solidFill>
                <a:srgbClr val="FFFFFF">
                  <a:alpha val="100000"/>
                </a:srgbClr>
              </a:solidFill>
              <a:prstDash val="solid"/>
              <a:round/>
            </a:ln>
          </p:spPr>
          <p:txBody>
            <a:bodyPr/>
            <a:lstStyle/>
            <a:p>
              <a:endParaRPr lang="nb-NO" dirty="0"/>
            </a:p>
          </p:txBody>
        </p:sp>
        <p:sp>
          <p:nvSpPr>
            <p:cNvPr id="107" name="pl16">
              <a:extLst>
                <a:ext uri="{FF2B5EF4-FFF2-40B4-BE49-F238E27FC236}">
                  <a16:creationId xmlns:a16="http://schemas.microsoft.com/office/drawing/2014/main" id="{719B1068-49B7-498D-901E-6160F3987973}"/>
                </a:ext>
              </a:extLst>
            </p:cNvPr>
            <p:cNvSpPr/>
            <p:nvPr/>
          </p:nvSpPr>
          <p:spPr>
            <a:xfrm>
              <a:off x="1231943" y="4289660"/>
              <a:ext cx="10200434" cy="0"/>
            </a:xfrm>
            <a:custGeom>
              <a:avLst/>
              <a:gdLst/>
              <a:ahLst/>
              <a:cxnLst/>
              <a:rect l="0" t="0" r="0" b="0"/>
              <a:pathLst>
                <a:path w="10200434">
                  <a:moveTo>
                    <a:pt x="0" y="0"/>
                  </a:moveTo>
                  <a:lnTo>
                    <a:pt x="10200434" y="0"/>
                  </a:lnTo>
                  <a:lnTo>
                    <a:pt x="10200434" y="0"/>
                  </a:lnTo>
                </a:path>
              </a:pathLst>
            </a:custGeom>
            <a:ln w="13550" cap="flat">
              <a:solidFill>
                <a:srgbClr val="FFFFFF">
                  <a:alpha val="100000"/>
                </a:srgbClr>
              </a:solidFill>
              <a:prstDash val="solid"/>
              <a:round/>
            </a:ln>
          </p:spPr>
          <p:txBody>
            <a:bodyPr/>
            <a:lstStyle/>
            <a:p>
              <a:endParaRPr lang="nb-NO" dirty="0"/>
            </a:p>
          </p:txBody>
        </p:sp>
        <p:sp>
          <p:nvSpPr>
            <p:cNvPr id="108" name="pl17">
              <a:extLst>
                <a:ext uri="{FF2B5EF4-FFF2-40B4-BE49-F238E27FC236}">
                  <a16:creationId xmlns:a16="http://schemas.microsoft.com/office/drawing/2014/main" id="{AE311FC6-99F0-41F8-B65B-803EF764159E}"/>
                </a:ext>
              </a:extLst>
            </p:cNvPr>
            <p:cNvSpPr/>
            <p:nvPr/>
          </p:nvSpPr>
          <p:spPr>
            <a:xfrm>
              <a:off x="1231943" y="3303152"/>
              <a:ext cx="10200434" cy="0"/>
            </a:xfrm>
            <a:custGeom>
              <a:avLst/>
              <a:gdLst/>
              <a:ahLst/>
              <a:cxnLst/>
              <a:rect l="0" t="0" r="0" b="0"/>
              <a:pathLst>
                <a:path w="10200434">
                  <a:moveTo>
                    <a:pt x="0" y="0"/>
                  </a:moveTo>
                  <a:lnTo>
                    <a:pt x="10200434" y="0"/>
                  </a:lnTo>
                  <a:lnTo>
                    <a:pt x="10200434" y="0"/>
                  </a:lnTo>
                </a:path>
              </a:pathLst>
            </a:custGeom>
            <a:ln w="13550" cap="flat">
              <a:solidFill>
                <a:srgbClr val="FFFFFF">
                  <a:alpha val="100000"/>
                </a:srgbClr>
              </a:solidFill>
              <a:prstDash val="solid"/>
              <a:round/>
            </a:ln>
          </p:spPr>
          <p:txBody>
            <a:bodyPr/>
            <a:lstStyle/>
            <a:p>
              <a:endParaRPr lang="nb-NO" dirty="0"/>
            </a:p>
          </p:txBody>
        </p:sp>
        <p:sp>
          <p:nvSpPr>
            <p:cNvPr id="109" name="pl18">
              <a:extLst>
                <a:ext uri="{FF2B5EF4-FFF2-40B4-BE49-F238E27FC236}">
                  <a16:creationId xmlns:a16="http://schemas.microsoft.com/office/drawing/2014/main" id="{456CF335-B6D8-461B-AB47-97491CDD2886}"/>
                </a:ext>
              </a:extLst>
            </p:cNvPr>
            <p:cNvSpPr/>
            <p:nvPr/>
          </p:nvSpPr>
          <p:spPr>
            <a:xfrm>
              <a:off x="1231943" y="2316644"/>
              <a:ext cx="10200434" cy="0"/>
            </a:xfrm>
            <a:custGeom>
              <a:avLst/>
              <a:gdLst/>
              <a:ahLst/>
              <a:cxnLst/>
              <a:rect l="0" t="0" r="0" b="0"/>
              <a:pathLst>
                <a:path w="10200434">
                  <a:moveTo>
                    <a:pt x="0" y="0"/>
                  </a:moveTo>
                  <a:lnTo>
                    <a:pt x="10200434" y="0"/>
                  </a:lnTo>
                  <a:lnTo>
                    <a:pt x="10200434" y="0"/>
                  </a:lnTo>
                </a:path>
              </a:pathLst>
            </a:custGeom>
            <a:ln w="13550" cap="flat">
              <a:solidFill>
                <a:srgbClr val="FFFFFF">
                  <a:alpha val="100000"/>
                </a:srgbClr>
              </a:solidFill>
              <a:prstDash val="solid"/>
              <a:round/>
            </a:ln>
          </p:spPr>
          <p:txBody>
            <a:bodyPr/>
            <a:lstStyle/>
            <a:p>
              <a:endParaRPr lang="nb-NO" dirty="0"/>
            </a:p>
          </p:txBody>
        </p:sp>
        <p:sp>
          <p:nvSpPr>
            <p:cNvPr id="110" name="pl19">
              <a:extLst>
                <a:ext uri="{FF2B5EF4-FFF2-40B4-BE49-F238E27FC236}">
                  <a16:creationId xmlns:a16="http://schemas.microsoft.com/office/drawing/2014/main" id="{85EF8CBF-9888-47D0-BA17-2E464FFC66E1}"/>
                </a:ext>
              </a:extLst>
            </p:cNvPr>
            <p:cNvSpPr/>
            <p:nvPr/>
          </p:nvSpPr>
          <p:spPr>
            <a:xfrm>
              <a:off x="3510972" y="1523739"/>
              <a:ext cx="0" cy="4639052"/>
            </a:xfrm>
            <a:custGeom>
              <a:avLst/>
              <a:gdLst/>
              <a:ahLst/>
              <a:cxnLst/>
              <a:rect l="0" t="0" r="0" b="0"/>
              <a:pathLst>
                <a:path h="4639052">
                  <a:moveTo>
                    <a:pt x="0" y="4639052"/>
                  </a:moveTo>
                  <a:lnTo>
                    <a:pt x="0" y="0"/>
                  </a:lnTo>
                  <a:lnTo>
                    <a:pt x="0" y="0"/>
                  </a:lnTo>
                </a:path>
              </a:pathLst>
            </a:custGeom>
            <a:ln w="13550" cap="flat">
              <a:solidFill>
                <a:srgbClr val="FFFFFF">
                  <a:alpha val="100000"/>
                </a:srgbClr>
              </a:solidFill>
              <a:prstDash val="solid"/>
              <a:round/>
            </a:ln>
          </p:spPr>
          <p:txBody>
            <a:bodyPr/>
            <a:lstStyle/>
            <a:p>
              <a:endParaRPr lang="nb-NO" dirty="0"/>
            </a:p>
          </p:txBody>
        </p:sp>
        <p:sp>
          <p:nvSpPr>
            <p:cNvPr id="111" name="pl20">
              <a:extLst>
                <a:ext uri="{FF2B5EF4-FFF2-40B4-BE49-F238E27FC236}">
                  <a16:creationId xmlns:a16="http://schemas.microsoft.com/office/drawing/2014/main" id="{AF7555A9-DACD-4F6A-824A-31BA9F501041}"/>
                </a:ext>
              </a:extLst>
            </p:cNvPr>
            <p:cNvSpPr/>
            <p:nvPr/>
          </p:nvSpPr>
          <p:spPr>
            <a:xfrm>
              <a:off x="5964179" y="1523739"/>
              <a:ext cx="0" cy="4639052"/>
            </a:xfrm>
            <a:custGeom>
              <a:avLst/>
              <a:gdLst/>
              <a:ahLst/>
              <a:cxnLst/>
              <a:rect l="0" t="0" r="0" b="0"/>
              <a:pathLst>
                <a:path h="4639052">
                  <a:moveTo>
                    <a:pt x="0" y="4639052"/>
                  </a:moveTo>
                  <a:lnTo>
                    <a:pt x="0" y="0"/>
                  </a:lnTo>
                  <a:lnTo>
                    <a:pt x="0" y="0"/>
                  </a:lnTo>
                </a:path>
              </a:pathLst>
            </a:custGeom>
            <a:ln w="13550" cap="flat">
              <a:solidFill>
                <a:srgbClr val="FFFFFF">
                  <a:alpha val="100000"/>
                </a:srgbClr>
              </a:solidFill>
              <a:prstDash val="solid"/>
              <a:round/>
            </a:ln>
          </p:spPr>
          <p:txBody>
            <a:bodyPr/>
            <a:lstStyle/>
            <a:p>
              <a:endParaRPr lang="nb-NO" dirty="0"/>
            </a:p>
          </p:txBody>
        </p:sp>
        <p:sp>
          <p:nvSpPr>
            <p:cNvPr id="112" name="pl21">
              <a:extLst>
                <a:ext uri="{FF2B5EF4-FFF2-40B4-BE49-F238E27FC236}">
                  <a16:creationId xmlns:a16="http://schemas.microsoft.com/office/drawing/2014/main" id="{5AE97963-8899-423F-B11E-D86733DB7ACC}"/>
                </a:ext>
              </a:extLst>
            </p:cNvPr>
            <p:cNvSpPr/>
            <p:nvPr/>
          </p:nvSpPr>
          <p:spPr>
            <a:xfrm>
              <a:off x="8417386" y="1523739"/>
              <a:ext cx="0" cy="4639052"/>
            </a:xfrm>
            <a:custGeom>
              <a:avLst/>
              <a:gdLst/>
              <a:ahLst/>
              <a:cxnLst/>
              <a:rect l="0" t="0" r="0" b="0"/>
              <a:pathLst>
                <a:path h="4639052">
                  <a:moveTo>
                    <a:pt x="0" y="4639052"/>
                  </a:moveTo>
                  <a:lnTo>
                    <a:pt x="0" y="0"/>
                  </a:lnTo>
                  <a:lnTo>
                    <a:pt x="0" y="0"/>
                  </a:lnTo>
                </a:path>
              </a:pathLst>
            </a:custGeom>
            <a:ln w="13550" cap="flat">
              <a:solidFill>
                <a:srgbClr val="FFFFFF">
                  <a:alpha val="100000"/>
                </a:srgbClr>
              </a:solidFill>
              <a:prstDash val="solid"/>
              <a:round/>
            </a:ln>
          </p:spPr>
          <p:txBody>
            <a:bodyPr/>
            <a:lstStyle/>
            <a:p>
              <a:endParaRPr lang="nb-NO" dirty="0"/>
            </a:p>
          </p:txBody>
        </p:sp>
        <p:sp>
          <p:nvSpPr>
            <p:cNvPr id="113" name="pl22">
              <a:extLst>
                <a:ext uri="{FF2B5EF4-FFF2-40B4-BE49-F238E27FC236}">
                  <a16:creationId xmlns:a16="http://schemas.microsoft.com/office/drawing/2014/main" id="{A06112AB-4C39-4ED0-BD19-2DB175F2D2AD}"/>
                </a:ext>
              </a:extLst>
            </p:cNvPr>
            <p:cNvSpPr/>
            <p:nvPr/>
          </p:nvSpPr>
          <p:spPr>
            <a:xfrm>
              <a:off x="10870593" y="1523739"/>
              <a:ext cx="0" cy="4639052"/>
            </a:xfrm>
            <a:custGeom>
              <a:avLst/>
              <a:gdLst/>
              <a:ahLst/>
              <a:cxnLst/>
              <a:rect l="0" t="0" r="0" b="0"/>
              <a:pathLst>
                <a:path h="4639052">
                  <a:moveTo>
                    <a:pt x="0" y="4639052"/>
                  </a:moveTo>
                  <a:lnTo>
                    <a:pt x="0" y="0"/>
                  </a:lnTo>
                  <a:lnTo>
                    <a:pt x="0" y="0"/>
                  </a:lnTo>
                </a:path>
              </a:pathLst>
            </a:custGeom>
            <a:ln w="13550" cap="flat">
              <a:solidFill>
                <a:srgbClr val="FFFFFF">
                  <a:alpha val="100000"/>
                </a:srgbClr>
              </a:solidFill>
              <a:prstDash val="solid"/>
              <a:round/>
            </a:ln>
          </p:spPr>
          <p:txBody>
            <a:bodyPr/>
            <a:lstStyle/>
            <a:p>
              <a:endParaRPr lang="nb-NO" dirty="0"/>
            </a:p>
          </p:txBody>
        </p:sp>
        <p:sp>
          <p:nvSpPr>
            <p:cNvPr id="114" name="tx23">
              <a:extLst>
                <a:ext uri="{FF2B5EF4-FFF2-40B4-BE49-F238E27FC236}">
                  <a16:creationId xmlns:a16="http://schemas.microsoft.com/office/drawing/2014/main" id="{D048EFDE-F3EA-4B1F-820C-88CC558B4EC2}"/>
                </a:ext>
              </a:extLst>
            </p:cNvPr>
            <p:cNvSpPr/>
            <p:nvPr/>
          </p:nvSpPr>
          <p:spPr>
            <a:xfrm>
              <a:off x="7210677" y="4223830"/>
              <a:ext cx="1554299"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Mer tid på fritidsaktiviteter (21%)</a:t>
              </a:r>
            </a:p>
          </p:txBody>
        </p:sp>
        <p:sp>
          <p:nvSpPr>
            <p:cNvPr id="115" name="tx24">
              <a:extLst>
                <a:ext uri="{FF2B5EF4-FFF2-40B4-BE49-F238E27FC236}">
                  <a16:creationId xmlns:a16="http://schemas.microsoft.com/office/drawing/2014/main" id="{EBBF7502-F39E-4B00-9FB1-415DEE197740}"/>
                </a:ext>
              </a:extLst>
            </p:cNvPr>
            <p:cNvSpPr/>
            <p:nvPr/>
          </p:nvSpPr>
          <p:spPr>
            <a:xfrm>
              <a:off x="7725598" y="2937954"/>
              <a:ext cx="1506236"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b="1" dirty="0">
                  <a:latin typeface="Arial"/>
                  <a:cs typeface="Arial"/>
                </a:rPr>
                <a:t>Mer tid på venner/familie (14%)</a:t>
              </a:r>
            </a:p>
          </p:txBody>
        </p:sp>
        <p:sp>
          <p:nvSpPr>
            <p:cNvPr id="116" name="tx25">
              <a:extLst>
                <a:ext uri="{FF2B5EF4-FFF2-40B4-BE49-F238E27FC236}">
                  <a16:creationId xmlns:a16="http://schemas.microsoft.com/office/drawing/2014/main" id="{A44CC96E-5C34-41C5-9894-659945DC3D24}"/>
                </a:ext>
              </a:extLst>
            </p:cNvPr>
            <p:cNvSpPr/>
            <p:nvPr/>
          </p:nvSpPr>
          <p:spPr>
            <a:xfrm>
              <a:off x="7733222" y="3789032"/>
              <a:ext cx="1247239"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b="1" dirty="0">
                  <a:latin typeface="Arial"/>
                  <a:cs typeface="Arial"/>
                </a:rPr>
                <a:t>Mer på jobb/studier (30%)</a:t>
              </a:r>
            </a:p>
          </p:txBody>
        </p:sp>
        <p:sp>
          <p:nvSpPr>
            <p:cNvPr id="117" name="tx26">
              <a:extLst>
                <a:ext uri="{FF2B5EF4-FFF2-40B4-BE49-F238E27FC236}">
                  <a16:creationId xmlns:a16="http://schemas.microsoft.com/office/drawing/2014/main" id="{A89586F3-F4D1-45D0-AD37-229AB8C099EB}"/>
                </a:ext>
              </a:extLst>
            </p:cNvPr>
            <p:cNvSpPr/>
            <p:nvPr/>
          </p:nvSpPr>
          <p:spPr>
            <a:xfrm>
              <a:off x="7411477" y="1671668"/>
              <a:ext cx="1349451"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Ikke bøker som passet (6%)</a:t>
              </a:r>
            </a:p>
          </p:txBody>
        </p:sp>
        <p:sp>
          <p:nvSpPr>
            <p:cNvPr id="118" name="tx27">
              <a:extLst>
                <a:ext uri="{FF2B5EF4-FFF2-40B4-BE49-F238E27FC236}">
                  <a16:creationId xmlns:a16="http://schemas.microsoft.com/office/drawing/2014/main" id="{019C23A1-F7D8-4944-B013-8B2B7D951AE5}"/>
                </a:ext>
              </a:extLst>
            </p:cNvPr>
            <p:cNvSpPr/>
            <p:nvPr/>
          </p:nvSpPr>
          <p:spPr>
            <a:xfrm>
              <a:off x="8037834" y="2643470"/>
              <a:ext cx="1102682"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Ingen lyst å lese (14%)</a:t>
              </a:r>
            </a:p>
          </p:txBody>
        </p:sp>
        <p:sp>
          <p:nvSpPr>
            <p:cNvPr id="119" name="tx28">
              <a:extLst>
                <a:ext uri="{FF2B5EF4-FFF2-40B4-BE49-F238E27FC236}">
                  <a16:creationId xmlns:a16="http://schemas.microsoft.com/office/drawing/2014/main" id="{CCE12CD5-4AF3-4BD7-9D68-3938AD997A99}"/>
                </a:ext>
              </a:extLst>
            </p:cNvPr>
            <p:cNvSpPr/>
            <p:nvPr/>
          </p:nvSpPr>
          <p:spPr>
            <a:xfrm>
              <a:off x="7680792" y="2104355"/>
              <a:ext cx="1227866"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Ingen "måtte lese"  (11%)</a:t>
              </a:r>
            </a:p>
          </p:txBody>
        </p:sp>
        <p:sp>
          <p:nvSpPr>
            <p:cNvPr id="120" name="tx29">
              <a:extLst>
                <a:ext uri="{FF2B5EF4-FFF2-40B4-BE49-F238E27FC236}">
                  <a16:creationId xmlns:a16="http://schemas.microsoft.com/office/drawing/2014/main" id="{43A66A18-1036-4AD3-B585-CDE2AD255343}"/>
                </a:ext>
              </a:extLst>
            </p:cNvPr>
            <p:cNvSpPr/>
            <p:nvPr/>
          </p:nvSpPr>
          <p:spPr>
            <a:xfrm>
              <a:off x="10094299" y="5181503"/>
              <a:ext cx="1114591"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Mer tid på SoMe (20%)</a:t>
              </a:r>
            </a:p>
          </p:txBody>
        </p:sp>
        <p:sp>
          <p:nvSpPr>
            <p:cNvPr id="121" name="tx30">
              <a:extLst>
                <a:ext uri="{FF2B5EF4-FFF2-40B4-BE49-F238E27FC236}">
                  <a16:creationId xmlns:a16="http://schemas.microsoft.com/office/drawing/2014/main" id="{5E079D15-1870-409D-9D5A-DB5277E10DD6}"/>
                </a:ext>
              </a:extLst>
            </p:cNvPr>
            <p:cNvSpPr/>
            <p:nvPr/>
          </p:nvSpPr>
          <p:spPr>
            <a:xfrm>
              <a:off x="7316065" y="5043674"/>
              <a:ext cx="1343523"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Mer tid på spill/gaming (9%)</a:t>
              </a:r>
            </a:p>
          </p:txBody>
        </p:sp>
        <p:sp>
          <p:nvSpPr>
            <p:cNvPr id="122" name="tx31">
              <a:extLst>
                <a:ext uri="{FF2B5EF4-FFF2-40B4-BE49-F238E27FC236}">
                  <a16:creationId xmlns:a16="http://schemas.microsoft.com/office/drawing/2014/main" id="{C19FDF39-3E6B-4A62-B42A-6C12A1162988}"/>
                </a:ext>
              </a:extLst>
            </p:cNvPr>
            <p:cNvSpPr/>
            <p:nvPr/>
          </p:nvSpPr>
          <p:spPr>
            <a:xfrm>
              <a:off x="8904548" y="5066462"/>
              <a:ext cx="903763"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Heller på nett (7%)</a:t>
              </a:r>
            </a:p>
          </p:txBody>
        </p:sp>
        <p:sp>
          <p:nvSpPr>
            <p:cNvPr id="123" name="tx32">
              <a:extLst>
                <a:ext uri="{FF2B5EF4-FFF2-40B4-BE49-F238E27FC236}">
                  <a16:creationId xmlns:a16="http://schemas.microsoft.com/office/drawing/2014/main" id="{3F84C590-B5D6-4D33-8CE6-6507816A1B5B}"/>
                </a:ext>
              </a:extLst>
            </p:cNvPr>
            <p:cNvSpPr/>
            <p:nvPr/>
          </p:nvSpPr>
          <p:spPr>
            <a:xfrm>
              <a:off x="7719219" y="5995552"/>
              <a:ext cx="1005869"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b="1" dirty="0">
                  <a:latin typeface="Arial"/>
                  <a:cs typeface="Arial"/>
                </a:rPr>
                <a:t>Mer film/serier (37%)</a:t>
              </a:r>
            </a:p>
          </p:txBody>
        </p:sp>
        <p:sp>
          <p:nvSpPr>
            <p:cNvPr id="124" name="tx33">
              <a:extLst>
                <a:ext uri="{FF2B5EF4-FFF2-40B4-BE49-F238E27FC236}">
                  <a16:creationId xmlns:a16="http://schemas.microsoft.com/office/drawing/2014/main" id="{0437AC28-502B-4A39-9D33-986DCA8D83C5}"/>
                </a:ext>
              </a:extLst>
            </p:cNvPr>
            <p:cNvSpPr/>
            <p:nvPr/>
          </p:nvSpPr>
          <p:spPr>
            <a:xfrm>
              <a:off x="5508200" y="4882751"/>
              <a:ext cx="1132747"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b="1" dirty="0">
                  <a:latin typeface="Arial"/>
                  <a:cs typeface="Arial"/>
                </a:rPr>
                <a:t>Mindre ferie/reiser (21%)</a:t>
              </a:r>
            </a:p>
          </p:txBody>
        </p:sp>
        <p:sp>
          <p:nvSpPr>
            <p:cNvPr id="125" name="tx34">
              <a:extLst>
                <a:ext uri="{FF2B5EF4-FFF2-40B4-BE49-F238E27FC236}">
                  <a16:creationId xmlns:a16="http://schemas.microsoft.com/office/drawing/2014/main" id="{A61D9B3A-2AAC-4727-B82B-1BCA194ED18C}"/>
                </a:ext>
              </a:extLst>
            </p:cNvPr>
            <p:cNvSpPr/>
            <p:nvPr/>
          </p:nvSpPr>
          <p:spPr>
            <a:xfrm>
              <a:off x="5468425" y="4512810"/>
              <a:ext cx="795252"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b="1" dirty="0">
                  <a:latin typeface="Arial"/>
                  <a:cs typeface="Arial"/>
                </a:rPr>
                <a:t>Mindre tid til lesing (31%)</a:t>
              </a:r>
            </a:p>
          </p:txBody>
        </p:sp>
        <p:sp>
          <p:nvSpPr>
            <p:cNvPr id="126" name="tx35">
              <a:extLst>
                <a:ext uri="{FF2B5EF4-FFF2-40B4-BE49-F238E27FC236}">
                  <a16:creationId xmlns:a16="http://schemas.microsoft.com/office/drawing/2014/main" id="{0E1C3AA0-D069-4B2F-A5E7-AB6116E00803}"/>
                </a:ext>
              </a:extLst>
            </p:cNvPr>
            <p:cNvSpPr/>
            <p:nvPr/>
          </p:nvSpPr>
          <p:spPr>
            <a:xfrm>
              <a:off x="3573603" y="2711866"/>
              <a:ext cx="1247133"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solidFill>
                    <a:srgbClr val="C00000"/>
                  </a:solidFill>
                  <a:latin typeface="Arial"/>
                  <a:cs typeface="Arial"/>
                </a:rPr>
                <a:t>Ferdig med bokserie (2%)</a:t>
              </a:r>
            </a:p>
          </p:txBody>
        </p:sp>
        <p:sp>
          <p:nvSpPr>
            <p:cNvPr id="127" name="tx36">
              <a:extLst>
                <a:ext uri="{FF2B5EF4-FFF2-40B4-BE49-F238E27FC236}">
                  <a16:creationId xmlns:a16="http://schemas.microsoft.com/office/drawing/2014/main" id="{3A5F7558-EF5E-4E6E-A28D-A3C988A19AA6}"/>
                </a:ext>
              </a:extLst>
            </p:cNvPr>
            <p:cNvSpPr/>
            <p:nvPr/>
          </p:nvSpPr>
          <p:spPr>
            <a:xfrm>
              <a:off x="6212941" y="3598100"/>
              <a:ext cx="1174828"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Liker mindre å lese (6%)</a:t>
              </a:r>
            </a:p>
          </p:txBody>
        </p:sp>
        <p:sp>
          <p:nvSpPr>
            <p:cNvPr id="128" name="tx37">
              <a:extLst>
                <a:ext uri="{FF2B5EF4-FFF2-40B4-BE49-F238E27FC236}">
                  <a16:creationId xmlns:a16="http://schemas.microsoft.com/office/drawing/2014/main" id="{989363AC-12A3-4BE9-9A3F-29042B240EC2}"/>
                </a:ext>
              </a:extLst>
            </p:cNvPr>
            <p:cNvSpPr/>
            <p:nvPr/>
          </p:nvSpPr>
          <p:spPr>
            <a:xfrm>
              <a:off x="6231460" y="3230350"/>
              <a:ext cx="1428002"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Ingen favoritter med nye (5%)</a:t>
              </a:r>
            </a:p>
          </p:txBody>
        </p:sp>
        <p:sp>
          <p:nvSpPr>
            <p:cNvPr id="129" name="tx38">
              <a:extLst>
                <a:ext uri="{FF2B5EF4-FFF2-40B4-BE49-F238E27FC236}">
                  <a16:creationId xmlns:a16="http://schemas.microsoft.com/office/drawing/2014/main" id="{4BB879B5-1FD6-48B6-B2F3-B7B51E1DC880}"/>
                </a:ext>
              </a:extLst>
            </p:cNvPr>
            <p:cNvSpPr/>
            <p:nvPr/>
          </p:nvSpPr>
          <p:spPr>
            <a:xfrm>
              <a:off x="1512477" y="3655036"/>
              <a:ext cx="1421915"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Mindre tid pga pandemi (6%)</a:t>
              </a:r>
            </a:p>
          </p:txBody>
        </p:sp>
        <p:sp>
          <p:nvSpPr>
            <p:cNvPr id="130" name="tx39">
              <a:extLst>
                <a:ext uri="{FF2B5EF4-FFF2-40B4-BE49-F238E27FC236}">
                  <a16:creationId xmlns:a16="http://schemas.microsoft.com/office/drawing/2014/main" id="{F5CB47E6-2BBB-4CD0-AAA6-4DBCB7670468}"/>
                </a:ext>
              </a:extLst>
            </p:cNvPr>
            <p:cNvSpPr/>
            <p:nvPr/>
          </p:nvSpPr>
          <p:spPr>
            <a:xfrm>
              <a:off x="6695420" y="4009231"/>
              <a:ext cx="1144339"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Dyrt - kjøper færre (8%)</a:t>
              </a:r>
            </a:p>
          </p:txBody>
        </p:sp>
        <p:sp>
          <p:nvSpPr>
            <p:cNvPr id="131" name="tx40">
              <a:extLst>
                <a:ext uri="{FF2B5EF4-FFF2-40B4-BE49-F238E27FC236}">
                  <a16:creationId xmlns:a16="http://schemas.microsoft.com/office/drawing/2014/main" id="{7AFBB19F-17EC-4C06-9013-D8E31ED01B36}"/>
                </a:ext>
              </a:extLst>
            </p:cNvPr>
            <p:cNvSpPr/>
            <p:nvPr/>
          </p:nvSpPr>
          <p:spPr>
            <a:xfrm>
              <a:off x="4450303" y="2222736"/>
              <a:ext cx="1138781" cy="103111"/>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solidFill>
                    <a:srgbClr val="C00000"/>
                  </a:solidFill>
                  <a:latin typeface="Arial"/>
                  <a:cs typeface="Arial"/>
                </a:rPr>
                <a:t>Vanskelig å skaffe (1%)</a:t>
              </a:r>
            </a:p>
          </p:txBody>
        </p:sp>
        <p:sp>
          <p:nvSpPr>
            <p:cNvPr id="132" name="tx41">
              <a:extLst>
                <a:ext uri="{FF2B5EF4-FFF2-40B4-BE49-F238E27FC236}">
                  <a16:creationId xmlns:a16="http://schemas.microsoft.com/office/drawing/2014/main" id="{BBEEC517-B083-43ED-A39C-2FA6798A3C16}"/>
                </a:ext>
              </a:extLst>
            </p:cNvPr>
            <p:cNvSpPr/>
            <p:nvPr/>
          </p:nvSpPr>
          <p:spPr>
            <a:xfrm>
              <a:off x="3728214" y="5420398"/>
              <a:ext cx="1331825"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solidFill>
                    <a:srgbClr val="C00000"/>
                  </a:solidFill>
                  <a:latin typeface="Arial"/>
                  <a:cs typeface="Arial"/>
                </a:rPr>
                <a:t>Sa opp abo i bokklubb (1%)</a:t>
              </a:r>
            </a:p>
          </p:txBody>
        </p:sp>
        <p:sp>
          <p:nvSpPr>
            <p:cNvPr id="133" name="tx42">
              <a:extLst>
                <a:ext uri="{FF2B5EF4-FFF2-40B4-BE49-F238E27FC236}">
                  <a16:creationId xmlns:a16="http://schemas.microsoft.com/office/drawing/2014/main" id="{6ADEA08E-F1D7-4D18-87F2-AA92B05961A4}"/>
                </a:ext>
              </a:extLst>
            </p:cNvPr>
            <p:cNvSpPr/>
            <p:nvPr/>
          </p:nvSpPr>
          <p:spPr>
            <a:xfrm>
              <a:off x="5183300" y="4676190"/>
              <a:ext cx="1349345"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solidFill>
                    <a:srgbClr val="C00000"/>
                  </a:solidFill>
                  <a:latin typeface="Arial"/>
                  <a:cs typeface="Arial"/>
                </a:rPr>
                <a:t>Sluttet med strømming (1%)</a:t>
              </a:r>
            </a:p>
          </p:txBody>
        </p:sp>
        <p:sp>
          <p:nvSpPr>
            <p:cNvPr id="134" name="tx43">
              <a:extLst>
                <a:ext uri="{FF2B5EF4-FFF2-40B4-BE49-F238E27FC236}">
                  <a16:creationId xmlns:a16="http://schemas.microsoft.com/office/drawing/2014/main" id="{B3E149CA-106C-4DB3-8E67-9B2626C4E833}"/>
                </a:ext>
              </a:extLst>
            </p:cNvPr>
            <p:cNvSpPr/>
            <p:nvPr/>
          </p:nvSpPr>
          <p:spPr>
            <a:xfrm>
              <a:off x="3200100" y="2992068"/>
              <a:ext cx="1349928"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Stengt pga pandemien (2%)</a:t>
              </a:r>
            </a:p>
          </p:txBody>
        </p:sp>
        <p:sp>
          <p:nvSpPr>
            <p:cNvPr id="135" name="tx44">
              <a:extLst>
                <a:ext uri="{FF2B5EF4-FFF2-40B4-BE49-F238E27FC236}">
                  <a16:creationId xmlns:a16="http://schemas.microsoft.com/office/drawing/2014/main" id="{6A625614-7C60-41CF-89B6-5F80399A6F8C}"/>
                </a:ext>
              </a:extLst>
            </p:cNvPr>
            <p:cNvSpPr/>
            <p:nvPr/>
          </p:nvSpPr>
          <p:spPr>
            <a:xfrm>
              <a:off x="7387769" y="4341063"/>
              <a:ext cx="957912"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Tar for lang tid (5%)</a:t>
              </a:r>
            </a:p>
          </p:txBody>
        </p:sp>
        <p:sp>
          <p:nvSpPr>
            <p:cNvPr id="136" name="tx45">
              <a:extLst>
                <a:ext uri="{FF2B5EF4-FFF2-40B4-BE49-F238E27FC236}">
                  <a16:creationId xmlns:a16="http://schemas.microsoft.com/office/drawing/2014/main" id="{B4C8139E-8A8B-4E17-8FE9-0C57148563B4}"/>
                </a:ext>
              </a:extLst>
            </p:cNvPr>
            <p:cNvSpPr/>
            <p:nvPr/>
          </p:nvSpPr>
          <p:spPr>
            <a:xfrm>
              <a:off x="9543765" y="5864326"/>
              <a:ext cx="789218"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Mobilbruk (19%)</a:t>
              </a:r>
            </a:p>
          </p:txBody>
        </p:sp>
        <p:sp>
          <p:nvSpPr>
            <p:cNvPr id="137" name="tx46">
              <a:extLst>
                <a:ext uri="{FF2B5EF4-FFF2-40B4-BE49-F238E27FC236}">
                  <a16:creationId xmlns:a16="http://schemas.microsoft.com/office/drawing/2014/main" id="{8B050F01-0A78-4D85-87A7-F952953149A4}"/>
                </a:ext>
              </a:extLst>
            </p:cNvPr>
            <p:cNvSpPr/>
            <p:nvPr/>
          </p:nvSpPr>
          <p:spPr>
            <a:xfrm>
              <a:off x="7665996" y="5732742"/>
              <a:ext cx="1620887"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Konsentrasjonsutfordringer (18%)</a:t>
              </a:r>
            </a:p>
          </p:txBody>
        </p:sp>
        <p:sp>
          <p:nvSpPr>
            <p:cNvPr id="138" name="tx47">
              <a:extLst>
                <a:ext uri="{FF2B5EF4-FFF2-40B4-BE49-F238E27FC236}">
                  <a16:creationId xmlns:a16="http://schemas.microsoft.com/office/drawing/2014/main" id="{0881909A-49D6-47B2-A664-A26B57AA92DB}"/>
                </a:ext>
              </a:extLst>
            </p:cNvPr>
            <p:cNvSpPr/>
            <p:nvPr/>
          </p:nvSpPr>
          <p:spPr>
            <a:xfrm>
              <a:off x="3758003" y="3526303"/>
              <a:ext cx="1566632"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latin typeface="Arial"/>
                  <a:cs typeface="Arial"/>
                </a:rPr>
                <a:t>Gikk ikke  pga pandemien (13%)</a:t>
              </a:r>
            </a:p>
          </p:txBody>
        </p:sp>
        <p:sp>
          <p:nvSpPr>
            <p:cNvPr id="139" name="tx48">
              <a:extLst>
                <a:ext uri="{FF2B5EF4-FFF2-40B4-BE49-F238E27FC236}">
                  <a16:creationId xmlns:a16="http://schemas.microsoft.com/office/drawing/2014/main" id="{9C46143C-0750-40AC-B46A-3B2C4655023B}"/>
                </a:ext>
              </a:extLst>
            </p:cNvPr>
            <p:cNvSpPr/>
            <p:nvPr/>
          </p:nvSpPr>
          <p:spPr>
            <a:xfrm>
              <a:off x="5956496" y="5301208"/>
              <a:ext cx="1536355"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b="1" dirty="0">
                  <a:latin typeface="Arial"/>
                  <a:cs typeface="Arial"/>
                </a:rPr>
                <a:t>Klarte ikke komme i gang (17%)</a:t>
              </a:r>
            </a:p>
          </p:txBody>
        </p:sp>
        <p:sp>
          <p:nvSpPr>
            <p:cNvPr id="140" name="tx49">
              <a:extLst>
                <a:ext uri="{FF2B5EF4-FFF2-40B4-BE49-F238E27FC236}">
                  <a16:creationId xmlns:a16="http://schemas.microsoft.com/office/drawing/2014/main" id="{0887E0DC-8966-4160-88EA-8819D666749C}"/>
                </a:ext>
              </a:extLst>
            </p:cNvPr>
            <p:cNvSpPr/>
            <p:nvPr/>
          </p:nvSpPr>
          <p:spPr>
            <a:xfrm>
              <a:off x="976734" y="5234476"/>
              <a:ext cx="192578" cy="81691"/>
            </a:xfrm>
            <a:prstGeom prst="rect">
              <a:avLst/>
            </a:prstGeom>
            <a:noFill/>
          </p:spPr>
          <p:txBody>
            <a:bodyPr wrap="none" lIns="0" tIns="0" rIns="0" bIns="0" anchor="ctr" anchorCtr="1"/>
            <a:lstStyle/>
            <a:p>
              <a:pPr marL="0" marR="0" indent="0" algn="l">
                <a:lnSpc>
                  <a:spcPts val="880"/>
                </a:lnSpc>
                <a:spcBef>
                  <a:spcPts val="0"/>
                </a:spcBef>
                <a:spcAft>
                  <a:spcPts val="0"/>
                </a:spcAft>
              </a:pPr>
              <a:r>
                <a:rPr lang="nb-NO" sz="880" dirty="0">
                  <a:solidFill>
                    <a:srgbClr val="4D4D4D">
                      <a:alpha val="100000"/>
                    </a:srgbClr>
                  </a:solidFill>
                  <a:latin typeface="Arial"/>
                  <a:cs typeface="Arial"/>
                </a:rPr>
                <a:t>-0.2</a:t>
              </a:r>
            </a:p>
          </p:txBody>
        </p:sp>
        <p:sp>
          <p:nvSpPr>
            <p:cNvPr id="141" name="tx50">
              <a:extLst>
                <a:ext uri="{FF2B5EF4-FFF2-40B4-BE49-F238E27FC236}">
                  <a16:creationId xmlns:a16="http://schemas.microsoft.com/office/drawing/2014/main" id="{A0FDF290-7BF4-45D2-8D85-CF27EED55237}"/>
                </a:ext>
              </a:extLst>
            </p:cNvPr>
            <p:cNvSpPr/>
            <p:nvPr/>
          </p:nvSpPr>
          <p:spPr>
            <a:xfrm>
              <a:off x="1013951" y="4247968"/>
              <a:ext cx="155361" cy="81691"/>
            </a:xfrm>
            <a:prstGeom prst="rect">
              <a:avLst/>
            </a:prstGeom>
            <a:noFill/>
          </p:spPr>
          <p:txBody>
            <a:bodyPr wrap="none" lIns="0" tIns="0" rIns="0" bIns="0" anchor="ctr" anchorCtr="1"/>
            <a:lstStyle/>
            <a:p>
              <a:pPr marL="0" marR="0" indent="0" algn="l">
                <a:lnSpc>
                  <a:spcPts val="880"/>
                </a:lnSpc>
                <a:spcBef>
                  <a:spcPts val="0"/>
                </a:spcBef>
                <a:spcAft>
                  <a:spcPts val="0"/>
                </a:spcAft>
              </a:pPr>
              <a:r>
                <a:rPr lang="nb-NO" sz="880" dirty="0">
                  <a:solidFill>
                    <a:srgbClr val="4D4D4D">
                      <a:alpha val="100000"/>
                    </a:srgbClr>
                  </a:solidFill>
                  <a:latin typeface="Arial"/>
                  <a:cs typeface="Arial"/>
                </a:rPr>
                <a:t>0.0</a:t>
              </a:r>
            </a:p>
          </p:txBody>
        </p:sp>
        <p:sp>
          <p:nvSpPr>
            <p:cNvPr id="142" name="tx51">
              <a:extLst>
                <a:ext uri="{FF2B5EF4-FFF2-40B4-BE49-F238E27FC236}">
                  <a16:creationId xmlns:a16="http://schemas.microsoft.com/office/drawing/2014/main" id="{06781E9F-4C1D-424E-A405-30C13880A123}"/>
                </a:ext>
              </a:extLst>
            </p:cNvPr>
            <p:cNvSpPr/>
            <p:nvPr/>
          </p:nvSpPr>
          <p:spPr>
            <a:xfrm>
              <a:off x="1013951" y="3261460"/>
              <a:ext cx="155361" cy="81691"/>
            </a:xfrm>
            <a:prstGeom prst="rect">
              <a:avLst/>
            </a:prstGeom>
            <a:noFill/>
          </p:spPr>
          <p:txBody>
            <a:bodyPr wrap="none" lIns="0" tIns="0" rIns="0" bIns="0" anchor="ctr" anchorCtr="1"/>
            <a:lstStyle/>
            <a:p>
              <a:pPr marL="0" marR="0" indent="0" algn="l">
                <a:lnSpc>
                  <a:spcPts val="880"/>
                </a:lnSpc>
                <a:spcBef>
                  <a:spcPts val="0"/>
                </a:spcBef>
                <a:spcAft>
                  <a:spcPts val="0"/>
                </a:spcAft>
              </a:pPr>
              <a:r>
                <a:rPr lang="nb-NO" sz="880" dirty="0">
                  <a:solidFill>
                    <a:srgbClr val="4D4D4D">
                      <a:alpha val="100000"/>
                    </a:srgbClr>
                  </a:solidFill>
                  <a:latin typeface="Arial"/>
                  <a:cs typeface="Arial"/>
                </a:rPr>
                <a:t>0.2</a:t>
              </a:r>
            </a:p>
          </p:txBody>
        </p:sp>
        <p:sp>
          <p:nvSpPr>
            <p:cNvPr id="143" name="tx52">
              <a:extLst>
                <a:ext uri="{FF2B5EF4-FFF2-40B4-BE49-F238E27FC236}">
                  <a16:creationId xmlns:a16="http://schemas.microsoft.com/office/drawing/2014/main" id="{1F6D78B1-8D3C-4EA9-81D6-8246D08EE301}"/>
                </a:ext>
              </a:extLst>
            </p:cNvPr>
            <p:cNvSpPr/>
            <p:nvPr/>
          </p:nvSpPr>
          <p:spPr>
            <a:xfrm>
              <a:off x="1013951" y="2274952"/>
              <a:ext cx="155361" cy="81691"/>
            </a:xfrm>
            <a:prstGeom prst="rect">
              <a:avLst/>
            </a:prstGeom>
            <a:noFill/>
          </p:spPr>
          <p:txBody>
            <a:bodyPr wrap="none" lIns="0" tIns="0" rIns="0" bIns="0" anchor="ctr" anchorCtr="1"/>
            <a:lstStyle/>
            <a:p>
              <a:pPr marL="0" marR="0" indent="0" algn="l">
                <a:lnSpc>
                  <a:spcPts val="880"/>
                </a:lnSpc>
                <a:spcBef>
                  <a:spcPts val="0"/>
                </a:spcBef>
                <a:spcAft>
                  <a:spcPts val="0"/>
                </a:spcAft>
              </a:pPr>
              <a:r>
                <a:rPr lang="nb-NO" sz="880" dirty="0">
                  <a:solidFill>
                    <a:srgbClr val="4D4D4D">
                      <a:alpha val="100000"/>
                    </a:srgbClr>
                  </a:solidFill>
                  <a:latin typeface="Arial"/>
                  <a:cs typeface="Arial"/>
                </a:rPr>
                <a:t>0.4</a:t>
              </a:r>
            </a:p>
          </p:txBody>
        </p:sp>
        <p:sp>
          <p:nvSpPr>
            <p:cNvPr id="144" name="pl53">
              <a:extLst>
                <a:ext uri="{FF2B5EF4-FFF2-40B4-BE49-F238E27FC236}">
                  <a16:creationId xmlns:a16="http://schemas.microsoft.com/office/drawing/2014/main" id="{345E3A6C-20FD-41EB-93EA-E7E12A0C693C}"/>
                </a:ext>
              </a:extLst>
            </p:cNvPr>
            <p:cNvSpPr/>
            <p:nvPr/>
          </p:nvSpPr>
          <p:spPr>
            <a:xfrm>
              <a:off x="1197148" y="5276167"/>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lang="nb-NO" dirty="0"/>
            </a:p>
          </p:txBody>
        </p:sp>
        <p:sp>
          <p:nvSpPr>
            <p:cNvPr id="145" name="pl54">
              <a:extLst>
                <a:ext uri="{FF2B5EF4-FFF2-40B4-BE49-F238E27FC236}">
                  <a16:creationId xmlns:a16="http://schemas.microsoft.com/office/drawing/2014/main" id="{19B12E4A-0576-4368-A930-188B9DC5D772}"/>
                </a:ext>
              </a:extLst>
            </p:cNvPr>
            <p:cNvSpPr/>
            <p:nvPr/>
          </p:nvSpPr>
          <p:spPr>
            <a:xfrm>
              <a:off x="1197148" y="4289660"/>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lang="nb-NO" dirty="0"/>
            </a:p>
          </p:txBody>
        </p:sp>
        <p:sp>
          <p:nvSpPr>
            <p:cNvPr id="146" name="pl55">
              <a:extLst>
                <a:ext uri="{FF2B5EF4-FFF2-40B4-BE49-F238E27FC236}">
                  <a16:creationId xmlns:a16="http://schemas.microsoft.com/office/drawing/2014/main" id="{6F7EBAE2-2AD5-411B-879B-94A449E14720}"/>
                </a:ext>
              </a:extLst>
            </p:cNvPr>
            <p:cNvSpPr/>
            <p:nvPr/>
          </p:nvSpPr>
          <p:spPr>
            <a:xfrm>
              <a:off x="1197148" y="3303152"/>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lang="nb-NO" dirty="0"/>
            </a:p>
          </p:txBody>
        </p:sp>
        <p:sp>
          <p:nvSpPr>
            <p:cNvPr id="147" name="pl56">
              <a:extLst>
                <a:ext uri="{FF2B5EF4-FFF2-40B4-BE49-F238E27FC236}">
                  <a16:creationId xmlns:a16="http://schemas.microsoft.com/office/drawing/2014/main" id="{C08BA645-B0C9-4FC8-90F9-335093AF82C8}"/>
                </a:ext>
              </a:extLst>
            </p:cNvPr>
            <p:cNvSpPr/>
            <p:nvPr/>
          </p:nvSpPr>
          <p:spPr>
            <a:xfrm>
              <a:off x="1197148" y="2316644"/>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lang="nb-NO" dirty="0"/>
            </a:p>
          </p:txBody>
        </p:sp>
        <p:sp>
          <p:nvSpPr>
            <p:cNvPr id="148" name="pl57">
              <a:extLst>
                <a:ext uri="{FF2B5EF4-FFF2-40B4-BE49-F238E27FC236}">
                  <a16:creationId xmlns:a16="http://schemas.microsoft.com/office/drawing/2014/main" id="{DA169B67-4C98-43D2-84BF-6AE0947D6095}"/>
                </a:ext>
              </a:extLst>
            </p:cNvPr>
            <p:cNvSpPr/>
            <p:nvPr/>
          </p:nvSpPr>
          <p:spPr>
            <a:xfrm>
              <a:off x="3510972" y="6162791"/>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lang="nb-NO" dirty="0"/>
            </a:p>
          </p:txBody>
        </p:sp>
        <p:sp>
          <p:nvSpPr>
            <p:cNvPr id="149" name="pl58">
              <a:extLst>
                <a:ext uri="{FF2B5EF4-FFF2-40B4-BE49-F238E27FC236}">
                  <a16:creationId xmlns:a16="http://schemas.microsoft.com/office/drawing/2014/main" id="{8C18A9BE-7601-4A58-BD0C-2F2A52003F33}"/>
                </a:ext>
              </a:extLst>
            </p:cNvPr>
            <p:cNvSpPr/>
            <p:nvPr/>
          </p:nvSpPr>
          <p:spPr>
            <a:xfrm>
              <a:off x="5964179" y="6162791"/>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lang="nb-NO" dirty="0"/>
            </a:p>
          </p:txBody>
        </p:sp>
        <p:sp>
          <p:nvSpPr>
            <p:cNvPr id="150" name="pl59">
              <a:extLst>
                <a:ext uri="{FF2B5EF4-FFF2-40B4-BE49-F238E27FC236}">
                  <a16:creationId xmlns:a16="http://schemas.microsoft.com/office/drawing/2014/main" id="{B7B5298B-08C7-4C1D-8B5D-60FCD1417C9F}"/>
                </a:ext>
              </a:extLst>
            </p:cNvPr>
            <p:cNvSpPr/>
            <p:nvPr/>
          </p:nvSpPr>
          <p:spPr>
            <a:xfrm>
              <a:off x="8417386" y="6162791"/>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lang="nb-NO" dirty="0"/>
            </a:p>
          </p:txBody>
        </p:sp>
        <p:sp>
          <p:nvSpPr>
            <p:cNvPr id="151" name="pl60">
              <a:extLst>
                <a:ext uri="{FF2B5EF4-FFF2-40B4-BE49-F238E27FC236}">
                  <a16:creationId xmlns:a16="http://schemas.microsoft.com/office/drawing/2014/main" id="{BBA38CF3-956F-4533-A92D-15B687D03810}"/>
                </a:ext>
              </a:extLst>
            </p:cNvPr>
            <p:cNvSpPr/>
            <p:nvPr/>
          </p:nvSpPr>
          <p:spPr>
            <a:xfrm>
              <a:off x="10870593" y="6162791"/>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lang="nb-NO" dirty="0"/>
            </a:p>
          </p:txBody>
        </p:sp>
        <p:sp>
          <p:nvSpPr>
            <p:cNvPr id="152" name="tx61">
              <a:extLst>
                <a:ext uri="{FF2B5EF4-FFF2-40B4-BE49-F238E27FC236}">
                  <a16:creationId xmlns:a16="http://schemas.microsoft.com/office/drawing/2014/main" id="{11350E8F-73D7-4B4B-9248-D4A418A358AE}"/>
                </a:ext>
              </a:extLst>
            </p:cNvPr>
            <p:cNvSpPr/>
            <p:nvPr/>
          </p:nvSpPr>
          <p:spPr>
            <a:xfrm>
              <a:off x="3433291" y="6223730"/>
              <a:ext cx="155361" cy="81691"/>
            </a:xfrm>
            <a:prstGeom prst="rect">
              <a:avLst/>
            </a:prstGeom>
            <a:noFill/>
          </p:spPr>
          <p:txBody>
            <a:bodyPr wrap="none" lIns="0" tIns="0" rIns="0" bIns="0" anchor="ctr" anchorCtr="1"/>
            <a:lstStyle/>
            <a:p>
              <a:pPr marL="0" marR="0" indent="0" algn="l">
                <a:lnSpc>
                  <a:spcPts val="880"/>
                </a:lnSpc>
                <a:spcBef>
                  <a:spcPts val="0"/>
                </a:spcBef>
                <a:spcAft>
                  <a:spcPts val="0"/>
                </a:spcAft>
              </a:pPr>
              <a:r>
                <a:rPr lang="nb-NO" sz="880" dirty="0">
                  <a:solidFill>
                    <a:srgbClr val="4D4D4D">
                      <a:alpha val="100000"/>
                    </a:srgbClr>
                  </a:solidFill>
                  <a:latin typeface="Arial"/>
                  <a:cs typeface="Arial"/>
                </a:rPr>
                <a:t>0.0</a:t>
              </a:r>
            </a:p>
          </p:txBody>
        </p:sp>
        <p:sp>
          <p:nvSpPr>
            <p:cNvPr id="153" name="tx62">
              <a:extLst>
                <a:ext uri="{FF2B5EF4-FFF2-40B4-BE49-F238E27FC236}">
                  <a16:creationId xmlns:a16="http://schemas.microsoft.com/office/drawing/2014/main" id="{8014DE38-9BC6-4592-B4DD-3BBD8CF18753}"/>
                </a:ext>
              </a:extLst>
            </p:cNvPr>
            <p:cNvSpPr/>
            <p:nvPr/>
          </p:nvSpPr>
          <p:spPr>
            <a:xfrm>
              <a:off x="5886498" y="6223730"/>
              <a:ext cx="155361" cy="81691"/>
            </a:xfrm>
            <a:prstGeom prst="rect">
              <a:avLst/>
            </a:prstGeom>
            <a:noFill/>
          </p:spPr>
          <p:txBody>
            <a:bodyPr wrap="none" lIns="0" tIns="0" rIns="0" bIns="0" anchor="ctr" anchorCtr="1"/>
            <a:lstStyle/>
            <a:p>
              <a:pPr marL="0" marR="0" indent="0" algn="l">
                <a:lnSpc>
                  <a:spcPts val="880"/>
                </a:lnSpc>
                <a:spcBef>
                  <a:spcPts val="0"/>
                </a:spcBef>
                <a:spcAft>
                  <a:spcPts val="0"/>
                </a:spcAft>
              </a:pPr>
              <a:r>
                <a:rPr lang="nb-NO" sz="880" dirty="0">
                  <a:solidFill>
                    <a:srgbClr val="4D4D4D">
                      <a:alpha val="100000"/>
                    </a:srgbClr>
                  </a:solidFill>
                  <a:latin typeface="Arial"/>
                  <a:cs typeface="Arial"/>
                </a:rPr>
                <a:t>0.2</a:t>
              </a:r>
            </a:p>
          </p:txBody>
        </p:sp>
        <p:sp>
          <p:nvSpPr>
            <p:cNvPr id="154" name="tx63">
              <a:extLst>
                <a:ext uri="{FF2B5EF4-FFF2-40B4-BE49-F238E27FC236}">
                  <a16:creationId xmlns:a16="http://schemas.microsoft.com/office/drawing/2014/main" id="{F1F61756-025F-4E99-84FB-D995EC43ADF8}"/>
                </a:ext>
              </a:extLst>
            </p:cNvPr>
            <p:cNvSpPr/>
            <p:nvPr/>
          </p:nvSpPr>
          <p:spPr>
            <a:xfrm>
              <a:off x="8339705" y="6223730"/>
              <a:ext cx="155361" cy="81691"/>
            </a:xfrm>
            <a:prstGeom prst="rect">
              <a:avLst/>
            </a:prstGeom>
            <a:noFill/>
          </p:spPr>
          <p:txBody>
            <a:bodyPr wrap="none" lIns="0" tIns="0" rIns="0" bIns="0" anchor="ctr" anchorCtr="1"/>
            <a:lstStyle/>
            <a:p>
              <a:pPr marL="0" marR="0" indent="0" algn="l">
                <a:lnSpc>
                  <a:spcPts val="880"/>
                </a:lnSpc>
                <a:spcBef>
                  <a:spcPts val="0"/>
                </a:spcBef>
                <a:spcAft>
                  <a:spcPts val="0"/>
                </a:spcAft>
              </a:pPr>
              <a:r>
                <a:rPr lang="nb-NO" sz="880" dirty="0">
                  <a:solidFill>
                    <a:srgbClr val="4D4D4D">
                      <a:alpha val="100000"/>
                    </a:srgbClr>
                  </a:solidFill>
                  <a:latin typeface="Arial"/>
                  <a:cs typeface="Arial"/>
                </a:rPr>
                <a:t>0.4</a:t>
              </a:r>
            </a:p>
          </p:txBody>
        </p:sp>
        <p:sp>
          <p:nvSpPr>
            <p:cNvPr id="155" name="tx64">
              <a:extLst>
                <a:ext uri="{FF2B5EF4-FFF2-40B4-BE49-F238E27FC236}">
                  <a16:creationId xmlns:a16="http://schemas.microsoft.com/office/drawing/2014/main" id="{0D173CFA-F98A-48C1-BF41-D303823D68F2}"/>
                </a:ext>
              </a:extLst>
            </p:cNvPr>
            <p:cNvSpPr/>
            <p:nvPr/>
          </p:nvSpPr>
          <p:spPr>
            <a:xfrm>
              <a:off x="10792912" y="6223730"/>
              <a:ext cx="155361" cy="81691"/>
            </a:xfrm>
            <a:prstGeom prst="rect">
              <a:avLst/>
            </a:prstGeom>
            <a:noFill/>
          </p:spPr>
          <p:txBody>
            <a:bodyPr wrap="none" lIns="0" tIns="0" rIns="0" bIns="0" anchor="ctr" anchorCtr="1"/>
            <a:lstStyle/>
            <a:p>
              <a:pPr marL="0" marR="0" indent="0" algn="l">
                <a:lnSpc>
                  <a:spcPts val="880"/>
                </a:lnSpc>
                <a:spcBef>
                  <a:spcPts val="0"/>
                </a:spcBef>
                <a:spcAft>
                  <a:spcPts val="0"/>
                </a:spcAft>
              </a:pPr>
              <a:r>
                <a:rPr lang="nb-NO" sz="880" dirty="0">
                  <a:solidFill>
                    <a:srgbClr val="4D4D4D">
                      <a:alpha val="100000"/>
                    </a:srgbClr>
                  </a:solidFill>
                  <a:latin typeface="Arial"/>
                  <a:cs typeface="Arial"/>
                </a:rPr>
                <a:t>0.6</a:t>
              </a:r>
            </a:p>
          </p:txBody>
        </p:sp>
        <p:sp>
          <p:nvSpPr>
            <p:cNvPr id="156" name="tx65">
              <a:extLst>
                <a:ext uri="{FF2B5EF4-FFF2-40B4-BE49-F238E27FC236}">
                  <a16:creationId xmlns:a16="http://schemas.microsoft.com/office/drawing/2014/main" id="{20EEFEA3-BD0B-490E-B094-742FC5357EC7}"/>
                </a:ext>
              </a:extLst>
            </p:cNvPr>
            <p:cNvSpPr/>
            <p:nvPr/>
          </p:nvSpPr>
          <p:spPr>
            <a:xfrm>
              <a:off x="6180762" y="6361689"/>
              <a:ext cx="302797" cy="102046"/>
            </a:xfrm>
            <a:prstGeom prst="rect">
              <a:avLst/>
            </a:prstGeom>
            <a:noFill/>
          </p:spPr>
          <p:txBody>
            <a:bodyPr wrap="none" lIns="0" tIns="0" rIns="0" bIns="0" anchor="ctr" anchorCtr="1"/>
            <a:lstStyle/>
            <a:p>
              <a:pPr marL="0" marR="0" indent="0" algn="l">
                <a:lnSpc>
                  <a:spcPts val="1100"/>
                </a:lnSpc>
                <a:spcBef>
                  <a:spcPts val="0"/>
                </a:spcBef>
                <a:spcAft>
                  <a:spcPts val="0"/>
                </a:spcAft>
              </a:pPr>
              <a:r>
                <a:rPr lang="nb-NO" sz="1100" dirty="0">
                  <a:solidFill>
                    <a:srgbClr val="000000">
                      <a:alpha val="100000"/>
                    </a:srgbClr>
                  </a:solidFill>
                  <a:latin typeface="Arial"/>
                  <a:cs typeface="Arial"/>
                </a:rPr>
                <a:t>dim1</a:t>
              </a:r>
            </a:p>
          </p:txBody>
        </p:sp>
        <p:sp>
          <p:nvSpPr>
            <p:cNvPr id="157" name="tx66">
              <a:extLst>
                <a:ext uri="{FF2B5EF4-FFF2-40B4-BE49-F238E27FC236}">
                  <a16:creationId xmlns:a16="http://schemas.microsoft.com/office/drawing/2014/main" id="{3A4383CE-7B0A-4994-ADD4-EBDC8552716D}"/>
                </a:ext>
              </a:extLst>
            </p:cNvPr>
            <p:cNvSpPr/>
            <p:nvPr/>
          </p:nvSpPr>
          <p:spPr>
            <a:xfrm rot="-5400000">
              <a:off x="710118" y="3792242"/>
              <a:ext cx="302797" cy="102046"/>
            </a:xfrm>
            <a:prstGeom prst="rect">
              <a:avLst/>
            </a:prstGeom>
            <a:noFill/>
          </p:spPr>
          <p:txBody>
            <a:bodyPr wrap="none" lIns="0" tIns="0" rIns="0" bIns="0" anchor="ctr" anchorCtr="1"/>
            <a:lstStyle/>
            <a:p>
              <a:pPr marL="0" marR="0" indent="0" algn="l">
                <a:lnSpc>
                  <a:spcPts val="1100"/>
                </a:lnSpc>
                <a:spcBef>
                  <a:spcPts val="0"/>
                </a:spcBef>
                <a:spcAft>
                  <a:spcPts val="0"/>
                </a:spcAft>
              </a:pPr>
              <a:r>
                <a:rPr lang="nb-NO" sz="1100" dirty="0">
                  <a:solidFill>
                    <a:srgbClr val="000000">
                      <a:alpha val="100000"/>
                    </a:srgbClr>
                  </a:solidFill>
                  <a:latin typeface="Arial"/>
                  <a:cs typeface="Arial"/>
                </a:rPr>
                <a:t>dim2</a:t>
              </a:r>
            </a:p>
          </p:txBody>
        </p:sp>
      </p:grpSp>
      <p:sp>
        <p:nvSpPr>
          <p:cNvPr id="70" name="Tittel 69">
            <a:extLst>
              <a:ext uri="{FF2B5EF4-FFF2-40B4-BE49-F238E27FC236}">
                <a16:creationId xmlns:a16="http://schemas.microsoft.com/office/drawing/2014/main" id="{43963FD8-6900-A949-B3F9-E0D6FBD2E9A8}"/>
              </a:ext>
            </a:extLst>
          </p:cNvPr>
          <p:cNvSpPr>
            <a:spLocks noGrp="1"/>
          </p:cNvSpPr>
          <p:nvPr>
            <p:ph type="title"/>
          </p:nvPr>
        </p:nvSpPr>
        <p:spPr/>
        <p:txBody>
          <a:bodyPr/>
          <a:lstStyle/>
          <a:p>
            <a:r>
              <a:rPr lang="nb-NO" sz="1200" dirty="0">
                <a:solidFill>
                  <a:schemeClr val="tx1">
                    <a:lumMod val="50000"/>
                    <a:lumOff val="50000"/>
                  </a:schemeClr>
                </a:solidFill>
              </a:rPr>
              <a:t>ÅRSAK FOR Å LESE / LYTTE TIL FÆRRE BØKER i 2021:</a:t>
            </a:r>
            <a:br>
              <a:rPr lang="nb-NO" sz="1200" dirty="0">
                <a:solidFill>
                  <a:schemeClr val="tx1">
                    <a:lumMod val="50000"/>
                    <a:lumOff val="50000"/>
                  </a:schemeClr>
                </a:solidFill>
              </a:rPr>
            </a:br>
            <a:r>
              <a:rPr lang="nb-NO" sz="2000" dirty="0">
                <a:solidFill>
                  <a:schemeClr val="tx1"/>
                </a:solidFill>
              </a:rPr>
              <a:t>Statistiske analyser </a:t>
            </a:r>
            <a:r>
              <a:rPr lang="nb-NO" dirty="0">
                <a:solidFill>
                  <a:schemeClr val="tx1"/>
                </a:solidFill>
              </a:rPr>
              <a:t>reduserer årsaker til mindre lesing i 2021 fra 26 til 12 hovedårsaker</a:t>
            </a:r>
            <a:endParaRPr lang="nb-NO" sz="1600" dirty="0">
              <a:solidFill>
                <a:schemeClr val="tx1"/>
              </a:solidFill>
            </a:endParaRPr>
          </a:p>
        </p:txBody>
      </p:sp>
      <p:sp>
        <p:nvSpPr>
          <p:cNvPr id="103" name="TekstSylinder 102">
            <a:extLst>
              <a:ext uri="{FF2B5EF4-FFF2-40B4-BE49-F238E27FC236}">
                <a16:creationId xmlns:a16="http://schemas.microsoft.com/office/drawing/2014/main" id="{FDA13382-C2A2-4351-B781-2035624260FA}"/>
              </a:ext>
            </a:extLst>
          </p:cNvPr>
          <p:cNvSpPr txBox="1"/>
          <p:nvPr/>
        </p:nvSpPr>
        <p:spPr>
          <a:xfrm>
            <a:off x="2866662" y="5516940"/>
            <a:ext cx="1983235" cy="276999"/>
          </a:xfrm>
          <a:prstGeom prst="rect">
            <a:avLst/>
          </a:prstGeom>
          <a:noFill/>
        </p:spPr>
        <p:txBody>
          <a:bodyPr wrap="none" rtlCol="0">
            <a:spAutoFit/>
          </a:bodyPr>
          <a:lstStyle/>
          <a:p>
            <a:r>
              <a:rPr lang="nb-NO" b="1" i="1" dirty="0">
                <a:solidFill>
                  <a:srgbClr val="C00000"/>
                </a:solidFill>
              </a:rPr>
              <a:t>ANDRE ÅRSAKER (19%)</a:t>
            </a:r>
          </a:p>
        </p:txBody>
      </p:sp>
      <p:sp>
        <p:nvSpPr>
          <p:cNvPr id="104" name="tx42">
            <a:extLst>
              <a:ext uri="{FF2B5EF4-FFF2-40B4-BE49-F238E27FC236}">
                <a16:creationId xmlns:a16="http://schemas.microsoft.com/office/drawing/2014/main" id="{5CA7C87F-6925-4F1D-88B1-C03A92E13726}"/>
              </a:ext>
            </a:extLst>
          </p:cNvPr>
          <p:cNvSpPr/>
          <p:nvPr/>
        </p:nvSpPr>
        <p:spPr>
          <a:xfrm>
            <a:off x="2400270" y="5205856"/>
            <a:ext cx="1379870" cy="101735"/>
          </a:xfrm>
          <a:prstGeom prst="rect">
            <a:avLst/>
          </a:prstGeom>
          <a:noFill/>
        </p:spPr>
        <p:txBody>
          <a:bodyPr wrap="none" lIns="0" tIns="0" rIns="0" bIns="0" anchor="ctr" anchorCtr="1"/>
          <a:lstStyle/>
          <a:p>
            <a:pPr marL="0" marR="0" indent="0" algn="l">
              <a:lnSpc>
                <a:spcPts val="853"/>
              </a:lnSpc>
              <a:spcBef>
                <a:spcPts val="0"/>
              </a:spcBef>
              <a:spcAft>
                <a:spcPts val="0"/>
              </a:spcAft>
            </a:pPr>
            <a:r>
              <a:rPr lang="nb-NO" sz="1000" dirty="0">
                <a:solidFill>
                  <a:srgbClr val="C00000"/>
                </a:solidFill>
                <a:latin typeface="Arial"/>
                <a:cs typeface="Arial"/>
              </a:rPr>
              <a:t>Annet nevnt (8%)</a:t>
            </a:r>
          </a:p>
        </p:txBody>
      </p:sp>
      <p:sp>
        <p:nvSpPr>
          <p:cNvPr id="158" name="TekstSylinder 157">
            <a:extLst>
              <a:ext uri="{FF2B5EF4-FFF2-40B4-BE49-F238E27FC236}">
                <a16:creationId xmlns:a16="http://schemas.microsoft.com/office/drawing/2014/main" id="{B6D62412-A662-4A62-89E4-E61C3B85D467}"/>
              </a:ext>
            </a:extLst>
          </p:cNvPr>
          <p:cNvSpPr txBox="1"/>
          <p:nvPr/>
        </p:nvSpPr>
        <p:spPr>
          <a:xfrm>
            <a:off x="7069662" y="2200455"/>
            <a:ext cx="2510174" cy="276999"/>
          </a:xfrm>
          <a:prstGeom prst="rect">
            <a:avLst/>
          </a:prstGeom>
          <a:noFill/>
        </p:spPr>
        <p:txBody>
          <a:bodyPr wrap="none" rtlCol="0">
            <a:spAutoFit/>
          </a:bodyPr>
          <a:lstStyle/>
          <a:p>
            <a:r>
              <a:rPr lang="nb-NO" b="1" i="1" dirty="0">
                <a:solidFill>
                  <a:schemeClr val="accent2"/>
                </a:solidFill>
              </a:rPr>
              <a:t>FANT IKKE FRISTENDE BØKER</a:t>
            </a:r>
          </a:p>
        </p:txBody>
      </p:sp>
      <p:sp>
        <p:nvSpPr>
          <p:cNvPr id="159" name="TekstSylinder 158">
            <a:extLst>
              <a:ext uri="{FF2B5EF4-FFF2-40B4-BE49-F238E27FC236}">
                <a16:creationId xmlns:a16="http://schemas.microsoft.com/office/drawing/2014/main" id="{FF1E643D-F363-4223-8E43-B607D135D1ED}"/>
              </a:ext>
            </a:extLst>
          </p:cNvPr>
          <p:cNvSpPr txBox="1"/>
          <p:nvPr/>
        </p:nvSpPr>
        <p:spPr>
          <a:xfrm>
            <a:off x="8949088" y="4737733"/>
            <a:ext cx="1757212" cy="276999"/>
          </a:xfrm>
          <a:prstGeom prst="rect">
            <a:avLst/>
          </a:prstGeom>
          <a:noFill/>
        </p:spPr>
        <p:txBody>
          <a:bodyPr wrap="none" rtlCol="0">
            <a:spAutoFit/>
          </a:bodyPr>
          <a:lstStyle/>
          <a:p>
            <a:r>
              <a:rPr lang="nb-NO" b="1" i="1" dirty="0">
                <a:solidFill>
                  <a:schemeClr val="accent2"/>
                </a:solidFill>
              </a:rPr>
              <a:t>MER TID PÅ SKJERM</a:t>
            </a:r>
          </a:p>
        </p:txBody>
      </p:sp>
      <p:sp>
        <p:nvSpPr>
          <p:cNvPr id="160" name="TekstSylinder 159">
            <a:extLst>
              <a:ext uri="{FF2B5EF4-FFF2-40B4-BE49-F238E27FC236}">
                <a16:creationId xmlns:a16="http://schemas.microsoft.com/office/drawing/2014/main" id="{89B187DD-DA51-4BEE-AF62-ED6C16D4E65D}"/>
              </a:ext>
            </a:extLst>
          </p:cNvPr>
          <p:cNvSpPr txBox="1"/>
          <p:nvPr/>
        </p:nvSpPr>
        <p:spPr>
          <a:xfrm>
            <a:off x="2170844" y="3186478"/>
            <a:ext cx="1094980" cy="276999"/>
          </a:xfrm>
          <a:prstGeom prst="rect">
            <a:avLst/>
          </a:prstGeom>
          <a:noFill/>
        </p:spPr>
        <p:txBody>
          <a:bodyPr wrap="none" rtlCol="0">
            <a:spAutoFit/>
          </a:bodyPr>
          <a:lstStyle/>
          <a:p>
            <a:r>
              <a:rPr lang="nb-NO" b="1" i="1" dirty="0">
                <a:solidFill>
                  <a:schemeClr val="accent2"/>
                </a:solidFill>
              </a:rPr>
              <a:t>PANDEMIEN</a:t>
            </a:r>
          </a:p>
        </p:txBody>
      </p:sp>
      <p:sp>
        <p:nvSpPr>
          <p:cNvPr id="161" name="TekstSylinder 160">
            <a:extLst>
              <a:ext uri="{FF2B5EF4-FFF2-40B4-BE49-F238E27FC236}">
                <a16:creationId xmlns:a16="http://schemas.microsoft.com/office/drawing/2014/main" id="{423F3096-46DF-4807-A37E-D79199C5A61A}"/>
              </a:ext>
            </a:extLst>
          </p:cNvPr>
          <p:cNvSpPr txBox="1"/>
          <p:nvPr/>
        </p:nvSpPr>
        <p:spPr>
          <a:xfrm>
            <a:off x="5799078" y="3301369"/>
            <a:ext cx="1566263" cy="276999"/>
          </a:xfrm>
          <a:prstGeom prst="rect">
            <a:avLst/>
          </a:prstGeom>
          <a:noFill/>
        </p:spPr>
        <p:txBody>
          <a:bodyPr wrap="none" rtlCol="0">
            <a:spAutoFit/>
          </a:bodyPr>
          <a:lstStyle/>
          <a:p>
            <a:r>
              <a:rPr lang="nb-NO" b="1" i="1" dirty="0">
                <a:solidFill>
                  <a:schemeClr val="accent2"/>
                </a:solidFill>
              </a:rPr>
              <a:t>HADDE IKKE LYST</a:t>
            </a:r>
          </a:p>
        </p:txBody>
      </p:sp>
      <p:sp>
        <p:nvSpPr>
          <p:cNvPr id="162" name="TekstSylinder 161">
            <a:extLst>
              <a:ext uri="{FF2B5EF4-FFF2-40B4-BE49-F238E27FC236}">
                <a16:creationId xmlns:a16="http://schemas.microsoft.com/office/drawing/2014/main" id="{6C23EBC4-3670-414F-98CA-FA11EC3BEA39}"/>
              </a:ext>
            </a:extLst>
          </p:cNvPr>
          <p:cNvSpPr txBox="1"/>
          <p:nvPr/>
        </p:nvSpPr>
        <p:spPr>
          <a:xfrm>
            <a:off x="7497488" y="5433351"/>
            <a:ext cx="3275705" cy="276999"/>
          </a:xfrm>
          <a:prstGeom prst="rect">
            <a:avLst/>
          </a:prstGeom>
          <a:noFill/>
        </p:spPr>
        <p:txBody>
          <a:bodyPr wrap="none" rtlCol="0">
            <a:spAutoFit/>
          </a:bodyPr>
          <a:lstStyle/>
          <a:p>
            <a:r>
              <a:rPr lang="nb-NO" b="1" i="1" dirty="0">
                <a:solidFill>
                  <a:schemeClr val="accent2"/>
                </a:solidFill>
              </a:rPr>
              <a:t>MER MOBIL – MINDRE KONSENTRASJON</a:t>
            </a:r>
          </a:p>
        </p:txBody>
      </p:sp>
      <p:sp>
        <p:nvSpPr>
          <p:cNvPr id="163" name="TekstSylinder 162">
            <a:extLst>
              <a:ext uri="{FF2B5EF4-FFF2-40B4-BE49-F238E27FC236}">
                <a16:creationId xmlns:a16="http://schemas.microsoft.com/office/drawing/2014/main" id="{F699C48F-47FC-48DF-AEBE-6AF1444A5FCA}"/>
              </a:ext>
            </a:extLst>
          </p:cNvPr>
          <p:cNvSpPr txBox="1"/>
          <p:nvPr/>
        </p:nvSpPr>
        <p:spPr>
          <a:xfrm>
            <a:off x="6816080" y="4414978"/>
            <a:ext cx="2870145" cy="276999"/>
          </a:xfrm>
          <a:prstGeom prst="rect">
            <a:avLst/>
          </a:prstGeom>
          <a:noFill/>
        </p:spPr>
        <p:txBody>
          <a:bodyPr wrap="none" rtlCol="0">
            <a:spAutoFit/>
          </a:bodyPr>
          <a:lstStyle/>
          <a:p>
            <a:r>
              <a:rPr lang="nb-NO" b="1" i="1" dirty="0">
                <a:solidFill>
                  <a:schemeClr val="accent2"/>
                </a:solidFill>
              </a:rPr>
              <a:t>PRIORITERTE FRITIDSAKTIVITETER</a:t>
            </a:r>
          </a:p>
        </p:txBody>
      </p:sp>
      <p:sp>
        <p:nvSpPr>
          <p:cNvPr id="164" name="Frihåndsform: figur 163">
            <a:extLst>
              <a:ext uri="{FF2B5EF4-FFF2-40B4-BE49-F238E27FC236}">
                <a16:creationId xmlns:a16="http://schemas.microsoft.com/office/drawing/2014/main" id="{1016052B-ABA1-467D-B00B-8CF00F36850F}"/>
              </a:ext>
            </a:extLst>
          </p:cNvPr>
          <p:cNvSpPr/>
          <p:nvPr/>
        </p:nvSpPr>
        <p:spPr>
          <a:xfrm>
            <a:off x="4578841" y="4376892"/>
            <a:ext cx="2072425" cy="228006"/>
          </a:xfrm>
          <a:custGeom>
            <a:avLst/>
            <a:gdLst>
              <a:gd name="connsiteX0" fmla="*/ 165798 w 1633840"/>
              <a:gd name="connsiteY0" fmla="*/ 22600 h 309242"/>
              <a:gd name="connsiteX1" fmla="*/ 1355501 w 1633840"/>
              <a:gd name="connsiteY1" fmla="*/ 42265 h 309242"/>
              <a:gd name="connsiteX2" fmla="*/ 1542314 w 1633840"/>
              <a:gd name="connsiteY2" fmla="*/ 268407 h 309242"/>
              <a:gd name="connsiteX3" fmla="*/ 155965 w 1633840"/>
              <a:gd name="connsiteY3" fmla="*/ 288071 h 309242"/>
              <a:gd name="connsiteX4" fmla="*/ 165798 w 1633840"/>
              <a:gd name="connsiteY4" fmla="*/ 22600 h 30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840" h="309242">
                <a:moveTo>
                  <a:pt x="165798" y="22600"/>
                </a:moveTo>
                <a:cubicBezTo>
                  <a:pt x="365721" y="-18368"/>
                  <a:pt x="1126082" y="1297"/>
                  <a:pt x="1355501" y="42265"/>
                </a:cubicBezTo>
                <a:cubicBezTo>
                  <a:pt x="1584920" y="83233"/>
                  <a:pt x="1742237" y="227439"/>
                  <a:pt x="1542314" y="268407"/>
                </a:cubicBezTo>
                <a:cubicBezTo>
                  <a:pt x="1342391" y="309375"/>
                  <a:pt x="383746" y="325761"/>
                  <a:pt x="155965" y="288071"/>
                </a:cubicBezTo>
                <a:cubicBezTo>
                  <a:pt x="-71816" y="250381"/>
                  <a:pt x="-34125" y="63568"/>
                  <a:pt x="165798" y="2260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65" name="Frihåndsform: figur 164">
            <a:extLst>
              <a:ext uri="{FF2B5EF4-FFF2-40B4-BE49-F238E27FC236}">
                <a16:creationId xmlns:a16="http://schemas.microsoft.com/office/drawing/2014/main" id="{2C4C4887-E65E-4340-A469-E22D958718FF}"/>
              </a:ext>
            </a:extLst>
          </p:cNvPr>
          <p:cNvSpPr/>
          <p:nvPr/>
        </p:nvSpPr>
        <p:spPr>
          <a:xfrm>
            <a:off x="4844069" y="4756720"/>
            <a:ext cx="1917560" cy="245370"/>
          </a:xfrm>
          <a:custGeom>
            <a:avLst/>
            <a:gdLst>
              <a:gd name="connsiteX0" fmla="*/ 165798 w 1633840"/>
              <a:gd name="connsiteY0" fmla="*/ 22600 h 309242"/>
              <a:gd name="connsiteX1" fmla="*/ 1355501 w 1633840"/>
              <a:gd name="connsiteY1" fmla="*/ 42265 h 309242"/>
              <a:gd name="connsiteX2" fmla="*/ 1542314 w 1633840"/>
              <a:gd name="connsiteY2" fmla="*/ 268407 h 309242"/>
              <a:gd name="connsiteX3" fmla="*/ 155965 w 1633840"/>
              <a:gd name="connsiteY3" fmla="*/ 288071 h 309242"/>
              <a:gd name="connsiteX4" fmla="*/ 165798 w 1633840"/>
              <a:gd name="connsiteY4" fmla="*/ 22600 h 30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840" h="309242">
                <a:moveTo>
                  <a:pt x="165798" y="22600"/>
                </a:moveTo>
                <a:cubicBezTo>
                  <a:pt x="365721" y="-18368"/>
                  <a:pt x="1126082" y="1297"/>
                  <a:pt x="1355501" y="42265"/>
                </a:cubicBezTo>
                <a:cubicBezTo>
                  <a:pt x="1584920" y="83233"/>
                  <a:pt x="1742237" y="227439"/>
                  <a:pt x="1542314" y="268407"/>
                </a:cubicBezTo>
                <a:cubicBezTo>
                  <a:pt x="1342391" y="309375"/>
                  <a:pt x="383746" y="325761"/>
                  <a:pt x="155965" y="288071"/>
                </a:cubicBezTo>
                <a:cubicBezTo>
                  <a:pt x="-71816" y="250381"/>
                  <a:pt x="-34125" y="63568"/>
                  <a:pt x="165798" y="2260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66" name="Frihåndsform: figur 165">
            <a:extLst>
              <a:ext uri="{FF2B5EF4-FFF2-40B4-BE49-F238E27FC236}">
                <a16:creationId xmlns:a16="http://schemas.microsoft.com/office/drawing/2014/main" id="{5A840945-5444-4508-95E1-047BD146F554}"/>
              </a:ext>
            </a:extLst>
          </p:cNvPr>
          <p:cNvSpPr/>
          <p:nvPr/>
        </p:nvSpPr>
        <p:spPr>
          <a:xfrm>
            <a:off x="5253232" y="5160313"/>
            <a:ext cx="2516121" cy="245370"/>
          </a:xfrm>
          <a:custGeom>
            <a:avLst/>
            <a:gdLst>
              <a:gd name="connsiteX0" fmla="*/ 165798 w 1633840"/>
              <a:gd name="connsiteY0" fmla="*/ 22600 h 309242"/>
              <a:gd name="connsiteX1" fmla="*/ 1355501 w 1633840"/>
              <a:gd name="connsiteY1" fmla="*/ 42265 h 309242"/>
              <a:gd name="connsiteX2" fmla="*/ 1542314 w 1633840"/>
              <a:gd name="connsiteY2" fmla="*/ 268407 h 309242"/>
              <a:gd name="connsiteX3" fmla="*/ 155965 w 1633840"/>
              <a:gd name="connsiteY3" fmla="*/ 288071 h 309242"/>
              <a:gd name="connsiteX4" fmla="*/ 165798 w 1633840"/>
              <a:gd name="connsiteY4" fmla="*/ 22600 h 30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840" h="309242">
                <a:moveTo>
                  <a:pt x="165798" y="22600"/>
                </a:moveTo>
                <a:cubicBezTo>
                  <a:pt x="365721" y="-18368"/>
                  <a:pt x="1126082" y="1297"/>
                  <a:pt x="1355501" y="42265"/>
                </a:cubicBezTo>
                <a:cubicBezTo>
                  <a:pt x="1584920" y="83233"/>
                  <a:pt x="1742237" y="227439"/>
                  <a:pt x="1542314" y="268407"/>
                </a:cubicBezTo>
                <a:cubicBezTo>
                  <a:pt x="1342391" y="309375"/>
                  <a:pt x="383746" y="325761"/>
                  <a:pt x="155965" y="288071"/>
                </a:cubicBezTo>
                <a:cubicBezTo>
                  <a:pt x="-71816" y="250381"/>
                  <a:pt x="-34125" y="63568"/>
                  <a:pt x="165798" y="2260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cv</a:t>
            </a:r>
          </a:p>
        </p:txBody>
      </p:sp>
      <p:sp>
        <p:nvSpPr>
          <p:cNvPr id="167" name="Frihåndsform: figur 166">
            <a:extLst>
              <a:ext uri="{FF2B5EF4-FFF2-40B4-BE49-F238E27FC236}">
                <a16:creationId xmlns:a16="http://schemas.microsoft.com/office/drawing/2014/main" id="{C9EF6F7F-BDBE-498E-84F9-6BAD30FF822C}"/>
              </a:ext>
            </a:extLst>
          </p:cNvPr>
          <p:cNvSpPr/>
          <p:nvPr/>
        </p:nvSpPr>
        <p:spPr>
          <a:xfrm>
            <a:off x="7266017" y="3632168"/>
            <a:ext cx="1917560" cy="236128"/>
          </a:xfrm>
          <a:custGeom>
            <a:avLst/>
            <a:gdLst>
              <a:gd name="connsiteX0" fmla="*/ 165798 w 1633840"/>
              <a:gd name="connsiteY0" fmla="*/ 22600 h 309242"/>
              <a:gd name="connsiteX1" fmla="*/ 1355501 w 1633840"/>
              <a:gd name="connsiteY1" fmla="*/ 42265 h 309242"/>
              <a:gd name="connsiteX2" fmla="*/ 1542314 w 1633840"/>
              <a:gd name="connsiteY2" fmla="*/ 268407 h 309242"/>
              <a:gd name="connsiteX3" fmla="*/ 155965 w 1633840"/>
              <a:gd name="connsiteY3" fmla="*/ 288071 h 309242"/>
              <a:gd name="connsiteX4" fmla="*/ 165798 w 1633840"/>
              <a:gd name="connsiteY4" fmla="*/ 22600 h 30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840" h="309242">
                <a:moveTo>
                  <a:pt x="165798" y="22600"/>
                </a:moveTo>
                <a:cubicBezTo>
                  <a:pt x="365721" y="-18368"/>
                  <a:pt x="1126082" y="1297"/>
                  <a:pt x="1355501" y="42265"/>
                </a:cubicBezTo>
                <a:cubicBezTo>
                  <a:pt x="1584920" y="83233"/>
                  <a:pt x="1742237" y="227439"/>
                  <a:pt x="1542314" y="268407"/>
                </a:cubicBezTo>
                <a:cubicBezTo>
                  <a:pt x="1342391" y="309375"/>
                  <a:pt x="383746" y="325761"/>
                  <a:pt x="155965" y="288071"/>
                </a:cubicBezTo>
                <a:cubicBezTo>
                  <a:pt x="-71816" y="250381"/>
                  <a:pt x="-34125" y="63568"/>
                  <a:pt x="165798" y="2260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68" name="Frihåndsform: figur 167">
            <a:extLst>
              <a:ext uri="{FF2B5EF4-FFF2-40B4-BE49-F238E27FC236}">
                <a16:creationId xmlns:a16="http://schemas.microsoft.com/office/drawing/2014/main" id="{63B257B5-D52F-4EE4-AD41-CF8ED2CF01F3}"/>
              </a:ext>
            </a:extLst>
          </p:cNvPr>
          <p:cNvSpPr/>
          <p:nvPr/>
        </p:nvSpPr>
        <p:spPr>
          <a:xfrm>
            <a:off x="7081435" y="2778736"/>
            <a:ext cx="2539101" cy="251187"/>
          </a:xfrm>
          <a:custGeom>
            <a:avLst/>
            <a:gdLst>
              <a:gd name="connsiteX0" fmla="*/ 165798 w 1633840"/>
              <a:gd name="connsiteY0" fmla="*/ 22600 h 309242"/>
              <a:gd name="connsiteX1" fmla="*/ 1355501 w 1633840"/>
              <a:gd name="connsiteY1" fmla="*/ 42265 h 309242"/>
              <a:gd name="connsiteX2" fmla="*/ 1542314 w 1633840"/>
              <a:gd name="connsiteY2" fmla="*/ 268407 h 309242"/>
              <a:gd name="connsiteX3" fmla="*/ 155965 w 1633840"/>
              <a:gd name="connsiteY3" fmla="*/ 288071 h 309242"/>
              <a:gd name="connsiteX4" fmla="*/ 165798 w 1633840"/>
              <a:gd name="connsiteY4" fmla="*/ 22600 h 30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840" h="309242">
                <a:moveTo>
                  <a:pt x="165798" y="22600"/>
                </a:moveTo>
                <a:cubicBezTo>
                  <a:pt x="365721" y="-18368"/>
                  <a:pt x="1126082" y="1297"/>
                  <a:pt x="1355501" y="42265"/>
                </a:cubicBezTo>
                <a:cubicBezTo>
                  <a:pt x="1584920" y="83233"/>
                  <a:pt x="1742237" y="227439"/>
                  <a:pt x="1542314" y="268407"/>
                </a:cubicBezTo>
                <a:cubicBezTo>
                  <a:pt x="1342391" y="309375"/>
                  <a:pt x="383746" y="325761"/>
                  <a:pt x="155965" y="288071"/>
                </a:cubicBezTo>
                <a:cubicBezTo>
                  <a:pt x="-71816" y="250381"/>
                  <a:pt x="-34125" y="63568"/>
                  <a:pt x="165798" y="2260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Frihåndsform: figur 1">
            <a:extLst>
              <a:ext uri="{FF2B5EF4-FFF2-40B4-BE49-F238E27FC236}">
                <a16:creationId xmlns:a16="http://schemas.microsoft.com/office/drawing/2014/main" id="{31F0313D-11D4-474A-BE20-D88CD0E007B7}"/>
              </a:ext>
            </a:extLst>
          </p:cNvPr>
          <p:cNvSpPr/>
          <p:nvPr/>
        </p:nvSpPr>
        <p:spPr>
          <a:xfrm>
            <a:off x="6875118" y="1461151"/>
            <a:ext cx="2571663" cy="1313586"/>
          </a:xfrm>
          <a:custGeom>
            <a:avLst/>
            <a:gdLst>
              <a:gd name="connsiteX0" fmla="*/ 219102 w 2571663"/>
              <a:gd name="connsiteY0" fmla="*/ 100949 h 1313586"/>
              <a:gd name="connsiteX1" fmla="*/ 1849782 w 2571663"/>
              <a:gd name="connsiteY1" fmla="*/ 85709 h 1313586"/>
              <a:gd name="connsiteX2" fmla="*/ 2558442 w 2571663"/>
              <a:gd name="connsiteY2" fmla="*/ 954389 h 1313586"/>
              <a:gd name="connsiteX3" fmla="*/ 2185062 w 2571663"/>
              <a:gd name="connsiteY3" fmla="*/ 1274429 h 1313586"/>
              <a:gd name="connsiteX4" fmla="*/ 706782 w 2571663"/>
              <a:gd name="connsiteY4" fmla="*/ 1243949 h 1313586"/>
              <a:gd name="connsiteX5" fmla="*/ 66702 w 2571663"/>
              <a:gd name="connsiteY5" fmla="*/ 695309 h 1313586"/>
              <a:gd name="connsiteX6" fmla="*/ 219102 w 2571663"/>
              <a:gd name="connsiteY6" fmla="*/ 100949 h 131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1663" h="1313586">
                <a:moveTo>
                  <a:pt x="219102" y="100949"/>
                </a:moveTo>
                <a:cubicBezTo>
                  <a:pt x="516282" y="-651"/>
                  <a:pt x="1459892" y="-56531"/>
                  <a:pt x="1849782" y="85709"/>
                </a:cubicBezTo>
                <a:cubicBezTo>
                  <a:pt x="2239672" y="227949"/>
                  <a:pt x="2502562" y="756269"/>
                  <a:pt x="2558442" y="954389"/>
                </a:cubicBezTo>
                <a:cubicBezTo>
                  <a:pt x="2614322" y="1152509"/>
                  <a:pt x="2493672" y="1226169"/>
                  <a:pt x="2185062" y="1274429"/>
                </a:cubicBezTo>
                <a:cubicBezTo>
                  <a:pt x="1876452" y="1322689"/>
                  <a:pt x="1059842" y="1340469"/>
                  <a:pt x="706782" y="1243949"/>
                </a:cubicBezTo>
                <a:cubicBezTo>
                  <a:pt x="353722" y="1147429"/>
                  <a:pt x="145442" y="879459"/>
                  <a:pt x="66702" y="695309"/>
                </a:cubicBezTo>
                <a:cubicBezTo>
                  <a:pt x="-12038" y="511159"/>
                  <a:pt x="-78078" y="202549"/>
                  <a:pt x="219102" y="100949"/>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 name="Frihåndsform: figur 2">
            <a:extLst>
              <a:ext uri="{FF2B5EF4-FFF2-40B4-BE49-F238E27FC236}">
                <a16:creationId xmlns:a16="http://schemas.microsoft.com/office/drawing/2014/main" id="{590887CB-5184-41BD-AC16-76341A6B1996}"/>
              </a:ext>
            </a:extLst>
          </p:cNvPr>
          <p:cNvSpPr/>
          <p:nvPr/>
        </p:nvSpPr>
        <p:spPr>
          <a:xfrm>
            <a:off x="5628243" y="3066777"/>
            <a:ext cx="2407012" cy="1073681"/>
          </a:xfrm>
          <a:custGeom>
            <a:avLst/>
            <a:gdLst>
              <a:gd name="connsiteX0" fmla="*/ 178197 w 2407012"/>
              <a:gd name="connsiteY0" fmla="*/ 65043 h 1073681"/>
              <a:gd name="connsiteX1" fmla="*/ 1923177 w 2407012"/>
              <a:gd name="connsiteY1" fmla="*/ 42183 h 1073681"/>
              <a:gd name="connsiteX2" fmla="*/ 2403237 w 2407012"/>
              <a:gd name="connsiteY2" fmla="*/ 415563 h 1073681"/>
              <a:gd name="connsiteX3" fmla="*/ 1747917 w 2407012"/>
              <a:gd name="connsiteY3" fmla="*/ 522243 h 1073681"/>
              <a:gd name="connsiteX4" fmla="*/ 1542177 w 2407012"/>
              <a:gd name="connsiteY4" fmla="*/ 773703 h 1073681"/>
              <a:gd name="connsiteX5" fmla="*/ 2144157 w 2407012"/>
              <a:gd name="connsiteY5" fmla="*/ 872763 h 1073681"/>
              <a:gd name="connsiteX6" fmla="*/ 2266077 w 2407012"/>
              <a:gd name="connsiteY6" fmla="*/ 987063 h 1073681"/>
              <a:gd name="connsiteX7" fmla="*/ 757317 w 2407012"/>
              <a:gd name="connsiteY7" fmla="*/ 1048023 h 1073681"/>
              <a:gd name="connsiteX8" fmla="*/ 124857 w 2407012"/>
              <a:gd name="connsiteY8" fmla="*/ 545103 h 1073681"/>
              <a:gd name="connsiteX9" fmla="*/ 178197 w 2407012"/>
              <a:gd name="connsiteY9" fmla="*/ 65043 h 107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7012" h="1073681">
                <a:moveTo>
                  <a:pt x="178197" y="65043"/>
                </a:moveTo>
                <a:cubicBezTo>
                  <a:pt x="477917" y="-18777"/>
                  <a:pt x="1552337" y="-16237"/>
                  <a:pt x="1923177" y="42183"/>
                </a:cubicBezTo>
                <a:cubicBezTo>
                  <a:pt x="2294017" y="100603"/>
                  <a:pt x="2432447" y="335553"/>
                  <a:pt x="2403237" y="415563"/>
                </a:cubicBezTo>
                <a:cubicBezTo>
                  <a:pt x="2374027" y="495573"/>
                  <a:pt x="1891427" y="462553"/>
                  <a:pt x="1747917" y="522243"/>
                </a:cubicBezTo>
                <a:cubicBezTo>
                  <a:pt x="1604407" y="581933"/>
                  <a:pt x="1476137" y="715283"/>
                  <a:pt x="1542177" y="773703"/>
                </a:cubicBezTo>
                <a:cubicBezTo>
                  <a:pt x="1608217" y="832123"/>
                  <a:pt x="2023507" y="837203"/>
                  <a:pt x="2144157" y="872763"/>
                </a:cubicBezTo>
                <a:cubicBezTo>
                  <a:pt x="2264807" y="908323"/>
                  <a:pt x="2497217" y="957853"/>
                  <a:pt x="2266077" y="987063"/>
                </a:cubicBezTo>
                <a:cubicBezTo>
                  <a:pt x="2034937" y="1016273"/>
                  <a:pt x="1114187" y="1121683"/>
                  <a:pt x="757317" y="1048023"/>
                </a:cubicBezTo>
                <a:cubicBezTo>
                  <a:pt x="400447" y="974363"/>
                  <a:pt x="223917" y="708933"/>
                  <a:pt x="124857" y="545103"/>
                </a:cubicBezTo>
                <a:cubicBezTo>
                  <a:pt x="25797" y="381273"/>
                  <a:pt x="-121523" y="148863"/>
                  <a:pt x="178197" y="65043"/>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 name="Frihåndsform: figur 3">
            <a:extLst>
              <a:ext uri="{FF2B5EF4-FFF2-40B4-BE49-F238E27FC236}">
                <a16:creationId xmlns:a16="http://schemas.microsoft.com/office/drawing/2014/main" id="{CF06DB3D-0E2C-4659-9747-21E1468DF045}"/>
              </a:ext>
            </a:extLst>
          </p:cNvPr>
          <p:cNvSpPr/>
          <p:nvPr/>
        </p:nvSpPr>
        <p:spPr>
          <a:xfrm>
            <a:off x="6694591" y="4092381"/>
            <a:ext cx="3043954" cy="629196"/>
          </a:xfrm>
          <a:custGeom>
            <a:avLst/>
            <a:gdLst>
              <a:gd name="connsiteX0" fmla="*/ 132929 w 3043954"/>
              <a:gd name="connsiteY0" fmla="*/ 75759 h 629196"/>
              <a:gd name="connsiteX1" fmla="*/ 2076029 w 3043954"/>
              <a:gd name="connsiteY1" fmla="*/ 37659 h 629196"/>
              <a:gd name="connsiteX2" fmla="*/ 2959949 w 3043954"/>
              <a:gd name="connsiteY2" fmla="*/ 411039 h 629196"/>
              <a:gd name="connsiteX3" fmla="*/ 2723729 w 3043954"/>
              <a:gd name="connsiteY3" fmla="*/ 571059 h 629196"/>
              <a:gd name="connsiteX4" fmla="*/ 452969 w 3043954"/>
              <a:gd name="connsiteY4" fmla="*/ 593919 h 629196"/>
              <a:gd name="connsiteX5" fmla="*/ 132929 w 3043954"/>
              <a:gd name="connsiteY5" fmla="*/ 75759 h 629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3954" h="629196">
                <a:moveTo>
                  <a:pt x="132929" y="75759"/>
                </a:moveTo>
                <a:cubicBezTo>
                  <a:pt x="403439" y="-16951"/>
                  <a:pt x="1604859" y="-18221"/>
                  <a:pt x="2076029" y="37659"/>
                </a:cubicBezTo>
                <a:cubicBezTo>
                  <a:pt x="2547199" y="93539"/>
                  <a:pt x="2851999" y="322139"/>
                  <a:pt x="2959949" y="411039"/>
                </a:cubicBezTo>
                <a:cubicBezTo>
                  <a:pt x="3067899" y="499939"/>
                  <a:pt x="3141559" y="540579"/>
                  <a:pt x="2723729" y="571059"/>
                </a:cubicBezTo>
                <a:cubicBezTo>
                  <a:pt x="2305899" y="601539"/>
                  <a:pt x="883499" y="671389"/>
                  <a:pt x="452969" y="593919"/>
                </a:cubicBezTo>
                <a:cubicBezTo>
                  <a:pt x="22439" y="516449"/>
                  <a:pt x="-137581" y="168469"/>
                  <a:pt x="132929" y="75759"/>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 name="Frihåndsform: figur 4">
            <a:extLst>
              <a:ext uri="{FF2B5EF4-FFF2-40B4-BE49-F238E27FC236}">
                <a16:creationId xmlns:a16="http://schemas.microsoft.com/office/drawing/2014/main" id="{364D13E9-B72B-4B24-AB28-5DA10C190281}"/>
              </a:ext>
            </a:extLst>
          </p:cNvPr>
          <p:cNvSpPr/>
          <p:nvPr/>
        </p:nvSpPr>
        <p:spPr>
          <a:xfrm>
            <a:off x="6895454" y="4714473"/>
            <a:ext cx="4529138" cy="607955"/>
          </a:xfrm>
          <a:custGeom>
            <a:avLst/>
            <a:gdLst>
              <a:gd name="connsiteX0" fmla="*/ 2332459 w 4831829"/>
              <a:gd name="connsiteY0" fmla="*/ 55647 h 607955"/>
              <a:gd name="connsiteX1" fmla="*/ 3719299 w 4831829"/>
              <a:gd name="connsiteY1" fmla="*/ 25167 h 607955"/>
              <a:gd name="connsiteX2" fmla="*/ 4694659 w 4831829"/>
              <a:gd name="connsiteY2" fmla="*/ 398547 h 607955"/>
              <a:gd name="connsiteX3" fmla="*/ 4595599 w 4831829"/>
              <a:gd name="connsiteY3" fmla="*/ 604287 h 607955"/>
              <a:gd name="connsiteX4" fmla="*/ 2583919 w 4831829"/>
              <a:gd name="connsiteY4" fmla="*/ 535707 h 607955"/>
              <a:gd name="connsiteX5" fmla="*/ 244579 w 4831829"/>
              <a:gd name="connsiteY5" fmla="*/ 406167 h 607955"/>
              <a:gd name="connsiteX6" fmla="*/ 305539 w 4831829"/>
              <a:gd name="connsiteY6" fmla="*/ 230907 h 607955"/>
              <a:gd name="connsiteX7" fmla="*/ 2332459 w 4831829"/>
              <a:gd name="connsiteY7" fmla="*/ 55647 h 60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1829" h="607955">
                <a:moveTo>
                  <a:pt x="2332459" y="55647"/>
                </a:moveTo>
                <a:cubicBezTo>
                  <a:pt x="2901419" y="21357"/>
                  <a:pt x="3325599" y="-31983"/>
                  <a:pt x="3719299" y="25167"/>
                </a:cubicBezTo>
                <a:cubicBezTo>
                  <a:pt x="4112999" y="82317"/>
                  <a:pt x="4548609" y="302027"/>
                  <a:pt x="4694659" y="398547"/>
                </a:cubicBezTo>
                <a:cubicBezTo>
                  <a:pt x="4840709" y="495067"/>
                  <a:pt x="4947389" y="581427"/>
                  <a:pt x="4595599" y="604287"/>
                </a:cubicBezTo>
                <a:cubicBezTo>
                  <a:pt x="4243809" y="627147"/>
                  <a:pt x="2583919" y="535707"/>
                  <a:pt x="2583919" y="535707"/>
                </a:cubicBezTo>
                <a:cubicBezTo>
                  <a:pt x="1858749" y="502687"/>
                  <a:pt x="624309" y="456967"/>
                  <a:pt x="244579" y="406167"/>
                </a:cubicBezTo>
                <a:cubicBezTo>
                  <a:pt x="-135151" y="355367"/>
                  <a:pt x="-39901" y="285517"/>
                  <a:pt x="305539" y="230907"/>
                </a:cubicBezTo>
                <a:cubicBezTo>
                  <a:pt x="650979" y="176297"/>
                  <a:pt x="1763499" y="89937"/>
                  <a:pt x="2332459" y="55647"/>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71" name="Frihåndsform: figur 170">
            <a:extLst>
              <a:ext uri="{FF2B5EF4-FFF2-40B4-BE49-F238E27FC236}">
                <a16:creationId xmlns:a16="http://schemas.microsoft.com/office/drawing/2014/main" id="{D3200C92-3D54-4A9D-9231-B9A415607BD0}"/>
              </a:ext>
            </a:extLst>
          </p:cNvPr>
          <p:cNvSpPr/>
          <p:nvPr/>
        </p:nvSpPr>
        <p:spPr>
          <a:xfrm>
            <a:off x="7202325" y="5868194"/>
            <a:ext cx="1787810" cy="245370"/>
          </a:xfrm>
          <a:custGeom>
            <a:avLst/>
            <a:gdLst>
              <a:gd name="connsiteX0" fmla="*/ 165798 w 1633840"/>
              <a:gd name="connsiteY0" fmla="*/ 22600 h 309242"/>
              <a:gd name="connsiteX1" fmla="*/ 1355501 w 1633840"/>
              <a:gd name="connsiteY1" fmla="*/ 42265 h 309242"/>
              <a:gd name="connsiteX2" fmla="*/ 1542314 w 1633840"/>
              <a:gd name="connsiteY2" fmla="*/ 268407 h 309242"/>
              <a:gd name="connsiteX3" fmla="*/ 155965 w 1633840"/>
              <a:gd name="connsiteY3" fmla="*/ 288071 h 309242"/>
              <a:gd name="connsiteX4" fmla="*/ 165798 w 1633840"/>
              <a:gd name="connsiteY4" fmla="*/ 22600 h 30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840" h="309242">
                <a:moveTo>
                  <a:pt x="165798" y="22600"/>
                </a:moveTo>
                <a:cubicBezTo>
                  <a:pt x="365721" y="-18368"/>
                  <a:pt x="1126082" y="1297"/>
                  <a:pt x="1355501" y="42265"/>
                </a:cubicBezTo>
                <a:cubicBezTo>
                  <a:pt x="1584920" y="83233"/>
                  <a:pt x="1742237" y="227439"/>
                  <a:pt x="1542314" y="268407"/>
                </a:cubicBezTo>
                <a:cubicBezTo>
                  <a:pt x="1342391" y="309375"/>
                  <a:pt x="383746" y="325761"/>
                  <a:pt x="155965" y="288071"/>
                </a:cubicBezTo>
                <a:cubicBezTo>
                  <a:pt x="-71816" y="250381"/>
                  <a:pt x="-34125" y="63568"/>
                  <a:pt x="165798" y="2260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cv</a:t>
            </a:r>
          </a:p>
        </p:txBody>
      </p:sp>
      <p:sp>
        <p:nvSpPr>
          <p:cNvPr id="7" name="Frihåndsform: figur 6">
            <a:extLst>
              <a:ext uri="{FF2B5EF4-FFF2-40B4-BE49-F238E27FC236}">
                <a16:creationId xmlns:a16="http://schemas.microsoft.com/office/drawing/2014/main" id="{D7029952-ABD9-4D9F-9736-7167B7F03E61}"/>
              </a:ext>
            </a:extLst>
          </p:cNvPr>
          <p:cNvSpPr/>
          <p:nvPr/>
        </p:nvSpPr>
        <p:spPr>
          <a:xfrm>
            <a:off x="7208862" y="5386141"/>
            <a:ext cx="3445376" cy="674735"/>
          </a:xfrm>
          <a:custGeom>
            <a:avLst/>
            <a:gdLst>
              <a:gd name="connsiteX0" fmla="*/ 761658 w 3445376"/>
              <a:gd name="connsiteY0" fmla="*/ 54539 h 674735"/>
              <a:gd name="connsiteX1" fmla="*/ 3245778 w 3445376"/>
              <a:gd name="connsiteY1" fmla="*/ 62159 h 674735"/>
              <a:gd name="connsiteX2" fmla="*/ 3169578 w 3445376"/>
              <a:gd name="connsiteY2" fmla="*/ 626039 h 674735"/>
              <a:gd name="connsiteX3" fmla="*/ 2171358 w 3445376"/>
              <a:gd name="connsiteY3" fmla="*/ 626039 h 674735"/>
              <a:gd name="connsiteX4" fmla="*/ 1813218 w 3445376"/>
              <a:gd name="connsiteY4" fmla="*/ 458399 h 674735"/>
              <a:gd name="connsiteX5" fmla="*/ 45378 w 3445376"/>
              <a:gd name="connsiteY5" fmla="*/ 420299 h 674735"/>
              <a:gd name="connsiteX6" fmla="*/ 761658 w 3445376"/>
              <a:gd name="connsiteY6" fmla="*/ 54539 h 67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5376" h="674735">
                <a:moveTo>
                  <a:pt x="761658" y="54539"/>
                </a:moveTo>
                <a:cubicBezTo>
                  <a:pt x="1295058" y="-5151"/>
                  <a:pt x="2844458" y="-33091"/>
                  <a:pt x="3245778" y="62159"/>
                </a:cubicBezTo>
                <a:cubicBezTo>
                  <a:pt x="3647098" y="157409"/>
                  <a:pt x="3348648" y="532059"/>
                  <a:pt x="3169578" y="626039"/>
                </a:cubicBezTo>
                <a:cubicBezTo>
                  <a:pt x="2990508" y="720019"/>
                  <a:pt x="2397418" y="653979"/>
                  <a:pt x="2171358" y="626039"/>
                </a:cubicBezTo>
                <a:cubicBezTo>
                  <a:pt x="1945298" y="598099"/>
                  <a:pt x="2167548" y="492689"/>
                  <a:pt x="1813218" y="458399"/>
                </a:cubicBezTo>
                <a:cubicBezTo>
                  <a:pt x="1458888" y="424109"/>
                  <a:pt x="221908" y="487609"/>
                  <a:pt x="45378" y="420299"/>
                </a:cubicBezTo>
                <a:cubicBezTo>
                  <a:pt x="-131152" y="352989"/>
                  <a:pt x="228258" y="114229"/>
                  <a:pt x="761658" y="54539"/>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 name="Frihåndsform: figur 7">
            <a:extLst>
              <a:ext uri="{FF2B5EF4-FFF2-40B4-BE49-F238E27FC236}">
                <a16:creationId xmlns:a16="http://schemas.microsoft.com/office/drawing/2014/main" id="{AE17A579-DE2E-4BB5-A86A-3B166DE54BA5}"/>
              </a:ext>
            </a:extLst>
          </p:cNvPr>
          <p:cNvSpPr/>
          <p:nvPr/>
        </p:nvSpPr>
        <p:spPr>
          <a:xfrm>
            <a:off x="742468" y="2823427"/>
            <a:ext cx="4879276" cy="1015450"/>
          </a:xfrm>
          <a:custGeom>
            <a:avLst/>
            <a:gdLst>
              <a:gd name="connsiteX0" fmla="*/ 1886432 w 4879276"/>
              <a:gd name="connsiteY0" fmla="*/ 80849 h 1146046"/>
              <a:gd name="connsiteX1" fmla="*/ 3646652 w 4879276"/>
              <a:gd name="connsiteY1" fmla="*/ 111329 h 1146046"/>
              <a:gd name="connsiteX2" fmla="*/ 4530572 w 4879276"/>
              <a:gd name="connsiteY2" fmla="*/ 499949 h 1146046"/>
              <a:gd name="connsiteX3" fmla="*/ 4507712 w 4879276"/>
              <a:gd name="connsiteY3" fmla="*/ 941909 h 1146046"/>
              <a:gd name="connsiteX4" fmla="*/ 72872 w 4879276"/>
              <a:gd name="connsiteY4" fmla="*/ 1094309 h 1146046"/>
              <a:gd name="connsiteX5" fmla="*/ 1886432 w 4879276"/>
              <a:gd name="connsiteY5" fmla="*/ 80849 h 114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79276" h="1146046">
                <a:moveTo>
                  <a:pt x="1886432" y="80849"/>
                </a:moveTo>
                <a:cubicBezTo>
                  <a:pt x="2482062" y="-82981"/>
                  <a:pt x="3205962" y="41479"/>
                  <a:pt x="3646652" y="111329"/>
                </a:cubicBezTo>
                <a:cubicBezTo>
                  <a:pt x="4087342" y="181179"/>
                  <a:pt x="4387062" y="361519"/>
                  <a:pt x="4530572" y="499949"/>
                </a:cubicBezTo>
                <a:cubicBezTo>
                  <a:pt x="4674082" y="638379"/>
                  <a:pt x="5250662" y="842849"/>
                  <a:pt x="4507712" y="941909"/>
                </a:cubicBezTo>
                <a:cubicBezTo>
                  <a:pt x="3764762" y="1040969"/>
                  <a:pt x="511022" y="1240359"/>
                  <a:pt x="72872" y="1094309"/>
                </a:cubicBezTo>
                <a:cubicBezTo>
                  <a:pt x="-365278" y="948259"/>
                  <a:pt x="1290802" y="244679"/>
                  <a:pt x="1886432" y="80849"/>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9" name="TekstSylinder 88">
            <a:extLst>
              <a:ext uri="{FF2B5EF4-FFF2-40B4-BE49-F238E27FC236}">
                <a16:creationId xmlns:a16="http://schemas.microsoft.com/office/drawing/2014/main" id="{8900DCCD-83C3-B2D5-23F6-F8DF76374DF8}"/>
              </a:ext>
            </a:extLst>
          </p:cNvPr>
          <p:cNvSpPr txBox="1"/>
          <p:nvPr/>
        </p:nvSpPr>
        <p:spPr>
          <a:xfrm>
            <a:off x="-36952" y="6621754"/>
            <a:ext cx="6125496" cy="230832"/>
          </a:xfrm>
          <a:prstGeom prst="rect">
            <a:avLst/>
          </a:prstGeom>
          <a:noFill/>
        </p:spPr>
        <p:txBody>
          <a:bodyPr wrap="square">
            <a:spAutoFit/>
          </a:bodyPr>
          <a:lstStyle/>
          <a:p>
            <a:r>
              <a:rPr lang="nb-NO" sz="900" i="1" dirty="0"/>
              <a:t>Spørsmålet er stilt til boklesere som svarte at de leste/lyttet til færre bøker siste året (n=481)</a:t>
            </a:r>
          </a:p>
        </p:txBody>
      </p:sp>
    </p:spTree>
    <p:extLst>
      <p:ext uri="{BB962C8B-B14F-4D97-AF65-F5344CB8AC3E}">
        <p14:creationId xmlns:p14="http://schemas.microsoft.com/office/powerpoint/2010/main" val="12439662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5C02BF-3AC6-4011-875A-18714C67C6C2}"/>
              </a:ext>
            </a:extLst>
          </p:cNvPr>
          <p:cNvSpPr>
            <a:spLocks noGrp="1"/>
          </p:cNvSpPr>
          <p:nvPr>
            <p:ph type="title"/>
          </p:nvPr>
        </p:nvSpPr>
        <p:spPr/>
        <p:txBody>
          <a:bodyPr/>
          <a:lstStyle/>
          <a:p>
            <a:r>
              <a:rPr lang="nb-NO" sz="1200" dirty="0">
                <a:solidFill>
                  <a:schemeClr val="tx1">
                    <a:lumMod val="50000"/>
                    <a:lumOff val="50000"/>
                  </a:schemeClr>
                </a:solidFill>
              </a:rPr>
              <a:t>ÅRSAK FOR Å LESE/LYTTE TIL FÆRRE BØKER I 2021:</a:t>
            </a:r>
            <a:br>
              <a:rPr lang="nb-NO" sz="1200" dirty="0">
                <a:solidFill>
                  <a:schemeClr val="tx1">
                    <a:lumMod val="50000"/>
                    <a:lumOff val="50000"/>
                  </a:schemeClr>
                </a:solidFill>
              </a:rPr>
            </a:br>
            <a:r>
              <a:rPr lang="nb-NO" dirty="0">
                <a:solidFill>
                  <a:schemeClr val="tx1"/>
                </a:solidFill>
              </a:rPr>
              <a:t>Hovedårsaker til redusert boklesing/-lytting i 2021: </a:t>
            </a:r>
            <a:br>
              <a:rPr lang="nb-NO" dirty="0">
                <a:solidFill>
                  <a:schemeClr val="tx1"/>
                </a:solidFill>
              </a:rPr>
            </a:br>
            <a:r>
              <a:rPr lang="nb-NO" sz="1200" dirty="0">
                <a:solidFill>
                  <a:schemeClr val="tx1"/>
                </a:solidFill>
              </a:rPr>
              <a:t>Mer film &amp; serier, mindre tid, mer jobb/studier - mer bruk av mobil – som gir dårligere oppfattet konsentrasjon</a:t>
            </a:r>
            <a:endParaRPr lang="nb-NO" sz="1200" dirty="0">
              <a:solidFill>
                <a:schemeClr val="tx1">
                  <a:lumMod val="50000"/>
                  <a:lumOff val="50000"/>
                </a:schemeClr>
              </a:solidFill>
            </a:endParaRPr>
          </a:p>
        </p:txBody>
      </p:sp>
      <p:graphicFrame>
        <p:nvGraphicFramePr>
          <p:cNvPr id="5" name="Diagram 4">
            <a:extLst>
              <a:ext uri="{FF2B5EF4-FFF2-40B4-BE49-F238E27FC236}">
                <a16:creationId xmlns:a16="http://schemas.microsoft.com/office/drawing/2014/main" id="{9DB93496-6C76-43AF-A0C3-E57D30EB5575}"/>
              </a:ext>
            </a:extLst>
          </p:cNvPr>
          <p:cNvGraphicFramePr/>
          <p:nvPr>
            <p:extLst>
              <p:ext uri="{D42A27DB-BD31-4B8C-83A1-F6EECF244321}">
                <p14:modId xmlns:p14="http://schemas.microsoft.com/office/powerpoint/2010/main" val="2518484577"/>
              </p:ext>
            </p:extLst>
          </p:nvPr>
        </p:nvGraphicFramePr>
        <p:xfrm>
          <a:off x="767408" y="1484784"/>
          <a:ext cx="8648865" cy="5039839"/>
        </p:xfrm>
        <a:graphic>
          <a:graphicData uri="http://schemas.openxmlformats.org/drawingml/2006/chart">
            <c:chart xmlns:c="http://schemas.openxmlformats.org/drawingml/2006/chart" xmlns:r="http://schemas.openxmlformats.org/officeDocument/2006/relationships" r:id="rId3"/>
          </a:graphicData>
        </a:graphic>
      </p:graphicFrame>
      <p:sp>
        <p:nvSpPr>
          <p:cNvPr id="7" name="TekstSylinder 6">
            <a:extLst>
              <a:ext uri="{FF2B5EF4-FFF2-40B4-BE49-F238E27FC236}">
                <a16:creationId xmlns:a16="http://schemas.microsoft.com/office/drawing/2014/main" id="{D7AD4A03-5E8F-429E-9CD6-FE496B004B01}"/>
              </a:ext>
            </a:extLst>
          </p:cNvPr>
          <p:cNvSpPr txBox="1"/>
          <p:nvPr/>
        </p:nvSpPr>
        <p:spPr>
          <a:xfrm>
            <a:off x="767409" y="1484784"/>
            <a:ext cx="8533350" cy="553998"/>
          </a:xfrm>
          <a:prstGeom prst="rect">
            <a:avLst/>
          </a:prstGeom>
          <a:noFill/>
        </p:spPr>
        <p:txBody>
          <a:bodyPr wrap="square">
            <a:spAutoFit/>
          </a:bodyPr>
          <a:lstStyle/>
          <a:p>
            <a:r>
              <a:rPr lang="nb-NO" b="1" dirty="0"/>
              <a:t>Hva var årsakene til at du leste/lyttet til færre bøker i  2021? </a:t>
            </a:r>
          </a:p>
          <a:p>
            <a:r>
              <a:rPr lang="nb-NO" sz="1000" dirty="0"/>
              <a:t>Spørsmålet er stilt til boklesere som svarte at de leste/lyttet til færre bøker siste året (n=481)</a:t>
            </a:r>
          </a:p>
          <a:p>
            <a:r>
              <a:rPr lang="nb-NO" sz="800" i="1" dirty="0"/>
              <a:t>GRUPPERTE EGENSKAPER BASERT PÅ KORRELASJONSANALYSER</a:t>
            </a:r>
          </a:p>
        </p:txBody>
      </p:sp>
      <p:grpSp>
        <p:nvGrpSpPr>
          <p:cNvPr id="3" name="Gruppe 2">
            <a:extLst>
              <a:ext uri="{FF2B5EF4-FFF2-40B4-BE49-F238E27FC236}">
                <a16:creationId xmlns:a16="http://schemas.microsoft.com/office/drawing/2014/main" id="{A950E9EF-7637-874E-A659-449BE7229A28}"/>
              </a:ext>
            </a:extLst>
          </p:cNvPr>
          <p:cNvGrpSpPr/>
          <p:nvPr/>
        </p:nvGrpSpPr>
        <p:grpSpPr>
          <a:xfrm>
            <a:off x="8544272" y="1340768"/>
            <a:ext cx="2724579" cy="3037656"/>
            <a:chOff x="0" y="2795276"/>
            <a:chExt cx="2292531" cy="2418854"/>
          </a:xfrm>
        </p:grpSpPr>
        <p:pic>
          <p:nvPicPr>
            <p:cNvPr id="8" name="Bilde 7">
              <a:extLst>
                <a:ext uri="{FF2B5EF4-FFF2-40B4-BE49-F238E27FC236}">
                  <a16:creationId xmlns:a16="http://schemas.microsoft.com/office/drawing/2014/main" id="{91F1DC55-8D00-414B-82CF-614FE13012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95276"/>
              <a:ext cx="2292531" cy="2418854"/>
            </a:xfrm>
            <a:prstGeom prst="rect">
              <a:avLst/>
            </a:prstGeom>
          </p:spPr>
        </p:pic>
        <p:sp>
          <p:nvSpPr>
            <p:cNvPr id="9" name="Rektangel 8">
              <a:extLst>
                <a:ext uri="{FF2B5EF4-FFF2-40B4-BE49-F238E27FC236}">
                  <a16:creationId xmlns:a16="http://schemas.microsoft.com/office/drawing/2014/main" id="{8EC18DF8-9B51-E74F-BCF9-2252910D487C}"/>
                </a:ext>
              </a:extLst>
            </p:cNvPr>
            <p:cNvSpPr/>
            <p:nvPr/>
          </p:nvSpPr>
          <p:spPr>
            <a:xfrm>
              <a:off x="335360" y="3284984"/>
              <a:ext cx="856592" cy="7920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Tree>
    <p:extLst>
      <p:ext uri="{BB962C8B-B14F-4D97-AF65-F5344CB8AC3E}">
        <p14:creationId xmlns:p14="http://schemas.microsoft.com/office/powerpoint/2010/main" val="265097485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5C02BF-3AC6-4011-875A-18714C67C6C2}"/>
              </a:ext>
            </a:extLst>
          </p:cNvPr>
          <p:cNvSpPr>
            <a:spLocks noGrp="1"/>
          </p:cNvSpPr>
          <p:nvPr>
            <p:ph type="title"/>
          </p:nvPr>
        </p:nvSpPr>
        <p:spPr/>
        <p:txBody>
          <a:bodyPr/>
          <a:lstStyle/>
          <a:p>
            <a:r>
              <a:rPr lang="nb-NO" sz="1200" dirty="0">
                <a:solidFill>
                  <a:schemeClr val="tx1">
                    <a:lumMod val="50000"/>
                    <a:lumOff val="50000"/>
                  </a:schemeClr>
                </a:solidFill>
              </a:rPr>
              <a:t>ÅRSAK FOR Å LESE/LYTTE TIL FÆRRE BØKER I 2021:</a:t>
            </a:r>
            <a:br>
              <a:rPr lang="nb-NO" sz="1200" dirty="0">
                <a:solidFill>
                  <a:schemeClr val="tx1">
                    <a:lumMod val="50000"/>
                    <a:lumOff val="50000"/>
                  </a:schemeClr>
                </a:solidFill>
              </a:rPr>
            </a:br>
            <a:r>
              <a:rPr lang="nb-NO" sz="1600" dirty="0">
                <a:solidFill>
                  <a:schemeClr val="tx1"/>
                </a:solidFill>
              </a:rPr>
              <a:t>Mer jobb/studier oppgis oftere som årsak for redusert lesing hos de under 40 år og hos kvinner</a:t>
            </a:r>
            <a:endParaRPr lang="nb-NO" sz="1600" dirty="0">
              <a:solidFill>
                <a:schemeClr val="tx1">
                  <a:lumMod val="50000"/>
                  <a:lumOff val="50000"/>
                </a:schemeClr>
              </a:solidFill>
            </a:endParaRPr>
          </a:p>
        </p:txBody>
      </p:sp>
      <p:sp>
        <p:nvSpPr>
          <p:cNvPr id="7" name="TekstSylinder 6">
            <a:extLst>
              <a:ext uri="{FF2B5EF4-FFF2-40B4-BE49-F238E27FC236}">
                <a16:creationId xmlns:a16="http://schemas.microsoft.com/office/drawing/2014/main" id="{D7AD4A03-5E8F-429E-9CD6-FE496B004B01}"/>
              </a:ext>
            </a:extLst>
          </p:cNvPr>
          <p:cNvSpPr txBox="1"/>
          <p:nvPr/>
        </p:nvSpPr>
        <p:spPr>
          <a:xfrm>
            <a:off x="695400" y="1362834"/>
            <a:ext cx="10441155" cy="553998"/>
          </a:xfrm>
          <a:prstGeom prst="rect">
            <a:avLst/>
          </a:prstGeom>
          <a:noFill/>
        </p:spPr>
        <p:txBody>
          <a:bodyPr wrap="square">
            <a:spAutoFit/>
          </a:bodyPr>
          <a:lstStyle/>
          <a:p>
            <a:r>
              <a:rPr lang="nb-NO" b="1" dirty="0"/>
              <a:t>Hva var årsakene til at du leste/lyttet til færre bøker i  2021?</a:t>
            </a:r>
          </a:p>
          <a:p>
            <a:r>
              <a:rPr lang="nb-NO" sz="900" dirty="0"/>
              <a:t>Spørsmålet er stilt til boklesere som svarte at de leste/lyttet til færre bøker siste året (n=481)</a:t>
            </a:r>
          </a:p>
          <a:p>
            <a:r>
              <a:rPr lang="nb-NO" sz="900" dirty="0"/>
              <a:t>GRUPPERTE EGENSKAPER BASERT PÅ KORRELASJONSANALYSER</a:t>
            </a:r>
          </a:p>
        </p:txBody>
      </p:sp>
      <p:graphicFrame>
        <p:nvGraphicFramePr>
          <p:cNvPr id="4" name="Tabell 3">
            <a:extLst>
              <a:ext uri="{FF2B5EF4-FFF2-40B4-BE49-F238E27FC236}">
                <a16:creationId xmlns:a16="http://schemas.microsoft.com/office/drawing/2014/main" id="{73BBD2A6-4B91-4B37-B93B-4D0E84B09DBC}"/>
              </a:ext>
            </a:extLst>
          </p:cNvPr>
          <p:cNvGraphicFramePr>
            <a:graphicFrameLocks noGrp="1"/>
          </p:cNvGraphicFramePr>
          <p:nvPr>
            <p:extLst>
              <p:ext uri="{D42A27DB-BD31-4B8C-83A1-F6EECF244321}">
                <p14:modId xmlns:p14="http://schemas.microsoft.com/office/powerpoint/2010/main" val="2791591961"/>
              </p:ext>
            </p:extLst>
          </p:nvPr>
        </p:nvGraphicFramePr>
        <p:xfrm>
          <a:off x="735580" y="1932629"/>
          <a:ext cx="10400975" cy="4259867"/>
        </p:xfrm>
        <a:graphic>
          <a:graphicData uri="http://schemas.openxmlformats.org/drawingml/2006/table">
            <a:tbl>
              <a:tblPr>
                <a:effectLst>
                  <a:outerShdw blurRad="63500" sx="102000" sy="102000" algn="ctr" rotWithShape="0">
                    <a:prstClr val="black">
                      <a:alpha val="40000"/>
                    </a:prstClr>
                  </a:outerShdw>
                </a:effectLst>
              </a:tblPr>
              <a:tblGrid>
                <a:gridCol w="2384746">
                  <a:extLst>
                    <a:ext uri="{9D8B030D-6E8A-4147-A177-3AD203B41FA5}">
                      <a16:colId xmlns:a16="http://schemas.microsoft.com/office/drawing/2014/main" val="4043308040"/>
                    </a:ext>
                  </a:extLst>
                </a:gridCol>
                <a:gridCol w="616633">
                  <a:extLst>
                    <a:ext uri="{9D8B030D-6E8A-4147-A177-3AD203B41FA5}">
                      <a16:colId xmlns:a16="http://schemas.microsoft.com/office/drawing/2014/main" val="2368334967"/>
                    </a:ext>
                  </a:extLst>
                </a:gridCol>
                <a:gridCol w="616633">
                  <a:extLst>
                    <a:ext uri="{9D8B030D-6E8A-4147-A177-3AD203B41FA5}">
                      <a16:colId xmlns:a16="http://schemas.microsoft.com/office/drawing/2014/main" val="3459513636"/>
                    </a:ext>
                  </a:extLst>
                </a:gridCol>
                <a:gridCol w="616633">
                  <a:extLst>
                    <a:ext uri="{9D8B030D-6E8A-4147-A177-3AD203B41FA5}">
                      <a16:colId xmlns:a16="http://schemas.microsoft.com/office/drawing/2014/main" val="1726778823"/>
                    </a:ext>
                  </a:extLst>
                </a:gridCol>
                <a:gridCol w="616633">
                  <a:extLst>
                    <a:ext uri="{9D8B030D-6E8A-4147-A177-3AD203B41FA5}">
                      <a16:colId xmlns:a16="http://schemas.microsoft.com/office/drawing/2014/main" val="3017022988"/>
                    </a:ext>
                  </a:extLst>
                </a:gridCol>
                <a:gridCol w="616633">
                  <a:extLst>
                    <a:ext uri="{9D8B030D-6E8A-4147-A177-3AD203B41FA5}">
                      <a16:colId xmlns:a16="http://schemas.microsoft.com/office/drawing/2014/main" val="3512904434"/>
                    </a:ext>
                  </a:extLst>
                </a:gridCol>
                <a:gridCol w="616633">
                  <a:extLst>
                    <a:ext uri="{9D8B030D-6E8A-4147-A177-3AD203B41FA5}">
                      <a16:colId xmlns:a16="http://schemas.microsoft.com/office/drawing/2014/main" val="3140847046"/>
                    </a:ext>
                  </a:extLst>
                </a:gridCol>
                <a:gridCol w="616633">
                  <a:extLst>
                    <a:ext uri="{9D8B030D-6E8A-4147-A177-3AD203B41FA5}">
                      <a16:colId xmlns:a16="http://schemas.microsoft.com/office/drawing/2014/main" val="2534461687"/>
                    </a:ext>
                  </a:extLst>
                </a:gridCol>
                <a:gridCol w="616633">
                  <a:extLst>
                    <a:ext uri="{9D8B030D-6E8A-4147-A177-3AD203B41FA5}">
                      <a16:colId xmlns:a16="http://schemas.microsoft.com/office/drawing/2014/main" val="3201791069"/>
                    </a:ext>
                  </a:extLst>
                </a:gridCol>
                <a:gridCol w="616633">
                  <a:extLst>
                    <a:ext uri="{9D8B030D-6E8A-4147-A177-3AD203B41FA5}">
                      <a16:colId xmlns:a16="http://schemas.microsoft.com/office/drawing/2014/main" val="3626930555"/>
                    </a:ext>
                  </a:extLst>
                </a:gridCol>
                <a:gridCol w="616633">
                  <a:extLst>
                    <a:ext uri="{9D8B030D-6E8A-4147-A177-3AD203B41FA5}">
                      <a16:colId xmlns:a16="http://schemas.microsoft.com/office/drawing/2014/main" val="446518695"/>
                    </a:ext>
                  </a:extLst>
                </a:gridCol>
                <a:gridCol w="616633">
                  <a:extLst>
                    <a:ext uri="{9D8B030D-6E8A-4147-A177-3AD203B41FA5}">
                      <a16:colId xmlns:a16="http://schemas.microsoft.com/office/drawing/2014/main" val="2600690318"/>
                    </a:ext>
                  </a:extLst>
                </a:gridCol>
                <a:gridCol w="616633">
                  <a:extLst>
                    <a:ext uri="{9D8B030D-6E8A-4147-A177-3AD203B41FA5}">
                      <a16:colId xmlns:a16="http://schemas.microsoft.com/office/drawing/2014/main" val="3463342447"/>
                    </a:ext>
                  </a:extLst>
                </a:gridCol>
                <a:gridCol w="616633">
                  <a:extLst>
                    <a:ext uri="{9D8B030D-6E8A-4147-A177-3AD203B41FA5}">
                      <a16:colId xmlns:a16="http://schemas.microsoft.com/office/drawing/2014/main" val="4037956189"/>
                    </a:ext>
                  </a:extLst>
                </a:gridCol>
              </a:tblGrid>
              <a:tr h="292088">
                <a:tc>
                  <a:txBody>
                    <a:bodyPr/>
                    <a:lstStyle/>
                    <a:p>
                      <a:pPr algn="l" fontAlgn="ctr"/>
                      <a:r>
                        <a:rPr lang="nb-NO" sz="1100" b="1" i="0" u="none" strike="noStrike" dirty="0">
                          <a:effectLst/>
                          <a:latin typeface="Calibri" panose="020F0502020204030204" pitchFamily="34" charset="0"/>
                        </a:rPr>
                        <a:t> </a:t>
                      </a:r>
                    </a:p>
                  </a:txBody>
                  <a:tcPr marL="88934"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Total</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Mann</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Kvinne</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16-19</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20-24</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25-29</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30-39</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40-49</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50-59</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60-69</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70+</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Har barn</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effectLst/>
                          <a:latin typeface="Calibri" panose="020F0502020204030204" pitchFamily="34" charset="0"/>
                        </a:rPr>
                        <a:t>Ikke barn</a:t>
                      </a:r>
                    </a:p>
                  </a:txBody>
                  <a:tcPr marL="7411" marR="7411" marT="74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44608783"/>
                  </a:ext>
                </a:extLst>
              </a:tr>
              <a:tr h="52155">
                <a:tc>
                  <a:txBody>
                    <a:bodyPr/>
                    <a:lstStyle/>
                    <a:p>
                      <a:pPr algn="l" fontAlgn="ctr"/>
                      <a:r>
                        <a:rPr lang="nb-NO" sz="1100" b="0" i="1" u="none" strike="noStrike" dirty="0">
                          <a:effectLst/>
                          <a:latin typeface="Calibri" panose="020F0502020204030204" pitchFamily="34" charset="0"/>
                        </a:rPr>
                        <a:t>Antall intervju</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1" u="none" strike="noStrike" dirty="0">
                          <a:effectLst/>
                          <a:latin typeface="Calibri" panose="020F0502020204030204" pitchFamily="34" charset="0"/>
                        </a:rPr>
                        <a:t>481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1" u="none" strike="noStrike" dirty="0">
                          <a:effectLst/>
                          <a:latin typeface="Calibri" panose="020F0502020204030204" pitchFamily="34" charset="0"/>
                        </a:rPr>
                        <a:t>219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1" u="none" strike="noStrike" dirty="0">
                          <a:effectLst/>
                          <a:latin typeface="Calibri" panose="020F0502020204030204" pitchFamily="34" charset="0"/>
                        </a:rPr>
                        <a:t>262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1" u="none" strike="noStrike" dirty="0">
                          <a:effectLst/>
                          <a:latin typeface="Calibri" panose="020F0502020204030204" pitchFamily="34" charset="0"/>
                        </a:rPr>
                        <a:t>42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1" u="none" strike="noStrike" dirty="0">
                          <a:effectLst/>
                          <a:latin typeface="Calibri" panose="020F0502020204030204" pitchFamily="34" charset="0"/>
                        </a:rPr>
                        <a:t>50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1" u="none" strike="noStrike" dirty="0">
                          <a:effectLst/>
                          <a:latin typeface="Calibri" panose="020F0502020204030204" pitchFamily="34" charset="0"/>
                        </a:rPr>
                        <a:t>42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1" u="none" strike="noStrike" dirty="0">
                          <a:effectLst/>
                          <a:latin typeface="Calibri" panose="020F0502020204030204" pitchFamily="34" charset="0"/>
                        </a:rPr>
                        <a:t>103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1" u="none" strike="noStrike" dirty="0">
                          <a:effectLst/>
                          <a:latin typeface="Calibri" panose="020F0502020204030204" pitchFamily="34" charset="0"/>
                        </a:rPr>
                        <a:t>67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1" u="none" strike="noStrike" dirty="0">
                          <a:effectLst/>
                          <a:latin typeface="Calibri" panose="020F0502020204030204" pitchFamily="34" charset="0"/>
                        </a:rPr>
                        <a:t>94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1" u="none" strike="noStrike" dirty="0">
                          <a:effectLst/>
                          <a:latin typeface="Calibri" panose="020F0502020204030204" pitchFamily="34" charset="0"/>
                        </a:rPr>
                        <a:t>42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1" u="none" strike="noStrike" dirty="0">
                          <a:effectLst/>
                          <a:latin typeface="Calibri" panose="020F0502020204030204" pitchFamily="34" charset="0"/>
                        </a:rPr>
                        <a:t>41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1" u="none" strike="noStrike" dirty="0">
                          <a:effectLst/>
                          <a:latin typeface="Calibri" panose="020F0502020204030204" pitchFamily="34" charset="0"/>
                        </a:rPr>
                        <a:t>157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1" u="none" strike="noStrike" dirty="0">
                          <a:effectLst/>
                          <a:latin typeface="Calibri" panose="020F0502020204030204" pitchFamily="34" charset="0"/>
                        </a:rPr>
                        <a:t>324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81375799"/>
                  </a:ext>
                </a:extLst>
              </a:tr>
              <a:tr h="292088">
                <a:tc>
                  <a:txBody>
                    <a:bodyPr/>
                    <a:lstStyle/>
                    <a:p>
                      <a:pPr algn="l" fontAlgn="ctr"/>
                      <a:r>
                        <a:rPr lang="nb-NO" sz="1100" b="0" i="0" u="none" strike="noStrike" dirty="0">
                          <a:effectLst/>
                          <a:latin typeface="Calibri" panose="020F0502020204030204" pitchFamily="34" charset="0"/>
                        </a:rPr>
                        <a:t>Mer film &amp; serier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40 %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41 %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46 %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C00000"/>
                          </a:solidFill>
                          <a:effectLst/>
                          <a:latin typeface="Calibri" panose="020F0502020204030204" pitchFamily="34" charset="0"/>
                        </a:rPr>
                        <a:t>20 %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04466043"/>
                  </a:ext>
                </a:extLst>
              </a:tr>
              <a:tr h="287463">
                <a:tc>
                  <a:txBody>
                    <a:bodyPr/>
                    <a:lstStyle/>
                    <a:p>
                      <a:pPr algn="l" fontAlgn="ctr"/>
                      <a:r>
                        <a:rPr lang="nb-NO" sz="1100" b="0" i="0" u="none" strike="noStrike" dirty="0">
                          <a:effectLst/>
                          <a:latin typeface="Calibri" panose="020F0502020204030204" pitchFamily="34" charset="0"/>
                        </a:rPr>
                        <a:t>Mindre tid</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42 %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00B050"/>
                          </a:solidFill>
                          <a:effectLst/>
                          <a:latin typeface="Calibri" panose="020F0502020204030204" pitchFamily="34" charset="0"/>
                        </a:rPr>
                        <a:t>45 %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C00000"/>
                          </a:solidFill>
                          <a:effectLst/>
                          <a:latin typeface="Calibri" panose="020F0502020204030204" pitchFamily="34" charset="0"/>
                        </a:rPr>
                        <a:t>16 %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C00000"/>
                          </a:solidFill>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00B050"/>
                          </a:solidFill>
                          <a:effectLst/>
                          <a:latin typeface="Calibri" panose="020F0502020204030204" pitchFamily="34" charset="0"/>
                        </a:rPr>
                        <a:t>41 %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C00000"/>
                          </a:solidFill>
                          <a:effectLst/>
                          <a:latin typeface="Calibri" panose="020F0502020204030204" pitchFamily="34" charset="0"/>
                        </a:rPr>
                        <a:t>27 %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25667375"/>
                  </a:ext>
                </a:extLst>
              </a:tr>
              <a:tr h="292088">
                <a:tc>
                  <a:txBody>
                    <a:bodyPr/>
                    <a:lstStyle/>
                    <a:p>
                      <a:pPr algn="l" fontAlgn="ctr"/>
                      <a:r>
                        <a:rPr lang="nb-NO" sz="1100" b="0" i="0" u="none" strike="noStrike" dirty="0">
                          <a:effectLst/>
                          <a:latin typeface="Calibri" panose="020F0502020204030204" pitchFamily="34" charset="0"/>
                        </a:rPr>
                        <a:t>Mer på jobb/studier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C00000"/>
                          </a:solidFill>
                          <a:effectLst/>
                          <a:latin typeface="Calibri" panose="020F0502020204030204" pitchFamily="34" charset="0"/>
                        </a:rPr>
                        <a:t>23 %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00B050"/>
                          </a:solidFill>
                          <a:effectLst/>
                          <a:latin typeface="Calibri" panose="020F0502020204030204" pitchFamily="34" charset="0"/>
                        </a:rPr>
                        <a:t>36 %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00B050"/>
                          </a:solidFill>
                          <a:effectLst/>
                          <a:latin typeface="Calibri" panose="020F0502020204030204" pitchFamily="34" charset="0"/>
                        </a:rPr>
                        <a:t>55 %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00B050"/>
                          </a:solidFill>
                          <a:effectLst/>
                          <a:latin typeface="Calibri" panose="020F0502020204030204" pitchFamily="34" charset="0"/>
                        </a:rPr>
                        <a:t>67 %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00B050"/>
                          </a:solidFill>
                          <a:effectLst/>
                          <a:latin typeface="Calibri" panose="020F0502020204030204" pitchFamily="34" charset="0"/>
                        </a:rPr>
                        <a:t>55 %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C00000"/>
                          </a:solidFill>
                          <a:effectLst/>
                          <a:latin typeface="Calibri" panose="020F0502020204030204" pitchFamily="34" charset="0"/>
                        </a:rPr>
                        <a:t>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C00000"/>
                          </a:solidFill>
                          <a:effectLst/>
                          <a:latin typeface="Calibri" panose="020F0502020204030204" pitchFamily="34" charset="0"/>
                        </a:rPr>
                        <a:t>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21998260"/>
                  </a:ext>
                </a:extLst>
              </a:tr>
              <a:tr h="292088">
                <a:tc>
                  <a:txBody>
                    <a:bodyPr/>
                    <a:lstStyle/>
                    <a:p>
                      <a:pPr algn="l" fontAlgn="ctr"/>
                      <a:r>
                        <a:rPr lang="nb-NO" sz="1100" b="0" i="0" u="none" strike="noStrike" dirty="0">
                          <a:effectLst/>
                          <a:latin typeface="Calibri" panose="020F0502020204030204" pitchFamily="34" charset="0"/>
                        </a:rPr>
                        <a:t>Mer mobil - mindre konsentrasjon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C00000"/>
                          </a:solidFill>
                          <a:effectLst/>
                          <a:latin typeface="Calibri" panose="020F0502020204030204" pitchFamily="34" charset="0"/>
                        </a:rPr>
                        <a:t>22 %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00B050"/>
                          </a:solidFill>
                          <a:effectLst/>
                          <a:latin typeface="Calibri" panose="020F0502020204030204" pitchFamily="34" charset="0"/>
                        </a:rPr>
                        <a:t>37 %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46 %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41 %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C00000"/>
                          </a:solidFill>
                          <a:effectLst/>
                          <a:latin typeface="Calibri" panose="020F0502020204030204" pitchFamily="34" charset="0"/>
                        </a:rPr>
                        <a:t>16 %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34195121"/>
                  </a:ext>
                </a:extLst>
              </a:tr>
              <a:tr h="292088">
                <a:tc>
                  <a:txBody>
                    <a:bodyPr/>
                    <a:lstStyle/>
                    <a:p>
                      <a:pPr algn="l" fontAlgn="ctr"/>
                      <a:r>
                        <a:rPr lang="nb-NO" sz="1100" b="0" i="0" u="none" strike="noStrike" dirty="0">
                          <a:effectLst/>
                          <a:latin typeface="Calibri" panose="020F0502020204030204" pitchFamily="34" charset="0"/>
                        </a:rPr>
                        <a:t>Mer tid på skjerm</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00B050"/>
                          </a:solidFill>
                          <a:effectLst/>
                          <a:latin typeface="Calibri" panose="020F0502020204030204" pitchFamily="34" charset="0"/>
                        </a:rPr>
                        <a:t>50 %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00B050"/>
                          </a:solidFill>
                          <a:effectLst/>
                          <a:latin typeface="Calibri" panose="020F0502020204030204" pitchFamily="34" charset="0"/>
                        </a:rPr>
                        <a:t>49 %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C00000"/>
                          </a:solidFill>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C00000"/>
                          </a:solidFill>
                          <a:effectLst/>
                          <a:latin typeface="Calibri" panose="020F0502020204030204" pitchFamily="34" charset="0"/>
                        </a:rPr>
                        <a:t>11 %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06509599"/>
                  </a:ext>
                </a:extLst>
              </a:tr>
              <a:tr h="292088">
                <a:tc>
                  <a:txBody>
                    <a:bodyPr/>
                    <a:lstStyle/>
                    <a:p>
                      <a:pPr algn="l" fontAlgn="ctr"/>
                      <a:r>
                        <a:rPr lang="nb-NO" sz="1100" b="0" i="0" u="none" strike="noStrike" dirty="0">
                          <a:effectLst/>
                          <a:latin typeface="Calibri" panose="020F0502020204030204" pitchFamily="34" charset="0"/>
                        </a:rPr>
                        <a:t>Prioriterte fritidsaktiviteter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42 %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89357439"/>
                  </a:ext>
                </a:extLst>
              </a:tr>
              <a:tr h="292088">
                <a:tc>
                  <a:txBody>
                    <a:bodyPr/>
                    <a:lstStyle/>
                    <a:p>
                      <a:pPr algn="l" fontAlgn="ctr"/>
                      <a:r>
                        <a:rPr lang="nb-NO" sz="1100" b="0" i="0" u="none" strike="noStrike" dirty="0">
                          <a:effectLst/>
                          <a:latin typeface="Calibri" panose="020F0502020204030204" pitchFamily="34" charset="0"/>
                        </a:rPr>
                        <a:t>Fant ikke fristende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00B050"/>
                          </a:solidFill>
                          <a:effectLst/>
                          <a:latin typeface="Calibri" panose="020F0502020204030204" pitchFamily="34" charset="0"/>
                        </a:rPr>
                        <a:t>49 %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71674669"/>
                  </a:ext>
                </a:extLst>
              </a:tr>
              <a:tr h="292088">
                <a:tc>
                  <a:txBody>
                    <a:bodyPr/>
                    <a:lstStyle/>
                    <a:p>
                      <a:pPr algn="l" fontAlgn="ctr"/>
                      <a:r>
                        <a:rPr lang="nb-NO" sz="1100" b="0" i="0" u="none" strike="noStrike" dirty="0">
                          <a:effectLst/>
                          <a:latin typeface="Calibri" panose="020F0502020204030204" pitchFamily="34" charset="0"/>
                        </a:rPr>
                        <a:t>Mindre ferier/reiser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C00000"/>
                          </a:solidFill>
                          <a:effectLst/>
                          <a:latin typeface="Calibri" panose="020F0502020204030204" pitchFamily="34" charset="0"/>
                        </a:rPr>
                        <a:t>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00B050"/>
                          </a:solidFill>
                          <a:effectLst/>
                          <a:latin typeface="Calibri" panose="020F0502020204030204" pitchFamily="34" charset="0"/>
                        </a:rPr>
                        <a:t>40 %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10148904"/>
                  </a:ext>
                </a:extLst>
              </a:tr>
              <a:tr h="292088">
                <a:tc>
                  <a:txBody>
                    <a:bodyPr/>
                    <a:lstStyle/>
                    <a:p>
                      <a:pPr algn="l" fontAlgn="ctr"/>
                      <a:r>
                        <a:rPr lang="nb-NO" sz="1100" b="0" i="0" u="none" strike="noStrike" dirty="0">
                          <a:effectLst/>
                          <a:latin typeface="Calibri" panose="020F0502020204030204" pitchFamily="34" charset="0"/>
                        </a:rPr>
                        <a:t>Pandemien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C00000"/>
                          </a:solidFill>
                          <a:effectLst/>
                          <a:latin typeface="Calibri" panose="020F0502020204030204" pitchFamily="34" charset="0"/>
                        </a:rPr>
                        <a:t>11 %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51208756"/>
                  </a:ext>
                </a:extLst>
              </a:tr>
              <a:tr h="292088">
                <a:tc>
                  <a:txBody>
                    <a:bodyPr/>
                    <a:lstStyle/>
                    <a:p>
                      <a:pPr algn="l" fontAlgn="ctr"/>
                      <a:r>
                        <a:rPr lang="nb-NO" sz="1100" b="0" i="0" u="none" strike="noStrike" dirty="0">
                          <a:effectLst/>
                          <a:latin typeface="Calibri" panose="020F0502020204030204" pitchFamily="34" charset="0"/>
                        </a:rPr>
                        <a:t>Hadde ikke lyst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32 %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C00000"/>
                          </a:solidFill>
                          <a:effectLst/>
                          <a:latin typeface="Calibri" panose="020F0502020204030204" pitchFamily="34" charset="0"/>
                        </a:rPr>
                        <a:t>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12144848"/>
                  </a:ext>
                </a:extLst>
              </a:tr>
              <a:tr h="292088">
                <a:tc>
                  <a:txBody>
                    <a:bodyPr/>
                    <a:lstStyle/>
                    <a:p>
                      <a:pPr algn="l" fontAlgn="ctr"/>
                      <a:r>
                        <a:rPr lang="nb-NO" sz="1100" b="0" i="0" u="none" strike="noStrike" dirty="0">
                          <a:effectLst/>
                          <a:latin typeface="Calibri" panose="020F0502020204030204" pitchFamily="34" charset="0"/>
                        </a:rPr>
                        <a:t>Klarte ikke komme i gang</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C00000"/>
                          </a:solidFill>
                          <a:effectLst/>
                          <a:latin typeface="Calibri" panose="020F0502020204030204" pitchFamily="34" charset="0"/>
                        </a:rPr>
                        <a:t>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5402112"/>
                  </a:ext>
                </a:extLst>
              </a:tr>
              <a:tr h="292088">
                <a:tc>
                  <a:txBody>
                    <a:bodyPr/>
                    <a:lstStyle/>
                    <a:p>
                      <a:pPr algn="l" fontAlgn="ctr"/>
                      <a:r>
                        <a:rPr lang="nb-NO" sz="1100" b="0" i="0" u="none" strike="noStrike" dirty="0">
                          <a:effectLst/>
                          <a:latin typeface="Calibri" panose="020F0502020204030204" pitchFamily="34" charset="0"/>
                        </a:rPr>
                        <a:t>Mer tid på venner/familie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00B050"/>
                          </a:solidFill>
                          <a:effectLst/>
                          <a:latin typeface="Calibri" panose="020F0502020204030204" pitchFamily="34" charset="0"/>
                        </a:rPr>
                        <a:t>29 %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00B050"/>
                          </a:solidFill>
                          <a:effectLst/>
                          <a:latin typeface="Calibri" panose="020F0502020204030204" pitchFamily="34" charset="0"/>
                        </a:rPr>
                        <a:t>21 %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1" i="0" u="none" strike="noStrike" dirty="0">
                          <a:solidFill>
                            <a:srgbClr val="C00000"/>
                          </a:solidFill>
                          <a:effectLst/>
                          <a:latin typeface="Calibri" panose="020F0502020204030204" pitchFamily="34" charset="0"/>
                        </a:rPr>
                        <a:t>11 %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2211702"/>
                  </a:ext>
                </a:extLst>
              </a:tr>
              <a:tr h="292088">
                <a:tc>
                  <a:txBody>
                    <a:bodyPr/>
                    <a:lstStyle/>
                    <a:p>
                      <a:pPr algn="l" fontAlgn="ctr"/>
                      <a:r>
                        <a:rPr lang="nb-NO" sz="1100" b="0" i="0" u="none" strike="noStrike" dirty="0">
                          <a:effectLst/>
                          <a:latin typeface="Calibri" panose="020F0502020204030204" pitchFamily="34" charset="0"/>
                        </a:rPr>
                        <a:t>Andre årsaker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21 %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nb-NO" sz="1100" b="0" i="0" u="none" strike="noStrike" dirty="0">
                          <a:effectLst/>
                          <a:latin typeface="Calibri" panose="020F0502020204030204" pitchFamily="34" charset="0"/>
                        </a:rPr>
                        <a:t>13 %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31235314"/>
                  </a:ext>
                </a:extLst>
              </a:tr>
            </a:tbl>
          </a:graphicData>
        </a:graphic>
      </p:graphicFrame>
      <p:sp>
        <p:nvSpPr>
          <p:cNvPr id="8" name="Ellipse 7">
            <a:extLst>
              <a:ext uri="{FF2B5EF4-FFF2-40B4-BE49-F238E27FC236}">
                <a16:creationId xmlns:a16="http://schemas.microsoft.com/office/drawing/2014/main" id="{70881D6A-5574-4DB4-BE92-936657FAC879}"/>
              </a:ext>
            </a:extLst>
          </p:cNvPr>
          <p:cNvSpPr/>
          <p:nvPr/>
        </p:nvSpPr>
        <p:spPr>
          <a:xfrm>
            <a:off x="4295800" y="2996952"/>
            <a:ext cx="2520280" cy="29658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9" name="TekstSylinder 8">
            <a:extLst>
              <a:ext uri="{FF2B5EF4-FFF2-40B4-BE49-F238E27FC236}">
                <a16:creationId xmlns:a16="http://schemas.microsoft.com/office/drawing/2014/main" id="{A7A0CA09-1A37-49E3-BEF1-F4B0F57FE788}"/>
              </a:ext>
            </a:extLst>
          </p:cNvPr>
          <p:cNvSpPr txBox="1"/>
          <p:nvPr/>
        </p:nvSpPr>
        <p:spPr>
          <a:xfrm>
            <a:off x="714822" y="6201550"/>
            <a:ext cx="5948164" cy="230832"/>
          </a:xfrm>
          <a:prstGeom prst="rect">
            <a:avLst/>
          </a:prstGeom>
          <a:noFill/>
        </p:spPr>
        <p:txBody>
          <a:bodyPr wrap="square" rtlCol="0">
            <a:spAutoFit/>
          </a:bodyPr>
          <a:lstStyle/>
          <a:p>
            <a:r>
              <a:rPr lang="nb-NO" sz="900" i="1" dirty="0"/>
              <a:t>Signifikante forskjeller er markert med grønne tall for høyere og røde for lavere</a:t>
            </a:r>
          </a:p>
        </p:txBody>
      </p:sp>
    </p:spTree>
    <p:extLst>
      <p:ext uri="{BB962C8B-B14F-4D97-AF65-F5344CB8AC3E}">
        <p14:creationId xmlns:p14="http://schemas.microsoft.com/office/powerpoint/2010/main" val="13263340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1" name="Tabell 10">
            <a:extLst>
              <a:ext uri="{FF2B5EF4-FFF2-40B4-BE49-F238E27FC236}">
                <a16:creationId xmlns:a16="http://schemas.microsoft.com/office/drawing/2014/main" id="{4AE88327-0768-4DA1-94D3-F4D1BD6B6717}"/>
              </a:ext>
            </a:extLst>
          </p:cNvPr>
          <p:cNvGraphicFramePr>
            <a:graphicFrameLocks noGrp="1"/>
          </p:cNvGraphicFramePr>
          <p:nvPr>
            <p:extLst>
              <p:ext uri="{D42A27DB-BD31-4B8C-83A1-F6EECF244321}">
                <p14:modId xmlns:p14="http://schemas.microsoft.com/office/powerpoint/2010/main" val="1456956174"/>
              </p:ext>
            </p:extLst>
          </p:nvPr>
        </p:nvGraphicFramePr>
        <p:xfrm>
          <a:off x="796191" y="2045316"/>
          <a:ext cx="10045718" cy="4047308"/>
        </p:xfrm>
        <a:graphic>
          <a:graphicData uri="http://schemas.openxmlformats.org/drawingml/2006/table">
            <a:tbl>
              <a:tblPr>
                <a:effectLst>
                  <a:outerShdw blurRad="63500" sx="102000" sy="102000" algn="ctr" rotWithShape="0">
                    <a:prstClr val="black">
                      <a:alpha val="40000"/>
                    </a:prstClr>
                  </a:outerShdw>
                </a:effectLst>
              </a:tblPr>
              <a:tblGrid>
                <a:gridCol w="2233718">
                  <a:extLst>
                    <a:ext uri="{9D8B030D-6E8A-4147-A177-3AD203B41FA5}">
                      <a16:colId xmlns:a16="http://schemas.microsoft.com/office/drawing/2014/main" val="3581836247"/>
                    </a:ext>
                  </a:extLst>
                </a:gridCol>
                <a:gridCol w="1116000">
                  <a:extLst>
                    <a:ext uri="{9D8B030D-6E8A-4147-A177-3AD203B41FA5}">
                      <a16:colId xmlns:a16="http://schemas.microsoft.com/office/drawing/2014/main" val="2284709073"/>
                    </a:ext>
                  </a:extLst>
                </a:gridCol>
                <a:gridCol w="1116000">
                  <a:extLst>
                    <a:ext uri="{9D8B030D-6E8A-4147-A177-3AD203B41FA5}">
                      <a16:colId xmlns:a16="http://schemas.microsoft.com/office/drawing/2014/main" val="680341457"/>
                    </a:ext>
                  </a:extLst>
                </a:gridCol>
                <a:gridCol w="1116000">
                  <a:extLst>
                    <a:ext uri="{9D8B030D-6E8A-4147-A177-3AD203B41FA5}">
                      <a16:colId xmlns:a16="http://schemas.microsoft.com/office/drawing/2014/main" val="4161946069"/>
                    </a:ext>
                  </a:extLst>
                </a:gridCol>
                <a:gridCol w="1116000">
                  <a:extLst>
                    <a:ext uri="{9D8B030D-6E8A-4147-A177-3AD203B41FA5}">
                      <a16:colId xmlns:a16="http://schemas.microsoft.com/office/drawing/2014/main" val="1425471894"/>
                    </a:ext>
                  </a:extLst>
                </a:gridCol>
                <a:gridCol w="1116000">
                  <a:extLst>
                    <a:ext uri="{9D8B030D-6E8A-4147-A177-3AD203B41FA5}">
                      <a16:colId xmlns:a16="http://schemas.microsoft.com/office/drawing/2014/main" val="496832011"/>
                    </a:ext>
                  </a:extLst>
                </a:gridCol>
                <a:gridCol w="1116000">
                  <a:extLst>
                    <a:ext uri="{9D8B030D-6E8A-4147-A177-3AD203B41FA5}">
                      <a16:colId xmlns:a16="http://schemas.microsoft.com/office/drawing/2014/main" val="3378484395"/>
                    </a:ext>
                  </a:extLst>
                </a:gridCol>
                <a:gridCol w="1116000">
                  <a:extLst>
                    <a:ext uri="{9D8B030D-6E8A-4147-A177-3AD203B41FA5}">
                      <a16:colId xmlns:a16="http://schemas.microsoft.com/office/drawing/2014/main" val="2844640961"/>
                    </a:ext>
                  </a:extLst>
                </a:gridCol>
              </a:tblGrid>
              <a:tr h="417284">
                <a:tc>
                  <a:txBody>
                    <a:bodyPr/>
                    <a:lstStyle/>
                    <a:p>
                      <a:pPr algn="l" fontAlgn="ctr"/>
                      <a:r>
                        <a:rPr lang="nb-NO" sz="1100" b="0" i="0" u="none" strike="noStrike" dirty="0">
                          <a:effectLst/>
                          <a:latin typeface="Calibri" panose="020F0502020204030204" pitchFamily="34" charset="0"/>
                        </a:rPr>
                        <a:t> </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Total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De </a:t>
                      </a:r>
                    </a:p>
                    <a:p>
                      <a:pPr algn="ctr" fontAlgn="ctr"/>
                      <a:r>
                        <a:rPr lang="nb-NO" sz="1100" b="1" i="0" u="none" strike="noStrike" dirty="0">
                          <a:effectLst/>
                          <a:latin typeface="Calibri" panose="020F0502020204030204" pitchFamily="34" charset="0"/>
                        </a:rPr>
                        <a:t>moderne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Mobil-</a:t>
                      </a:r>
                    </a:p>
                    <a:p>
                      <a:pPr algn="ctr" fontAlgn="ctr"/>
                      <a:r>
                        <a:rPr lang="nb-NO" sz="1100" b="1" i="0" u="none" strike="noStrike" dirty="0">
                          <a:effectLst/>
                          <a:latin typeface="Calibri" panose="020F0502020204030204" pitchFamily="34" charset="0"/>
                        </a:rPr>
                        <a:t>tidstyvene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De </a:t>
                      </a:r>
                    </a:p>
                    <a:p>
                      <a:pPr algn="ctr" fontAlgn="ctr"/>
                      <a:r>
                        <a:rPr lang="nb-NO" sz="1100" b="1" i="0" u="none" strike="noStrike" dirty="0">
                          <a:effectLst/>
                          <a:latin typeface="Calibri" panose="020F0502020204030204" pitchFamily="34" charset="0"/>
                        </a:rPr>
                        <a:t>tilbudsbevisste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De bokinteresserte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Opplever </a:t>
                      </a:r>
                    </a:p>
                    <a:p>
                      <a:pPr algn="ctr" fontAlgn="ctr"/>
                      <a:r>
                        <a:rPr lang="nb-NO" sz="1100" b="1" i="0" u="none" strike="noStrike" dirty="0">
                          <a:effectLst/>
                          <a:latin typeface="Calibri" panose="020F0502020204030204" pitchFamily="34" charset="0"/>
                        </a:rPr>
                        <a:t>barrierer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effectLst/>
                          <a:latin typeface="Calibri" panose="020F0502020204030204" pitchFamily="34" charset="0"/>
                        </a:rPr>
                        <a:t>De barneorienterte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30586617"/>
                  </a:ext>
                </a:extLst>
              </a:tr>
              <a:tr h="216024">
                <a:tc>
                  <a:txBody>
                    <a:bodyPr/>
                    <a:lstStyle/>
                    <a:p>
                      <a:pPr algn="l" fontAlgn="ctr"/>
                      <a:r>
                        <a:rPr lang="nb-NO" sz="1100" b="0" i="1" u="none" strike="noStrike" dirty="0">
                          <a:effectLst/>
                          <a:latin typeface="Calibri" panose="020F0502020204030204" pitchFamily="34" charset="0"/>
                        </a:rPr>
                        <a:t>Antall intervju</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481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156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72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61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67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58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1" u="none" strike="noStrike" dirty="0">
                          <a:effectLst/>
                          <a:latin typeface="Calibri" panose="020F0502020204030204" pitchFamily="34" charset="0"/>
                        </a:rPr>
                        <a:t>67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8198707"/>
                  </a:ext>
                </a:extLst>
              </a:tr>
              <a:tr h="216024">
                <a:tc>
                  <a:txBody>
                    <a:bodyPr/>
                    <a:lstStyle/>
                    <a:p>
                      <a:pPr algn="l" fontAlgn="ctr"/>
                      <a:r>
                        <a:rPr lang="nb-NO" sz="1100" b="0" i="0" u="none" strike="noStrike" dirty="0">
                          <a:effectLst/>
                          <a:latin typeface="Calibri" panose="020F0502020204030204" pitchFamily="34" charset="0"/>
                        </a:rPr>
                        <a:t>Mer film &amp; serier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40 %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47 %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C00000"/>
                          </a:solidFill>
                          <a:effectLst/>
                          <a:latin typeface="Calibri" panose="020F0502020204030204" pitchFamily="34" charset="0"/>
                        </a:rPr>
                        <a:t>24 %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28032302"/>
                  </a:ext>
                </a:extLst>
              </a:tr>
              <a:tr h="266498">
                <a:tc>
                  <a:txBody>
                    <a:bodyPr/>
                    <a:lstStyle/>
                    <a:p>
                      <a:pPr algn="l" fontAlgn="ctr"/>
                      <a:r>
                        <a:rPr lang="nb-NO" sz="1100" b="0" i="0" u="none" strike="noStrike" dirty="0">
                          <a:effectLst/>
                          <a:latin typeface="Calibri" panose="020F0502020204030204" pitchFamily="34" charset="0"/>
                        </a:rPr>
                        <a:t>Mindre tid</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C00000"/>
                          </a:solidFill>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47158570"/>
                  </a:ext>
                </a:extLst>
              </a:tr>
              <a:tr h="266498">
                <a:tc>
                  <a:txBody>
                    <a:bodyPr/>
                    <a:lstStyle/>
                    <a:p>
                      <a:pPr algn="l" fontAlgn="ctr"/>
                      <a:r>
                        <a:rPr lang="nb-NO" sz="1100" b="0" i="0" u="none" strike="noStrike" dirty="0">
                          <a:effectLst/>
                          <a:latin typeface="Calibri" panose="020F0502020204030204" pitchFamily="34" charset="0"/>
                        </a:rPr>
                        <a:t>Mer på jobb/studier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93129169"/>
                  </a:ext>
                </a:extLst>
              </a:tr>
              <a:tr h="266498">
                <a:tc>
                  <a:txBody>
                    <a:bodyPr/>
                    <a:lstStyle/>
                    <a:p>
                      <a:pPr algn="l" fontAlgn="ctr"/>
                      <a:r>
                        <a:rPr lang="nb-NO" sz="1100" b="0" i="0" u="none" strike="noStrike" dirty="0">
                          <a:effectLst/>
                          <a:latin typeface="Calibri" panose="020F0502020204030204" pitchFamily="34" charset="0"/>
                        </a:rPr>
                        <a:t>Mer mobil - mindre konsentrasjon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C00000"/>
                          </a:solidFill>
                          <a:effectLst/>
                          <a:latin typeface="Calibri" panose="020F0502020204030204" pitchFamily="34" charset="0"/>
                        </a:rPr>
                        <a:t>23 %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00B050"/>
                          </a:solidFill>
                          <a:effectLst/>
                          <a:latin typeface="Calibri" panose="020F0502020204030204" pitchFamily="34" charset="0"/>
                        </a:rPr>
                        <a:t>60 %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C00000"/>
                          </a:solidFill>
                          <a:effectLst/>
                          <a:latin typeface="Calibri" panose="020F0502020204030204" pitchFamily="34" charset="0"/>
                        </a:rPr>
                        <a:t>15 %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46058432"/>
                  </a:ext>
                </a:extLst>
              </a:tr>
              <a:tr h="266498">
                <a:tc>
                  <a:txBody>
                    <a:bodyPr/>
                    <a:lstStyle/>
                    <a:p>
                      <a:pPr algn="l" fontAlgn="ctr"/>
                      <a:r>
                        <a:rPr lang="nb-NO" sz="1100" b="0" i="0" u="none" strike="noStrike" dirty="0">
                          <a:effectLst/>
                          <a:latin typeface="Calibri" panose="020F0502020204030204" pitchFamily="34" charset="0"/>
                        </a:rPr>
                        <a:t>Mer tid på skjerm</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00B050"/>
                          </a:solidFill>
                          <a:effectLst/>
                          <a:latin typeface="Calibri" panose="020F0502020204030204" pitchFamily="34" charset="0"/>
                        </a:rPr>
                        <a:t>45 %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1" i="0" u="none" strike="noStrike" dirty="0">
                          <a:solidFill>
                            <a:srgbClr val="C00000"/>
                          </a:solidFill>
                          <a:effectLst/>
                          <a:latin typeface="Calibri" panose="020F0502020204030204" pitchFamily="34" charset="0"/>
                        </a:rPr>
                        <a:t>12 %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99450684"/>
                  </a:ext>
                </a:extLst>
              </a:tr>
              <a:tr h="266498">
                <a:tc>
                  <a:txBody>
                    <a:bodyPr/>
                    <a:lstStyle/>
                    <a:p>
                      <a:pPr algn="l" fontAlgn="ctr"/>
                      <a:r>
                        <a:rPr lang="nb-NO" sz="1100" b="0" i="0" u="none" strike="noStrike" dirty="0">
                          <a:effectLst/>
                          <a:latin typeface="Calibri" panose="020F0502020204030204" pitchFamily="34" charset="0"/>
                        </a:rPr>
                        <a:t>Prioriterte fritidsaktiviteter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33 %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57948670"/>
                  </a:ext>
                </a:extLst>
              </a:tr>
              <a:tr h="266498">
                <a:tc>
                  <a:txBody>
                    <a:bodyPr/>
                    <a:lstStyle/>
                    <a:p>
                      <a:pPr algn="l" fontAlgn="ctr"/>
                      <a:r>
                        <a:rPr lang="nb-NO" sz="1100" b="0" i="0" u="none" strike="noStrike" dirty="0">
                          <a:effectLst/>
                          <a:latin typeface="Calibri" panose="020F0502020204030204" pitchFamily="34" charset="0"/>
                        </a:rPr>
                        <a:t>Fant ikke fristende bøker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41203553"/>
                  </a:ext>
                </a:extLst>
              </a:tr>
              <a:tr h="266498">
                <a:tc>
                  <a:txBody>
                    <a:bodyPr/>
                    <a:lstStyle/>
                    <a:p>
                      <a:pPr algn="l" fontAlgn="ctr"/>
                      <a:r>
                        <a:rPr lang="nb-NO" sz="1100" b="0" i="0" u="none" strike="noStrike" dirty="0">
                          <a:effectLst/>
                          <a:latin typeface="Calibri" panose="020F0502020204030204" pitchFamily="34" charset="0"/>
                        </a:rPr>
                        <a:t>Mindre ferier/reiser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28352186"/>
                  </a:ext>
                </a:extLst>
              </a:tr>
              <a:tr h="266498">
                <a:tc>
                  <a:txBody>
                    <a:bodyPr/>
                    <a:lstStyle/>
                    <a:p>
                      <a:pPr algn="l" fontAlgn="ctr"/>
                      <a:r>
                        <a:rPr lang="nb-NO" sz="1100" b="0" i="0" u="none" strike="noStrike" dirty="0">
                          <a:effectLst/>
                          <a:latin typeface="Calibri" panose="020F0502020204030204" pitchFamily="34" charset="0"/>
                        </a:rPr>
                        <a:t>Pandemien</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22948754"/>
                  </a:ext>
                </a:extLst>
              </a:tr>
              <a:tr h="266498">
                <a:tc>
                  <a:txBody>
                    <a:bodyPr/>
                    <a:lstStyle/>
                    <a:p>
                      <a:pPr algn="l" fontAlgn="ctr"/>
                      <a:r>
                        <a:rPr lang="nb-NO" sz="1100" b="0" i="0" u="none" strike="noStrike" dirty="0">
                          <a:effectLst/>
                          <a:latin typeface="Calibri" panose="020F0502020204030204" pitchFamily="34" charset="0"/>
                        </a:rPr>
                        <a:t>Hadde ikke lyst</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74282750"/>
                  </a:ext>
                </a:extLst>
              </a:tr>
              <a:tr h="266498">
                <a:tc>
                  <a:txBody>
                    <a:bodyPr/>
                    <a:lstStyle/>
                    <a:p>
                      <a:pPr algn="l" fontAlgn="ctr"/>
                      <a:r>
                        <a:rPr lang="nb-NO" sz="1100" b="0" i="0" u="none" strike="noStrike" dirty="0">
                          <a:effectLst/>
                          <a:latin typeface="Calibri" panose="020F0502020204030204" pitchFamily="34" charset="0"/>
                        </a:rPr>
                        <a:t>Klarte ikke komme i gang</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23 %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31351568"/>
                  </a:ext>
                </a:extLst>
              </a:tr>
              <a:tr h="266498">
                <a:tc>
                  <a:txBody>
                    <a:bodyPr/>
                    <a:lstStyle/>
                    <a:p>
                      <a:pPr algn="l" fontAlgn="ctr"/>
                      <a:r>
                        <a:rPr lang="nb-NO" sz="1100" b="0" i="0" u="none" strike="noStrike" dirty="0">
                          <a:effectLst/>
                          <a:latin typeface="Calibri" panose="020F0502020204030204" pitchFamily="34" charset="0"/>
                        </a:rPr>
                        <a:t>Mer tid på venner/familie</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76303645"/>
                  </a:ext>
                </a:extLst>
              </a:tr>
              <a:tr h="266498">
                <a:tc>
                  <a:txBody>
                    <a:bodyPr/>
                    <a:lstStyle/>
                    <a:p>
                      <a:pPr algn="l" fontAlgn="ctr"/>
                      <a:r>
                        <a:rPr lang="nb-NO" sz="1100" b="0" i="0" u="none" strike="noStrike" dirty="0">
                          <a:effectLst/>
                          <a:latin typeface="Calibri" panose="020F0502020204030204" pitchFamily="34" charset="0"/>
                        </a:rPr>
                        <a:t>Andre årsaker</a:t>
                      </a:r>
                    </a:p>
                  </a:txBody>
                  <a:tcPr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nb-NO" sz="1100" b="0" i="0" u="none" strike="noStrike" dirty="0">
                          <a:effectLst/>
                          <a:latin typeface="Calibri" panose="020F0502020204030204" pitchFamily="34" charset="0"/>
                        </a:rPr>
                        <a:t>12 %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68867155"/>
                  </a:ext>
                </a:extLst>
              </a:tr>
            </a:tbl>
          </a:graphicData>
        </a:graphic>
      </p:graphicFrame>
      <p:sp>
        <p:nvSpPr>
          <p:cNvPr id="12" name="Ellipse 11">
            <a:extLst>
              <a:ext uri="{FF2B5EF4-FFF2-40B4-BE49-F238E27FC236}">
                <a16:creationId xmlns:a16="http://schemas.microsoft.com/office/drawing/2014/main" id="{5E409F4B-9A52-439A-9CBD-231B981F11F4}"/>
              </a:ext>
            </a:extLst>
          </p:cNvPr>
          <p:cNvSpPr/>
          <p:nvPr/>
        </p:nvSpPr>
        <p:spPr>
          <a:xfrm>
            <a:off x="5459010" y="3435533"/>
            <a:ext cx="720080" cy="50732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5" name="TekstSylinder 14">
            <a:extLst>
              <a:ext uri="{FF2B5EF4-FFF2-40B4-BE49-F238E27FC236}">
                <a16:creationId xmlns:a16="http://schemas.microsoft.com/office/drawing/2014/main" id="{4E15344C-2B76-4819-8C22-40BB2E457B2B}"/>
              </a:ext>
            </a:extLst>
          </p:cNvPr>
          <p:cNvSpPr txBox="1"/>
          <p:nvPr/>
        </p:nvSpPr>
        <p:spPr>
          <a:xfrm>
            <a:off x="756214" y="6071230"/>
            <a:ext cx="5948164" cy="230832"/>
          </a:xfrm>
          <a:prstGeom prst="rect">
            <a:avLst/>
          </a:prstGeom>
          <a:noFill/>
        </p:spPr>
        <p:txBody>
          <a:bodyPr wrap="square" rtlCol="0">
            <a:spAutoFit/>
          </a:bodyPr>
          <a:lstStyle/>
          <a:p>
            <a:r>
              <a:rPr lang="nb-NO" sz="900" i="1" dirty="0"/>
              <a:t>Signifikante forskjeller er markert med grønne tall for høyere og røde for lavere</a:t>
            </a:r>
          </a:p>
        </p:txBody>
      </p:sp>
      <p:sp>
        <p:nvSpPr>
          <p:cNvPr id="16" name="Tittel 1">
            <a:extLst>
              <a:ext uri="{FF2B5EF4-FFF2-40B4-BE49-F238E27FC236}">
                <a16:creationId xmlns:a16="http://schemas.microsoft.com/office/drawing/2014/main" id="{688FF094-22F0-4934-BC22-4FA163EFA513}"/>
              </a:ext>
            </a:extLst>
          </p:cNvPr>
          <p:cNvSpPr>
            <a:spLocks noGrp="1"/>
          </p:cNvSpPr>
          <p:nvPr>
            <p:ph type="title"/>
          </p:nvPr>
        </p:nvSpPr>
        <p:spPr>
          <a:xfrm>
            <a:off x="742950" y="333375"/>
            <a:ext cx="10725150" cy="1008063"/>
          </a:xfrm>
        </p:spPr>
        <p:txBody>
          <a:bodyPr/>
          <a:lstStyle/>
          <a:p>
            <a:r>
              <a:rPr lang="nb-NO" sz="1200" dirty="0">
                <a:solidFill>
                  <a:schemeClr val="tx1">
                    <a:lumMod val="50000"/>
                    <a:lumOff val="50000"/>
                  </a:schemeClr>
                </a:solidFill>
              </a:rPr>
              <a:t>ÅRSAK FOR Å LESE/LYTTE TIL FÆRRE BØKER I 2021:</a:t>
            </a:r>
            <a:br>
              <a:rPr lang="nb-NO" sz="1200" dirty="0">
                <a:solidFill>
                  <a:schemeClr val="tx1">
                    <a:lumMod val="50000"/>
                    <a:lumOff val="50000"/>
                  </a:schemeClr>
                </a:solidFill>
              </a:rPr>
            </a:br>
            <a:r>
              <a:rPr lang="nb-NO" dirty="0">
                <a:solidFill>
                  <a:schemeClr val="tx1"/>
                </a:solidFill>
              </a:rPr>
              <a:t>Mindre konsentrasjon og mer skjerm er naturlig oftere årsak hos mobiltidstyvene</a:t>
            </a:r>
            <a:br>
              <a:rPr lang="nb-NO" dirty="0">
                <a:solidFill>
                  <a:schemeClr val="tx1"/>
                </a:solidFill>
              </a:rPr>
            </a:br>
            <a:r>
              <a:rPr lang="nb-NO" sz="1200" dirty="0">
                <a:solidFill>
                  <a:schemeClr val="tx1"/>
                </a:solidFill>
              </a:rPr>
              <a:t>De tilbudsbevisste oppgir sjeldnere film&amp;serier som årsak for å lese mindre</a:t>
            </a:r>
            <a:endParaRPr lang="nb-NO" sz="1600" dirty="0">
              <a:solidFill>
                <a:schemeClr val="tx1">
                  <a:lumMod val="50000"/>
                  <a:lumOff val="50000"/>
                </a:schemeClr>
              </a:solidFill>
            </a:endParaRPr>
          </a:p>
        </p:txBody>
      </p:sp>
      <p:sp>
        <p:nvSpPr>
          <p:cNvPr id="7" name="TekstSylinder 6">
            <a:extLst>
              <a:ext uri="{FF2B5EF4-FFF2-40B4-BE49-F238E27FC236}">
                <a16:creationId xmlns:a16="http://schemas.microsoft.com/office/drawing/2014/main" id="{0BD1A5B1-3E34-D326-7A9E-739507E87B54}"/>
              </a:ext>
            </a:extLst>
          </p:cNvPr>
          <p:cNvSpPr txBox="1"/>
          <p:nvPr/>
        </p:nvSpPr>
        <p:spPr>
          <a:xfrm>
            <a:off x="695400" y="1484784"/>
            <a:ext cx="10441155" cy="553998"/>
          </a:xfrm>
          <a:prstGeom prst="rect">
            <a:avLst/>
          </a:prstGeom>
          <a:noFill/>
        </p:spPr>
        <p:txBody>
          <a:bodyPr wrap="square">
            <a:spAutoFit/>
          </a:bodyPr>
          <a:lstStyle/>
          <a:p>
            <a:r>
              <a:rPr lang="nb-NO" b="1" dirty="0"/>
              <a:t>Hva var årsakene til at du leste/lyttet til færre bøker i  2021?</a:t>
            </a:r>
          </a:p>
          <a:p>
            <a:r>
              <a:rPr lang="nb-NO" sz="900" dirty="0"/>
              <a:t>Spørsmålet er stilt til boklesere som svarte at de leste/lyttet til færre bøker siste året (n=481)</a:t>
            </a:r>
          </a:p>
          <a:p>
            <a:r>
              <a:rPr lang="nb-NO" sz="900" dirty="0"/>
              <a:t>GRUPPERTE EGENSKAPER BASERT PÅ KORRELASJONSANALYSER</a:t>
            </a:r>
          </a:p>
        </p:txBody>
      </p:sp>
    </p:spTree>
    <p:extLst>
      <p:ext uri="{BB962C8B-B14F-4D97-AF65-F5344CB8AC3E}">
        <p14:creationId xmlns:p14="http://schemas.microsoft.com/office/powerpoint/2010/main" val="3492455073"/>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58B4FB8-2DAB-4E55-8BD0-6E0A29578217}"/>
              </a:ext>
            </a:extLst>
          </p:cNvPr>
          <p:cNvSpPr>
            <a:spLocks noGrp="1"/>
          </p:cNvSpPr>
          <p:nvPr>
            <p:ph type="title"/>
          </p:nvPr>
        </p:nvSpPr>
        <p:spPr>
          <a:xfrm>
            <a:off x="766112" y="461768"/>
            <a:ext cx="10725149" cy="911225"/>
          </a:xfrm>
        </p:spPr>
        <p:txBody>
          <a:bodyPr/>
          <a:lstStyle/>
          <a:p>
            <a:r>
              <a:rPr lang="nb-NO" sz="1200" dirty="0">
                <a:solidFill>
                  <a:schemeClr val="tx1">
                    <a:lumMod val="50000"/>
                    <a:lumOff val="50000"/>
                  </a:schemeClr>
                </a:solidFill>
              </a:rPr>
              <a:t>FORVENTNING TIL ENDRING I FORMAT:</a:t>
            </a:r>
            <a:br>
              <a:rPr lang="nb-NO" dirty="0"/>
            </a:br>
            <a:r>
              <a:rPr lang="nb-NO" dirty="0"/>
              <a:t>Bokleseren forventer å lese / lytte til flere e-bøker og lydbøker fremover</a:t>
            </a:r>
            <a:br>
              <a:rPr lang="nb-NO" dirty="0"/>
            </a:br>
            <a:r>
              <a:rPr lang="nb-NO" sz="1200" dirty="0"/>
              <a:t>Omregnet til antall personer: Ca. 335.000 ser for seg å bevege seg fra papir til digitalt de neste 2-3 år</a:t>
            </a:r>
          </a:p>
        </p:txBody>
      </p:sp>
      <p:graphicFrame>
        <p:nvGraphicFramePr>
          <p:cNvPr id="12" name="Diagram 11">
            <a:extLst>
              <a:ext uri="{FF2B5EF4-FFF2-40B4-BE49-F238E27FC236}">
                <a16:creationId xmlns:a16="http://schemas.microsoft.com/office/drawing/2014/main" id="{34409F57-31C4-45CC-9EF6-646BC26113E0}"/>
              </a:ext>
            </a:extLst>
          </p:cNvPr>
          <p:cNvGraphicFramePr/>
          <p:nvPr/>
        </p:nvGraphicFramePr>
        <p:xfrm>
          <a:off x="960925" y="2132859"/>
          <a:ext cx="4281686" cy="3960437"/>
        </p:xfrm>
        <a:graphic>
          <a:graphicData uri="http://schemas.openxmlformats.org/drawingml/2006/chart">
            <c:chart xmlns:c="http://schemas.openxmlformats.org/drawingml/2006/chart" xmlns:r="http://schemas.openxmlformats.org/officeDocument/2006/relationships" r:id="rId3"/>
          </a:graphicData>
        </a:graphic>
      </p:graphicFrame>
      <p:cxnSp>
        <p:nvCxnSpPr>
          <p:cNvPr id="13" name="Rett linje 12">
            <a:extLst>
              <a:ext uri="{FF2B5EF4-FFF2-40B4-BE49-F238E27FC236}">
                <a16:creationId xmlns:a16="http://schemas.microsoft.com/office/drawing/2014/main" id="{A2AED00B-CD55-4114-BC7F-25743B158D95}"/>
              </a:ext>
            </a:extLst>
          </p:cNvPr>
          <p:cNvCxnSpPr>
            <a:cxnSpLocks/>
          </p:cNvCxnSpPr>
          <p:nvPr/>
        </p:nvCxnSpPr>
        <p:spPr>
          <a:xfrm flipV="1">
            <a:off x="734194" y="6090977"/>
            <a:ext cx="9466262" cy="231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TekstSylinder 14">
            <a:extLst>
              <a:ext uri="{FF2B5EF4-FFF2-40B4-BE49-F238E27FC236}">
                <a16:creationId xmlns:a16="http://schemas.microsoft.com/office/drawing/2014/main" id="{8944DB9B-AB85-48D3-8ACD-34C2DA132088}"/>
              </a:ext>
            </a:extLst>
          </p:cNvPr>
          <p:cNvSpPr txBox="1"/>
          <p:nvPr/>
        </p:nvSpPr>
        <p:spPr>
          <a:xfrm>
            <a:off x="396661" y="1981673"/>
            <a:ext cx="4845950" cy="276999"/>
          </a:xfrm>
          <a:prstGeom prst="rect">
            <a:avLst/>
          </a:prstGeom>
          <a:noFill/>
        </p:spPr>
        <p:txBody>
          <a:bodyPr wrap="square">
            <a:spAutoFit/>
          </a:bodyPr>
          <a:lstStyle/>
          <a:p>
            <a:pPr algn="ctr"/>
            <a:r>
              <a:rPr lang="nb-NO" b="1" dirty="0"/>
              <a:t>FORDELING AV LESING I DAG</a:t>
            </a:r>
          </a:p>
        </p:txBody>
      </p:sp>
      <p:graphicFrame>
        <p:nvGraphicFramePr>
          <p:cNvPr id="16" name="Diagram 15">
            <a:extLst>
              <a:ext uri="{FF2B5EF4-FFF2-40B4-BE49-F238E27FC236}">
                <a16:creationId xmlns:a16="http://schemas.microsoft.com/office/drawing/2014/main" id="{DA80CA1B-9E40-4F04-A955-A1ABDE6795DD}"/>
              </a:ext>
            </a:extLst>
          </p:cNvPr>
          <p:cNvGraphicFramePr/>
          <p:nvPr/>
        </p:nvGraphicFramePr>
        <p:xfrm>
          <a:off x="6196095" y="2130540"/>
          <a:ext cx="4281686" cy="3960437"/>
        </p:xfrm>
        <a:graphic>
          <a:graphicData uri="http://schemas.openxmlformats.org/drawingml/2006/chart">
            <c:chart xmlns:c="http://schemas.openxmlformats.org/drawingml/2006/chart" xmlns:r="http://schemas.openxmlformats.org/officeDocument/2006/relationships" r:id="rId4"/>
          </a:graphicData>
        </a:graphic>
      </p:graphicFrame>
      <p:sp>
        <p:nvSpPr>
          <p:cNvPr id="21" name="TekstSylinder 20">
            <a:extLst>
              <a:ext uri="{FF2B5EF4-FFF2-40B4-BE49-F238E27FC236}">
                <a16:creationId xmlns:a16="http://schemas.microsoft.com/office/drawing/2014/main" id="{8B200675-C2C4-41F4-8938-9895F7BDFC03}"/>
              </a:ext>
            </a:extLst>
          </p:cNvPr>
          <p:cNvSpPr txBox="1"/>
          <p:nvPr/>
        </p:nvSpPr>
        <p:spPr>
          <a:xfrm>
            <a:off x="5913963" y="1887078"/>
            <a:ext cx="4845950" cy="461665"/>
          </a:xfrm>
          <a:prstGeom prst="rect">
            <a:avLst/>
          </a:prstGeom>
          <a:noFill/>
        </p:spPr>
        <p:txBody>
          <a:bodyPr wrap="square">
            <a:spAutoFit/>
          </a:bodyPr>
          <a:lstStyle/>
          <a:p>
            <a:pPr algn="ctr"/>
            <a:r>
              <a:rPr lang="nb-NO" b="1" dirty="0"/>
              <a:t>FORDELING SLIK DE TROR </a:t>
            </a:r>
          </a:p>
          <a:p>
            <a:pPr algn="ctr"/>
            <a:r>
              <a:rPr lang="nb-NO" b="1" dirty="0"/>
              <a:t>DET BLIR OM 2-3 ÅR</a:t>
            </a:r>
          </a:p>
        </p:txBody>
      </p:sp>
      <p:sp>
        <p:nvSpPr>
          <p:cNvPr id="22" name="TekstSylinder 21">
            <a:extLst>
              <a:ext uri="{FF2B5EF4-FFF2-40B4-BE49-F238E27FC236}">
                <a16:creationId xmlns:a16="http://schemas.microsoft.com/office/drawing/2014/main" id="{09CEF882-9204-4637-AE04-3E0930451B6E}"/>
              </a:ext>
            </a:extLst>
          </p:cNvPr>
          <p:cNvSpPr txBox="1"/>
          <p:nvPr/>
        </p:nvSpPr>
        <p:spPr>
          <a:xfrm>
            <a:off x="734194" y="6090977"/>
            <a:ext cx="9466262" cy="646331"/>
          </a:xfrm>
          <a:prstGeom prst="rect">
            <a:avLst/>
          </a:prstGeom>
          <a:noFill/>
        </p:spPr>
        <p:txBody>
          <a:bodyPr wrap="square">
            <a:spAutoFit/>
          </a:bodyPr>
          <a:lstStyle/>
          <a:p>
            <a:pPr algn="ctr"/>
            <a:r>
              <a:rPr lang="nb-NO" b="1" dirty="0">
                <a:effectLst/>
                <a:latin typeface="Arial" panose="020B0604020202020204" pitchFamily="34" charset="0"/>
                <a:ea typeface="Times New Roman" panose="02020603050405020304" pitchFamily="18" charset="0"/>
                <a:cs typeface="Arial" panose="020B0604020202020204" pitchFamily="34" charset="0"/>
              </a:rPr>
              <a:t>Tenk på det/de format du benytter for lesing/lytting av bøker i dag. </a:t>
            </a:r>
          </a:p>
          <a:p>
            <a:pPr algn="ctr"/>
            <a:r>
              <a:rPr lang="nb-NO" b="1" dirty="0">
                <a:effectLst/>
                <a:latin typeface="Arial" panose="020B0604020202020204" pitchFamily="34" charset="0"/>
                <a:ea typeface="Times New Roman" panose="02020603050405020304" pitchFamily="18" charset="0"/>
                <a:cs typeface="Arial" panose="020B0604020202020204" pitchFamily="34" charset="0"/>
              </a:rPr>
              <a:t>Hvor stor andel av total lesing på de ulike formatene tror du det blir om 2-3 år? Fordel 100 poeng/prosent.</a:t>
            </a:r>
          </a:p>
          <a:p>
            <a:pPr algn="ctr"/>
            <a:r>
              <a:rPr lang="nb-NO" dirty="0">
                <a:latin typeface="Arial" panose="020B0604020202020204" pitchFamily="34" charset="0"/>
                <a:ea typeface="Times New Roman" panose="02020603050405020304" pitchFamily="18" charset="0"/>
                <a:cs typeface="Arial" panose="020B0604020202020204" pitchFamily="34" charset="0"/>
              </a:rPr>
              <a:t>Spørsmålet er stilt til bokleserne - de som leste/lyttet til minst en bok siste året (83% av befolkningen)</a:t>
            </a:r>
            <a:endParaRPr lang="nb-NO"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20947230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58B4FB8-2DAB-4E55-8BD0-6E0A29578217}"/>
              </a:ext>
            </a:extLst>
          </p:cNvPr>
          <p:cNvSpPr>
            <a:spLocks noGrp="1"/>
          </p:cNvSpPr>
          <p:nvPr>
            <p:ph type="title"/>
          </p:nvPr>
        </p:nvSpPr>
        <p:spPr>
          <a:xfrm>
            <a:off x="766112" y="461768"/>
            <a:ext cx="10725149" cy="911225"/>
          </a:xfrm>
        </p:spPr>
        <p:txBody>
          <a:bodyPr/>
          <a:lstStyle/>
          <a:p>
            <a:r>
              <a:rPr lang="nb-NO" sz="1200" dirty="0">
                <a:solidFill>
                  <a:schemeClr val="tx1">
                    <a:lumMod val="50000"/>
                    <a:lumOff val="50000"/>
                  </a:schemeClr>
                </a:solidFill>
              </a:rPr>
              <a:t>FORVENTNING TIL ENDRING I FORMAT:</a:t>
            </a:r>
            <a:br>
              <a:rPr lang="nb-NO" dirty="0"/>
            </a:br>
            <a:r>
              <a:rPr lang="nb-NO" dirty="0"/>
              <a:t>Bokleseren forventer endring til mer digitale formater de neste 2-3 år</a:t>
            </a:r>
            <a:br>
              <a:rPr lang="nb-NO" dirty="0"/>
            </a:br>
            <a:r>
              <a:rPr lang="nb-NO" sz="1200" dirty="0"/>
              <a:t>Omregnet til antall personer: Ca. 335.000 ser for seg å bevege seg fra papir til mer digitalt de neste 2-3 år</a:t>
            </a:r>
          </a:p>
        </p:txBody>
      </p:sp>
      <p:sp>
        <p:nvSpPr>
          <p:cNvPr id="22" name="TekstSylinder 21">
            <a:extLst>
              <a:ext uri="{FF2B5EF4-FFF2-40B4-BE49-F238E27FC236}">
                <a16:creationId xmlns:a16="http://schemas.microsoft.com/office/drawing/2014/main" id="{09CEF882-9204-4637-AE04-3E0930451B6E}"/>
              </a:ext>
            </a:extLst>
          </p:cNvPr>
          <p:cNvSpPr txBox="1"/>
          <p:nvPr/>
        </p:nvSpPr>
        <p:spPr>
          <a:xfrm>
            <a:off x="766112" y="1412776"/>
            <a:ext cx="10558606" cy="538609"/>
          </a:xfrm>
          <a:prstGeom prst="rect">
            <a:avLst/>
          </a:prstGeom>
          <a:noFill/>
        </p:spPr>
        <p:txBody>
          <a:bodyPr wrap="square">
            <a:spAutoFit/>
          </a:bodyPr>
          <a:lstStyle/>
          <a:p>
            <a:r>
              <a:rPr lang="nb-NO" sz="1000" b="1" dirty="0">
                <a:effectLst/>
                <a:latin typeface="Arial" panose="020B0604020202020204" pitchFamily="34" charset="0"/>
                <a:ea typeface="Times New Roman" panose="02020603050405020304" pitchFamily="18" charset="0"/>
                <a:cs typeface="Arial" panose="020B0604020202020204" pitchFamily="34" charset="0"/>
              </a:rPr>
              <a:t>VISER </a:t>
            </a:r>
            <a:r>
              <a:rPr lang="nb-NO" sz="1000" b="1" dirty="0">
                <a:latin typeface="Arial" panose="020B0604020202020204" pitchFamily="34" charset="0"/>
                <a:ea typeface="Times New Roman" panose="02020603050405020304" pitchFamily="18" charset="0"/>
                <a:cs typeface="Arial" panose="020B0604020202020204" pitchFamily="34" charset="0"/>
              </a:rPr>
              <a:t>FORVENTET ØKNING I PROSENT 2-3 ÅR FREM I TID – SAMMENLIGNET MED DAGENS BRUK AV DET ENKELTE FORMAT</a:t>
            </a:r>
          </a:p>
          <a:p>
            <a:r>
              <a:rPr lang="nb-NO" sz="1000" b="1" dirty="0">
                <a:effectLst/>
                <a:latin typeface="Arial" panose="020B0604020202020204" pitchFamily="34" charset="0"/>
                <a:ea typeface="Times New Roman" panose="02020603050405020304" pitchFamily="18" charset="0"/>
                <a:cs typeface="Arial" panose="020B0604020202020204" pitchFamily="34" charset="0"/>
              </a:rPr>
              <a:t>Tenk på det/de format du benytter for lesing/lytting av bøker i dag. Hvor stor andel av total lesing er på de ulike formatene i dag tror du det blir om 2-3 år? </a:t>
            </a:r>
          </a:p>
          <a:p>
            <a:r>
              <a:rPr lang="nb-NO" sz="900" i="1" dirty="0">
                <a:latin typeface="Arial" panose="020B0604020202020204" pitchFamily="34" charset="0"/>
                <a:ea typeface="Times New Roman" panose="02020603050405020304" pitchFamily="18" charset="0"/>
                <a:cs typeface="Arial" panose="020B0604020202020204" pitchFamily="34" charset="0"/>
              </a:rPr>
              <a:t>Spørsmålet er stilt til bokleserne - de som leste/lyttet til minst en bok siste året (83% av befolkningen)</a:t>
            </a:r>
            <a:endParaRPr lang="nb-NO" sz="900" i="1"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6" name="Diagram 5">
            <a:extLst>
              <a:ext uri="{FF2B5EF4-FFF2-40B4-BE49-F238E27FC236}">
                <a16:creationId xmlns:a16="http://schemas.microsoft.com/office/drawing/2014/main" id="{DA76A32A-BD77-CC19-A723-FE4D47A9FF37}"/>
              </a:ext>
            </a:extLst>
          </p:cNvPr>
          <p:cNvGraphicFramePr/>
          <p:nvPr>
            <p:extLst>
              <p:ext uri="{D42A27DB-BD31-4B8C-83A1-F6EECF244321}">
                <p14:modId xmlns:p14="http://schemas.microsoft.com/office/powerpoint/2010/main" val="349500579"/>
              </p:ext>
            </p:extLst>
          </p:nvPr>
        </p:nvGraphicFramePr>
        <p:xfrm>
          <a:off x="766112" y="1871323"/>
          <a:ext cx="10226432" cy="2804472"/>
        </p:xfrm>
        <a:graphic>
          <a:graphicData uri="http://schemas.openxmlformats.org/drawingml/2006/chart">
            <c:chart xmlns:c="http://schemas.openxmlformats.org/drawingml/2006/chart" xmlns:r="http://schemas.openxmlformats.org/officeDocument/2006/relationships" r:id="rId3"/>
          </a:graphicData>
        </a:graphic>
      </p:graphicFrame>
      <p:pic>
        <p:nvPicPr>
          <p:cNvPr id="5" name="Bilde 4">
            <a:extLst>
              <a:ext uri="{FF2B5EF4-FFF2-40B4-BE49-F238E27FC236}">
                <a16:creationId xmlns:a16="http://schemas.microsoft.com/office/drawing/2014/main" id="{397A5BDC-06CC-5446-95A1-B0C28C3689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5680" y="4675795"/>
            <a:ext cx="4556651" cy="1894968"/>
          </a:xfrm>
          <a:prstGeom prst="rect">
            <a:avLst/>
          </a:prstGeom>
        </p:spPr>
      </p:pic>
    </p:spTree>
    <p:extLst>
      <p:ext uri="{BB962C8B-B14F-4D97-AF65-F5344CB8AC3E}">
        <p14:creationId xmlns:p14="http://schemas.microsoft.com/office/powerpoint/2010/main" val="358637894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88FA777C-A082-0B63-3760-A6A3C05213C8}"/>
              </a:ext>
            </a:extLst>
          </p:cNvPr>
          <p:cNvSpPr>
            <a:spLocks/>
          </p:cNvSpPr>
          <p:nvPr/>
        </p:nvSpPr>
        <p:spPr bwMode="auto">
          <a:xfrm>
            <a:off x="3686725" y="2155101"/>
            <a:ext cx="5451113" cy="1286598"/>
          </a:xfrm>
          <a:custGeom>
            <a:avLst/>
            <a:gdLst>
              <a:gd name="T0" fmla="*/ 222 w 3106"/>
              <a:gd name="T1" fmla="*/ 733 h 733"/>
              <a:gd name="T2" fmla="*/ 2877 w 3106"/>
              <a:gd name="T3" fmla="*/ 335 h 733"/>
              <a:gd name="T4" fmla="*/ 3106 w 3106"/>
              <a:gd name="T5" fmla="*/ 72 h 733"/>
              <a:gd name="T6" fmla="*/ 0 w 3106"/>
              <a:gd name="T7" fmla="*/ 403 h 733"/>
              <a:gd name="T8" fmla="*/ 222 w 3106"/>
              <a:gd name="T9" fmla="*/ 733 h 733"/>
            </a:gdLst>
            <a:ahLst/>
            <a:cxnLst>
              <a:cxn ang="0">
                <a:pos x="T0" y="T1"/>
              </a:cxn>
              <a:cxn ang="0">
                <a:pos x="T2" y="T3"/>
              </a:cxn>
              <a:cxn ang="0">
                <a:pos x="T4" y="T5"/>
              </a:cxn>
              <a:cxn ang="0">
                <a:pos x="T6" y="T7"/>
              </a:cxn>
              <a:cxn ang="0">
                <a:pos x="T8" y="T9"/>
              </a:cxn>
            </a:cxnLst>
            <a:rect l="0" t="0" r="r" b="b"/>
            <a:pathLst>
              <a:path w="3106" h="733">
                <a:moveTo>
                  <a:pt x="222" y="733"/>
                </a:moveTo>
                <a:cubicBezTo>
                  <a:pt x="1084" y="459"/>
                  <a:pt x="1977" y="327"/>
                  <a:pt x="2877" y="335"/>
                </a:cubicBezTo>
                <a:cubicBezTo>
                  <a:pt x="2952" y="246"/>
                  <a:pt x="3028" y="158"/>
                  <a:pt x="3106" y="72"/>
                </a:cubicBezTo>
                <a:cubicBezTo>
                  <a:pt x="2060" y="0"/>
                  <a:pt x="1012" y="110"/>
                  <a:pt x="0" y="403"/>
                </a:cubicBezTo>
                <a:cubicBezTo>
                  <a:pt x="75" y="512"/>
                  <a:pt x="149" y="622"/>
                  <a:pt x="222" y="733"/>
                </a:cubicBezTo>
                <a:close/>
              </a:path>
            </a:pathLst>
          </a:custGeom>
          <a:solidFill>
            <a:schemeClr val="accent1">
              <a:lumMod val="75000"/>
            </a:schemeClr>
          </a:solidFill>
          <a:ln>
            <a:noFill/>
          </a:ln>
        </p:spPr>
        <p:txBody>
          <a:bodyPr vert="horz" wrap="square" lIns="121889" tIns="60944" rIns="121889" bIns="60944" numCol="1" anchor="t" anchorCtr="0" compatLnSpc="1">
            <a:prstTxWarp prst="textNoShape">
              <a:avLst/>
            </a:prstTxWarp>
          </a:bodyPr>
          <a:lstStyle/>
          <a:p>
            <a:endParaRPr lang="en-US" sz="2400" dirty="0">
              <a:latin typeface="Montserrat Light" pitchFamily="2" charset="77"/>
            </a:endParaRPr>
          </a:p>
        </p:txBody>
      </p:sp>
      <p:sp>
        <p:nvSpPr>
          <p:cNvPr id="4" name="Freeform 6">
            <a:extLst>
              <a:ext uri="{FF2B5EF4-FFF2-40B4-BE49-F238E27FC236}">
                <a16:creationId xmlns:a16="http://schemas.microsoft.com/office/drawing/2014/main" id="{0865745B-3C24-8DB5-3EE9-1EC6B05DED57}"/>
              </a:ext>
            </a:extLst>
          </p:cNvPr>
          <p:cNvSpPr>
            <a:spLocks/>
          </p:cNvSpPr>
          <p:nvPr/>
        </p:nvSpPr>
        <p:spPr bwMode="auto">
          <a:xfrm>
            <a:off x="4294050" y="3020592"/>
            <a:ext cx="4213187" cy="1333153"/>
          </a:xfrm>
          <a:custGeom>
            <a:avLst/>
            <a:gdLst>
              <a:gd name="T0" fmla="*/ 205 w 2401"/>
              <a:gd name="T1" fmla="*/ 759 h 759"/>
              <a:gd name="T2" fmla="*/ 2186 w 2401"/>
              <a:gd name="T3" fmla="*/ 280 h 759"/>
              <a:gd name="T4" fmla="*/ 2401 w 2401"/>
              <a:gd name="T5" fmla="*/ 0 h 759"/>
              <a:gd name="T6" fmla="*/ 0 w 2401"/>
              <a:gd name="T7" fmla="*/ 431 h 759"/>
              <a:gd name="T8" fmla="*/ 205 w 2401"/>
              <a:gd name="T9" fmla="*/ 759 h 759"/>
            </a:gdLst>
            <a:ahLst/>
            <a:cxnLst>
              <a:cxn ang="0">
                <a:pos x="T0" y="T1"/>
              </a:cxn>
              <a:cxn ang="0">
                <a:pos x="T2" y="T3"/>
              </a:cxn>
              <a:cxn ang="0">
                <a:pos x="T4" y="T5"/>
              </a:cxn>
              <a:cxn ang="0">
                <a:pos x="T6" y="T7"/>
              </a:cxn>
              <a:cxn ang="0">
                <a:pos x="T8" y="T9"/>
              </a:cxn>
            </a:cxnLst>
            <a:rect l="0" t="0" r="r" b="b"/>
            <a:pathLst>
              <a:path w="2401" h="759">
                <a:moveTo>
                  <a:pt x="205" y="759"/>
                </a:moveTo>
                <a:cubicBezTo>
                  <a:pt x="845" y="512"/>
                  <a:pt x="1509" y="353"/>
                  <a:pt x="2186" y="280"/>
                </a:cubicBezTo>
                <a:cubicBezTo>
                  <a:pt x="2256" y="186"/>
                  <a:pt x="2328" y="92"/>
                  <a:pt x="2401" y="0"/>
                </a:cubicBezTo>
                <a:cubicBezTo>
                  <a:pt x="1585" y="25"/>
                  <a:pt x="779" y="168"/>
                  <a:pt x="0" y="431"/>
                </a:cubicBezTo>
                <a:cubicBezTo>
                  <a:pt x="69" y="539"/>
                  <a:pt x="138" y="649"/>
                  <a:pt x="205" y="759"/>
                </a:cubicBezTo>
                <a:close/>
              </a:path>
            </a:pathLst>
          </a:custGeom>
          <a:solidFill>
            <a:schemeClr val="accent2">
              <a:lumMod val="75000"/>
            </a:schemeClr>
          </a:solidFill>
          <a:ln>
            <a:noFill/>
          </a:ln>
        </p:spPr>
        <p:txBody>
          <a:bodyPr vert="horz" wrap="square" lIns="121889" tIns="60944" rIns="121889" bIns="60944" numCol="1" anchor="t" anchorCtr="0" compatLnSpc="1">
            <a:prstTxWarp prst="textNoShape">
              <a:avLst/>
            </a:prstTxWarp>
          </a:bodyPr>
          <a:lstStyle/>
          <a:p>
            <a:endParaRPr lang="en-US" sz="2400" dirty="0">
              <a:latin typeface="Montserrat Light" pitchFamily="2" charset="77"/>
            </a:endParaRPr>
          </a:p>
        </p:txBody>
      </p:sp>
      <p:sp>
        <p:nvSpPr>
          <p:cNvPr id="5" name="Freeform 7">
            <a:extLst>
              <a:ext uri="{FF2B5EF4-FFF2-40B4-BE49-F238E27FC236}">
                <a16:creationId xmlns:a16="http://schemas.microsoft.com/office/drawing/2014/main" id="{F1329F30-8CCD-D6DB-AFA4-5CBF06DE951F}"/>
              </a:ext>
            </a:extLst>
          </p:cNvPr>
          <p:cNvSpPr>
            <a:spLocks/>
          </p:cNvSpPr>
          <p:nvPr/>
        </p:nvSpPr>
        <p:spPr bwMode="auto">
          <a:xfrm>
            <a:off x="4852704" y="3807786"/>
            <a:ext cx="3066253" cy="1447423"/>
          </a:xfrm>
          <a:custGeom>
            <a:avLst/>
            <a:gdLst>
              <a:gd name="T0" fmla="*/ 187 w 1747"/>
              <a:gd name="T1" fmla="*/ 825 h 825"/>
              <a:gd name="T2" fmla="*/ 1547 w 1747"/>
              <a:gd name="T3" fmla="*/ 297 h 825"/>
              <a:gd name="T4" fmla="*/ 1747 w 1747"/>
              <a:gd name="T5" fmla="*/ 0 h 825"/>
              <a:gd name="T6" fmla="*/ 0 w 1747"/>
              <a:gd name="T7" fmla="*/ 500 h 825"/>
              <a:gd name="T8" fmla="*/ 187 w 1747"/>
              <a:gd name="T9" fmla="*/ 825 h 825"/>
            </a:gdLst>
            <a:ahLst/>
            <a:cxnLst>
              <a:cxn ang="0">
                <a:pos x="T0" y="T1"/>
              </a:cxn>
              <a:cxn ang="0">
                <a:pos x="T2" y="T3"/>
              </a:cxn>
              <a:cxn ang="0">
                <a:pos x="T4" y="T5"/>
              </a:cxn>
              <a:cxn ang="0">
                <a:pos x="T6" y="T7"/>
              </a:cxn>
              <a:cxn ang="0">
                <a:pos x="T8" y="T9"/>
              </a:cxn>
            </a:cxnLst>
            <a:rect l="0" t="0" r="r" b="b"/>
            <a:pathLst>
              <a:path w="1747" h="825">
                <a:moveTo>
                  <a:pt x="187" y="825"/>
                </a:moveTo>
                <a:cubicBezTo>
                  <a:pt x="623" y="601"/>
                  <a:pt x="1078" y="425"/>
                  <a:pt x="1547" y="297"/>
                </a:cubicBezTo>
                <a:cubicBezTo>
                  <a:pt x="1612" y="197"/>
                  <a:pt x="1679" y="98"/>
                  <a:pt x="1747" y="0"/>
                </a:cubicBezTo>
                <a:cubicBezTo>
                  <a:pt x="1148" y="96"/>
                  <a:pt x="563" y="262"/>
                  <a:pt x="0" y="500"/>
                </a:cubicBezTo>
                <a:cubicBezTo>
                  <a:pt x="64" y="608"/>
                  <a:pt x="126" y="716"/>
                  <a:pt x="187" y="825"/>
                </a:cubicBezTo>
                <a:close/>
              </a:path>
            </a:pathLst>
          </a:custGeom>
          <a:solidFill>
            <a:schemeClr val="accent3">
              <a:lumMod val="75000"/>
            </a:schemeClr>
          </a:solidFill>
          <a:ln>
            <a:noFill/>
          </a:ln>
        </p:spPr>
        <p:txBody>
          <a:bodyPr vert="horz" wrap="square" lIns="121889" tIns="60944" rIns="121889" bIns="60944" numCol="1" anchor="t" anchorCtr="0" compatLnSpc="1">
            <a:prstTxWarp prst="textNoShape">
              <a:avLst/>
            </a:prstTxWarp>
          </a:bodyPr>
          <a:lstStyle/>
          <a:p>
            <a:endParaRPr lang="en-US" sz="2400" dirty="0">
              <a:latin typeface="Montserrat Light" pitchFamily="2" charset="77"/>
            </a:endParaRPr>
          </a:p>
        </p:txBody>
      </p:sp>
      <p:sp>
        <p:nvSpPr>
          <p:cNvPr id="6" name="Freeform 8">
            <a:extLst>
              <a:ext uri="{FF2B5EF4-FFF2-40B4-BE49-F238E27FC236}">
                <a16:creationId xmlns:a16="http://schemas.microsoft.com/office/drawing/2014/main" id="{E2FC5F94-A78A-9409-091C-544379810781}"/>
              </a:ext>
            </a:extLst>
          </p:cNvPr>
          <p:cNvSpPr>
            <a:spLocks/>
          </p:cNvSpPr>
          <p:nvPr/>
        </p:nvSpPr>
        <p:spPr bwMode="auto">
          <a:xfrm>
            <a:off x="5362688" y="4639421"/>
            <a:ext cx="2010310" cy="1519371"/>
          </a:xfrm>
          <a:custGeom>
            <a:avLst/>
            <a:gdLst>
              <a:gd name="T0" fmla="*/ 171 w 1145"/>
              <a:gd name="T1" fmla="*/ 865 h 865"/>
              <a:gd name="T2" fmla="*/ 961 w 1145"/>
              <a:gd name="T3" fmla="*/ 312 h 865"/>
              <a:gd name="T4" fmla="*/ 1145 w 1145"/>
              <a:gd name="T5" fmla="*/ 0 h 865"/>
              <a:gd name="T6" fmla="*/ 0 w 1145"/>
              <a:gd name="T7" fmla="*/ 539 h 865"/>
              <a:gd name="T8" fmla="*/ 171 w 1145"/>
              <a:gd name="T9" fmla="*/ 865 h 865"/>
            </a:gdLst>
            <a:ahLst/>
            <a:cxnLst>
              <a:cxn ang="0">
                <a:pos x="T0" y="T1"/>
              </a:cxn>
              <a:cxn ang="0">
                <a:pos x="T2" y="T3"/>
              </a:cxn>
              <a:cxn ang="0">
                <a:pos x="T4" y="T5"/>
              </a:cxn>
              <a:cxn ang="0">
                <a:pos x="T6" y="T7"/>
              </a:cxn>
              <a:cxn ang="0">
                <a:pos x="T8" y="T9"/>
              </a:cxn>
            </a:cxnLst>
            <a:rect l="0" t="0" r="r" b="b"/>
            <a:pathLst>
              <a:path w="1145" h="865">
                <a:moveTo>
                  <a:pt x="171" y="865"/>
                </a:moveTo>
                <a:cubicBezTo>
                  <a:pt x="422" y="660"/>
                  <a:pt x="685" y="476"/>
                  <a:pt x="961" y="312"/>
                </a:cubicBezTo>
                <a:cubicBezTo>
                  <a:pt x="1020" y="207"/>
                  <a:pt x="1082" y="103"/>
                  <a:pt x="1145" y="0"/>
                </a:cubicBezTo>
                <a:cubicBezTo>
                  <a:pt x="748" y="144"/>
                  <a:pt x="366" y="323"/>
                  <a:pt x="0" y="539"/>
                </a:cubicBezTo>
                <a:cubicBezTo>
                  <a:pt x="58" y="647"/>
                  <a:pt x="115" y="756"/>
                  <a:pt x="171" y="865"/>
                </a:cubicBezTo>
                <a:close/>
              </a:path>
            </a:pathLst>
          </a:custGeom>
          <a:solidFill>
            <a:schemeClr val="accent4">
              <a:lumMod val="75000"/>
            </a:schemeClr>
          </a:solidFill>
          <a:ln>
            <a:noFill/>
          </a:ln>
        </p:spPr>
        <p:txBody>
          <a:bodyPr vert="horz" wrap="square" lIns="121889" tIns="60944" rIns="121889" bIns="60944" numCol="1" anchor="t" anchorCtr="0" compatLnSpc="1">
            <a:prstTxWarp prst="textNoShape">
              <a:avLst/>
            </a:prstTxWarp>
          </a:bodyPr>
          <a:lstStyle/>
          <a:p>
            <a:endParaRPr lang="en-US" sz="2400" dirty="0">
              <a:latin typeface="Montserrat Light" pitchFamily="2" charset="77"/>
            </a:endParaRPr>
          </a:p>
        </p:txBody>
      </p:sp>
      <p:sp>
        <p:nvSpPr>
          <p:cNvPr id="7" name="Freeform 9">
            <a:extLst>
              <a:ext uri="{FF2B5EF4-FFF2-40B4-BE49-F238E27FC236}">
                <a16:creationId xmlns:a16="http://schemas.microsoft.com/office/drawing/2014/main" id="{51A380E7-D47D-580F-035E-06E06FC191D4}"/>
              </a:ext>
            </a:extLst>
          </p:cNvPr>
          <p:cNvSpPr>
            <a:spLocks/>
          </p:cNvSpPr>
          <p:nvPr/>
        </p:nvSpPr>
        <p:spPr bwMode="auto">
          <a:xfrm>
            <a:off x="3686724" y="2696826"/>
            <a:ext cx="4820512" cy="814705"/>
          </a:xfrm>
          <a:custGeom>
            <a:avLst/>
            <a:gdLst>
              <a:gd name="T0" fmla="*/ 0 w 2747"/>
              <a:gd name="T1" fmla="*/ 94 h 464"/>
              <a:gd name="T2" fmla="*/ 222 w 2747"/>
              <a:gd name="T3" fmla="*/ 424 h 464"/>
              <a:gd name="T4" fmla="*/ 2532 w 2747"/>
              <a:gd name="T5" fmla="*/ 464 h 464"/>
              <a:gd name="T6" fmla="*/ 2747 w 2747"/>
              <a:gd name="T7" fmla="*/ 184 h 464"/>
              <a:gd name="T8" fmla="*/ 0 w 2747"/>
              <a:gd name="T9" fmla="*/ 94 h 464"/>
            </a:gdLst>
            <a:ahLst/>
            <a:cxnLst>
              <a:cxn ang="0">
                <a:pos x="T0" y="T1"/>
              </a:cxn>
              <a:cxn ang="0">
                <a:pos x="T2" y="T3"/>
              </a:cxn>
              <a:cxn ang="0">
                <a:pos x="T4" y="T5"/>
              </a:cxn>
              <a:cxn ang="0">
                <a:pos x="T6" y="T7"/>
              </a:cxn>
              <a:cxn ang="0">
                <a:pos x="T8" y="T9"/>
              </a:cxn>
            </a:cxnLst>
            <a:rect l="0" t="0" r="r" b="b"/>
            <a:pathLst>
              <a:path w="2747" h="464">
                <a:moveTo>
                  <a:pt x="0" y="94"/>
                </a:moveTo>
                <a:cubicBezTo>
                  <a:pt x="75" y="203"/>
                  <a:pt x="149" y="313"/>
                  <a:pt x="222" y="424"/>
                </a:cubicBezTo>
                <a:cubicBezTo>
                  <a:pt x="992" y="348"/>
                  <a:pt x="1765" y="361"/>
                  <a:pt x="2532" y="464"/>
                </a:cubicBezTo>
                <a:cubicBezTo>
                  <a:pt x="2602" y="370"/>
                  <a:pt x="2674" y="276"/>
                  <a:pt x="2747" y="184"/>
                </a:cubicBezTo>
                <a:cubicBezTo>
                  <a:pt x="1838" y="31"/>
                  <a:pt x="916" y="0"/>
                  <a:pt x="0" y="94"/>
                </a:cubicBezTo>
                <a:close/>
              </a:path>
            </a:pathLst>
          </a:custGeom>
          <a:solidFill>
            <a:schemeClr val="accent2"/>
          </a:solidFill>
          <a:ln>
            <a:noFill/>
          </a:ln>
        </p:spPr>
        <p:txBody>
          <a:bodyPr vert="horz" wrap="square" lIns="121889" tIns="60944" rIns="121889" bIns="60944" numCol="1" anchor="t" anchorCtr="0" compatLnSpc="1">
            <a:prstTxWarp prst="textNoShape">
              <a:avLst/>
            </a:prstTxWarp>
          </a:bodyPr>
          <a:lstStyle/>
          <a:p>
            <a:endParaRPr lang="en-US" sz="2400" dirty="0">
              <a:latin typeface="Montserrat Light" pitchFamily="2" charset="77"/>
            </a:endParaRPr>
          </a:p>
        </p:txBody>
      </p:sp>
      <p:sp>
        <p:nvSpPr>
          <p:cNvPr id="8" name="Freeform 10">
            <a:extLst>
              <a:ext uri="{FF2B5EF4-FFF2-40B4-BE49-F238E27FC236}">
                <a16:creationId xmlns:a16="http://schemas.microsoft.com/office/drawing/2014/main" id="{15483D46-1B27-0354-1D4B-CF529BC87C41}"/>
              </a:ext>
            </a:extLst>
          </p:cNvPr>
          <p:cNvSpPr>
            <a:spLocks/>
          </p:cNvSpPr>
          <p:nvPr/>
        </p:nvSpPr>
        <p:spPr bwMode="auto">
          <a:xfrm>
            <a:off x="4294049" y="3659658"/>
            <a:ext cx="3624907" cy="694086"/>
          </a:xfrm>
          <a:custGeom>
            <a:avLst/>
            <a:gdLst>
              <a:gd name="T0" fmla="*/ 1865 w 2065"/>
              <a:gd name="T1" fmla="*/ 381 h 395"/>
              <a:gd name="T2" fmla="*/ 2065 w 2065"/>
              <a:gd name="T3" fmla="*/ 84 h 395"/>
              <a:gd name="T4" fmla="*/ 0 w 2065"/>
              <a:gd name="T5" fmla="*/ 67 h 395"/>
              <a:gd name="T6" fmla="*/ 205 w 2065"/>
              <a:gd name="T7" fmla="*/ 395 h 395"/>
              <a:gd name="T8" fmla="*/ 1865 w 2065"/>
              <a:gd name="T9" fmla="*/ 381 h 395"/>
            </a:gdLst>
            <a:ahLst/>
            <a:cxnLst>
              <a:cxn ang="0">
                <a:pos x="T0" y="T1"/>
              </a:cxn>
              <a:cxn ang="0">
                <a:pos x="T2" y="T3"/>
              </a:cxn>
              <a:cxn ang="0">
                <a:pos x="T4" y="T5"/>
              </a:cxn>
              <a:cxn ang="0">
                <a:pos x="T6" y="T7"/>
              </a:cxn>
              <a:cxn ang="0">
                <a:pos x="T8" y="T9"/>
              </a:cxn>
            </a:cxnLst>
            <a:rect l="0" t="0" r="r" b="b"/>
            <a:pathLst>
              <a:path w="2065" h="395">
                <a:moveTo>
                  <a:pt x="1865" y="381"/>
                </a:moveTo>
                <a:cubicBezTo>
                  <a:pt x="1930" y="281"/>
                  <a:pt x="1997" y="182"/>
                  <a:pt x="2065" y="84"/>
                </a:cubicBezTo>
                <a:cubicBezTo>
                  <a:pt x="1378" y="6"/>
                  <a:pt x="688" y="0"/>
                  <a:pt x="0" y="67"/>
                </a:cubicBezTo>
                <a:cubicBezTo>
                  <a:pt x="69" y="175"/>
                  <a:pt x="138" y="285"/>
                  <a:pt x="205" y="395"/>
                </a:cubicBezTo>
                <a:cubicBezTo>
                  <a:pt x="757" y="342"/>
                  <a:pt x="1312" y="337"/>
                  <a:pt x="1865" y="381"/>
                </a:cubicBezTo>
                <a:close/>
              </a:path>
            </a:pathLst>
          </a:custGeom>
          <a:solidFill>
            <a:schemeClr val="accent3"/>
          </a:solidFill>
          <a:ln>
            <a:noFill/>
          </a:ln>
        </p:spPr>
        <p:txBody>
          <a:bodyPr vert="horz" wrap="square" lIns="121889" tIns="60944" rIns="121889" bIns="60944" numCol="1" anchor="t" anchorCtr="0" compatLnSpc="1">
            <a:prstTxWarp prst="textNoShape">
              <a:avLst/>
            </a:prstTxWarp>
          </a:bodyPr>
          <a:lstStyle/>
          <a:p>
            <a:endParaRPr lang="en-US" sz="2400" dirty="0">
              <a:latin typeface="Montserrat Light" pitchFamily="2" charset="77"/>
            </a:endParaRPr>
          </a:p>
        </p:txBody>
      </p:sp>
      <p:sp>
        <p:nvSpPr>
          <p:cNvPr id="9" name="Freeform 11">
            <a:extLst>
              <a:ext uri="{FF2B5EF4-FFF2-40B4-BE49-F238E27FC236}">
                <a16:creationId xmlns:a16="http://schemas.microsoft.com/office/drawing/2014/main" id="{AE5676F2-9701-2EC0-372C-D156D31B7E61}"/>
              </a:ext>
            </a:extLst>
          </p:cNvPr>
          <p:cNvSpPr>
            <a:spLocks/>
          </p:cNvSpPr>
          <p:nvPr/>
        </p:nvSpPr>
        <p:spPr bwMode="auto">
          <a:xfrm>
            <a:off x="5362687" y="5513374"/>
            <a:ext cx="1506675" cy="645416"/>
          </a:xfrm>
          <a:custGeom>
            <a:avLst/>
            <a:gdLst>
              <a:gd name="T0" fmla="*/ 0 w 858"/>
              <a:gd name="T1" fmla="*/ 41 h 367"/>
              <a:gd name="T2" fmla="*/ 171 w 858"/>
              <a:gd name="T3" fmla="*/ 367 h 367"/>
              <a:gd name="T4" fmla="*/ 689 w 858"/>
              <a:gd name="T5" fmla="*/ 331 h 367"/>
              <a:gd name="T6" fmla="*/ 858 w 858"/>
              <a:gd name="T7" fmla="*/ 0 h 367"/>
              <a:gd name="T8" fmla="*/ 0 w 858"/>
              <a:gd name="T9" fmla="*/ 41 h 367"/>
            </a:gdLst>
            <a:ahLst/>
            <a:cxnLst>
              <a:cxn ang="0">
                <a:pos x="T0" y="T1"/>
              </a:cxn>
              <a:cxn ang="0">
                <a:pos x="T2" y="T3"/>
              </a:cxn>
              <a:cxn ang="0">
                <a:pos x="T4" y="T5"/>
              </a:cxn>
              <a:cxn ang="0">
                <a:pos x="T6" y="T7"/>
              </a:cxn>
              <a:cxn ang="0">
                <a:pos x="T8" y="T9"/>
              </a:cxn>
            </a:cxnLst>
            <a:rect l="0" t="0" r="r" b="b"/>
            <a:pathLst>
              <a:path w="858" h="367">
                <a:moveTo>
                  <a:pt x="0" y="41"/>
                </a:moveTo>
                <a:cubicBezTo>
                  <a:pt x="58" y="149"/>
                  <a:pt x="115" y="258"/>
                  <a:pt x="171" y="367"/>
                </a:cubicBezTo>
                <a:cubicBezTo>
                  <a:pt x="343" y="350"/>
                  <a:pt x="516" y="338"/>
                  <a:pt x="689" y="331"/>
                </a:cubicBezTo>
                <a:cubicBezTo>
                  <a:pt x="744" y="219"/>
                  <a:pt x="800" y="109"/>
                  <a:pt x="858" y="0"/>
                </a:cubicBezTo>
                <a:cubicBezTo>
                  <a:pt x="572" y="0"/>
                  <a:pt x="285" y="14"/>
                  <a:pt x="0" y="41"/>
                </a:cubicBezTo>
                <a:close/>
              </a:path>
            </a:pathLst>
          </a:custGeom>
          <a:solidFill>
            <a:schemeClr val="accent5"/>
          </a:solidFill>
          <a:ln>
            <a:noFill/>
          </a:ln>
        </p:spPr>
        <p:txBody>
          <a:bodyPr vert="horz" wrap="square" lIns="121889" tIns="60944" rIns="121889" bIns="60944" numCol="1" anchor="t" anchorCtr="0" compatLnSpc="1">
            <a:prstTxWarp prst="textNoShape">
              <a:avLst/>
            </a:prstTxWarp>
          </a:bodyPr>
          <a:lstStyle/>
          <a:p>
            <a:endParaRPr lang="en-US" sz="2400" dirty="0">
              <a:latin typeface="Montserrat Light" pitchFamily="2" charset="77"/>
            </a:endParaRPr>
          </a:p>
        </p:txBody>
      </p:sp>
      <p:sp>
        <p:nvSpPr>
          <p:cNvPr id="10" name="Freeform 12">
            <a:extLst>
              <a:ext uri="{FF2B5EF4-FFF2-40B4-BE49-F238E27FC236}">
                <a16:creationId xmlns:a16="http://schemas.microsoft.com/office/drawing/2014/main" id="{584C77FD-AA1C-C16E-9AC8-8B797609DB57}"/>
              </a:ext>
            </a:extLst>
          </p:cNvPr>
          <p:cNvSpPr>
            <a:spLocks/>
          </p:cNvSpPr>
          <p:nvPr/>
        </p:nvSpPr>
        <p:spPr bwMode="auto">
          <a:xfrm>
            <a:off x="4852705" y="4590750"/>
            <a:ext cx="2520295" cy="664460"/>
          </a:xfrm>
          <a:custGeom>
            <a:avLst/>
            <a:gdLst>
              <a:gd name="T0" fmla="*/ 1252 w 1436"/>
              <a:gd name="T1" fmla="*/ 340 h 379"/>
              <a:gd name="T2" fmla="*/ 1436 w 1436"/>
              <a:gd name="T3" fmla="*/ 28 h 379"/>
              <a:gd name="T4" fmla="*/ 0 w 1436"/>
              <a:gd name="T5" fmla="*/ 54 h 379"/>
              <a:gd name="T6" fmla="*/ 187 w 1436"/>
              <a:gd name="T7" fmla="*/ 379 h 379"/>
              <a:gd name="T8" fmla="*/ 1252 w 1436"/>
              <a:gd name="T9" fmla="*/ 340 h 379"/>
            </a:gdLst>
            <a:ahLst/>
            <a:cxnLst>
              <a:cxn ang="0">
                <a:pos x="T0" y="T1"/>
              </a:cxn>
              <a:cxn ang="0">
                <a:pos x="T2" y="T3"/>
              </a:cxn>
              <a:cxn ang="0">
                <a:pos x="T4" y="T5"/>
              </a:cxn>
              <a:cxn ang="0">
                <a:pos x="T6" y="T7"/>
              </a:cxn>
              <a:cxn ang="0">
                <a:pos x="T8" y="T9"/>
              </a:cxn>
            </a:cxnLst>
            <a:rect l="0" t="0" r="r" b="b"/>
            <a:pathLst>
              <a:path w="1436" h="379">
                <a:moveTo>
                  <a:pt x="1252" y="340"/>
                </a:moveTo>
                <a:cubicBezTo>
                  <a:pt x="1311" y="235"/>
                  <a:pt x="1373" y="131"/>
                  <a:pt x="1436" y="28"/>
                </a:cubicBezTo>
                <a:cubicBezTo>
                  <a:pt x="957" y="0"/>
                  <a:pt x="478" y="9"/>
                  <a:pt x="0" y="54"/>
                </a:cubicBezTo>
                <a:cubicBezTo>
                  <a:pt x="64" y="162"/>
                  <a:pt x="126" y="270"/>
                  <a:pt x="187" y="379"/>
                </a:cubicBezTo>
                <a:cubicBezTo>
                  <a:pt x="541" y="345"/>
                  <a:pt x="896" y="332"/>
                  <a:pt x="1252" y="340"/>
                </a:cubicBezTo>
                <a:close/>
              </a:path>
            </a:pathLst>
          </a:custGeom>
          <a:solidFill>
            <a:schemeClr val="accent4"/>
          </a:solidFill>
          <a:ln>
            <a:noFill/>
          </a:ln>
        </p:spPr>
        <p:txBody>
          <a:bodyPr vert="horz" wrap="square" lIns="121889" tIns="60944" rIns="121889" bIns="60944" numCol="1" anchor="t" anchorCtr="0" compatLnSpc="1">
            <a:prstTxWarp prst="textNoShape">
              <a:avLst/>
            </a:prstTxWarp>
          </a:bodyPr>
          <a:lstStyle/>
          <a:p>
            <a:endParaRPr lang="en-US" sz="2400" dirty="0">
              <a:latin typeface="Montserrat Light" pitchFamily="2" charset="77"/>
            </a:endParaRPr>
          </a:p>
        </p:txBody>
      </p:sp>
      <p:sp>
        <p:nvSpPr>
          <p:cNvPr id="11" name="Freeform 13">
            <a:extLst>
              <a:ext uri="{FF2B5EF4-FFF2-40B4-BE49-F238E27FC236}">
                <a16:creationId xmlns:a16="http://schemas.microsoft.com/office/drawing/2014/main" id="{3D9AD8C6-207F-5BCC-21B6-DE3CCCE5BE54}"/>
              </a:ext>
            </a:extLst>
          </p:cNvPr>
          <p:cNvSpPr>
            <a:spLocks/>
          </p:cNvSpPr>
          <p:nvPr/>
        </p:nvSpPr>
        <p:spPr bwMode="auto">
          <a:xfrm>
            <a:off x="3028614" y="1721296"/>
            <a:ext cx="6109226" cy="1022085"/>
          </a:xfrm>
          <a:custGeom>
            <a:avLst/>
            <a:gdLst>
              <a:gd name="T0" fmla="*/ 3252 w 3481"/>
              <a:gd name="T1" fmla="*/ 582 h 582"/>
              <a:gd name="T2" fmla="*/ 3481 w 3481"/>
              <a:gd name="T3" fmla="*/ 319 h 582"/>
              <a:gd name="T4" fmla="*/ 0 w 3481"/>
              <a:gd name="T5" fmla="*/ 127 h 582"/>
              <a:gd name="T6" fmla="*/ 240 w 3481"/>
              <a:gd name="T7" fmla="*/ 458 h 582"/>
              <a:gd name="T8" fmla="*/ 3252 w 3481"/>
              <a:gd name="T9" fmla="*/ 582 h 582"/>
            </a:gdLst>
            <a:ahLst/>
            <a:cxnLst>
              <a:cxn ang="0">
                <a:pos x="T0" y="T1"/>
              </a:cxn>
              <a:cxn ang="0">
                <a:pos x="T2" y="T3"/>
              </a:cxn>
              <a:cxn ang="0">
                <a:pos x="T4" y="T5"/>
              </a:cxn>
              <a:cxn ang="0">
                <a:pos x="T6" y="T7"/>
              </a:cxn>
              <a:cxn ang="0">
                <a:pos x="T8" y="T9"/>
              </a:cxn>
            </a:cxnLst>
            <a:rect l="0" t="0" r="r" b="b"/>
            <a:pathLst>
              <a:path w="3481" h="582">
                <a:moveTo>
                  <a:pt x="3252" y="582"/>
                </a:moveTo>
                <a:cubicBezTo>
                  <a:pt x="3327" y="493"/>
                  <a:pt x="3403" y="405"/>
                  <a:pt x="3481" y="319"/>
                </a:cubicBezTo>
                <a:cubicBezTo>
                  <a:pt x="2337" y="64"/>
                  <a:pt x="1163" y="0"/>
                  <a:pt x="0" y="127"/>
                </a:cubicBezTo>
                <a:cubicBezTo>
                  <a:pt x="81" y="237"/>
                  <a:pt x="161" y="347"/>
                  <a:pt x="240" y="458"/>
                </a:cubicBezTo>
                <a:cubicBezTo>
                  <a:pt x="1245" y="353"/>
                  <a:pt x="2257" y="394"/>
                  <a:pt x="3252" y="582"/>
                </a:cubicBezTo>
                <a:close/>
              </a:path>
            </a:pathLst>
          </a:custGeom>
          <a:solidFill>
            <a:schemeClr val="accent1"/>
          </a:solidFill>
          <a:ln>
            <a:noFill/>
          </a:ln>
        </p:spPr>
        <p:txBody>
          <a:bodyPr vert="horz" wrap="square" lIns="121889" tIns="60944" rIns="121889" bIns="60944" numCol="1" anchor="t" anchorCtr="0" compatLnSpc="1">
            <a:prstTxWarp prst="textNoShape">
              <a:avLst/>
            </a:prstTxWarp>
          </a:bodyPr>
          <a:lstStyle/>
          <a:p>
            <a:endParaRPr lang="en-US" sz="2400" dirty="0">
              <a:latin typeface="Montserrat Light" pitchFamily="2" charset="77"/>
            </a:endParaRPr>
          </a:p>
        </p:txBody>
      </p:sp>
      <p:cxnSp>
        <p:nvCxnSpPr>
          <p:cNvPr id="12" name="Straight Arrow Connector 15">
            <a:extLst>
              <a:ext uri="{FF2B5EF4-FFF2-40B4-BE49-F238E27FC236}">
                <a16:creationId xmlns:a16="http://schemas.microsoft.com/office/drawing/2014/main" id="{E7326088-7FF7-0E1A-64E4-7460E738227B}"/>
              </a:ext>
            </a:extLst>
          </p:cNvPr>
          <p:cNvCxnSpPr/>
          <p:nvPr/>
        </p:nvCxnSpPr>
        <p:spPr>
          <a:xfrm flipH="1">
            <a:off x="2758861" y="2296451"/>
            <a:ext cx="414212" cy="0"/>
          </a:xfrm>
          <a:prstGeom prst="straightConnector1">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13" name="Straight Arrow Connector 16">
            <a:extLst>
              <a:ext uri="{FF2B5EF4-FFF2-40B4-BE49-F238E27FC236}">
                <a16:creationId xmlns:a16="http://schemas.microsoft.com/office/drawing/2014/main" id="{5BE95B81-8E21-E28F-412F-EF68EAED4CC5}"/>
              </a:ext>
            </a:extLst>
          </p:cNvPr>
          <p:cNvCxnSpPr/>
          <p:nvPr/>
        </p:nvCxnSpPr>
        <p:spPr>
          <a:xfrm flipH="1">
            <a:off x="3940868" y="4114618"/>
            <a:ext cx="414212" cy="0"/>
          </a:xfrm>
          <a:prstGeom prst="straightConnector1">
            <a:avLst/>
          </a:prstGeom>
          <a:ln w="38100">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4" name="Straight Arrow Connector 17">
            <a:extLst>
              <a:ext uri="{FF2B5EF4-FFF2-40B4-BE49-F238E27FC236}">
                <a16:creationId xmlns:a16="http://schemas.microsoft.com/office/drawing/2014/main" id="{05584126-805A-A8EC-A610-124B09D9E37A}"/>
              </a:ext>
            </a:extLst>
          </p:cNvPr>
          <p:cNvCxnSpPr/>
          <p:nvPr/>
        </p:nvCxnSpPr>
        <p:spPr>
          <a:xfrm flipH="1">
            <a:off x="4968789" y="5908329"/>
            <a:ext cx="414212" cy="0"/>
          </a:xfrm>
          <a:prstGeom prst="straightConnector1">
            <a:avLst/>
          </a:prstGeom>
          <a:ln w="38100">
            <a:solidFill>
              <a:schemeClr val="accent5"/>
            </a:solidFill>
            <a:tailEnd type="oval"/>
          </a:ln>
        </p:spPr>
        <p:style>
          <a:lnRef idx="1">
            <a:schemeClr val="accent1"/>
          </a:lnRef>
          <a:fillRef idx="0">
            <a:schemeClr val="accent1"/>
          </a:fillRef>
          <a:effectRef idx="0">
            <a:schemeClr val="accent1"/>
          </a:effectRef>
          <a:fontRef idx="minor">
            <a:schemeClr val="tx1"/>
          </a:fontRef>
        </p:style>
      </p:cxnSp>
      <p:cxnSp>
        <p:nvCxnSpPr>
          <p:cNvPr id="15" name="Straight Arrow Connector 18">
            <a:extLst>
              <a:ext uri="{FF2B5EF4-FFF2-40B4-BE49-F238E27FC236}">
                <a16:creationId xmlns:a16="http://schemas.microsoft.com/office/drawing/2014/main" id="{BE22E376-8F29-517B-F3D6-E64DB480E73C}"/>
              </a:ext>
            </a:extLst>
          </p:cNvPr>
          <p:cNvCxnSpPr/>
          <p:nvPr/>
        </p:nvCxnSpPr>
        <p:spPr>
          <a:xfrm>
            <a:off x="7278399" y="4959840"/>
            <a:ext cx="414212" cy="0"/>
          </a:xfrm>
          <a:prstGeom prst="straightConnector1">
            <a:avLst/>
          </a:prstGeom>
          <a:ln w="38100">
            <a:solidFill>
              <a:schemeClr val="accent4"/>
            </a:solidFill>
            <a:tailEnd type="oval"/>
          </a:ln>
        </p:spPr>
        <p:style>
          <a:lnRef idx="1">
            <a:schemeClr val="accent1"/>
          </a:lnRef>
          <a:fillRef idx="0">
            <a:schemeClr val="accent1"/>
          </a:fillRef>
          <a:effectRef idx="0">
            <a:schemeClr val="accent1"/>
          </a:effectRef>
          <a:fontRef idx="minor">
            <a:schemeClr val="tx1"/>
          </a:fontRef>
        </p:style>
      </p:cxnSp>
      <p:cxnSp>
        <p:nvCxnSpPr>
          <p:cNvPr id="16" name="Straight Arrow Connector 19">
            <a:extLst>
              <a:ext uri="{FF2B5EF4-FFF2-40B4-BE49-F238E27FC236}">
                <a16:creationId xmlns:a16="http://schemas.microsoft.com/office/drawing/2014/main" id="{CE6AE645-C532-30A1-C6E7-BCB2B5D326FE}"/>
              </a:ext>
            </a:extLst>
          </p:cNvPr>
          <p:cNvCxnSpPr/>
          <p:nvPr/>
        </p:nvCxnSpPr>
        <p:spPr>
          <a:xfrm>
            <a:off x="8442352" y="3289134"/>
            <a:ext cx="414212" cy="0"/>
          </a:xfrm>
          <a:prstGeom prst="straightConnector1">
            <a:avLst/>
          </a:prstGeom>
          <a:ln w="38100">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17" name="TextBox 22">
            <a:extLst>
              <a:ext uri="{FF2B5EF4-FFF2-40B4-BE49-F238E27FC236}">
                <a16:creationId xmlns:a16="http://schemas.microsoft.com/office/drawing/2014/main" id="{B34FBBCD-36A8-D23F-8C75-4ED86FFE5268}"/>
              </a:ext>
            </a:extLst>
          </p:cNvPr>
          <p:cNvSpPr txBox="1"/>
          <p:nvPr/>
        </p:nvSpPr>
        <p:spPr>
          <a:xfrm>
            <a:off x="5060354" y="1904037"/>
            <a:ext cx="2045753" cy="492443"/>
          </a:xfrm>
          <a:prstGeom prst="rect">
            <a:avLst/>
          </a:prstGeom>
          <a:noFill/>
        </p:spPr>
        <p:txBody>
          <a:bodyPr wrap="none" rtlCol="0" anchor="ctr">
            <a:spAutoFit/>
          </a:bodyPr>
          <a:lstStyle/>
          <a:p>
            <a:pPr algn="ctr"/>
            <a:r>
              <a:rPr lang="en-US" sz="1400" b="1" dirty="0">
                <a:solidFill>
                  <a:schemeClr val="bg1"/>
                </a:solidFill>
                <a:latin typeface="Montserrat" pitchFamily="2" charset="77"/>
              </a:rPr>
              <a:t>BEFOLKNINGEN 16+</a:t>
            </a:r>
          </a:p>
          <a:p>
            <a:pPr algn="ctr"/>
            <a:r>
              <a:rPr lang="en-US" sz="1100" b="1" dirty="0">
                <a:solidFill>
                  <a:schemeClr val="bg1"/>
                </a:solidFill>
                <a:latin typeface="Montserrat" pitchFamily="2" charset="77"/>
              </a:rPr>
              <a:t>4.406.000 </a:t>
            </a:r>
            <a:r>
              <a:rPr lang="en-US" sz="1100" b="1" dirty="0" err="1">
                <a:solidFill>
                  <a:schemeClr val="bg1"/>
                </a:solidFill>
                <a:latin typeface="Montserrat" pitchFamily="2" charset="77"/>
              </a:rPr>
              <a:t>personer</a:t>
            </a:r>
            <a:endParaRPr lang="en-US" sz="1100" b="1" dirty="0">
              <a:solidFill>
                <a:schemeClr val="bg1"/>
              </a:solidFill>
              <a:latin typeface="Montserrat" pitchFamily="2" charset="77"/>
            </a:endParaRPr>
          </a:p>
        </p:txBody>
      </p:sp>
      <p:sp>
        <p:nvSpPr>
          <p:cNvPr id="18" name="TextBox 23">
            <a:extLst>
              <a:ext uri="{FF2B5EF4-FFF2-40B4-BE49-F238E27FC236}">
                <a16:creationId xmlns:a16="http://schemas.microsoft.com/office/drawing/2014/main" id="{8C62C9FF-B855-8D76-917A-7C8EACA45640}"/>
              </a:ext>
            </a:extLst>
          </p:cNvPr>
          <p:cNvSpPr txBox="1"/>
          <p:nvPr/>
        </p:nvSpPr>
        <p:spPr>
          <a:xfrm>
            <a:off x="4135066" y="2871707"/>
            <a:ext cx="3895617" cy="492443"/>
          </a:xfrm>
          <a:prstGeom prst="rect">
            <a:avLst/>
          </a:prstGeom>
          <a:noFill/>
        </p:spPr>
        <p:txBody>
          <a:bodyPr wrap="none" rtlCol="0" anchor="ctr">
            <a:spAutoFit/>
          </a:bodyPr>
          <a:lstStyle/>
          <a:p>
            <a:pPr algn="ctr"/>
            <a:r>
              <a:rPr lang="en-US" sz="1400" b="1" dirty="0">
                <a:solidFill>
                  <a:schemeClr val="bg1"/>
                </a:solidFill>
                <a:latin typeface="Montserrat" pitchFamily="2" charset="77"/>
              </a:rPr>
              <a:t>LESER FOR EGNE ELLER ANDRES BARN</a:t>
            </a:r>
          </a:p>
          <a:p>
            <a:pPr algn="ctr"/>
            <a:r>
              <a:rPr lang="en-US" sz="1100" b="1" dirty="0">
                <a:solidFill>
                  <a:schemeClr val="bg1"/>
                </a:solidFill>
                <a:latin typeface="Montserrat" pitchFamily="2" charset="77"/>
              </a:rPr>
              <a:t>Ca. 1.299.000 personer</a:t>
            </a:r>
          </a:p>
        </p:txBody>
      </p:sp>
      <p:sp>
        <p:nvSpPr>
          <p:cNvPr id="19" name="TextBox 24">
            <a:extLst>
              <a:ext uri="{FF2B5EF4-FFF2-40B4-BE49-F238E27FC236}">
                <a16:creationId xmlns:a16="http://schemas.microsoft.com/office/drawing/2014/main" id="{4D51A1D2-968E-9C37-58AF-431166081BEF}"/>
              </a:ext>
            </a:extLst>
          </p:cNvPr>
          <p:cNvSpPr txBox="1"/>
          <p:nvPr/>
        </p:nvSpPr>
        <p:spPr>
          <a:xfrm>
            <a:off x="4352489" y="3765076"/>
            <a:ext cx="3566467" cy="492443"/>
          </a:xfrm>
          <a:prstGeom prst="rect">
            <a:avLst/>
          </a:prstGeom>
          <a:noFill/>
        </p:spPr>
        <p:txBody>
          <a:bodyPr wrap="square" rtlCol="0" anchor="ctr">
            <a:spAutoFit/>
          </a:bodyPr>
          <a:lstStyle/>
          <a:p>
            <a:pPr algn="ctr"/>
            <a:r>
              <a:rPr lang="en-US" sz="1400" b="1" dirty="0">
                <a:solidFill>
                  <a:schemeClr val="bg1"/>
                </a:solidFill>
                <a:latin typeface="Montserrat" pitchFamily="2" charset="77"/>
              </a:rPr>
              <a:t>HAR EGNE BARN UNDER 10 ÅR</a:t>
            </a:r>
          </a:p>
          <a:p>
            <a:pPr algn="ctr"/>
            <a:r>
              <a:rPr lang="en-US" sz="1100" b="1" dirty="0">
                <a:solidFill>
                  <a:schemeClr val="bg1"/>
                </a:solidFill>
                <a:latin typeface="Montserrat" pitchFamily="2" charset="77"/>
              </a:rPr>
              <a:t>Ca. 616.000 personer</a:t>
            </a:r>
          </a:p>
        </p:txBody>
      </p:sp>
      <p:sp>
        <p:nvSpPr>
          <p:cNvPr id="20" name="TextBox 25">
            <a:extLst>
              <a:ext uri="{FF2B5EF4-FFF2-40B4-BE49-F238E27FC236}">
                <a16:creationId xmlns:a16="http://schemas.microsoft.com/office/drawing/2014/main" id="{DBF4480C-B94E-B10F-C046-305EF01B612C}"/>
              </a:ext>
            </a:extLst>
          </p:cNvPr>
          <p:cNvSpPr txBox="1"/>
          <p:nvPr/>
        </p:nvSpPr>
        <p:spPr>
          <a:xfrm>
            <a:off x="4795377" y="4676759"/>
            <a:ext cx="2577621" cy="492443"/>
          </a:xfrm>
          <a:prstGeom prst="rect">
            <a:avLst/>
          </a:prstGeom>
          <a:noFill/>
        </p:spPr>
        <p:txBody>
          <a:bodyPr wrap="square" rtlCol="0" anchor="ctr">
            <a:spAutoFit/>
          </a:bodyPr>
          <a:lstStyle/>
          <a:p>
            <a:pPr algn="ctr"/>
            <a:r>
              <a:rPr lang="en-US" sz="1400" b="1" dirty="0">
                <a:solidFill>
                  <a:schemeClr val="bg1"/>
                </a:solidFill>
                <a:latin typeface="Montserrat" pitchFamily="2" charset="77"/>
              </a:rPr>
              <a:t>LESER FOR EGNE BARN</a:t>
            </a:r>
          </a:p>
          <a:p>
            <a:pPr algn="ctr"/>
            <a:r>
              <a:rPr lang="en-US" sz="1100" b="1" dirty="0">
                <a:solidFill>
                  <a:schemeClr val="bg1"/>
                </a:solidFill>
                <a:latin typeface="Montserrat" pitchFamily="2" charset="77"/>
              </a:rPr>
              <a:t>Ca. 511.288</a:t>
            </a:r>
          </a:p>
        </p:txBody>
      </p:sp>
      <p:sp>
        <p:nvSpPr>
          <p:cNvPr id="21" name="TextBox 26">
            <a:extLst>
              <a:ext uri="{FF2B5EF4-FFF2-40B4-BE49-F238E27FC236}">
                <a16:creationId xmlns:a16="http://schemas.microsoft.com/office/drawing/2014/main" id="{034E21B9-CDAC-03BF-42C8-83715FCA47D7}"/>
              </a:ext>
            </a:extLst>
          </p:cNvPr>
          <p:cNvSpPr txBox="1"/>
          <p:nvPr/>
        </p:nvSpPr>
        <p:spPr>
          <a:xfrm>
            <a:off x="5372979" y="5547182"/>
            <a:ext cx="1506675" cy="523220"/>
          </a:xfrm>
          <a:prstGeom prst="rect">
            <a:avLst/>
          </a:prstGeom>
          <a:noFill/>
        </p:spPr>
        <p:txBody>
          <a:bodyPr wrap="square" rtlCol="0" anchor="ctr">
            <a:spAutoFit/>
          </a:bodyPr>
          <a:lstStyle/>
          <a:p>
            <a:pPr algn="ctr"/>
            <a:r>
              <a:rPr lang="en-US" sz="1000" b="1" dirty="0">
                <a:solidFill>
                  <a:schemeClr val="bg1"/>
                </a:solidFill>
                <a:latin typeface="Montserrat" pitchFamily="2" charset="77"/>
              </a:rPr>
              <a:t>LESER FOR ANDRE SINE BARN</a:t>
            </a:r>
          </a:p>
          <a:p>
            <a:pPr algn="ctr"/>
            <a:r>
              <a:rPr lang="en-US" sz="800" b="1" dirty="0">
                <a:solidFill>
                  <a:schemeClr val="bg1"/>
                </a:solidFill>
                <a:latin typeface="Montserrat" pitchFamily="2" charset="77"/>
              </a:rPr>
              <a:t>Ca. 648.000</a:t>
            </a:r>
          </a:p>
        </p:txBody>
      </p:sp>
      <p:sp>
        <p:nvSpPr>
          <p:cNvPr id="26" name="Subtitle 2">
            <a:extLst>
              <a:ext uri="{FF2B5EF4-FFF2-40B4-BE49-F238E27FC236}">
                <a16:creationId xmlns:a16="http://schemas.microsoft.com/office/drawing/2014/main" id="{59DBD2D1-0899-12D5-B9DB-9F4711E52549}"/>
              </a:ext>
            </a:extLst>
          </p:cNvPr>
          <p:cNvSpPr txBox="1">
            <a:spLocks/>
          </p:cNvSpPr>
          <p:nvPr/>
        </p:nvSpPr>
        <p:spPr>
          <a:xfrm>
            <a:off x="165970" y="2022048"/>
            <a:ext cx="2395058" cy="548839"/>
          </a:xfrm>
          <a:prstGeom prst="rect">
            <a:avLst/>
          </a:prstGeom>
        </p:spPr>
        <p:txBody>
          <a:bodyPr vert="horz" wrap="square" lIns="108745" tIns="54373" rIns="108745" bIns="54373"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1750"/>
              </a:lnSpc>
              <a:spcBef>
                <a:spcPts val="0"/>
              </a:spcBef>
            </a:pPr>
            <a:r>
              <a:rPr lang="nb-NO" sz="1200" dirty="0">
                <a:solidFill>
                  <a:schemeClr val="tx1"/>
                </a:solidFill>
                <a:latin typeface="Arial" panose="020B0604020202020204" pitchFamily="34" charset="0"/>
                <a:ea typeface="Open Sans Light" panose="020B0306030504020204" pitchFamily="34" charset="0"/>
                <a:cs typeface="Arial" panose="020B0604020202020204" pitchFamily="34" charset="0"/>
              </a:rPr>
              <a:t>Befolkningen16 år eller eldre</a:t>
            </a:r>
          </a:p>
          <a:p>
            <a:pPr algn="r">
              <a:lnSpc>
                <a:spcPts val="1750"/>
              </a:lnSpc>
              <a:spcBef>
                <a:spcPts val="0"/>
              </a:spcBef>
            </a:pPr>
            <a:r>
              <a:rPr lang="nb-NO" sz="1200" dirty="0">
                <a:solidFill>
                  <a:schemeClr val="tx1"/>
                </a:solidFill>
                <a:latin typeface="Arial" panose="020B0604020202020204" pitchFamily="34" charset="0"/>
                <a:ea typeface="Open Sans Light" panose="020B0306030504020204" pitchFamily="34" charset="0"/>
                <a:cs typeface="Arial" panose="020B0604020202020204" pitchFamily="34" charset="0"/>
              </a:rPr>
              <a:t>4.406.000 personer (ref. SSB)</a:t>
            </a:r>
          </a:p>
        </p:txBody>
      </p:sp>
      <p:sp>
        <p:nvSpPr>
          <p:cNvPr id="28" name="Subtitle 2">
            <a:extLst>
              <a:ext uri="{FF2B5EF4-FFF2-40B4-BE49-F238E27FC236}">
                <a16:creationId xmlns:a16="http://schemas.microsoft.com/office/drawing/2014/main" id="{18A65934-88E4-277D-BDE9-DC5DCEA2BC32}"/>
              </a:ext>
            </a:extLst>
          </p:cNvPr>
          <p:cNvSpPr txBox="1">
            <a:spLocks/>
          </p:cNvSpPr>
          <p:nvPr/>
        </p:nvSpPr>
        <p:spPr>
          <a:xfrm>
            <a:off x="1398777" y="3822806"/>
            <a:ext cx="2395058" cy="548839"/>
          </a:xfrm>
          <a:prstGeom prst="rect">
            <a:avLst/>
          </a:prstGeom>
        </p:spPr>
        <p:txBody>
          <a:bodyPr vert="horz" wrap="square" lIns="108745" tIns="54373" rIns="108745" bIns="54373"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1750"/>
              </a:lnSpc>
              <a:spcBef>
                <a:spcPts val="0"/>
              </a:spcBef>
            </a:pPr>
            <a:r>
              <a:rPr lang="nb-NO" sz="1200" dirty="0">
                <a:solidFill>
                  <a:schemeClr val="tx1"/>
                </a:solidFill>
                <a:latin typeface="Arial" panose="020B0604020202020204" pitchFamily="34" charset="0"/>
                <a:ea typeface="Open Sans Light" panose="020B0306030504020204" pitchFamily="34" charset="0"/>
                <a:cs typeface="Arial" panose="020B0604020202020204" pitchFamily="34" charset="0"/>
              </a:rPr>
              <a:t>14% i befolkningen </a:t>
            </a:r>
          </a:p>
          <a:p>
            <a:pPr algn="r">
              <a:lnSpc>
                <a:spcPts val="1750"/>
              </a:lnSpc>
              <a:spcBef>
                <a:spcPts val="0"/>
              </a:spcBef>
            </a:pPr>
            <a:r>
              <a:rPr lang="nb-NO" sz="1200" dirty="0">
                <a:solidFill>
                  <a:schemeClr val="tx1"/>
                </a:solidFill>
                <a:latin typeface="Arial" panose="020B0604020202020204" pitchFamily="34" charset="0"/>
                <a:ea typeface="Open Sans Light" panose="020B0306030504020204" pitchFamily="34" charset="0"/>
                <a:cs typeface="Arial" panose="020B0604020202020204" pitchFamily="34" charset="0"/>
              </a:rPr>
              <a:t>har barn under 10 år</a:t>
            </a:r>
          </a:p>
        </p:txBody>
      </p:sp>
      <p:sp>
        <p:nvSpPr>
          <p:cNvPr id="29" name="Subtitle 2">
            <a:extLst>
              <a:ext uri="{FF2B5EF4-FFF2-40B4-BE49-F238E27FC236}">
                <a16:creationId xmlns:a16="http://schemas.microsoft.com/office/drawing/2014/main" id="{1E7FB601-5A43-9313-19D7-A202D258F974}"/>
              </a:ext>
            </a:extLst>
          </p:cNvPr>
          <p:cNvSpPr txBox="1">
            <a:spLocks/>
          </p:cNvSpPr>
          <p:nvPr/>
        </p:nvSpPr>
        <p:spPr>
          <a:xfrm>
            <a:off x="2561027" y="5518493"/>
            <a:ext cx="2308315" cy="779671"/>
          </a:xfrm>
          <a:prstGeom prst="rect">
            <a:avLst/>
          </a:prstGeom>
        </p:spPr>
        <p:txBody>
          <a:bodyPr vert="horz" wrap="square" lIns="108745" tIns="54373" rIns="108745" bIns="54373"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1750"/>
              </a:lnSpc>
              <a:spcBef>
                <a:spcPts val="0"/>
              </a:spcBef>
            </a:pPr>
            <a:r>
              <a:rPr lang="nb-NO" sz="1200" dirty="0">
                <a:solidFill>
                  <a:schemeClr val="tx1"/>
                </a:solidFill>
                <a:latin typeface="Arial" panose="020B0604020202020204" pitchFamily="34" charset="0"/>
                <a:ea typeface="Open Sans Light" panose="020B0306030504020204" pitchFamily="34" charset="0"/>
                <a:cs typeface="Arial" panose="020B0604020202020204" pitchFamily="34" charset="0"/>
              </a:rPr>
              <a:t>15% i befolkningen leser </a:t>
            </a:r>
          </a:p>
          <a:p>
            <a:pPr algn="r">
              <a:lnSpc>
                <a:spcPts val="1750"/>
              </a:lnSpc>
              <a:spcBef>
                <a:spcPts val="0"/>
              </a:spcBef>
            </a:pPr>
            <a:r>
              <a:rPr lang="nb-NO" sz="1200" dirty="0">
                <a:solidFill>
                  <a:schemeClr val="tx1"/>
                </a:solidFill>
                <a:latin typeface="Arial" panose="020B0604020202020204" pitchFamily="34" charset="0"/>
                <a:ea typeface="Open Sans Light" panose="020B0306030504020204" pitchFamily="34" charset="0"/>
                <a:cs typeface="Arial" panose="020B0604020202020204" pitchFamily="34" charset="0"/>
              </a:rPr>
              <a:t>for andre barn enn sine egne </a:t>
            </a:r>
          </a:p>
          <a:p>
            <a:pPr algn="r">
              <a:lnSpc>
                <a:spcPts val="1750"/>
              </a:lnSpc>
              <a:spcBef>
                <a:spcPts val="0"/>
              </a:spcBef>
            </a:pPr>
            <a:r>
              <a:rPr lang="nb-NO" sz="900" i="1" dirty="0">
                <a:solidFill>
                  <a:schemeClr val="tx1"/>
                </a:solidFill>
                <a:latin typeface="Arial" panose="020B0604020202020204" pitchFamily="34" charset="0"/>
                <a:ea typeface="Open Sans Light" panose="020B0306030504020204" pitchFamily="34" charset="0"/>
                <a:cs typeface="Arial" panose="020B0604020202020204" pitchFamily="34" charset="0"/>
              </a:rPr>
              <a:t>(alder på barna ikke kartlagt)</a:t>
            </a:r>
          </a:p>
        </p:txBody>
      </p:sp>
      <p:sp>
        <p:nvSpPr>
          <p:cNvPr id="30" name="Subtitle 2">
            <a:extLst>
              <a:ext uri="{FF2B5EF4-FFF2-40B4-BE49-F238E27FC236}">
                <a16:creationId xmlns:a16="http://schemas.microsoft.com/office/drawing/2014/main" id="{9FFC383C-FAA8-7B5A-01CE-EB1EBF8BAB96}"/>
              </a:ext>
            </a:extLst>
          </p:cNvPr>
          <p:cNvSpPr txBox="1">
            <a:spLocks/>
          </p:cNvSpPr>
          <p:nvPr/>
        </p:nvSpPr>
        <p:spPr>
          <a:xfrm>
            <a:off x="8955577" y="3020592"/>
            <a:ext cx="2680790" cy="548839"/>
          </a:xfrm>
          <a:prstGeom prst="rect">
            <a:avLst/>
          </a:prstGeom>
        </p:spPr>
        <p:txBody>
          <a:bodyPr vert="horz" wrap="square" lIns="108745" tIns="54373" rIns="108745" bIns="54373"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spcBef>
                <a:spcPts val="0"/>
              </a:spcBef>
            </a:pPr>
            <a:r>
              <a:rPr lang="nb-NO" sz="1800" b="1" dirty="0">
                <a:solidFill>
                  <a:schemeClr val="tx1"/>
                </a:solidFill>
                <a:latin typeface="Arial" panose="020B0604020202020204" pitchFamily="34" charset="0"/>
                <a:ea typeface="Open Sans Light" panose="020B0306030504020204" pitchFamily="34" charset="0"/>
                <a:cs typeface="Arial" panose="020B0604020202020204" pitchFamily="34" charset="0"/>
              </a:rPr>
              <a:t>29,5%</a:t>
            </a:r>
            <a:r>
              <a:rPr lang="nb-NO" sz="1200" dirty="0">
                <a:solidFill>
                  <a:schemeClr val="tx1"/>
                </a:solidFill>
                <a:latin typeface="Arial" panose="020B0604020202020204" pitchFamily="34" charset="0"/>
                <a:ea typeface="Open Sans Light" panose="020B0306030504020204" pitchFamily="34" charset="0"/>
                <a:cs typeface="Arial" panose="020B0604020202020204" pitchFamily="34" charset="0"/>
              </a:rPr>
              <a:t> av befolkningen leser for egne og/eller andre sine barn</a:t>
            </a:r>
          </a:p>
        </p:txBody>
      </p:sp>
      <p:sp>
        <p:nvSpPr>
          <p:cNvPr id="31" name="Subtitle 2">
            <a:extLst>
              <a:ext uri="{FF2B5EF4-FFF2-40B4-BE49-F238E27FC236}">
                <a16:creationId xmlns:a16="http://schemas.microsoft.com/office/drawing/2014/main" id="{53671CA0-6D1F-7848-FABD-41C706BAC321}"/>
              </a:ext>
            </a:extLst>
          </p:cNvPr>
          <p:cNvSpPr txBox="1">
            <a:spLocks/>
          </p:cNvSpPr>
          <p:nvPr/>
        </p:nvSpPr>
        <p:spPr>
          <a:xfrm>
            <a:off x="7940309" y="4706370"/>
            <a:ext cx="2395058" cy="548839"/>
          </a:xfrm>
          <a:prstGeom prst="rect">
            <a:avLst/>
          </a:prstGeom>
        </p:spPr>
        <p:txBody>
          <a:bodyPr vert="horz" wrap="square" lIns="108745" tIns="54373" rIns="108745" bIns="54373"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spcBef>
                <a:spcPts val="0"/>
              </a:spcBef>
            </a:pPr>
            <a:r>
              <a:rPr lang="nb-NO" sz="1800" b="1" dirty="0">
                <a:solidFill>
                  <a:schemeClr val="tx1"/>
                </a:solidFill>
                <a:latin typeface="Arial" panose="020B0604020202020204" pitchFamily="34" charset="0"/>
                <a:ea typeface="Open Sans Light" panose="020B0306030504020204" pitchFamily="34" charset="0"/>
                <a:cs typeface="Arial" panose="020B0604020202020204" pitchFamily="34" charset="0"/>
              </a:rPr>
              <a:t>83%</a:t>
            </a:r>
            <a:r>
              <a:rPr lang="nb-NO" sz="1800" dirty="0">
                <a:solidFill>
                  <a:schemeClr val="tx1"/>
                </a:solidFill>
                <a:latin typeface="Arial" panose="020B0604020202020204" pitchFamily="34" charset="0"/>
                <a:ea typeface="Open Sans Light" panose="020B0306030504020204" pitchFamily="34" charset="0"/>
                <a:cs typeface="Arial" panose="020B0604020202020204" pitchFamily="34" charset="0"/>
              </a:rPr>
              <a:t> </a:t>
            </a:r>
            <a:r>
              <a:rPr lang="nb-NO" sz="1200" dirty="0">
                <a:solidFill>
                  <a:schemeClr val="tx1"/>
                </a:solidFill>
                <a:latin typeface="Arial" panose="020B0604020202020204" pitchFamily="34" charset="0"/>
                <a:ea typeface="Open Sans Light" panose="020B0306030504020204" pitchFamily="34" charset="0"/>
                <a:cs typeface="Arial" panose="020B0604020202020204" pitchFamily="34" charset="0"/>
              </a:rPr>
              <a:t>av de som har egne barn under 10 år leser for disse</a:t>
            </a:r>
          </a:p>
        </p:txBody>
      </p:sp>
      <p:sp>
        <p:nvSpPr>
          <p:cNvPr id="32" name="Tittel 1">
            <a:extLst>
              <a:ext uri="{FF2B5EF4-FFF2-40B4-BE49-F238E27FC236}">
                <a16:creationId xmlns:a16="http://schemas.microsoft.com/office/drawing/2014/main" id="{7FFF8CD7-2FBA-2286-4C69-F03FB7600940}"/>
              </a:ext>
            </a:extLst>
          </p:cNvPr>
          <p:cNvSpPr>
            <a:spLocks noGrp="1"/>
          </p:cNvSpPr>
          <p:nvPr>
            <p:ph type="title"/>
          </p:nvPr>
        </p:nvSpPr>
        <p:spPr/>
        <p:txBody>
          <a:bodyPr/>
          <a:lstStyle/>
          <a:p>
            <a:r>
              <a:rPr lang="nb-NO" sz="1200" dirty="0">
                <a:solidFill>
                  <a:schemeClr val="tx1">
                    <a:lumMod val="50000"/>
                    <a:lumOff val="50000"/>
                  </a:schemeClr>
                </a:solidFill>
              </a:rPr>
              <a:t>LESING FOR BARN;</a:t>
            </a:r>
            <a:br>
              <a:rPr lang="nb-NO" sz="1200" dirty="0">
                <a:solidFill>
                  <a:schemeClr val="tx1">
                    <a:lumMod val="50000"/>
                    <a:lumOff val="50000"/>
                  </a:schemeClr>
                </a:solidFill>
              </a:rPr>
            </a:br>
            <a:r>
              <a:rPr lang="nb-NO" dirty="0"/>
              <a:t>83% av de som har barn under 10 år leser for disse</a:t>
            </a:r>
            <a:br>
              <a:rPr lang="nb-NO" dirty="0"/>
            </a:br>
            <a:r>
              <a:rPr lang="nb-NO" sz="1200" dirty="0"/>
              <a:t>3 av 10 i befolkningen leser for barn – om det er egne eller andres</a:t>
            </a:r>
            <a:endParaRPr lang="nb-NO" sz="1600" dirty="0"/>
          </a:p>
        </p:txBody>
      </p:sp>
      <p:sp>
        <p:nvSpPr>
          <p:cNvPr id="34" name="TekstSylinder 33">
            <a:extLst>
              <a:ext uri="{FF2B5EF4-FFF2-40B4-BE49-F238E27FC236}">
                <a16:creationId xmlns:a16="http://schemas.microsoft.com/office/drawing/2014/main" id="{BF8F919F-2F51-E1FA-45D4-5C4208798F75}"/>
              </a:ext>
            </a:extLst>
          </p:cNvPr>
          <p:cNvSpPr txBox="1"/>
          <p:nvPr/>
        </p:nvSpPr>
        <p:spPr>
          <a:xfrm>
            <a:off x="70283" y="6611779"/>
            <a:ext cx="10584808" cy="230832"/>
          </a:xfrm>
          <a:prstGeom prst="rect">
            <a:avLst/>
          </a:prstGeom>
          <a:noFill/>
        </p:spPr>
        <p:txBody>
          <a:bodyPr wrap="square">
            <a:spAutoFit/>
          </a:bodyPr>
          <a:lstStyle/>
          <a:p>
            <a:r>
              <a:rPr lang="nb-NO" sz="900" b="1" dirty="0">
                <a:solidFill>
                  <a:schemeClr val="tx1">
                    <a:lumMod val="50000"/>
                    <a:lumOff val="50000"/>
                  </a:schemeClr>
                </a:solidFill>
              </a:rPr>
              <a:t>Har du barn i nær relasjon som du leser for / spiller av lydbøker for – om det er egne eller andres barn?</a:t>
            </a:r>
          </a:p>
        </p:txBody>
      </p:sp>
    </p:spTree>
    <p:extLst>
      <p:ext uri="{BB962C8B-B14F-4D97-AF65-F5344CB8AC3E}">
        <p14:creationId xmlns:p14="http://schemas.microsoft.com/office/powerpoint/2010/main" val="277336571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8720D2-4B9F-4EC7-8E2E-E57F028F65BD}"/>
              </a:ext>
            </a:extLst>
          </p:cNvPr>
          <p:cNvSpPr>
            <a:spLocks noGrp="1"/>
          </p:cNvSpPr>
          <p:nvPr>
            <p:ph type="title"/>
          </p:nvPr>
        </p:nvSpPr>
        <p:spPr>
          <a:xfrm>
            <a:off x="733425" y="332656"/>
            <a:ext cx="10725149" cy="911225"/>
          </a:xfrm>
        </p:spPr>
        <p:txBody>
          <a:bodyPr/>
          <a:lstStyle/>
          <a:p>
            <a:r>
              <a:rPr lang="nb-NO" sz="1200" dirty="0">
                <a:solidFill>
                  <a:schemeClr val="bg1">
                    <a:lumMod val="50000"/>
                  </a:schemeClr>
                </a:solidFill>
              </a:rPr>
              <a:t>TEKNISK INFORMASJON</a:t>
            </a:r>
            <a:br>
              <a:rPr lang="nb-NO" sz="1200" dirty="0">
                <a:solidFill>
                  <a:schemeClr val="bg1">
                    <a:lumMod val="50000"/>
                  </a:schemeClr>
                </a:solidFill>
              </a:rPr>
            </a:br>
            <a:r>
              <a:rPr lang="nb-NO" dirty="0"/>
              <a:t>Sampling og vekting av leserundersøkelsen</a:t>
            </a:r>
          </a:p>
        </p:txBody>
      </p:sp>
      <p:sp>
        <p:nvSpPr>
          <p:cNvPr id="3" name="TekstSylinder 2">
            <a:extLst>
              <a:ext uri="{FF2B5EF4-FFF2-40B4-BE49-F238E27FC236}">
                <a16:creationId xmlns:a16="http://schemas.microsoft.com/office/drawing/2014/main" id="{39A5D2C9-DD5E-4768-9F25-BCBBC592AD26}"/>
              </a:ext>
            </a:extLst>
          </p:cNvPr>
          <p:cNvSpPr txBox="1"/>
          <p:nvPr/>
        </p:nvSpPr>
        <p:spPr>
          <a:xfrm>
            <a:off x="646888" y="1412056"/>
            <a:ext cx="11195644" cy="4278094"/>
          </a:xfrm>
          <a:prstGeom prst="rect">
            <a:avLst/>
          </a:prstGeom>
          <a:noFill/>
        </p:spPr>
        <p:txBody>
          <a:bodyPr wrap="square" rtlCol="0">
            <a:spAutoFit/>
          </a:bodyPr>
          <a:lstStyle/>
          <a:p>
            <a:pPr marL="0" indent="0">
              <a:buNone/>
            </a:pPr>
            <a:r>
              <a:rPr lang="nb-NO" sz="1600" dirty="0"/>
              <a:t>Totalt antall invitasjoner sendt: 14661</a:t>
            </a:r>
          </a:p>
          <a:p>
            <a:pPr marL="0" indent="0">
              <a:buNone/>
            </a:pPr>
            <a:r>
              <a:rPr lang="nb-NO" sz="1600" dirty="0"/>
              <a:t>Totalt nummer av fullførte intervju: 2119 (responsrate 14,45%)</a:t>
            </a:r>
          </a:p>
          <a:p>
            <a:pPr marL="0" indent="0">
              <a:buNone/>
            </a:pPr>
            <a:r>
              <a:rPr lang="nb-NO" sz="1600" dirty="0"/>
              <a:t>Totalt antall startet, men ikke fullført : 607</a:t>
            </a:r>
          </a:p>
          <a:p>
            <a:pPr marL="0" indent="0">
              <a:buNone/>
            </a:pPr>
            <a:r>
              <a:rPr lang="nb-NO" sz="1600" dirty="0"/>
              <a:t>Totalt antall ikke i målgruppen: 37</a:t>
            </a:r>
          </a:p>
          <a:p>
            <a:endParaRPr lang="nb-NO" sz="1600" dirty="0"/>
          </a:p>
          <a:p>
            <a:r>
              <a:rPr lang="nb-NO" sz="1600" dirty="0"/>
              <a:t>For å få et korrekt representativt nettoutvalg fra panelet har vi stratifisert på variablene kjønn, alder, region. Det betyr at utvalget er trukket basert på korrekte populasjonsfordelinger innen hver av disse gruppene.</a:t>
            </a:r>
          </a:p>
          <a:p>
            <a:r>
              <a:rPr lang="nb-NO" sz="1600" dirty="0"/>
              <a:t>Utsendelser av invitasjoner gjøres etter kvotematrisen nedenfor</a:t>
            </a:r>
          </a:p>
          <a:p>
            <a:r>
              <a:rPr lang="nb-NO" sz="1600" dirty="0"/>
              <a:t>Data er vektet etter: region/kjønn/alder </a:t>
            </a:r>
            <a:r>
              <a:rPr lang="nb-NO" sz="1600" dirty="0">
                <a:solidFill>
                  <a:srgbClr val="000000"/>
                </a:solidFill>
                <a:latin typeface="Calibri" panose="020F0502020204030204" pitchFamily="34" charset="0"/>
              </a:rPr>
              <a:t>16-19</a:t>
            </a:r>
            <a:r>
              <a:rPr lang="nb-NO" sz="1600" dirty="0"/>
              <a:t> </a:t>
            </a:r>
            <a:r>
              <a:rPr lang="nb-NO" sz="1600" dirty="0">
                <a:solidFill>
                  <a:srgbClr val="000000"/>
                </a:solidFill>
                <a:latin typeface="Calibri" panose="020F0502020204030204" pitchFamily="34" charset="0"/>
              </a:rPr>
              <a:t>20-24</a:t>
            </a:r>
            <a:r>
              <a:rPr lang="nb-NO" sz="1600" dirty="0"/>
              <a:t> </a:t>
            </a:r>
            <a:r>
              <a:rPr lang="nb-NO" sz="1600" dirty="0">
                <a:solidFill>
                  <a:srgbClr val="000000"/>
                </a:solidFill>
                <a:latin typeface="Calibri" panose="020F0502020204030204" pitchFamily="34" charset="0"/>
              </a:rPr>
              <a:t>25-29</a:t>
            </a:r>
            <a:r>
              <a:rPr lang="nb-NO" sz="1600" dirty="0"/>
              <a:t> </a:t>
            </a:r>
            <a:r>
              <a:rPr lang="nb-NO" sz="1600" dirty="0">
                <a:solidFill>
                  <a:srgbClr val="000000"/>
                </a:solidFill>
                <a:latin typeface="Calibri" panose="020F0502020204030204" pitchFamily="34" charset="0"/>
              </a:rPr>
              <a:t>30-39</a:t>
            </a:r>
            <a:r>
              <a:rPr lang="nb-NO" sz="1600" dirty="0"/>
              <a:t> </a:t>
            </a:r>
            <a:r>
              <a:rPr lang="nb-NO" sz="1600" dirty="0">
                <a:solidFill>
                  <a:srgbClr val="000000"/>
                </a:solidFill>
                <a:latin typeface="Calibri" panose="020F0502020204030204" pitchFamily="34" charset="0"/>
              </a:rPr>
              <a:t>40-49</a:t>
            </a:r>
            <a:r>
              <a:rPr lang="nb-NO" sz="1600" dirty="0"/>
              <a:t> </a:t>
            </a:r>
            <a:r>
              <a:rPr lang="nb-NO" sz="1600" dirty="0">
                <a:solidFill>
                  <a:srgbClr val="000000"/>
                </a:solidFill>
                <a:latin typeface="Calibri" panose="020F0502020204030204" pitchFamily="34" charset="0"/>
              </a:rPr>
              <a:t>50-59</a:t>
            </a:r>
            <a:r>
              <a:rPr lang="nb-NO" sz="1600" dirty="0"/>
              <a:t> </a:t>
            </a:r>
            <a:r>
              <a:rPr lang="nb-NO" sz="1600" dirty="0">
                <a:solidFill>
                  <a:srgbClr val="000000"/>
                </a:solidFill>
                <a:latin typeface="Calibri" panose="020F0502020204030204" pitchFamily="34" charset="0"/>
              </a:rPr>
              <a:t>60-69</a:t>
            </a:r>
            <a:r>
              <a:rPr lang="nb-NO" sz="1600" dirty="0"/>
              <a:t> </a:t>
            </a:r>
            <a:r>
              <a:rPr lang="nb-NO" sz="1600" dirty="0">
                <a:solidFill>
                  <a:srgbClr val="000000"/>
                </a:solidFill>
                <a:latin typeface="Calibri" panose="020F0502020204030204" pitchFamily="34" charset="0"/>
              </a:rPr>
              <a:t>70+</a:t>
            </a:r>
            <a:r>
              <a:rPr lang="nb-NO" sz="1600" dirty="0"/>
              <a:t> sammen med utdanningsnivå</a:t>
            </a:r>
          </a:p>
          <a:p>
            <a:endParaRPr lang="nb-NO" sz="1600" dirty="0"/>
          </a:p>
          <a:p>
            <a:endParaRPr lang="nb-NO" sz="1600" dirty="0"/>
          </a:p>
          <a:p>
            <a:endParaRPr lang="nb-NO" sz="1600" dirty="0"/>
          </a:p>
          <a:p>
            <a:endParaRPr lang="nb-NO" sz="1600" dirty="0"/>
          </a:p>
          <a:p>
            <a:endParaRPr lang="nb-NO" sz="1600" dirty="0"/>
          </a:p>
          <a:p>
            <a:endParaRPr lang="nb-NO" sz="1600" dirty="0"/>
          </a:p>
          <a:p>
            <a:endParaRPr lang="nb-NO" sz="1600" dirty="0"/>
          </a:p>
          <a:p>
            <a:endParaRPr lang="nb-NO" sz="1600" dirty="0"/>
          </a:p>
        </p:txBody>
      </p:sp>
      <p:pic>
        <p:nvPicPr>
          <p:cNvPr id="6" name="Picture 5"/>
          <p:cNvPicPr>
            <a:picLocks noChangeAspect="1"/>
          </p:cNvPicPr>
          <p:nvPr/>
        </p:nvPicPr>
        <p:blipFill>
          <a:blip r:embed="rId2"/>
          <a:stretch>
            <a:fillRect/>
          </a:stretch>
        </p:blipFill>
        <p:spPr>
          <a:xfrm>
            <a:off x="646888" y="3788320"/>
            <a:ext cx="7809653" cy="2591025"/>
          </a:xfrm>
          <a:prstGeom prst="rect">
            <a:avLst/>
          </a:prstGeom>
        </p:spPr>
      </p:pic>
      <p:graphicFrame>
        <p:nvGraphicFramePr>
          <p:cNvPr id="7" name="Table 6"/>
          <p:cNvGraphicFramePr>
            <a:graphicFrameLocks noGrp="1"/>
          </p:cNvGraphicFramePr>
          <p:nvPr/>
        </p:nvGraphicFramePr>
        <p:xfrm>
          <a:off x="8606754" y="4436392"/>
          <a:ext cx="2921000" cy="952500"/>
        </p:xfrm>
        <a:graphic>
          <a:graphicData uri="http://schemas.openxmlformats.org/drawingml/2006/table">
            <a:tbl>
              <a:tblPr/>
              <a:tblGrid>
                <a:gridCol w="2921000">
                  <a:extLst>
                    <a:ext uri="{9D8B030D-6E8A-4147-A177-3AD203B41FA5}">
                      <a16:colId xmlns:a16="http://schemas.microsoft.com/office/drawing/2014/main" val="1866475102"/>
                    </a:ext>
                  </a:extLst>
                </a:gridCol>
              </a:tblGrid>
              <a:tr h="190500">
                <a:tc>
                  <a:txBody>
                    <a:bodyPr/>
                    <a:lstStyle/>
                    <a:p>
                      <a:pPr algn="l" fontAlgn="b"/>
                      <a:r>
                        <a:rPr lang="nb-NO" sz="1100" b="0" i="0" u="none" strike="noStrike" dirty="0">
                          <a:solidFill>
                            <a:srgbClr val="000000"/>
                          </a:solidFill>
                          <a:effectLst/>
                          <a:latin typeface="Calibri" panose="020F0502020204030204" pitchFamily="34" charset="0"/>
                        </a:rPr>
                        <a:t>Utdanning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358276722"/>
                  </a:ext>
                </a:extLst>
              </a:tr>
              <a:tr h="190500">
                <a:tc>
                  <a:txBody>
                    <a:bodyPr/>
                    <a:lstStyle/>
                    <a:p>
                      <a:pPr algn="l" fontAlgn="b"/>
                      <a:r>
                        <a:rPr lang="nb-NO" sz="1100" b="0" i="0" u="none" strike="noStrike" dirty="0">
                          <a:solidFill>
                            <a:srgbClr val="000000"/>
                          </a:solidFill>
                          <a:effectLst/>
                          <a:latin typeface="Calibri" panose="020F0502020204030204" pitchFamily="34" charset="0"/>
                        </a:rPr>
                        <a:t>Grunnskole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3018237"/>
                  </a:ext>
                </a:extLst>
              </a:tr>
              <a:tr h="190500">
                <a:tc>
                  <a:txBody>
                    <a:bodyPr/>
                    <a:lstStyle/>
                    <a:p>
                      <a:pPr algn="l" fontAlgn="b"/>
                      <a:r>
                        <a:rPr lang="nb-NO" sz="1100" b="0" i="0" u="none" strike="noStrike" dirty="0">
                          <a:solidFill>
                            <a:srgbClr val="000000"/>
                          </a:solidFill>
                          <a:effectLst/>
                          <a:latin typeface="Calibri" panose="020F0502020204030204" pitchFamily="34" charset="0"/>
                        </a:rPr>
                        <a:t>Videregående og fagskole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6825995"/>
                  </a:ext>
                </a:extLst>
              </a:tr>
              <a:tr h="190500">
                <a:tc>
                  <a:txBody>
                    <a:bodyPr/>
                    <a:lstStyle/>
                    <a:p>
                      <a:pPr algn="l" fontAlgn="b"/>
                      <a:r>
                        <a:rPr lang="nb-NO" sz="1100" b="0" i="0" u="none" strike="noStrike" dirty="0">
                          <a:solidFill>
                            <a:srgbClr val="000000"/>
                          </a:solidFill>
                          <a:effectLst/>
                          <a:latin typeface="Calibri" panose="020F0502020204030204" pitchFamily="34" charset="0"/>
                        </a:rPr>
                        <a:t>Universitet og høgskole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661657"/>
                  </a:ext>
                </a:extLst>
              </a:tr>
              <a:tr h="190500">
                <a:tc>
                  <a:txBody>
                    <a:bodyPr/>
                    <a:lstStyle/>
                    <a:p>
                      <a:pPr algn="l" fontAlgn="b"/>
                      <a:r>
                        <a:rPr lang="nb-NO" sz="1100" b="0" i="0" u="none" strike="noStrike" dirty="0">
                          <a:solidFill>
                            <a:srgbClr val="000000"/>
                          </a:solidFill>
                          <a:effectLst/>
                          <a:latin typeface="Calibri" panose="020F0502020204030204" pitchFamily="34" charset="0"/>
                        </a:rPr>
                        <a:t>Annen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642233"/>
                  </a:ext>
                </a:extLst>
              </a:tr>
            </a:tbl>
          </a:graphicData>
        </a:graphic>
      </p:graphicFrame>
    </p:spTree>
    <p:extLst>
      <p:ext uri="{BB962C8B-B14F-4D97-AF65-F5344CB8AC3E}">
        <p14:creationId xmlns:p14="http://schemas.microsoft.com/office/powerpoint/2010/main" val="27298912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C43D55AE-8B6F-4476-AAC2-1320AB7285A4}"/>
              </a:ext>
            </a:extLst>
          </p:cNvPr>
          <p:cNvGraphicFramePr/>
          <p:nvPr>
            <p:extLst>
              <p:ext uri="{D42A27DB-BD31-4B8C-83A1-F6EECF244321}">
                <p14:modId xmlns:p14="http://schemas.microsoft.com/office/powerpoint/2010/main" val="3163604629"/>
              </p:ext>
            </p:extLst>
          </p:nvPr>
        </p:nvGraphicFramePr>
        <p:xfrm>
          <a:off x="742951" y="1916832"/>
          <a:ext cx="10393609" cy="4176464"/>
        </p:xfrm>
        <a:graphic>
          <a:graphicData uri="http://schemas.openxmlformats.org/drawingml/2006/chart">
            <c:chart xmlns:c="http://schemas.openxmlformats.org/drawingml/2006/chart" xmlns:r="http://schemas.openxmlformats.org/officeDocument/2006/relationships" r:id="rId2"/>
          </a:graphicData>
        </a:graphic>
      </p:graphicFrame>
      <p:sp>
        <p:nvSpPr>
          <p:cNvPr id="5" name="TekstSylinder 4">
            <a:extLst>
              <a:ext uri="{FF2B5EF4-FFF2-40B4-BE49-F238E27FC236}">
                <a16:creationId xmlns:a16="http://schemas.microsoft.com/office/drawing/2014/main" id="{6A3BF1E9-8994-46C8-A77B-50D27792C9E4}"/>
              </a:ext>
            </a:extLst>
          </p:cNvPr>
          <p:cNvSpPr txBox="1"/>
          <p:nvPr/>
        </p:nvSpPr>
        <p:spPr>
          <a:xfrm>
            <a:off x="742951" y="1916832"/>
            <a:ext cx="9529514" cy="830997"/>
          </a:xfrm>
          <a:prstGeom prst="rect">
            <a:avLst/>
          </a:prstGeom>
          <a:noFill/>
        </p:spPr>
        <p:txBody>
          <a:bodyPr wrap="square" rtlCol="0">
            <a:spAutoFit/>
          </a:bodyPr>
          <a:lstStyle/>
          <a:p>
            <a:r>
              <a:rPr lang="nb-NO" b="1" dirty="0"/>
              <a:t>Andel som leser for egne barn blant de som har barn i alderen 0-10 år:</a:t>
            </a:r>
          </a:p>
          <a:p>
            <a:r>
              <a:rPr lang="nb-NO" b="1" dirty="0"/>
              <a:t>i 2021 utgjør er det 14% av befolkningen som har barn under 10 år (n=299)</a:t>
            </a:r>
          </a:p>
          <a:p>
            <a:endParaRPr lang="nb-NO" b="1" dirty="0"/>
          </a:p>
          <a:p>
            <a:endParaRPr lang="nb-NO" b="1" dirty="0"/>
          </a:p>
        </p:txBody>
      </p:sp>
      <p:sp>
        <p:nvSpPr>
          <p:cNvPr id="14" name="Tittel 1">
            <a:extLst>
              <a:ext uri="{FF2B5EF4-FFF2-40B4-BE49-F238E27FC236}">
                <a16:creationId xmlns:a16="http://schemas.microsoft.com/office/drawing/2014/main" id="{456959E1-3A3B-4ACD-97AD-7F8427412A11}"/>
              </a:ext>
            </a:extLst>
          </p:cNvPr>
          <p:cNvSpPr>
            <a:spLocks noGrp="1"/>
          </p:cNvSpPr>
          <p:nvPr>
            <p:ph type="title"/>
          </p:nvPr>
        </p:nvSpPr>
        <p:spPr>
          <a:xfrm>
            <a:off x="742951" y="333376"/>
            <a:ext cx="11329713" cy="1151408"/>
          </a:xfrm>
        </p:spPr>
        <p:txBody>
          <a:bodyPr/>
          <a:lstStyle/>
          <a:p>
            <a:r>
              <a:rPr lang="nb-NO" sz="1200" dirty="0">
                <a:solidFill>
                  <a:schemeClr val="tx1">
                    <a:lumMod val="50000"/>
                    <a:lumOff val="50000"/>
                  </a:schemeClr>
                </a:solidFill>
              </a:rPr>
              <a:t>LESING FOR BARNA SAMMENLIGNET MED TIDLIGERE ÅR:</a:t>
            </a:r>
            <a:br>
              <a:rPr lang="nb-NO" dirty="0"/>
            </a:br>
            <a:r>
              <a:rPr lang="nb-NO" dirty="0"/>
              <a:t>Andel med egne barn under 10 år som leser for barna minst 2-3 ganger i uken øker</a:t>
            </a:r>
            <a:br>
              <a:rPr lang="nb-NO" dirty="0"/>
            </a:br>
            <a:r>
              <a:rPr lang="nb-NO" sz="1200" dirty="0"/>
              <a:t>Fremdeles mange som leser for egne barn under 10 år – men tallet går noe ned (fra 86-83%)</a:t>
            </a:r>
          </a:p>
        </p:txBody>
      </p:sp>
      <p:sp>
        <p:nvSpPr>
          <p:cNvPr id="7" name="TekstSylinder 6">
            <a:extLst>
              <a:ext uri="{FF2B5EF4-FFF2-40B4-BE49-F238E27FC236}">
                <a16:creationId xmlns:a16="http://schemas.microsoft.com/office/drawing/2014/main" id="{64BECC0D-5540-314F-9ADF-2110715BF284}"/>
              </a:ext>
            </a:extLst>
          </p:cNvPr>
          <p:cNvSpPr txBox="1"/>
          <p:nvPr/>
        </p:nvSpPr>
        <p:spPr>
          <a:xfrm>
            <a:off x="47328" y="6309320"/>
            <a:ext cx="5186035" cy="507831"/>
          </a:xfrm>
          <a:prstGeom prst="rect">
            <a:avLst/>
          </a:prstGeom>
          <a:noFill/>
        </p:spPr>
        <p:txBody>
          <a:bodyPr wrap="none" rtlCol="0">
            <a:spAutoFit/>
          </a:bodyPr>
          <a:lstStyle/>
          <a:p>
            <a:r>
              <a:rPr lang="nb-NO" sz="900" i="1" dirty="0"/>
              <a:t>Dog kan vi ikke sammenligne direkte med tidligere år da vi i år har splittet mellom lesing og lytting </a:t>
            </a:r>
            <a:br>
              <a:rPr lang="nb-NO" sz="900" i="1" dirty="0"/>
            </a:br>
            <a:r>
              <a:rPr lang="nb-NO" sz="900" i="1" dirty="0"/>
              <a:t>+ stilt spørsmålet uavhengig av alder på egne barn samt også spurt for andres barn</a:t>
            </a:r>
          </a:p>
          <a:p>
            <a:r>
              <a:rPr lang="nb-NO" sz="900" i="1" dirty="0"/>
              <a:t>Spørsmål kun stilt til de som leser for barna (ikke lytter)</a:t>
            </a:r>
          </a:p>
        </p:txBody>
      </p:sp>
    </p:spTree>
    <p:extLst>
      <p:ext uri="{BB962C8B-B14F-4D97-AF65-F5344CB8AC3E}">
        <p14:creationId xmlns:p14="http://schemas.microsoft.com/office/powerpoint/2010/main" val="705960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5" name="Diagram 44">
            <a:extLst>
              <a:ext uri="{FF2B5EF4-FFF2-40B4-BE49-F238E27FC236}">
                <a16:creationId xmlns:a16="http://schemas.microsoft.com/office/drawing/2014/main" id="{38F88C46-CC5C-42E9-8059-9EA785164010}"/>
              </a:ext>
            </a:extLst>
          </p:cNvPr>
          <p:cNvGraphicFramePr/>
          <p:nvPr>
            <p:extLst>
              <p:ext uri="{D42A27DB-BD31-4B8C-83A1-F6EECF244321}">
                <p14:modId xmlns:p14="http://schemas.microsoft.com/office/powerpoint/2010/main" val="1237907781"/>
              </p:ext>
            </p:extLst>
          </p:nvPr>
        </p:nvGraphicFramePr>
        <p:xfrm>
          <a:off x="766112" y="4333117"/>
          <a:ext cx="10945971" cy="208823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tel 1">
            <a:extLst>
              <a:ext uri="{FF2B5EF4-FFF2-40B4-BE49-F238E27FC236}">
                <a16:creationId xmlns:a16="http://schemas.microsoft.com/office/drawing/2014/main" id="{658B4FB8-2DAB-4E55-8BD0-6E0A29578217}"/>
              </a:ext>
            </a:extLst>
          </p:cNvPr>
          <p:cNvSpPr>
            <a:spLocks noGrp="1"/>
          </p:cNvSpPr>
          <p:nvPr>
            <p:ph type="title"/>
          </p:nvPr>
        </p:nvSpPr>
        <p:spPr>
          <a:xfrm>
            <a:off x="766112" y="332656"/>
            <a:ext cx="10725149" cy="1164401"/>
          </a:xfrm>
        </p:spPr>
        <p:txBody>
          <a:bodyPr/>
          <a:lstStyle/>
          <a:p>
            <a:r>
              <a:rPr lang="nb-NO" sz="1200" dirty="0">
                <a:solidFill>
                  <a:schemeClr val="tx1">
                    <a:lumMod val="50000"/>
                    <a:lumOff val="50000"/>
                  </a:schemeClr>
                </a:solidFill>
              </a:rPr>
              <a:t>LESEFREKVENS FOR BARN – UAVHENGIG AV EGNE ELLER ANDRES BARN:</a:t>
            </a:r>
            <a:br>
              <a:rPr lang="nb-NO" sz="1200" dirty="0">
                <a:solidFill>
                  <a:schemeClr val="tx1">
                    <a:lumMod val="50000"/>
                    <a:lumOff val="50000"/>
                  </a:schemeClr>
                </a:solidFill>
              </a:rPr>
            </a:br>
            <a:r>
              <a:rPr lang="nb-NO" dirty="0"/>
              <a:t>For egne barn utgjør månedlig lesing av bøker 89% og lytting 31%</a:t>
            </a:r>
            <a:br>
              <a:rPr lang="nb-NO" sz="1200" dirty="0"/>
            </a:br>
            <a:r>
              <a:rPr lang="nb-NO" sz="1200" dirty="0"/>
              <a:t>For andre sine utgjør månedlig lesing av bøker 63% og lytting 17%</a:t>
            </a:r>
            <a:endParaRPr lang="nb-NO" sz="1600" dirty="0"/>
          </a:p>
        </p:txBody>
      </p:sp>
      <p:sp>
        <p:nvSpPr>
          <p:cNvPr id="27" name="Rektangel: avrundede hjørner 26">
            <a:extLst>
              <a:ext uri="{FF2B5EF4-FFF2-40B4-BE49-F238E27FC236}">
                <a16:creationId xmlns:a16="http://schemas.microsoft.com/office/drawing/2014/main" id="{2DF84A74-3784-4D9C-81AF-BAAE525D3E20}"/>
              </a:ext>
            </a:extLst>
          </p:cNvPr>
          <p:cNvSpPr/>
          <p:nvPr/>
        </p:nvSpPr>
        <p:spPr>
          <a:xfrm>
            <a:off x="839416" y="2641159"/>
            <a:ext cx="5256584" cy="1376975"/>
          </a:xfrm>
          <a:prstGeom prst="roundRect">
            <a:avLst/>
          </a:prstGeom>
          <a:noFill/>
          <a:ln w="31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5" name="Rektangel: avrundede hjørner 24">
            <a:extLst>
              <a:ext uri="{FF2B5EF4-FFF2-40B4-BE49-F238E27FC236}">
                <a16:creationId xmlns:a16="http://schemas.microsoft.com/office/drawing/2014/main" id="{23B686CD-28C4-98F9-81B9-688E3AB2A5E2}"/>
              </a:ext>
            </a:extLst>
          </p:cNvPr>
          <p:cNvSpPr/>
          <p:nvPr/>
        </p:nvSpPr>
        <p:spPr>
          <a:xfrm>
            <a:off x="6182684" y="2632499"/>
            <a:ext cx="2547719" cy="1376975"/>
          </a:xfrm>
          <a:prstGeom prst="roundRect">
            <a:avLst/>
          </a:prstGeom>
          <a:noFill/>
          <a:ln w="31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0" name="Rektangel: avrundede hjørner 29">
            <a:extLst>
              <a:ext uri="{FF2B5EF4-FFF2-40B4-BE49-F238E27FC236}">
                <a16:creationId xmlns:a16="http://schemas.microsoft.com/office/drawing/2014/main" id="{3E1CCF64-8101-8C59-1D4B-249FD5F19AF2}"/>
              </a:ext>
            </a:extLst>
          </p:cNvPr>
          <p:cNvSpPr/>
          <p:nvPr/>
        </p:nvSpPr>
        <p:spPr>
          <a:xfrm>
            <a:off x="839416" y="5068100"/>
            <a:ext cx="5256584" cy="1291896"/>
          </a:xfrm>
          <a:prstGeom prst="roundRect">
            <a:avLst/>
          </a:prstGeom>
          <a:noFill/>
          <a:ln w="31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3" name="Rektangel: avrundede hjørner 32">
            <a:extLst>
              <a:ext uri="{FF2B5EF4-FFF2-40B4-BE49-F238E27FC236}">
                <a16:creationId xmlns:a16="http://schemas.microsoft.com/office/drawing/2014/main" id="{8B6374FE-646B-B92B-EDAA-220ABB90908D}"/>
              </a:ext>
            </a:extLst>
          </p:cNvPr>
          <p:cNvSpPr/>
          <p:nvPr/>
        </p:nvSpPr>
        <p:spPr>
          <a:xfrm>
            <a:off x="6182684" y="5059440"/>
            <a:ext cx="2547719" cy="1291896"/>
          </a:xfrm>
          <a:prstGeom prst="roundRect">
            <a:avLst/>
          </a:prstGeom>
          <a:noFill/>
          <a:ln w="31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1" name="Rektangel: avrundede hjørner 30">
            <a:extLst>
              <a:ext uri="{FF2B5EF4-FFF2-40B4-BE49-F238E27FC236}">
                <a16:creationId xmlns:a16="http://schemas.microsoft.com/office/drawing/2014/main" id="{8D5A6563-8016-40A8-88CF-839BF2405888}"/>
              </a:ext>
            </a:extLst>
          </p:cNvPr>
          <p:cNvSpPr/>
          <p:nvPr/>
        </p:nvSpPr>
        <p:spPr>
          <a:xfrm>
            <a:off x="4655840" y="2543023"/>
            <a:ext cx="483269" cy="249602"/>
          </a:xfrm>
          <a:prstGeom prst="roundRect">
            <a:avLst/>
          </a:prstGeom>
          <a:solidFill>
            <a:schemeClr val="accent1">
              <a:lumMod val="50000"/>
            </a:schemeClr>
          </a:solidFill>
          <a:ln w="31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bg1"/>
                </a:solidFill>
              </a:rPr>
              <a:t>74%</a:t>
            </a:r>
          </a:p>
        </p:txBody>
      </p:sp>
      <p:sp>
        <p:nvSpPr>
          <p:cNvPr id="32" name="Rektangel: avrundede hjørner 31">
            <a:extLst>
              <a:ext uri="{FF2B5EF4-FFF2-40B4-BE49-F238E27FC236}">
                <a16:creationId xmlns:a16="http://schemas.microsoft.com/office/drawing/2014/main" id="{4079A6A8-0C5C-409C-80F7-6697DA07CB2C}"/>
              </a:ext>
            </a:extLst>
          </p:cNvPr>
          <p:cNvSpPr/>
          <p:nvPr/>
        </p:nvSpPr>
        <p:spPr>
          <a:xfrm>
            <a:off x="5210576" y="2549949"/>
            <a:ext cx="483269" cy="249602"/>
          </a:xfrm>
          <a:prstGeom prst="roundRect">
            <a:avLst/>
          </a:prstGeom>
          <a:solidFill>
            <a:schemeClr val="accent1">
              <a:lumMod val="60000"/>
              <a:lumOff val="40000"/>
            </a:schemeClr>
          </a:solidFill>
          <a:ln w="31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bg1"/>
                </a:solidFill>
              </a:rPr>
              <a:t>15%</a:t>
            </a:r>
          </a:p>
        </p:txBody>
      </p:sp>
      <p:sp>
        <p:nvSpPr>
          <p:cNvPr id="34" name="Rektangel: avrundede hjørner 33">
            <a:extLst>
              <a:ext uri="{FF2B5EF4-FFF2-40B4-BE49-F238E27FC236}">
                <a16:creationId xmlns:a16="http://schemas.microsoft.com/office/drawing/2014/main" id="{6C8CEF4C-941D-480E-8925-41C8332BF425}"/>
              </a:ext>
            </a:extLst>
          </p:cNvPr>
          <p:cNvSpPr/>
          <p:nvPr/>
        </p:nvSpPr>
        <p:spPr>
          <a:xfrm>
            <a:off x="7565512" y="2516359"/>
            <a:ext cx="483269" cy="249602"/>
          </a:xfrm>
          <a:prstGeom prst="roundRect">
            <a:avLst/>
          </a:prstGeom>
          <a:solidFill>
            <a:schemeClr val="accent1">
              <a:lumMod val="50000"/>
            </a:schemeClr>
          </a:solidFill>
          <a:ln w="31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bg1"/>
                </a:solidFill>
              </a:rPr>
              <a:t>15%</a:t>
            </a:r>
          </a:p>
        </p:txBody>
      </p:sp>
      <p:sp>
        <p:nvSpPr>
          <p:cNvPr id="35" name="Rektangel: avrundede hjørner 34">
            <a:extLst>
              <a:ext uri="{FF2B5EF4-FFF2-40B4-BE49-F238E27FC236}">
                <a16:creationId xmlns:a16="http://schemas.microsoft.com/office/drawing/2014/main" id="{04537D34-06FA-4855-83AF-B26EB3189110}"/>
              </a:ext>
            </a:extLst>
          </p:cNvPr>
          <p:cNvSpPr/>
          <p:nvPr/>
        </p:nvSpPr>
        <p:spPr>
          <a:xfrm>
            <a:off x="8105932" y="2532699"/>
            <a:ext cx="483269" cy="249602"/>
          </a:xfrm>
          <a:prstGeom prst="roundRect">
            <a:avLst/>
          </a:prstGeom>
          <a:solidFill>
            <a:schemeClr val="accent1">
              <a:lumMod val="60000"/>
              <a:lumOff val="40000"/>
            </a:schemeClr>
          </a:solidFill>
          <a:ln w="31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bg1"/>
                </a:solidFill>
              </a:rPr>
              <a:t>16%</a:t>
            </a:r>
          </a:p>
        </p:txBody>
      </p:sp>
      <p:sp>
        <p:nvSpPr>
          <p:cNvPr id="48" name="Rektangel: avrundede hjørner 47">
            <a:extLst>
              <a:ext uri="{FF2B5EF4-FFF2-40B4-BE49-F238E27FC236}">
                <a16:creationId xmlns:a16="http://schemas.microsoft.com/office/drawing/2014/main" id="{035B17B3-8E14-489B-AA37-6F90F8ECDF5B}"/>
              </a:ext>
            </a:extLst>
          </p:cNvPr>
          <p:cNvSpPr/>
          <p:nvPr/>
        </p:nvSpPr>
        <p:spPr>
          <a:xfrm>
            <a:off x="4662998" y="4953854"/>
            <a:ext cx="483269" cy="249602"/>
          </a:xfrm>
          <a:prstGeom prst="roundRect">
            <a:avLst/>
          </a:prstGeom>
          <a:solidFill>
            <a:schemeClr val="accent1">
              <a:lumMod val="50000"/>
            </a:schemeClr>
          </a:solidFill>
          <a:ln w="31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bg1"/>
                </a:solidFill>
              </a:rPr>
              <a:t>19%</a:t>
            </a:r>
          </a:p>
        </p:txBody>
      </p:sp>
      <p:sp>
        <p:nvSpPr>
          <p:cNvPr id="49" name="Rektangel: avrundede hjørner 48">
            <a:extLst>
              <a:ext uri="{FF2B5EF4-FFF2-40B4-BE49-F238E27FC236}">
                <a16:creationId xmlns:a16="http://schemas.microsoft.com/office/drawing/2014/main" id="{EABB28BB-3FFD-4DAE-91C2-06E368E2014B}"/>
              </a:ext>
            </a:extLst>
          </p:cNvPr>
          <p:cNvSpPr/>
          <p:nvPr/>
        </p:nvSpPr>
        <p:spPr>
          <a:xfrm>
            <a:off x="5217734" y="4953854"/>
            <a:ext cx="483269" cy="249602"/>
          </a:xfrm>
          <a:prstGeom prst="roundRect">
            <a:avLst/>
          </a:prstGeom>
          <a:solidFill>
            <a:schemeClr val="accent1">
              <a:lumMod val="60000"/>
              <a:lumOff val="40000"/>
            </a:schemeClr>
          </a:solidFill>
          <a:ln w="31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bg1"/>
                </a:solidFill>
              </a:rPr>
              <a:t>6%</a:t>
            </a:r>
          </a:p>
        </p:txBody>
      </p:sp>
      <p:sp>
        <p:nvSpPr>
          <p:cNvPr id="50" name="Rektangel: avrundede hjørner 49">
            <a:extLst>
              <a:ext uri="{FF2B5EF4-FFF2-40B4-BE49-F238E27FC236}">
                <a16:creationId xmlns:a16="http://schemas.microsoft.com/office/drawing/2014/main" id="{036C11FD-53C9-47EE-989E-DFB95D1AF3B6}"/>
              </a:ext>
            </a:extLst>
          </p:cNvPr>
          <p:cNvSpPr/>
          <p:nvPr/>
        </p:nvSpPr>
        <p:spPr>
          <a:xfrm>
            <a:off x="7565512" y="4953854"/>
            <a:ext cx="483269" cy="249602"/>
          </a:xfrm>
          <a:prstGeom prst="roundRect">
            <a:avLst/>
          </a:prstGeom>
          <a:solidFill>
            <a:schemeClr val="accent1">
              <a:lumMod val="50000"/>
            </a:schemeClr>
          </a:solidFill>
          <a:ln w="31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bg1"/>
                </a:solidFill>
              </a:rPr>
              <a:t>44%</a:t>
            </a:r>
          </a:p>
        </p:txBody>
      </p:sp>
      <p:sp>
        <p:nvSpPr>
          <p:cNvPr id="51" name="Rektangel: avrundede hjørner 50">
            <a:extLst>
              <a:ext uri="{FF2B5EF4-FFF2-40B4-BE49-F238E27FC236}">
                <a16:creationId xmlns:a16="http://schemas.microsoft.com/office/drawing/2014/main" id="{43A41377-130F-4B1B-8FE6-FA2014FD71BD}"/>
              </a:ext>
            </a:extLst>
          </p:cNvPr>
          <p:cNvSpPr/>
          <p:nvPr/>
        </p:nvSpPr>
        <p:spPr>
          <a:xfrm>
            <a:off x="8120248" y="4953854"/>
            <a:ext cx="483269" cy="249602"/>
          </a:xfrm>
          <a:prstGeom prst="roundRect">
            <a:avLst/>
          </a:prstGeom>
          <a:solidFill>
            <a:schemeClr val="accent1">
              <a:lumMod val="60000"/>
              <a:lumOff val="40000"/>
            </a:schemeClr>
          </a:solidFill>
          <a:ln w="31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bg1"/>
                </a:solidFill>
              </a:rPr>
              <a:t>11%</a:t>
            </a:r>
          </a:p>
        </p:txBody>
      </p:sp>
      <p:graphicFrame>
        <p:nvGraphicFramePr>
          <p:cNvPr id="24" name="Diagram 23">
            <a:extLst>
              <a:ext uri="{FF2B5EF4-FFF2-40B4-BE49-F238E27FC236}">
                <a16:creationId xmlns:a16="http://schemas.microsoft.com/office/drawing/2014/main" id="{506862F7-1825-4F45-BE5D-44B250C9FEE0}"/>
              </a:ext>
            </a:extLst>
          </p:cNvPr>
          <p:cNvGraphicFramePr/>
          <p:nvPr>
            <p:extLst>
              <p:ext uri="{D42A27DB-BD31-4B8C-83A1-F6EECF244321}">
                <p14:modId xmlns:p14="http://schemas.microsoft.com/office/powerpoint/2010/main" val="804623325"/>
              </p:ext>
            </p:extLst>
          </p:nvPr>
        </p:nvGraphicFramePr>
        <p:xfrm>
          <a:off x="766112" y="1844823"/>
          <a:ext cx="10945971" cy="2164652"/>
        </p:xfrm>
        <a:graphic>
          <a:graphicData uri="http://schemas.openxmlformats.org/drawingml/2006/chart">
            <c:chart xmlns:c="http://schemas.openxmlformats.org/drawingml/2006/chart" xmlns:r="http://schemas.openxmlformats.org/officeDocument/2006/relationships" r:id="rId3"/>
          </a:graphicData>
        </a:graphic>
      </p:graphicFrame>
      <p:sp>
        <p:nvSpPr>
          <p:cNvPr id="37" name="Rektangel 36">
            <a:extLst>
              <a:ext uri="{FF2B5EF4-FFF2-40B4-BE49-F238E27FC236}">
                <a16:creationId xmlns:a16="http://schemas.microsoft.com/office/drawing/2014/main" id="{5D6C553B-50DE-BDBE-4845-631EA105D704}"/>
              </a:ext>
            </a:extLst>
          </p:cNvPr>
          <p:cNvSpPr/>
          <p:nvPr/>
        </p:nvSpPr>
        <p:spPr>
          <a:xfrm>
            <a:off x="766112" y="1844824"/>
            <a:ext cx="10945971" cy="2270237"/>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b-NO" sz="1000" b="1" dirty="0">
                <a:solidFill>
                  <a:schemeClr val="tx1"/>
                </a:solidFill>
              </a:rPr>
              <a:t>Hvor ofte leser du bøker / spiller du av lydbøker for egne barn? </a:t>
            </a:r>
          </a:p>
          <a:p>
            <a:r>
              <a:rPr lang="nb-NO" sz="1000" dirty="0">
                <a:solidFill>
                  <a:schemeClr val="tx1"/>
                </a:solidFill>
              </a:rPr>
              <a:t>Spørsmålet er stilt til de som leste / spilte av lydbøker for egne barn (n=331)</a:t>
            </a:r>
          </a:p>
          <a:p>
            <a:r>
              <a:rPr lang="nb-NO" sz="900" dirty="0">
                <a:solidFill>
                  <a:schemeClr val="tx1"/>
                </a:solidFill>
              </a:rPr>
              <a:t>ÅRLIG LESEFREKVENS: 195,7 </a:t>
            </a:r>
          </a:p>
          <a:p>
            <a:r>
              <a:rPr lang="nb-NO" sz="900" dirty="0">
                <a:solidFill>
                  <a:schemeClr val="tx1"/>
                </a:solidFill>
              </a:rPr>
              <a:t>ÅRLIG LYTTEFREKVENS: 97,7</a:t>
            </a:r>
          </a:p>
        </p:txBody>
      </p:sp>
      <p:sp>
        <p:nvSpPr>
          <p:cNvPr id="38" name="Rektangel 37">
            <a:extLst>
              <a:ext uri="{FF2B5EF4-FFF2-40B4-BE49-F238E27FC236}">
                <a16:creationId xmlns:a16="http://schemas.microsoft.com/office/drawing/2014/main" id="{1730C7EE-B0DB-E7C4-5221-569DBD48BCE0}"/>
              </a:ext>
            </a:extLst>
          </p:cNvPr>
          <p:cNvSpPr/>
          <p:nvPr/>
        </p:nvSpPr>
        <p:spPr>
          <a:xfrm>
            <a:off x="766111" y="4197762"/>
            <a:ext cx="10945971" cy="2255574"/>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b-NO" sz="1000" b="1" dirty="0">
                <a:solidFill>
                  <a:schemeClr val="tx1"/>
                </a:solidFill>
              </a:rPr>
              <a:t>Hvor ofte leser du bøker / spiller du av lydbøker for andre sine barn?</a:t>
            </a:r>
          </a:p>
          <a:p>
            <a:r>
              <a:rPr lang="nb-NO" sz="1000" dirty="0">
                <a:solidFill>
                  <a:schemeClr val="tx1"/>
                </a:solidFill>
              </a:rPr>
              <a:t>Spørsmålet er stilt til de som leste / spilte av lydbøker for andre sine barn (n=314)</a:t>
            </a:r>
          </a:p>
          <a:p>
            <a:r>
              <a:rPr lang="nb-NO" sz="900" dirty="0">
                <a:solidFill>
                  <a:schemeClr val="tx1"/>
                </a:solidFill>
              </a:rPr>
              <a:t>ÅRLIG LESEFREKVENS: 35,3 </a:t>
            </a:r>
          </a:p>
          <a:p>
            <a:r>
              <a:rPr lang="nb-NO" sz="900" dirty="0">
                <a:solidFill>
                  <a:schemeClr val="tx1"/>
                </a:solidFill>
              </a:rPr>
              <a:t>ÅRLIG LYTTEFREKVENS: 28,6</a:t>
            </a:r>
          </a:p>
        </p:txBody>
      </p:sp>
    </p:spTree>
    <p:extLst>
      <p:ext uri="{BB962C8B-B14F-4D97-AF65-F5344CB8AC3E}">
        <p14:creationId xmlns:p14="http://schemas.microsoft.com/office/powerpoint/2010/main" val="2274420378"/>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1" name="Diagram 20">
            <a:extLst>
              <a:ext uri="{FF2B5EF4-FFF2-40B4-BE49-F238E27FC236}">
                <a16:creationId xmlns:a16="http://schemas.microsoft.com/office/drawing/2014/main" id="{1719E487-46A7-468D-82FB-1705E159C422}"/>
              </a:ext>
            </a:extLst>
          </p:cNvPr>
          <p:cNvGraphicFramePr/>
          <p:nvPr>
            <p:extLst>
              <p:ext uri="{D42A27DB-BD31-4B8C-83A1-F6EECF244321}">
                <p14:modId xmlns:p14="http://schemas.microsoft.com/office/powerpoint/2010/main" val="2391452736"/>
              </p:ext>
            </p:extLst>
          </p:nvPr>
        </p:nvGraphicFramePr>
        <p:xfrm>
          <a:off x="839416" y="1340768"/>
          <a:ext cx="4680520" cy="4851859"/>
        </p:xfrm>
        <a:graphic>
          <a:graphicData uri="http://schemas.openxmlformats.org/drawingml/2006/chart">
            <c:chart xmlns:c="http://schemas.openxmlformats.org/drawingml/2006/chart" xmlns:r="http://schemas.openxmlformats.org/officeDocument/2006/relationships" r:id="rId2"/>
          </a:graphicData>
        </a:graphic>
      </p:graphicFrame>
      <p:cxnSp>
        <p:nvCxnSpPr>
          <p:cNvPr id="39" name="Rett linje 38">
            <a:extLst>
              <a:ext uri="{FF2B5EF4-FFF2-40B4-BE49-F238E27FC236}">
                <a16:creationId xmlns:a16="http://schemas.microsoft.com/office/drawing/2014/main" id="{6C9B8CE7-428A-438C-B3EF-8724D00282F6}"/>
              </a:ext>
            </a:extLst>
          </p:cNvPr>
          <p:cNvCxnSpPr>
            <a:cxnSpLocks/>
          </p:cNvCxnSpPr>
          <p:nvPr/>
        </p:nvCxnSpPr>
        <p:spPr>
          <a:xfrm>
            <a:off x="3215680" y="1443251"/>
            <a:ext cx="0" cy="4896166"/>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38" name="Tittel 1">
            <a:extLst>
              <a:ext uri="{FF2B5EF4-FFF2-40B4-BE49-F238E27FC236}">
                <a16:creationId xmlns:a16="http://schemas.microsoft.com/office/drawing/2014/main" id="{6A09D62D-FD52-4DAF-8CBC-3713807FB569}"/>
              </a:ext>
            </a:extLst>
          </p:cNvPr>
          <p:cNvSpPr>
            <a:spLocks noGrp="1"/>
          </p:cNvSpPr>
          <p:nvPr>
            <p:ph type="title"/>
          </p:nvPr>
        </p:nvSpPr>
        <p:spPr>
          <a:xfrm>
            <a:off x="839416" y="300457"/>
            <a:ext cx="10725150" cy="911225"/>
          </a:xfrm>
        </p:spPr>
        <p:txBody>
          <a:bodyPr/>
          <a:lstStyle/>
          <a:p>
            <a:r>
              <a:rPr lang="nb-NO" sz="1200" dirty="0">
                <a:solidFill>
                  <a:schemeClr val="tx1">
                    <a:lumMod val="50000"/>
                    <a:lumOff val="50000"/>
                  </a:schemeClr>
                </a:solidFill>
              </a:rPr>
              <a:t>LESING FOR BARN </a:t>
            </a:r>
            <a:br>
              <a:rPr lang="nb-NO" sz="1200" dirty="0">
                <a:solidFill>
                  <a:schemeClr val="tx1">
                    <a:lumMod val="50000"/>
                    <a:lumOff val="50000"/>
                  </a:schemeClr>
                </a:solidFill>
              </a:rPr>
            </a:br>
            <a:r>
              <a:rPr lang="nb-NO" sz="1600" dirty="0">
                <a:solidFill>
                  <a:schemeClr val="tx1"/>
                </a:solidFill>
              </a:rPr>
              <a:t>Profil på de som leser for egne eller andres barn</a:t>
            </a:r>
          </a:p>
        </p:txBody>
      </p:sp>
      <p:graphicFrame>
        <p:nvGraphicFramePr>
          <p:cNvPr id="40" name="Diagram 39">
            <a:extLst>
              <a:ext uri="{FF2B5EF4-FFF2-40B4-BE49-F238E27FC236}">
                <a16:creationId xmlns:a16="http://schemas.microsoft.com/office/drawing/2014/main" id="{93815348-167B-4EC2-A53A-8936F1121359}"/>
              </a:ext>
            </a:extLst>
          </p:cNvPr>
          <p:cNvGraphicFramePr/>
          <p:nvPr>
            <p:extLst>
              <p:ext uri="{D42A27DB-BD31-4B8C-83A1-F6EECF244321}">
                <p14:modId xmlns:p14="http://schemas.microsoft.com/office/powerpoint/2010/main" val="4282556124"/>
              </p:ext>
            </p:extLst>
          </p:nvPr>
        </p:nvGraphicFramePr>
        <p:xfrm>
          <a:off x="6210051" y="1340768"/>
          <a:ext cx="4680520" cy="4851859"/>
        </p:xfrm>
        <a:graphic>
          <a:graphicData uri="http://schemas.openxmlformats.org/drawingml/2006/chart">
            <c:chart xmlns:c="http://schemas.openxmlformats.org/drawingml/2006/chart" xmlns:r="http://schemas.openxmlformats.org/officeDocument/2006/relationships" r:id="rId3"/>
          </a:graphicData>
        </a:graphic>
      </p:graphicFrame>
      <p:cxnSp>
        <p:nvCxnSpPr>
          <p:cNvPr id="41" name="Rett linje 40">
            <a:extLst>
              <a:ext uri="{FF2B5EF4-FFF2-40B4-BE49-F238E27FC236}">
                <a16:creationId xmlns:a16="http://schemas.microsoft.com/office/drawing/2014/main" id="{1DD177B8-CC31-4E8B-B691-345816607879}"/>
              </a:ext>
            </a:extLst>
          </p:cNvPr>
          <p:cNvCxnSpPr>
            <a:cxnSpLocks/>
          </p:cNvCxnSpPr>
          <p:nvPr/>
        </p:nvCxnSpPr>
        <p:spPr>
          <a:xfrm>
            <a:off x="8586315" y="1443251"/>
            <a:ext cx="0" cy="4896166"/>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4" name="TekstSylinder 3">
            <a:extLst>
              <a:ext uri="{FF2B5EF4-FFF2-40B4-BE49-F238E27FC236}">
                <a16:creationId xmlns:a16="http://schemas.microsoft.com/office/drawing/2014/main" id="{E0E625A1-AC54-41CC-899B-884A5F227EAD}"/>
              </a:ext>
            </a:extLst>
          </p:cNvPr>
          <p:cNvSpPr txBox="1"/>
          <p:nvPr/>
        </p:nvSpPr>
        <p:spPr>
          <a:xfrm>
            <a:off x="716421" y="6163966"/>
            <a:ext cx="5493629" cy="369332"/>
          </a:xfrm>
          <a:prstGeom prst="rect">
            <a:avLst/>
          </a:prstGeom>
          <a:noFill/>
        </p:spPr>
        <p:txBody>
          <a:bodyPr wrap="square" rtlCol="0">
            <a:spAutoFit/>
          </a:bodyPr>
          <a:lstStyle/>
          <a:p>
            <a:r>
              <a:rPr lang="nb-NO" sz="900" i="1" dirty="0"/>
              <a:t>Undergrupper som er signifikant høyere enn total er markert med grønt</a:t>
            </a:r>
          </a:p>
          <a:p>
            <a:r>
              <a:rPr lang="nb-NO" sz="900" i="1" dirty="0"/>
              <a:t>Viser andel i befolkningen som leser for barn – egne og/eller andres</a:t>
            </a:r>
          </a:p>
        </p:txBody>
      </p:sp>
      <p:pic>
        <p:nvPicPr>
          <p:cNvPr id="22" name="Picture 2" descr="Bilderesultat for GENDER ICON">
            <a:extLst>
              <a:ext uri="{FF2B5EF4-FFF2-40B4-BE49-F238E27FC236}">
                <a16:creationId xmlns:a16="http://schemas.microsoft.com/office/drawing/2014/main" id="{5E742116-F49D-E0F5-552E-1C678C59E4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4939" y="1423557"/>
            <a:ext cx="284139" cy="2870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Bilderesultat for AGE ICON">
            <a:extLst>
              <a:ext uri="{FF2B5EF4-FFF2-40B4-BE49-F238E27FC236}">
                <a16:creationId xmlns:a16="http://schemas.microsoft.com/office/drawing/2014/main" id="{896ABD0D-E366-76D1-7CBE-98AB108FABE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1683" y="1782787"/>
            <a:ext cx="361689" cy="33711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Bilderesultat for CHILDREN ICON">
            <a:extLst>
              <a:ext uri="{FF2B5EF4-FFF2-40B4-BE49-F238E27FC236}">
                <a16:creationId xmlns:a16="http://schemas.microsoft.com/office/drawing/2014/main" id="{33C9CF55-33ED-E3DE-540C-316697ED0F7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3967" y="2134784"/>
            <a:ext cx="337119" cy="337119"/>
          </a:xfrm>
          <a:prstGeom prst="rect">
            <a:avLst/>
          </a:prstGeom>
          <a:noFill/>
          <a:extLst>
            <a:ext uri="{909E8E84-426E-40DD-AFC4-6F175D3DCCD1}">
              <a14:hiddenFill xmlns:a14="http://schemas.microsoft.com/office/drawing/2010/main">
                <a:solidFill>
                  <a:srgbClr val="FFFFFF"/>
                </a:solidFill>
              </a14:hiddenFill>
            </a:ext>
          </a:extLst>
        </p:spPr>
      </p:pic>
      <p:pic>
        <p:nvPicPr>
          <p:cNvPr id="43" name="Bilde 42">
            <a:extLst>
              <a:ext uri="{FF2B5EF4-FFF2-40B4-BE49-F238E27FC236}">
                <a16:creationId xmlns:a16="http://schemas.microsoft.com/office/drawing/2014/main" id="{FE6025E5-2237-7600-6F1F-F032F084AA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31682" y="2813498"/>
            <a:ext cx="361690" cy="207936"/>
          </a:xfrm>
          <a:prstGeom prst="rect">
            <a:avLst/>
          </a:prstGeom>
        </p:spPr>
      </p:pic>
      <p:pic>
        <p:nvPicPr>
          <p:cNvPr id="44" name="Picture 12" descr="Bilderesultat for INCOME ICON">
            <a:extLst>
              <a:ext uri="{FF2B5EF4-FFF2-40B4-BE49-F238E27FC236}">
                <a16:creationId xmlns:a16="http://schemas.microsoft.com/office/drawing/2014/main" id="{E3283BD4-E1AE-9B85-047F-4E497C7A77C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20034" y="3082200"/>
            <a:ext cx="373338" cy="348688"/>
          </a:xfrm>
          <a:prstGeom prst="rect">
            <a:avLst/>
          </a:prstGeom>
          <a:noFill/>
          <a:extLst>
            <a:ext uri="{909E8E84-426E-40DD-AFC4-6F175D3DCCD1}">
              <a14:hiddenFill xmlns:a14="http://schemas.microsoft.com/office/drawing/2010/main">
                <a:solidFill>
                  <a:srgbClr val="FFFFFF"/>
                </a:solidFill>
              </a14:hiddenFill>
            </a:ext>
          </a:extLst>
        </p:spPr>
      </p:pic>
      <p:pic>
        <p:nvPicPr>
          <p:cNvPr id="45" name="Bilde 44">
            <a:extLst>
              <a:ext uri="{FF2B5EF4-FFF2-40B4-BE49-F238E27FC236}">
                <a16:creationId xmlns:a16="http://schemas.microsoft.com/office/drawing/2014/main" id="{00ADB3EE-80DF-0B26-FFA9-9F43DB1C043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625451" y="3457678"/>
            <a:ext cx="335897" cy="272810"/>
          </a:xfrm>
          <a:prstGeom prst="rect">
            <a:avLst/>
          </a:prstGeom>
        </p:spPr>
      </p:pic>
      <p:pic>
        <p:nvPicPr>
          <p:cNvPr id="46" name="Picture 19" descr="Household Icons - Download Free Vector Icons | Noun Project">
            <a:extLst>
              <a:ext uri="{FF2B5EF4-FFF2-40B4-BE49-F238E27FC236}">
                <a16:creationId xmlns:a16="http://schemas.microsoft.com/office/drawing/2014/main" id="{3740F924-C93D-D049-E3BC-2CD5EE3C40D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44762" y="2462402"/>
            <a:ext cx="324491" cy="324491"/>
          </a:xfrm>
          <a:prstGeom prst="rect">
            <a:avLst/>
          </a:prstGeom>
          <a:noFill/>
          <a:extLst>
            <a:ext uri="{909E8E84-426E-40DD-AFC4-6F175D3DCCD1}">
              <a14:hiddenFill xmlns:a14="http://schemas.microsoft.com/office/drawing/2010/main">
                <a:solidFill>
                  <a:srgbClr val="FFFFFF"/>
                </a:solidFill>
              </a14:hiddenFill>
            </a:ext>
          </a:extLst>
        </p:spPr>
      </p:pic>
      <p:pic>
        <p:nvPicPr>
          <p:cNvPr id="47" name="Grafikk 46" descr="Handlevogn kontur">
            <a:extLst>
              <a:ext uri="{FF2B5EF4-FFF2-40B4-BE49-F238E27FC236}">
                <a16:creationId xmlns:a16="http://schemas.microsoft.com/office/drawing/2014/main" id="{5B429BA2-201E-5B83-A118-9629B922902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64563" y="4106366"/>
            <a:ext cx="304690" cy="304690"/>
          </a:xfrm>
          <a:prstGeom prst="rect">
            <a:avLst/>
          </a:prstGeom>
        </p:spPr>
      </p:pic>
      <p:pic>
        <p:nvPicPr>
          <p:cNvPr id="48" name="Grafikk 47" descr="Bøker på hylle med heldekkende fyll">
            <a:extLst>
              <a:ext uri="{FF2B5EF4-FFF2-40B4-BE49-F238E27FC236}">
                <a16:creationId xmlns:a16="http://schemas.microsoft.com/office/drawing/2014/main" id="{A4E6055B-F5AB-FF92-8B7A-519CDD4417F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40580" y="4441715"/>
            <a:ext cx="335916" cy="335916"/>
          </a:xfrm>
          <a:prstGeom prst="rect">
            <a:avLst/>
          </a:prstGeom>
        </p:spPr>
      </p:pic>
      <p:pic>
        <p:nvPicPr>
          <p:cNvPr id="49" name="Picture 4" descr="World International Language Icon Thin Line Vector Stock Vector -  Illustration of globe, country: 174303821">
            <a:extLst>
              <a:ext uri="{FF2B5EF4-FFF2-40B4-BE49-F238E27FC236}">
                <a16:creationId xmlns:a16="http://schemas.microsoft.com/office/drawing/2014/main" id="{0E257065-22A0-41E9-E0D0-1AA73A53C03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19644" y="4793306"/>
            <a:ext cx="365655" cy="365655"/>
          </a:xfrm>
          <a:prstGeom prst="rect">
            <a:avLst/>
          </a:prstGeom>
          <a:noFill/>
          <a:extLst>
            <a:ext uri="{909E8E84-426E-40DD-AFC4-6F175D3DCCD1}">
              <a14:hiddenFill xmlns:a14="http://schemas.microsoft.com/office/drawing/2010/main">
                <a:solidFill>
                  <a:srgbClr val="FFFFFF"/>
                </a:solidFill>
              </a14:hiddenFill>
            </a:ext>
          </a:extLst>
        </p:spPr>
      </p:pic>
      <p:pic>
        <p:nvPicPr>
          <p:cNvPr id="50" name="Bilde 49">
            <a:extLst>
              <a:ext uri="{FF2B5EF4-FFF2-40B4-BE49-F238E27FC236}">
                <a16:creationId xmlns:a16="http://schemas.microsoft.com/office/drawing/2014/main" id="{19D06F23-69DC-691B-9E95-F471C1009238}"/>
              </a:ext>
            </a:extLst>
          </p:cNvPr>
          <p:cNvPicPr>
            <a:picLocks noChangeAspect="1"/>
          </p:cNvPicPr>
          <p:nvPr/>
        </p:nvPicPr>
        <p:blipFill>
          <a:blip r:embed="rId16"/>
          <a:stretch>
            <a:fillRect/>
          </a:stretch>
        </p:blipFill>
        <p:spPr>
          <a:xfrm>
            <a:off x="5591944" y="5884259"/>
            <a:ext cx="304690" cy="308368"/>
          </a:xfrm>
          <a:prstGeom prst="rect">
            <a:avLst/>
          </a:prstGeom>
        </p:spPr>
      </p:pic>
      <p:pic>
        <p:nvPicPr>
          <p:cNvPr id="51" name="Bilde 50">
            <a:extLst>
              <a:ext uri="{FF2B5EF4-FFF2-40B4-BE49-F238E27FC236}">
                <a16:creationId xmlns:a16="http://schemas.microsoft.com/office/drawing/2014/main" id="{E83361CD-C5A1-44FF-97EF-D8AE2C2B60BE}"/>
              </a:ext>
            </a:extLst>
          </p:cNvPr>
          <p:cNvPicPr>
            <a:picLocks noChangeAspect="1"/>
          </p:cNvPicPr>
          <p:nvPr/>
        </p:nvPicPr>
        <p:blipFill>
          <a:blip r:embed="rId17"/>
          <a:stretch>
            <a:fillRect/>
          </a:stretch>
        </p:blipFill>
        <p:spPr>
          <a:xfrm>
            <a:off x="5651365" y="5523195"/>
            <a:ext cx="317888" cy="324214"/>
          </a:xfrm>
          <a:prstGeom prst="rect">
            <a:avLst/>
          </a:prstGeom>
        </p:spPr>
      </p:pic>
      <p:pic>
        <p:nvPicPr>
          <p:cNvPr id="52" name="Bilde 51">
            <a:extLst>
              <a:ext uri="{FF2B5EF4-FFF2-40B4-BE49-F238E27FC236}">
                <a16:creationId xmlns:a16="http://schemas.microsoft.com/office/drawing/2014/main" id="{F7712B44-67C6-62A5-0848-61412892A1B4}"/>
              </a:ext>
            </a:extLst>
          </p:cNvPr>
          <p:cNvPicPr>
            <a:picLocks noChangeAspect="1"/>
          </p:cNvPicPr>
          <p:nvPr/>
        </p:nvPicPr>
        <p:blipFill>
          <a:blip r:embed="rId18"/>
          <a:stretch>
            <a:fillRect/>
          </a:stretch>
        </p:blipFill>
        <p:spPr>
          <a:xfrm>
            <a:off x="5620142" y="5232695"/>
            <a:ext cx="384768" cy="223414"/>
          </a:xfrm>
          <a:prstGeom prst="rect">
            <a:avLst/>
          </a:prstGeom>
        </p:spPr>
      </p:pic>
      <p:pic>
        <p:nvPicPr>
          <p:cNvPr id="53" name="Bilde 52">
            <a:extLst>
              <a:ext uri="{FF2B5EF4-FFF2-40B4-BE49-F238E27FC236}">
                <a16:creationId xmlns:a16="http://schemas.microsoft.com/office/drawing/2014/main" id="{28681CEB-F80F-D516-A208-EF77474CEFCE}"/>
              </a:ext>
            </a:extLst>
          </p:cNvPr>
          <p:cNvPicPr>
            <a:picLocks noChangeAspect="1"/>
          </p:cNvPicPr>
          <p:nvPr/>
        </p:nvPicPr>
        <p:blipFill>
          <a:blip r:embed="rId19"/>
          <a:stretch>
            <a:fillRect/>
          </a:stretch>
        </p:blipFill>
        <p:spPr>
          <a:xfrm>
            <a:off x="5656327" y="3771699"/>
            <a:ext cx="283145" cy="304008"/>
          </a:xfrm>
          <a:prstGeom prst="rect">
            <a:avLst/>
          </a:prstGeom>
        </p:spPr>
      </p:pic>
      <p:sp>
        <p:nvSpPr>
          <p:cNvPr id="55" name="TekstSylinder 54">
            <a:extLst>
              <a:ext uri="{FF2B5EF4-FFF2-40B4-BE49-F238E27FC236}">
                <a16:creationId xmlns:a16="http://schemas.microsoft.com/office/drawing/2014/main" id="{B841373C-B2F7-91D9-2C53-1371AD663D3E}"/>
              </a:ext>
            </a:extLst>
          </p:cNvPr>
          <p:cNvSpPr txBox="1"/>
          <p:nvPr/>
        </p:nvSpPr>
        <p:spPr>
          <a:xfrm>
            <a:off x="26309" y="6651702"/>
            <a:ext cx="10584808" cy="230832"/>
          </a:xfrm>
          <a:prstGeom prst="rect">
            <a:avLst/>
          </a:prstGeom>
          <a:noFill/>
        </p:spPr>
        <p:txBody>
          <a:bodyPr wrap="square">
            <a:spAutoFit/>
          </a:bodyPr>
          <a:lstStyle/>
          <a:p>
            <a:r>
              <a:rPr lang="nb-NO" sz="900" b="1" dirty="0">
                <a:solidFill>
                  <a:schemeClr val="tx1">
                    <a:lumMod val="50000"/>
                    <a:lumOff val="50000"/>
                  </a:schemeClr>
                </a:solidFill>
              </a:rPr>
              <a:t>Har du barn i nær relasjon som du leser for / spiller av lydbøker for – om det er egne eller andres barn?</a:t>
            </a:r>
          </a:p>
        </p:txBody>
      </p:sp>
    </p:spTree>
    <p:extLst>
      <p:ext uri="{BB962C8B-B14F-4D97-AF65-F5344CB8AC3E}">
        <p14:creationId xmlns:p14="http://schemas.microsoft.com/office/powerpoint/2010/main" val="126725369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80990728-527B-4FE9-A400-85EB6481039B}"/>
              </a:ext>
            </a:extLst>
          </p:cNvPr>
          <p:cNvGraphicFramePr/>
          <p:nvPr/>
        </p:nvGraphicFramePr>
        <p:xfrm>
          <a:off x="742950" y="3140968"/>
          <a:ext cx="10725150" cy="3240359"/>
        </p:xfrm>
        <a:graphic>
          <a:graphicData uri="http://schemas.openxmlformats.org/drawingml/2006/chart">
            <c:chart xmlns:c="http://schemas.openxmlformats.org/drawingml/2006/chart" xmlns:r="http://schemas.openxmlformats.org/officeDocument/2006/relationships" r:id="rId3"/>
          </a:graphicData>
        </a:graphic>
      </p:graphicFrame>
      <p:sp>
        <p:nvSpPr>
          <p:cNvPr id="14" name="TekstSylinder 13">
            <a:extLst>
              <a:ext uri="{FF2B5EF4-FFF2-40B4-BE49-F238E27FC236}">
                <a16:creationId xmlns:a16="http://schemas.microsoft.com/office/drawing/2014/main" id="{93A97282-6F8A-4EF8-8187-666CF5F0EE43}"/>
              </a:ext>
            </a:extLst>
          </p:cNvPr>
          <p:cNvSpPr txBox="1"/>
          <p:nvPr/>
        </p:nvSpPr>
        <p:spPr>
          <a:xfrm>
            <a:off x="722479" y="3152001"/>
            <a:ext cx="10795194" cy="438582"/>
          </a:xfrm>
          <a:prstGeom prst="rect">
            <a:avLst/>
          </a:prstGeom>
          <a:noFill/>
        </p:spPr>
        <p:txBody>
          <a:bodyPr wrap="square">
            <a:spAutoFit/>
          </a:bodyPr>
          <a:lstStyle/>
          <a:p>
            <a:r>
              <a:rPr lang="nb-NO" b="1" dirty="0"/>
              <a:t>Alderen på barna til de som leser for egne barn (n=331)</a:t>
            </a:r>
          </a:p>
          <a:p>
            <a:r>
              <a:rPr lang="nb-NO" sz="1000" i="1" dirty="0"/>
              <a:t>Merk: Det er spurt om barnas alder - ikke hvor gamle barna de leser for er</a:t>
            </a:r>
            <a:endParaRPr lang="nb-NO" sz="1000" dirty="0"/>
          </a:p>
        </p:txBody>
      </p:sp>
      <p:pic>
        <p:nvPicPr>
          <p:cNvPr id="17" name="Bilde 16" descr="Et bilde som inneholder person, gress, utendørs, dessert&#10;&#10;Automatisk generert beskrivelse">
            <a:extLst>
              <a:ext uri="{FF2B5EF4-FFF2-40B4-BE49-F238E27FC236}">
                <a16:creationId xmlns:a16="http://schemas.microsoft.com/office/drawing/2014/main" id="{49C2C352-62AB-44B5-A5D4-80EB232E7A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20336" y="2924944"/>
            <a:ext cx="2256706" cy="1467428"/>
          </a:xfrm>
          <a:prstGeom prst="rect">
            <a:avLst/>
          </a:prstGeom>
        </p:spPr>
      </p:pic>
      <p:sp>
        <p:nvSpPr>
          <p:cNvPr id="18" name="Tittel 1">
            <a:extLst>
              <a:ext uri="{FF2B5EF4-FFF2-40B4-BE49-F238E27FC236}">
                <a16:creationId xmlns:a16="http://schemas.microsoft.com/office/drawing/2014/main" id="{C86B155D-0702-432B-8EA6-FDD8F2B557B0}"/>
              </a:ext>
            </a:extLst>
          </p:cNvPr>
          <p:cNvSpPr>
            <a:spLocks noGrp="1"/>
          </p:cNvSpPr>
          <p:nvPr>
            <p:ph type="title"/>
          </p:nvPr>
        </p:nvSpPr>
        <p:spPr/>
        <p:txBody>
          <a:bodyPr/>
          <a:lstStyle/>
          <a:p>
            <a:r>
              <a:rPr lang="nb-NO" sz="1200" dirty="0">
                <a:solidFill>
                  <a:schemeClr val="bg1">
                    <a:lumMod val="50000"/>
                  </a:schemeClr>
                </a:solidFill>
              </a:rPr>
              <a:t>ALDER PÅ BARNA TIL DE SOM LESER FOR EGNE BARN</a:t>
            </a:r>
            <a:br>
              <a:rPr lang="nb-NO" dirty="0"/>
            </a:br>
            <a:r>
              <a:rPr lang="nb-NO" dirty="0"/>
              <a:t>Det leses for barna opp til 8 år </a:t>
            </a:r>
            <a:br>
              <a:rPr lang="nb-NO" dirty="0"/>
            </a:br>
            <a:endParaRPr lang="nb-NO" sz="1600" i="1" dirty="0"/>
          </a:p>
        </p:txBody>
      </p:sp>
      <p:sp>
        <p:nvSpPr>
          <p:cNvPr id="21" name="TekstSylinder 20">
            <a:extLst>
              <a:ext uri="{FF2B5EF4-FFF2-40B4-BE49-F238E27FC236}">
                <a16:creationId xmlns:a16="http://schemas.microsoft.com/office/drawing/2014/main" id="{CCBAD3DF-6EFE-43A7-A8DB-F233DA46EE1E}"/>
              </a:ext>
            </a:extLst>
          </p:cNvPr>
          <p:cNvSpPr txBox="1"/>
          <p:nvPr/>
        </p:nvSpPr>
        <p:spPr>
          <a:xfrm>
            <a:off x="698403" y="1967087"/>
            <a:ext cx="6981773" cy="276999"/>
          </a:xfrm>
          <a:prstGeom prst="rect">
            <a:avLst/>
          </a:prstGeom>
          <a:noFill/>
        </p:spPr>
        <p:txBody>
          <a:bodyPr wrap="square">
            <a:spAutoFit/>
          </a:bodyPr>
          <a:lstStyle/>
          <a:p>
            <a:r>
              <a:rPr lang="nb-NO" b="1" dirty="0"/>
              <a:t>Viser andel i befolkningen som selv har barn som svarer at de leser for barna </a:t>
            </a:r>
            <a:r>
              <a:rPr lang="nb-NO" sz="1200" b="1" dirty="0">
                <a:solidFill>
                  <a:schemeClr val="tx1"/>
                </a:solidFill>
              </a:rPr>
              <a:t>(n=678)</a:t>
            </a:r>
          </a:p>
        </p:txBody>
      </p:sp>
      <p:graphicFrame>
        <p:nvGraphicFramePr>
          <p:cNvPr id="23" name="Diagram 22">
            <a:extLst>
              <a:ext uri="{FF2B5EF4-FFF2-40B4-BE49-F238E27FC236}">
                <a16:creationId xmlns:a16="http://schemas.microsoft.com/office/drawing/2014/main" id="{013FCF76-C323-46C9-9B95-E52D73551391}"/>
              </a:ext>
            </a:extLst>
          </p:cNvPr>
          <p:cNvGraphicFramePr/>
          <p:nvPr>
            <p:extLst>
              <p:ext uri="{D42A27DB-BD31-4B8C-83A1-F6EECF244321}">
                <p14:modId xmlns:p14="http://schemas.microsoft.com/office/powerpoint/2010/main" val="1384063913"/>
              </p:ext>
            </p:extLst>
          </p:nvPr>
        </p:nvGraphicFramePr>
        <p:xfrm>
          <a:off x="742950" y="2105587"/>
          <a:ext cx="6289154" cy="1008112"/>
        </p:xfrm>
        <a:graphic>
          <a:graphicData uri="http://schemas.openxmlformats.org/drawingml/2006/chart">
            <c:chart xmlns:c="http://schemas.openxmlformats.org/drawingml/2006/chart" xmlns:r="http://schemas.openxmlformats.org/officeDocument/2006/relationships" r:id="rId5"/>
          </a:graphicData>
        </a:graphic>
      </p:graphicFrame>
      <p:sp>
        <p:nvSpPr>
          <p:cNvPr id="9" name="TekstSylinder 8">
            <a:extLst>
              <a:ext uri="{FF2B5EF4-FFF2-40B4-BE49-F238E27FC236}">
                <a16:creationId xmlns:a16="http://schemas.microsoft.com/office/drawing/2014/main" id="{5547B917-D8BE-025D-ECE3-87250F9FE806}"/>
              </a:ext>
            </a:extLst>
          </p:cNvPr>
          <p:cNvSpPr txBox="1"/>
          <p:nvPr/>
        </p:nvSpPr>
        <p:spPr>
          <a:xfrm>
            <a:off x="70283" y="6611779"/>
            <a:ext cx="10584808" cy="230832"/>
          </a:xfrm>
          <a:prstGeom prst="rect">
            <a:avLst/>
          </a:prstGeom>
          <a:noFill/>
        </p:spPr>
        <p:txBody>
          <a:bodyPr wrap="square">
            <a:spAutoFit/>
          </a:bodyPr>
          <a:lstStyle/>
          <a:p>
            <a:r>
              <a:rPr lang="nb-NO" sz="900" b="1" dirty="0">
                <a:solidFill>
                  <a:schemeClr val="tx1">
                    <a:lumMod val="50000"/>
                    <a:lumOff val="50000"/>
                  </a:schemeClr>
                </a:solidFill>
              </a:rPr>
              <a:t>Har du barn i nær relasjon som du leser for / spiller av lydbøker for – om det er egne eller andres barn?</a:t>
            </a:r>
          </a:p>
        </p:txBody>
      </p:sp>
    </p:spTree>
    <p:extLst>
      <p:ext uri="{BB962C8B-B14F-4D97-AF65-F5344CB8AC3E}">
        <p14:creationId xmlns:p14="http://schemas.microsoft.com/office/powerpoint/2010/main" val="62634620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80990728-527B-4FE9-A400-85EB6481039B}"/>
              </a:ext>
            </a:extLst>
          </p:cNvPr>
          <p:cNvGraphicFramePr/>
          <p:nvPr>
            <p:extLst>
              <p:ext uri="{D42A27DB-BD31-4B8C-83A1-F6EECF244321}">
                <p14:modId xmlns:p14="http://schemas.microsoft.com/office/powerpoint/2010/main" val="1653027853"/>
              </p:ext>
            </p:extLst>
          </p:nvPr>
        </p:nvGraphicFramePr>
        <p:xfrm>
          <a:off x="742950" y="3140968"/>
          <a:ext cx="10725150" cy="3240359"/>
        </p:xfrm>
        <a:graphic>
          <a:graphicData uri="http://schemas.openxmlformats.org/drawingml/2006/chart">
            <c:chart xmlns:c="http://schemas.openxmlformats.org/drawingml/2006/chart" xmlns:r="http://schemas.openxmlformats.org/officeDocument/2006/relationships" r:id="rId2"/>
          </a:graphicData>
        </a:graphic>
      </p:graphicFrame>
      <p:sp>
        <p:nvSpPr>
          <p:cNvPr id="14" name="TekstSylinder 13">
            <a:extLst>
              <a:ext uri="{FF2B5EF4-FFF2-40B4-BE49-F238E27FC236}">
                <a16:creationId xmlns:a16="http://schemas.microsoft.com/office/drawing/2014/main" id="{93A97282-6F8A-4EF8-8187-666CF5F0EE43}"/>
              </a:ext>
            </a:extLst>
          </p:cNvPr>
          <p:cNvSpPr txBox="1"/>
          <p:nvPr/>
        </p:nvSpPr>
        <p:spPr>
          <a:xfrm>
            <a:off x="722479" y="3152001"/>
            <a:ext cx="10795194" cy="276999"/>
          </a:xfrm>
          <a:prstGeom prst="rect">
            <a:avLst/>
          </a:prstGeom>
          <a:noFill/>
        </p:spPr>
        <p:txBody>
          <a:bodyPr wrap="square">
            <a:spAutoFit/>
          </a:bodyPr>
          <a:lstStyle/>
          <a:p>
            <a:r>
              <a:rPr lang="nb-NO" b="1" dirty="0"/>
              <a:t>Alderen på barna til de som IKKE leser for egne barn (n=347)</a:t>
            </a:r>
          </a:p>
        </p:txBody>
      </p:sp>
      <p:sp>
        <p:nvSpPr>
          <p:cNvPr id="18" name="Tittel 1">
            <a:extLst>
              <a:ext uri="{FF2B5EF4-FFF2-40B4-BE49-F238E27FC236}">
                <a16:creationId xmlns:a16="http://schemas.microsoft.com/office/drawing/2014/main" id="{C86B155D-0702-432B-8EA6-FDD8F2B557B0}"/>
              </a:ext>
            </a:extLst>
          </p:cNvPr>
          <p:cNvSpPr>
            <a:spLocks noGrp="1"/>
          </p:cNvSpPr>
          <p:nvPr>
            <p:ph type="title"/>
          </p:nvPr>
        </p:nvSpPr>
        <p:spPr>
          <a:xfrm>
            <a:off x="763301" y="454225"/>
            <a:ext cx="10725150" cy="911225"/>
          </a:xfrm>
        </p:spPr>
        <p:txBody>
          <a:bodyPr/>
          <a:lstStyle/>
          <a:p>
            <a:r>
              <a:rPr lang="nb-NO" sz="1200" dirty="0">
                <a:solidFill>
                  <a:schemeClr val="tx1">
                    <a:lumMod val="50000"/>
                    <a:lumOff val="50000"/>
                  </a:schemeClr>
                </a:solidFill>
              </a:rPr>
              <a:t>LESING FOR BARN:</a:t>
            </a:r>
            <a:br>
              <a:rPr lang="nb-NO" sz="1200" dirty="0">
                <a:solidFill>
                  <a:schemeClr val="tx1">
                    <a:lumMod val="50000"/>
                    <a:lumOff val="50000"/>
                  </a:schemeClr>
                </a:solidFill>
              </a:rPr>
            </a:br>
            <a:r>
              <a:rPr lang="nb-NO" dirty="0"/>
              <a:t>Alder på barna til de som IKKE leser for egne barn</a:t>
            </a:r>
            <a:br>
              <a:rPr lang="nb-NO" dirty="0"/>
            </a:br>
            <a:r>
              <a:rPr lang="nb-NO" sz="1200" i="1" dirty="0"/>
              <a:t>Merk: Det er ikke spurt om hvor gamle barna de leser for er</a:t>
            </a:r>
          </a:p>
        </p:txBody>
      </p:sp>
      <p:sp>
        <p:nvSpPr>
          <p:cNvPr id="7" name="TekstSylinder 6">
            <a:extLst>
              <a:ext uri="{FF2B5EF4-FFF2-40B4-BE49-F238E27FC236}">
                <a16:creationId xmlns:a16="http://schemas.microsoft.com/office/drawing/2014/main" id="{B9294EBA-E14F-AAB0-6F54-E6AE78A6D2E4}"/>
              </a:ext>
            </a:extLst>
          </p:cNvPr>
          <p:cNvSpPr txBox="1"/>
          <p:nvPr/>
        </p:nvSpPr>
        <p:spPr>
          <a:xfrm>
            <a:off x="70283" y="6525344"/>
            <a:ext cx="10584808" cy="353943"/>
          </a:xfrm>
          <a:prstGeom prst="rect">
            <a:avLst/>
          </a:prstGeom>
          <a:noFill/>
        </p:spPr>
        <p:txBody>
          <a:bodyPr wrap="square">
            <a:spAutoFit/>
          </a:bodyPr>
          <a:lstStyle/>
          <a:p>
            <a:r>
              <a:rPr lang="nb-NO" sz="900" b="1" dirty="0">
                <a:solidFill>
                  <a:schemeClr val="tx1">
                    <a:lumMod val="50000"/>
                    <a:lumOff val="50000"/>
                  </a:schemeClr>
                </a:solidFill>
              </a:rPr>
              <a:t>Har du barn i nær relasjon som du leser for / spiller av lydbøker for – om det er egne eller andres barn?</a:t>
            </a:r>
          </a:p>
          <a:p>
            <a:r>
              <a:rPr lang="nb-NO" sz="800" i="1" dirty="0"/>
              <a:t>Merk: Det er spurt om barnas alder - ikke hvor gamle barna de leser for er</a:t>
            </a:r>
            <a:endParaRPr lang="nb-NO" sz="800" dirty="0"/>
          </a:p>
        </p:txBody>
      </p:sp>
      <p:sp>
        <p:nvSpPr>
          <p:cNvPr id="9" name="TekstSylinder 8">
            <a:extLst>
              <a:ext uri="{FF2B5EF4-FFF2-40B4-BE49-F238E27FC236}">
                <a16:creationId xmlns:a16="http://schemas.microsoft.com/office/drawing/2014/main" id="{A51D11C2-F365-D955-D46E-394F8AE5A2EC}"/>
              </a:ext>
            </a:extLst>
          </p:cNvPr>
          <p:cNvSpPr txBox="1"/>
          <p:nvPr/>
        </p:nvSpPr>
        <p:spPr>
          <a:xfrm>
            <a:off x="698403" y="1999873"/>
            <a:ext cx="6981773" cy="276999"/>
          </a:xfrm>
          <a:prstGeom prst="rect">
            <a:avLst/>
          </a:prstGeom>
          <a:noFill/>
        </p:spPr>
        <p:txBody>
          <a:bodyPr wrap="square">
            <a:spAutoFit/>
          </a:bodyPr>
          <a:lstStyle/>
          <a:p>
            <a:r>
              <a:rPr lang="nb-NO" b="1" dirty="0"/>
              <a:t>Viser andel i befolkningen som selv har barn og som svarer at de leser for barna </a:t>
            </a:r>
            <a:r>
              <a:rPr lang="nb-NO" sz="1200" b="1" dirty="0">
                <a:solidFill>
                  <a:schemeClr val="tx1"/>
                </a:solidFill>
              </a:rPr>
              <a:t>(n=678)</a:t>
            </a:r>
          </a:p>
        </p:txBody>
      </p:sp>
      <p:graphicFrame>
        <p:nvGraphicFramePr>
          <p:cNvPr id="10" name="Diagram 9">
            <a:extLst>
              <a:ext uri="{FF2B5EF4-FFF2-40B4-BE49-F238E27FC236}">
                <a16:creationId xmlns:a16="http://schemas.microsoft.com/office/drawing/2014/main" id="{3B5374E2-3C22-3671-5B8F-CD394E1A6BD5}"/>
              </a:ext>
            </a:extLst>
          </p:cNvPr>
          <p:cNvGraphicFramePr/>
          <p:nvPr>
            <p:extLst>
              <p:ext uri="{D42A27DB-BD31-4B8C-83A1-F6EECF244321}">
                <p14:modId xmlns:p14="http://schemas.microsoft.com/office/powerpoint/2010/main" val="1231935850"/>
              </p:ext>
            </p:extLst>
          </p:nvPr>
        </p:nvGraphicFramePr>
        <p:xfrm>
          <a:off x="742950" y="2105587"/>
          <a:ext cx="6289154" cy="10081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74669776"/>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02793F81-8AAF-2A43-A7C7-0DD9BA4D1BCC}"/>
              </a:ext>
            </a:extLst>
          </p:cNvPr>
          <p:cNvSpPr>
            <a:spLocks noGrp="1"/>
          </p:cNvSpPr>
          <p:nvPr>
            <p:ph type="body" sz="quarter" idx="11"/>
          </p:nvPr>
        </p:nvSpPr>
        <p:spPr>
          <a:xfrm>
            <a:off x="1991544" y="2460252"/>
            <a:ext cx="2489620" cy="1597962"/>
          </a:xfrm>
        </p:spPr>
        <p:txBody>
          <a:bodyPr/>
          <a:lstStyle/>
          <a:p>
            <a:r>
              <a:rPr lang="nb-NO" dirty="0"/>
              <a:t>03</a:t>
            </a:r>
          </a:p>
        </p:txBody>
      </p:sp>
      <p:sp>
        <p:nvSpPr>
          <p:cNvPr id="3" name="Plassholder for tekst 2">
            <a:extLst>
              <a:ext uri="{FF2B5EF4-FFF2-40B4-BE49-F238E27FC236}">
                <a16:creationId xmlns:a16="http://schemas.microsoft.com/office/drawing/2014/main" id="{4955106B-59C9-C947-A12B-13AAF526CFC0}"/>
              </a:ext>
            </a:extLst>
          </p:cNvPr>
          <p:cNvSpPr>
            <a:spLocks noGrp="1"/>
          </p:cNvSpPr>
          <p:nvPr>
            <p:ph type="body" sz="quarter" idx="12"/>
          </p:nvPr>
        </p:nvSpPr>
        <p:spPr>
          <a:xfrm>
            <a:off x="4727848" y="2780928"/>
            <a:ext cx="5647284" cy="375089"/>
          </a:xfrm>
        </p:spPr>
        <p:txBody>
          <a:bodyPr/>
          <a:lstStyle/>
          <a:p>
            <a:r>
              <a:rPr lang="nb-NO" sz="2400" dirty="0"/>
              <a:t>STRØMMETJENESTER</a:t>
            </a:r>
          </a:p>
          <a:p>
            <a:r>
              <a:rPr lang="nb-NO" sz="1200" dirty="0"/>
              <a:t>REGISTRERT PÅ EN STRØMMETJENESTE</a:t>
            </a:r>
          </a:p>
          <a:p>
            <a:r>
              <a:rPr lang="nb-NO" sz="1200" dirty="0"/>
              <a:t>FORDELING LYDBØKER / E-BØKER</a:t>
            </a:r>
          </a:p>
          <a:p>
            <a:r>
              <a:rPr lang="nb-NO" sz="1200" dirty="0"/>
              <a:t>STRØMMELEVERANDØR</a:t>
            </a:r>
            <a:endParaRPr lang="nb-NO" sz="2400" dirty="0"/>
          </a:p>
        </p:txBody>
      </p:sp>
    </p:spTree>
    <p:extLst>
      <p:ext uri="{BB962C8B-B14F-4D97-AF65-F5344CB8AC3E}">
        <p14:creationId xmlns:p14="http://schemas.microsoft.com/office/powerpoint/2010/main" val="28233419"/>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9C70E5-497A-4D3D-85CC-DF83EE3870ED}"/>
              </a:ext>
            </a:extLst>
          </p:cNvPr>
          <p:cNvSpPr>
            <a:spLocks noGrp="1"/>
          </p:cNvSpPr>
          <p:nvPr>
            <p:ph type="title"/>
          </p:nvPr>
        </p:nvSpPr>
        <p:spPr>
          <a:xfrm>
            <a:off x="742951" y="333376"/>
            <a:ext cx="10969674" cy="1151408"/>
          </a:xfrm>
        </p:spPr>
        <p:txBody>
          <a:bodyPr/>
          <a:lstStyle/>
          <a:p>
            <a:r>
              <a:rPr lang="nb-NO" sz="1200" dirty="0">
                <a:solidFill>
                  <a:schemeClr val="tx1">
                    <a:lumMod val="50000"/>
                    <a:lumOff val="50000"/>
                  </a:schemeClr>
                </a:solidFill>
              </a:rPr>
              <a:t>BRUK AV STRØMMETJENESTER:</a:t>
            </a:r>
            <a:br>
              <a:rPr lang="nb-NO" dirty="0"/>
            </a:br>
            <a:r>
              <a:rPr lang="nb-NO" dirty="0"/>
              <a:t>27% i befolkningen bruker strømmetjeneste for bøker </a:t>
            </a:r>
            <a:br>
              <a:rPr lang="nb-NO" dirty="0"/>
            </a:br>
            <a:r>
              <a:rPr lang="nb-NO" sz="1200" dirty="0"/>
              <a:t>7 av 10 bruker strømmetjenesten for å lytte til lydbøker – 2 av 10 bruker den til e-bøker. 26% av strømmekonsumet skjer utenfor strømmeabonnement</a:t>
            </a:r>
            <a:endParaRPr lang="nb-NO" sz="1600" dirty="0"/>
          </a:p>
        </p:txBody>
      </p:sp>
      <p:graphicFrame>
        <p:nvGraphicFramePr>
          <p:cNvPr id="3" name="Diagram 2">
            <a:extLst>
              <a:ext uri="{FF2B5EF4-FFF2-40B4-BE49-F238E27FC236}">
                <a16:creationId xmlns:a16="http://schemas.microsoft.com/office/drawing/2014/main" id="{C9D103E9-3D64-40DB-8F25-FDAEE8A78A68}"/>
              </a:ext>
            </a:extLst>
          </p:cNvPr>
          <p:cNvGraphicFramePr/>
          <p:nvPr>
            <p:extLst>
              <p:ext uri="{D42A27DB-BD31-4B8C-83A1-F6EECF244321}">
                <p14:modId xmlns:p14="http://schemas.microsoft.com/office/powerpoint/2010/main" val="1052525826"/>
              </p:ext>
            </p:extLst>
          </p:nvPr>
        </p:nvGraphicFramePr>
        <p:xfrm>
          <a:off x="771965" y="2296230"/>
          <a:ext cx="4912836" cy="4170899"/>
        </p:xfrm>
        <a:graphic>
          <a:graphicData uri="http://schemas.openxmlformats.org/drawingml/2006/chart">
            <c:chart xmlns:c="http://schemas.openxmlformats.org/drawingml/2006/chart" xmlns:r="http://schemas.openxmlformats.org/officeDocument/2006/relationships" r:id="rId2"/>
          </a:graphicData>
        </a:graphic>
      </p:graphicFrame>
      <p:sp>
        <p:nvSpPr>
          <p:cNvPr id="129" name="TekstSylinder 128">
            <a:extLst>
              <a:ext uri="{FF2B5EF4-FFF2-40B4-BE49-F238E27FC236}">
                <a16:creationId xmlns:a16="http://schemas.microsoft.com/office/drawing/2014/main" id="{C1EC0A62-7A8D-4A24-9D4D-E52B8AEFED95}"/>
              </a:ext>
            </a:extLst>
          </p:cNvPr>
          <p:cNvSpPr txBox="1"/>
          <p:nvPr/>
        </p:nvSpPr>
        <p:spPr>
          <a:xfrm>
            <a:off x="690534" y="1853940"/>
            <a:ext cx="6125546" cy="553998"/>
          </a:xfrm>
          <a:prstGeom prst="rect">
            <a:avLst/>
          </a:prstGeom>
          <a:noFill/>
        </p:spPr>
        <p:txBody>
          <a:bodyPr wrap="square">
            <a:spAutoFit/>
          </a:bodyPr>
          <a:lstStyle/>
          <a:p>
            <a:r>
              <a:rPr lang="nb-NO" sz="1000" b="1" dirty="0"/>
              <a:t>Nå følger noen spørsmål om bruk av strømmetjenester (Storytel, Fabel, eBokBib el.). </a:t>
            </a:r>
          </a:p>
          <a:p>
            <a:r>
              <a:rPr lang="nb-NO" sz="1000" b="1" dirty="0"/>
              <a:t>Har du registrert deg som bruker på en eller flere strømmetjenester? </a:t>
            </a:r>
          </a:p>
          <a:p>
            <a:r>
              <a:rPr lang="nb-NO" sz="1000" b="1" dirty="0"/>
              <a:t>Base = Hele utvalget (n=2119)</a:t>
            </a:r>
          </a:p>
        </p:txBody>
      </p:sp>
      <p:sp>
        <p:nvSpPr>
          <p:cNvPr id="130" name="Rektangel 129">
            <a:extLst>
              <a:ext uri="{FF2B5EF4-FFF2-40B4-BE49-F238E27FC236}">
                <a16:creationId xmlns:a16="http://schemas.microsoft.com/office/drawing/2014/main" id="{71F1763C-0D1D-490B-A97C-497F414A6A7D}"/>
              </a:ext>
            </a:extLst>
          </p:cNvPr>
          <p:cNvSpPr/>
          <p:nvPr/>
        </p:nvSpPr>
        <p:spPr>
          <a:xfrm>
            <a:off x="6101999" y="1853940"/>
            <a:ext cx="5616625" cy="2259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b-NO" sz="1000" b="1" dirty="0">
                <a:solidFill>
                  <a:schemeClr val="tx1"/>
                </a:solidFill>
              </a:rPr>
              <a:t>Bruker du strømmetjenesten(e) til lesing av e-bøker, lytting til lydbøker eller begge deler?</a:t>
            </a:r>
          </a:p>
          <a:p>
            <a:r>
              <a:rPr lang="nb-NO" sz="1000" dirty="0">
                <a:solidFill>
                  <a:schemeClr val="tx1"/>
                </a:solidFill>
              </a:rPr>
              <a:t>Spørsmålet er stilt til de i befolkningen som bruker en strømmetjeneste (n=610)</a:t>
            </a:r>
          </a:p>
        </p:txBody>
      </p:sp>
      <p:graphicFrame>
        <p:nvGraphicFramePr>
          <p:cNvPr id="131" name="Diagram 130">
            <a:extLst>
              <a:ext uri="{FF2B5EF4-FFF2-40B4-BE49-F238E27FC236}">
                <a16:creationId xmlns:a16="http://schemas.microsoft.com/office/drawing/2014/main" id="{2AC448A4-AFF2-4780-863B-8D5D2EDFFC25}"/>
              </a:ext>
            </a:extLst>
          </p:cNvPr>
          <p:cNvGraphicFramePr/>
          <p:nvPr>
            <p:extLst>
              <p:ext uri="{D42A27DB-BD31-4B8C-83A1-F6EECF244321}">
                <p14:modId xmlns:p14="http://schemas.microsoft.com/office/powerpoint/2010/main" val="3829874546"/>
              </p:ext>
            </p:extLst>
          </p:nvPr>
        </p:nvGraphicFramePr>
        <p:xfrm>
          <a:off x="6101999" y="2275957"/>
          <a:ext cx="5616625" cy="1806161"/>
        </p:xfrm>
        <a:graphic>
          <a:graphicData uri="http://schemas.openxmlformats.org/drawingml/2006/chart">
            <c:chart xmlns:c="http://schemas.openxmlformats.org/drawingml/2006/chart" xmlns:r="http://schemas.openxmlformats.org/officeDocument/2006/relationships" r:id="rId3"/>
          </a:graphicData>
        </a:graphic>
      </p:graphicFrame>
      <p:sp>
        <p:nvSpPr>
          <p:cNvPr id="133" name="Rektangel: avrundede hjørner 132">
            <a:extLst>
              <a:ext uri="{FF2B5EF4-FFF2-40B4-BE49-F238E27FC236}">
                <a16:creationId xmlns:a16="http://schemas.microsoft.com/office/drawing/2014/main" id="{2B65A913-B06A-4E8D-993E-A4FBEB8654F0}"/>
              </a:ext>
            </a:extLst>
          </p:cNvPr>
          <p:cNvSpPr/>
          <p:nvPr/>
        </p:nvSpPr>
        <p:spPr>
          <a:xfrm>
            <a:off x="6246017" y="2420888"/>
            <a:ext cx="2592288" cy="1566673"/>
          </a:xfrm>
          <a:prstGeom prst="roundRect">
            <a:avLst/>
          </a:prstGeom>
          <a:noFill/>
          <a:ln w="31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38" name="Rektangel: avrundede hjørner 137">
            <a:extLst>
              <a:ext uri="{FF2B5EF4-FFF2-40B4-BE49-F238E27FC236}">
                <a16:creationId xmlns:a16="http://schemas.microsoft.com/office/drawing/2014/main" id="{BFE2E8ED-16FF-4520-BC3A-2EE359C5BFE7}"/>
              </a:ext>
            </a:extLst>
          </p:cNvPr>
          <p:cNvSpPr/>
          <p:nvPr/>
        </p:nvSpPr>
        <p:spPr>
          <a:xfrm>
            <a:off x="7542161" y="2406069"/>
            <a:ext cx="2592288" cy="1595660"/>
          </a:xfrm>
          <a:prstGeom prst="roundRect">
            <a:avLst/>
          </a:prstGeom>
          <a:noFill/>
          <a:ln w="31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39" name="Rektangel: avrundede hjørner 138">
            <a:extLst>
              <a:ext uri="{FF2B5EF4-FFF2-40B4-BE49-F238E27FC236}">
                <a16:creationId xmlns:a16="http://schemas.microsoft.com/office/drawing/2014/main" id="{A858B2A3-45FF-4AFC-A8A5-04FCC8111623}"/>
              </a:ext>
            </a:extLst>
          </p:cNvPr>
          <p:cNvSpPr/>
          <p:nvPr/>
        </p:nvSpPr>
        <p:spPr>
          <a:xfrm>
            <a:off x="8557306" y="2341705"/>
            <a:ext cx="483269" cy="249602"/>
          </a:xfrm>
          <a:prstGeom prst="roundRect">
            <a:avLst/>
          </a:prstGeom>
          <a:solidFill>
            <a:schemeClr val="accent4"/>
          </a:solidFill>
          <a:ln w="3175">
            <a:solidFill>
              <a:srgbClr val="3984A3"/>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dirty="0">
                <a:solidFill>
                  <a:schemeClr val="bg1"/>
                </a:solidFill>
              </a:rPr>
              <a:t>22%</a:t>
            </a:r>
          </a:p>
        </p:txBody>
      </p:sp>
      <p:sp>
        <p:nvSpPr>
          <p:cNvPr id="140" name="Rektangel: avrundede hjørner 139">
            <a:extLst>
              <a:ext uri="{FF2B5EF4-FFF2-40B4-BE49-F238E27FC236}">
                <a16:creationId xmlns:a16="http://schemas.microsoft.com/office/drawing/2014/main" id="{B125E66F-4931-4BCE-95C2-23F5BC354E5C}"/>
              </a:ext>
            </a:extLst>
          </p:cNvPr>
          <p:cNvSpPr/>
          <p:nvPr/>
        </p:nvSpPr>
        <p:spPr>
          <a:xfrm>
            <a:off x="7385339" y="2337533"/>
            <a:ext cx="483269" cy="249602"/>
          </a:xfrm>
          <a:prstGeom prst="roundRect">
            <a:avLst/>
          </a:prstGeom>
          <a:solidFill>
            <a:schemeClr val="accent4"/>
          </a:solidFill>
          <a:ln w="3175">
            <a:solidFill>
              <a:srgbClr val="3984A3"/>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dirty="0">
                <a:solidFill>
                  <a:schemeClr val="bg1"/>
                </a:solidFill>
              </a:rPr>
              <a:t>71%</a:t>
            </a:r>
          </a:p>
        </p:txBody>
      </p:sp>
      <p:sp>
        <p:nvSpPr>
          <p:cNvPr id="150" name="Rektangel 149">
            <a:extLst>
              <a:ext uri="{FF2B5EF4-FFF2-40B4-BE49-F238E27FC236}">
                <a16:creationId xmlns:a16="http://schemas.microsoft.com/office/drawing/2014/main" id="{EDB52A1E-A5C0-43BA-B1DE-1D0E832B7418}"/>
              </a:ext>
            </a:extLst>
          </p:cNvPr>
          <p:cNvSpPr/>
          <p:nvPr/>
        </p:nvSpPr>
        <p:spPr>
          <a:xfrm>
            <a:off x="6096000" y="4273065"/>
            <a:ext cx="5616625" cy="2259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b-NO" sz="1000" b="1" dirty="0">
                <a:solidFill>
                  <a:schemeClr val="tx1"/>
                </a:solidFill>
              </a:rPr>
              <a:t>Forsøk å fordele 100 poeng/prosent etter hvor stor andel av bøkene du leser/lytter til </a:t>
            </a:r>
          </a:p>
          <a:p>
            <a:r>
              <a:rPr lang="nb-NO" sz="1000" b="1" dirty="0">
                <a:solidFill>
                  <a:schemeClr val="tx1"/>
                </a:solidFill>
              </a:rPr>
              <a:t>og som du henter fra strømmetjenesten(e) eller andre steder</a:t>
            </a:r>
          </a:p>
          <a:p>
            <a:r>
              <a:rPr lang="nb-NO" sz="1000" dirty="0">
                <a:solidFill>
                  <a:schemeClr val="tx1"/>
                </a:solidFill>
              </a:rPr>
              <a:t>Spørsmålet er stilt til de i befolkningen som bruker strømmetjenesten i dag (n=492)</a:t>
            </a:r>
          </a:p>
        </p:txBody>
      </p:sp>
      <p:graphicFrame>
        <p:nvGraphicFramePr>
          <p:cNvPr id="152" name="Plassholder for innhold 6">
            <a:extLst>
              <a:ext uri="{FF2B5EF4-FFF2-40B4-BE49-F238E27FC236}">
                <a16:creationId xmlns:a16="http://schemas.microsoft.com/office/drawing/2014/main" id="{37736093-8028-442E-B43A-ABFA2A175EC4}"/>
              </a:ext>
            </a:extLst>
          </p:cNvPr>
          <p:cNvGraphicFramePr>
            <a:graphicFrameLocks/>
          </p:cNvGraphicFramePr>
          <p:nvPr>
            <p:extLst>
              <p:ext uri="{D42A27DB-BD31-4B8C-83A1-F6EECF244321}">
                <p14:modId xmlns:p14="http://schemas.microsoft.com/office/powerpoint/2010/main" val="572066061"/>
              </p:ext>
            </p:extLst>
          </p:nvPr>
        </p:nvGraphicFramePr>
        <p:xfrm>
          <a:off x="6246017" y="4832240"/>
          <a:ext cx="5322591" cy="161461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55161582"/>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tel 1">
            <a:extLst>
              <a:ext uri="{FF2B5EF4-FFF2-40B4-BE49-F238E27FC236}">
                <a16:creationId xmlns:a16="http://schemas.microsoft.com/office/drawing/2014/main" id="{1CB1DDF2-518D-4D01-BC34-22F1165508EB}"/>
              </a:ext>
            </a:extLst>
          </p:cNvPr>
          <p:cNvSpPr>
            <a:spLocks noGrp="1"/>
          </p:cNvSpPr>
          <p:nvPr>
            <p:ph type="title"/>
          </p:nvPr>
        </p:nvSpPr>
        <p:spPr>
          <a:xfrm>
            <a:off x="742950" y="237529"/>
            <a:ext cx="11257706" cy="1055730"/>
          </a:xfrm>
        </p:spPr>
        <p:txBody>
          <a:bodyPr/>
          <a:lstStyle/>
          <a:p>
            <a:r>
              <a:rPr lang="nb-NO" sz="1200" dirty="0">
                <a:solidFill>
                  <a:schemeClr val="tx1">
                    <a:lumMod val="50000"/>
                    <a:lumOff val="50000"/>
                  </a:schemeClr>
                </a:solidFill>
              </a:rPr>
              <a:t>PROFIL PÅ DE SOM ER REGISTRERT PÅ EN STRØMMETJENESTE:</a:t>
            </a:r>
            <a:br>
              <a:rPr lang="nb-NO" sz="1200" dirty="0">
                <a:solidFill>
                  <a:schemeClr val="tx1">
                    <a:lumMod val="50000"/>
                    <a:lumOff val="50000"/>
                  </a:schemeClr>
                </a:solidFill>
              </a:rPr>
            </a:br>
            <a:r>
              <a:rPr lang="nb-NO" sz="1600" dirty="0">
                <a:solidFill>
                  <a:schemeClr val="tx1"/>
                </a:solidFill>
              </a:rPr>
              <a:t>Registrerte på strømmetjenester: </a:t>
            </a:r>
            <a:br>
              <a:rPr lang="nb-NO" sz="1600" dirty="0">
                <a:solidFill>
                  <a:schemeClr val="tx1"/>
                </a:solidFill>
              </a:rPr>
            </a:br>
            <a:r>
              <a:rPr lang="nb-NO" sz="1600" dirty="0">
                <a:solidFill>
                  <a:schemeClr val="tx1"/>
                </a:solidFill>
              </a:rPr>
              <a:t>Oftere kvinner, oftere 25-49 år, har oftere barn, oftere middels til høy utdannelse og oftere høyere inntekt</a:t>
            </a:r>
          </a:p>
        </p:txBody>
      </p:sp>
      <p:graphicFrame>
        <p:nvGraphicFramePr>
          <p:cNvPr id="21" name="Diagram 20">
            <a:extLst>
              <a:ext uri="{FF2B5EF4-FFF2-40B4-BE49-F238E27FC236}">
                <a16:creationId xmlns:a16="http://schemas.microsoft.com/office/drawing/2014/main" id="{1719E487-46A7-468D-82FB-1705E159C422}"/>
              </a:ext>
            </a:extLst>
          </p:cNvPr>
          <p:cNvGraphicFramePr/>
          <p:nvPr>
            <p:extLst>
              <p:ext uri="{D42A27DB-BD31-4B8C-83A1-F6EECF244321}">
                <p14:modId xmlns:p14="http://schemas.microsoft.com/office/powerpoint/2010/main" val="3393589915"/>
              </p:ext>
            </p:extLst>
          </p:nvPr>
        </p:nvGraphicFramePr>
        <p:xfrm>
          <a:off x="762397" y="1356119"/>
          <a:ext cx="4680520" cy="486638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5" name="Diagram 34">
            <a:extLst>
              <a:ext uri="{FF2B5EF4-FFF2-40B4-BE49-F238E27FC236}">
                <a16:creationId xmlns:a16="http://schemas.microsoft.com/office/drawing/2014/main" id="{1AADA21E-AE73-49A4-BBD6-C8D4006774B6}"/>
              </a:ext>
            </a:extLst>
          </p:cNvPr>
          <p:cNvGraphicFramePr/>
          <p:nvPr>
            <p:extLst>
              <p:ext uri="{D42A27DB-BD31-4B8C-83A1-F6EECF244321}">
                <p14:modId xmlns:p14="http://schemas.microsoft.com/office/powerpoint/2010/main" val="1369995741"/>
              </p:ext>
            </p:extLst>
          </p:nvPr>
        </p:nvGraphicFramePr>
        <p:xfrm>
          <a:off x="6238518" y="1356119"/>
          <a:ext cx="4680520" cy="4866385"/>
        </p:xfrm>
        <a:graphic>
          <a:graphicData uri="http://schemas.openxmlformats.org/drawingml/2006/chart">
            <c:chart xmlns:c="http://schemas.openxmlformats.org/drawingml/2006/chart" xmlns:r="http://schemas.openxmlformats.org/officeDocument/2006/relationships" r:id="rId3"/>
          </a:graphicData>
        </a:graphic>
      </p:graphicFrame>
      <p:cxnSp>
        <p:nvCxnSpPr>
          <p:cNvPr id="22" name="Rett linje 21">
            <a:extLst>
              <a:ext uri="{FF2B5EF4-FFF2-40B4-BE49-F238E27FC236}">
                <a16:creationId xmlns:a16="http://schemas.microsoft.com/office/drawing/2014/main" id="{3847B2D3-071A-4A3A-B9C2-C4431972156E}"/>
              </a:ext>
            </a:extLst>
          </p:cNvPr>
          <p:cNvCxnSpPr>
            <a:cxnSpLocks/>
            <a:endCxn id="21" idx="2"/>
          </p:cNvCxnSpPr>
          <p:nvPr/>
        </p:nvCxnSpPr>
        <p:spPr>
          <a:xfrm>
            <a:off x="3071664" y="1425429"/>
            <a:ext cx="30993" cy="4797075"/>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BAC05DAF-4644-4F79-90A4-86FECBDBCC2B}"/>
              </a:ext>
            </a:extLst>
          </p:cNvPr>
          <p:cNvCxnSpPr>
            <a:cxnSpLocks/>
            <a:endCxn id="35" idx="2"/>
          </p:cNvCxnSpPr>
          <p:nvPr/>
        </p:nvCxnSpPr>
        <p:spPr>
          <a:xfrm>
            <a:off x="8544272" y="1390380"/>
            <a:ext cx="34506" cy="4832124"/>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pic>
        <p:nvPicPr>
          <p:cNvPr id="37" name="Picture 2" descr="Bilderesultat for GENDER ICON">
            <a:extLst>
              <a:ext uri="{FF2B5EF4-FFF2-40B4-BE49-F238E27FC236}">
                <a16:creationId xmlns:a16="http://schemas.microsoft.com/office/drawing/2014/main" id="{654647BD-982C-1372-F69F-AF45DAD797D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0403" y="1438164"/>
            <a:ext cx="284139" cy="28702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Bilderesultat for AGE ICON">
            <a:extLst>
              <a:ext uri="{FF2B5EF4-FFF2-40B4-BE49-F238E27FC236}">
                <a16:creationId xmlns:a16="http://schemas.microsoft.com/office/drawing/2014/main" id="{0427B2AA-301A-9ADC-F6F5-868BD6C17E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1683" y="1764587"/>
            <a:ext cx="361689" cy="33711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Bilderesultat for CHILDREN ICON">
            <a:extLst>
              <a:ext uri="{FF2B5EF4-FFF2-40B4-BE49-F238E27FC236}">
                <a16:creationId xmlns:a16="http://schemas.microsoft.com/office/drawing/2014/main" id="{EF31DC87-6030-0243-B121-70281E3BDFB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3967" y="2116584"/>
            <a:ext cx="337119" cy="337119"/>
          </a:xfrm>
          <a:prstGeom prst="rect">
            <a:avLst/>
          </a:prstGeom>
          <a:noFill/>
          <a:extLst>
            <a:ext uri="{909E8E84-426E-40DD-AFC4-6F175D3DCCD1}">
              <a14:hiddenFill xmlns:a14="http://schemas.microsoft.com/office/drawing/2010/main">
                <a:solidFill>
                  <a:srgbClr val="FFFFFF"/>
                </a:solidFill>
              </a14:hiddenFill>
            </a:ext>
          </a:extLst>
        </p:spPr>
      </p:pic>
      <p:pic>
        <p:nvPicPr>
          <p:cNvPr id="40" name="Bilde 39">
            <a:extLst>
              <a:ext uri="{FF2B5EF4-FFF2-40B4-BE49-F238E27FC236}">
                <a16:creationId xmlns:a16="http://schemas.microsoft.com/office/drawing/2014/main" id="{626F83BE-5E0C-E8CC-F8A2-B16AFC00A8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31682" y="2795298"/>
            <a:ext cx="361690" cy="207936"/>
          </a:xfrm>
          <a:prstGeom prst="rect">
            <a:avLst/>
          </a:prstGeom>
        </p:spPr>
      </p:pic>
      <p:pic>
        <p:nvPicPr>
          <p:cNvPr id="41" name="Picture 12" descr="Bilderesultat for INCOME ICON">
            <a:extLst>
              <a:ext uri="{FF2B5EF4-FFF2-40B4-BE49-F238E27FC236}">
                <a16:creationId xmlns:a16="http://schemas.microsoft.com/office/drawing/2014/main" id="{300F12DF-D3C8-7F89-7508-8BC82FC21CA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20034" y="3064000"/>
            <a:ext cx="373338" cy="348688"/>
          </a:xfrm>
          <a:prstGeom prst="rect">
            <a:avLst/>
          </a:prstGeom>
          <a:noFill/>
          <a:extLst>
            <a:ext uri="{909E8E84-426E-40DD-AFC4-6F175D3DCCD1}">
              <a14:hiddenFill xmlns:a14="http://schemas.microsoft.com/office/drawing/2010/main">
                <a:solidFill>
                  <a:srgbClr val="FFFFFF"/>
                </a:solidFill>
              </a14:hiddenFill>
            </a:ext>
          </a:extLst>
        </p:spPr>
      </p:pic>
      <p:pic>
        <p:nvPicPr>
          <p:cNvPr id="42" name="Bilde 41">
            <a:extLst>
              <a:ext uri="{FF2B5EF4-FFF2-40B4-BE49-F238E27FC236}">
                <a16:creationId xmlns:a16="http://schemas.microsoft.com/office/drawing/2014/main" id="{40B08301-0981-A3F5-5997-56707DF4707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625451" y="3439478"/>
            <a:ext cx="335897" cy="272810"/>
          </a:xfrm>
          <a:prstGeom prst="rect">
            <a:avLst/>
          </a:prstGeom>
        </p:spPr>
      </p:pic>
      <p:pic>
        <p:nvPicPr>
          <p:cNvPr id="43" name="Picture 19" descr="Household Icons - Download Free Vector Icons | Noun Project">
            <a:extLst>
              <a:ext uri="{FF2B5EF4-FFF2-40B4-BE49-F238E27FC236}">
                <a16:creationId xmlns:a16="http://schemas.microsoft.com/office/drawing/2014/main" id="{B5231F3F-5A71-C3D8-92A6-D1E1A289D7C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44762" y="2444202"/>
            <a:ext cx="324491" cy="324491"/>
          </a:xfrm>
          <a:prstGeom prst="rect">
            <a:avLst/>
          </a:prstGeom>
          <a:noFill/>
          <a:extLst>
            <a:ext uri="{909E8E84-426E-40DD-AFC4-6F175D3DCCD1}">
              <a14:hiddenFill xmlns:a14="http://schemas.microsoft.com/office/drawing/2010/main">
                <a:solidFill>
                  <a:srgbClr val="FFFFFF"/>
                </a:solidFill>
              </a14:hiddenFill>
            </a:ext>
          </a:extLst>
        </p:spPr>
      </p:pic>
      <p:pic>
        <p:nvPicPr>
          <p:cNvPr id="44" name="Grafikk 43" descr="Handlevogn kontur">
            <a:extLst>
              <a:ext uri="{FF2B5EF4-FFF2-40B4-BE49-F238E27FC236}">
                <a16:creationId xmlns:a16="http://schemas.microsoft.com/office/drawing/2014/main" id="{F9A25639-C68E-8B6A-658A-F0FE30F8CB1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64563" y="4088166"/>
            <a:ext cx="304690" cy="304690"/>
          </a:xfrm>
          <a:prstGeom prst="rect">
            <a:avLst/>
          </a:prstGeom>
        </p:spPr>
      </p:pic>
      <p:pic>
        <p:nvPicPr>
          <p:cNvPr id="45" name="Grafikk 44" descr="Bøker på hylle med heldekkende fyll">
            <a:extLst>
              <a:ext uri="{FF2B5EF4-FFF2-40B4-BE49-F238E27FC236}">
                <a16:creationId xmlns:a16="http://schemas.microsoft.com/office/drawing/2014/main" id="{E1BBE59B-F28A-DF9C-CC67-7216B53333DF}"/>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40580" y="4423515"/>
            <a:ext cx="335916" cy="335916"/>
          </a:xfrm>
          <a:prstGeom prst="rect">
            <a:avLst/>
          </a:prstGeom>
        </p:spPr>
      </p:pic>
      <p:pic>
        <p:nvPicPr>
          <p:cNvPr id="46" name="Picture 4" descr="World International Language Icon Thin Line Vector Stock Vector -  Illustration of globe, country: 174303821">
            <a:extLst>
              <a:ext uri="{FF2B5EF4-FFF2-40B4-BE49-F238E27FC236}">
                <a16:creationId xmlns:a16="http://schemas.microsoft.com/office/drawing/2014/main" id="{C55CF67B-CAE1-CEAE-9AA4-B25709D7309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19644" y="4775106"/>
            <a:ext cx="365655" cy="365655"/>
          </a:xfrm>
          <a:prstGeom prst="rect">
            <a:avLst/>
          </a:prstGeom>
          <a:noFill/>
          <a:extLst>
            <a:ext uri="{909E8E84-426E-40DD-AFC4-6F175D3DCCD1}">
              <a14:hiddenFill xmlns:a14="http://schemas.microsoft.com/office/drawing/2010/main">
                <a:solidFill>
                  <a:srgbClr val="FFFFFF"/>
                </a:solidFill>
              </a14:hiddenFill>
            </a:ext>
          </a:extLst>
        </p:spPr>
      </p:pic>
      <p:pic>
        <p:nvPicPr>
          <p:cNvPr id="47" name="Bilde 46">
            <a:extLst>
              <a:ext uri="{FF2B5EF4-FFF2-40B4-BE49-F238E27FC236}">
                <a16:creationId xmlns:a16="http://schemas.microsoft.com/office/drawing/2014/main" id="{49F995F4-1F4C-7C15-C1CB-1BDBF246683F}"/>
              </a:ext>
            </a:extLst>
          </p:cNvPr>
          <p:cNvPicPr>
            <a:picLocks noChangeAspect="1"/>
          </p:cNvPicPr>
          <p:nvPr/>
        </p:nvPicPr>
        <p:blipFill>
          <a:blip r:embed="rId16"/>
          <a:stretch>
            <a:fillRect/>
          </a:stretch>
        </p:blipFill>
        <p:spPr>
          <a:xfrm>
            <a:off x="5591944" y="5866059"/>
            <a:ext cx="304690" cy="308368"/>
          </a:xfrm>
          <a:prstGeom prst="rect">
            <a:avLst/>
          </a:prstGeom>
        </p:spPr>
      </p:pic>
      <p:pic>
        <p:nvPicPr>
          <p:cNvPr id="48" name="Bilde 47">
            <a:extLst>
              <a:ext uri="{FF2B5EF4-FFF2-40B4-BE49-F238E27FC236}">
                <a16:creationId xmlns:a16="http://schemas.microsoft.com/office/drawing/2014/main" id="{9345FD50-2628-7465-C369-145F4BE85C9B}"/>
              </a:ext>
            </a:extLst>
          </p:cNvPr>
          <p:cNvPicPr>
            <a:picLocks noChangeAspect="1"/>
          </p:cNvPicPr>
          <p:nvPr/>
        </p:nvPicPr>
        <p:blipFill>
          <a:blip r:embed="rId17"/>
          <a:stretch>
            <a:fillRect/>
          </a:stretch>
        </p:blipFill>
        <p:spPr>
          <a:xfrm>
            <a:off x="5651365" y="5504995"/>
            <a:ext cx="317888" cy="324214"/>
          </a:xfrm>
          <a:prstGeom prst="rect">
            <a:avLst/>
          </a:prstGeom>
        </p:spPr>
      </p:pic>
      <p:pic>
        <p:nvPicPr>
          <p:cNvPr id="49" name="Bilde 48">
            <a:extLst>
              <a:ext uri="{FF2B5EF4-FFF2-40B4-BE49-F238E27FC236}">
                <a16:creationId xmlns:a16="http://schemas.microsoft.com/office/drawing/2014/main" id="{55ACBA93-4150-A84C-A609-2EEFA26CCAFE}"/>
              </a:ext>
            </a:extLst>
          </p:cNvPr>
          <p:cNvPicPr>
            <a:picLocks noChangeAspect="1"/>
          </p:cNvPicPr>
          <p:nvPr/>
        </p:nvPicPr>
        <p:blipFill>
          <a:blip r:embed="rId18"/>
          <a:stretch>
            <a:fillRect/>
          </a:stretch>
        </p:blipFill>
        <p:spPr>
          <a:xfrm>
            <a:off x="5620142" y="5214495"/>
            <a:ext cx="384768" cy="223414"/>
          </a:xfrm>
          <a:prstGeom prst="rect">
            <a:avLst/>
          </a:prstGeom>
        </p:spPr>
      </p:pic>
      <p:pic>
        <p:nvPicPr>
          <p:cNvPr id="50" name="Bilde 49">
            <a:extLst>
              <a:ext uri="{FF2B5EF4-FFF2-40B4-BE49-F238E27FC236}">
                <a16:creationId xmlns:a16="http://schemas.microsoft.com/office/drawing/2014/main" id="{F81A9667-EC7B-9AFB-BE43-56090D28654F}"/>
              </a:ext>
            </a:extLst>
          </p:cNvPr>
          <p:cNvPicPr>
            <a:picLocks noChangeAspect="1"/>
          </p:cNvPicPr>
          <p:nvPr/>
        </p:nvPicPr>
        <p:blipFill>
          <a:blip r:embed="rId19"/>
          <a:stretch>
            <a:fillRect/>
          </a:stretch>
        </p:blipFill>
        <p:spPr>
          <a:xfrm>
            <a:off x="5656327" y="3753499"/>
            <a:ext cx="283145" cy="304008"/>
          </a:xfrm>
          <a:prstGeom prst="rect">
            <a:avLst/>
          </a:prstGeom>
        </p:spPr>
      </p:pic>
      <p:sp>
        <p:nvSpPr>
          <p:cNvPr id="51" name="TekstSylinder 50">
            <a:extLst>
              <a:ext uri="{FF2B5EF4-FFF2-40B4-BE49-F238E27FC236}">
                <a16:creationId xmlns:a16="http://schemas.microsoft.com/office/drawing/2014/main" id="{CC2C037C-0DB4-5FDC-BE59-211BA60FE9EB}"/>
              </a:ext>
            </a:extLst>
          </p:cNvPr>
          <p:cNvSpPr txBox="1"/>
          <p:nvPr/>
        </p:nvSpPr>
        <p:spPr>
          <a:xfrm>
            <a:off x="653278" y="6222504"/>
            <a:ext cx="4542802" cy="230832"/>
          </a:xfrm>
          <a:prstGeom prst="rect">
            <a:avLst/>
          </a:prstGeom>
          <a:noFill/>
        </p:spPr>
        <p:txBody>
          <a:bodyPr wrap="square" rtlCol="0">
            <a:spAutoFit/>
          </a:bodyPr>
          <a:lstStyle/>
          <a:p>
            <a:r>
              <a:rPr lang="nb-NO" sz="900" i="1" dirty="0"/>
              <a:t>Signifikante forskjeller er markert med grønt for høyere enn total og rødt for lavere</a:t>
            </a:r>
          </a:p>
        </p:txBody>
      </p:sp>
      <p:sp>
        <p:nvSpPr>
          <p:cNvPr id="52" name="TekstSylinder 51">
            <a:extLst>
              <a:ext uri="{FF2B5EF4-FFF2-40B4-BE49-F238E27FC236}">
                <a16:creationId xmlns:a16="http://schemas.microsoft.com/office/drawing/2014/main" id="{89B9AC55-C67E-1943-FD68-36F31DBC5F41}"/>
              </a:ext>
            </a:extLst>
          </p:cNvPr>
          <p:cNvSpPr txBox="1"/>
          <p:nvPr/>
        </p:nvSpPr>
        <p:spPr>
          <a:xfrm>
            <a:off x="-25525" y="6507318"/>
            <a:ext cx="6030435" cy="369332"/>
          </a:xfrm>
          <a:prstGeom prst="rect">
            <a:avLst/>
          </a:prstGeom>
          <a:noFill/>
        </p:spPr>
        <p:txBody>
          <a:bodyPr wrap="square" rtlCol="0">
            <a:spAutoFit/>
          </a:bodyPr>
          <a:lstStyle/>
          <a:p>
            <a:r>
              <a:rPr lang="nb-NO" sz="900" b="1" dirty="0">
                <a:solidFill>
                  <a:schemeClr val="tx1">
                    <a:lumMod val="50000"/>
                    <a:lumOff val="50000"/>
                  </a:schemeClr>
                </a:solidFill>
              </a:rPr>
              <a:t>Har du registrert deg som bruker på en eller flere strømmetjenester?</a:t>
            </a:r>
          </a:p>
          <a:p>
            <a:r>
              <a:rPr lang="nb-NO" sz="900" dirty="0">
                <a:solidFill>
                  <a:schemeClr val="tx1">
                    <a:lumMod val="50000"/>
                    <a:lumOff val="50000"/>
                  </a:schemeClr>
                </a:solidFill>
              </a:rPr>
              <a:t>Viser andel i befolkningen som bruker en strømmetjeneste (n=610)</a:t>
            </a:r>
          </a:p>
        </p:txBody>
      </p:sp>
    </p:spTree>
    <p:extLst>
      <p:ext uri="{BB962C8B-B14F-4D97-AF65-F5344CB8AC3E}">
        <p14:creationId xmlns:p14="http://schemas.microsoft.com/office/powerpoint/2010/main" val="135608282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A42095-754C-4D71-AE9A-F0221D370C51}"/>
              </a:ext>
            </a:extLst>
          </p:cNvPr>
          <p:cNvSpPr>
            <a:spLocks noGrp="1"/>
          </p:cNvSpPr>
          <p:nvPr>
            <p:ph type="title"/>
          </p:nvPr>
        </p:nvSpPr>
        <p:spPr>
          <a:xfrm>
            <a:off x="742951" y="333376"/>
            <a:ext cx="10725149" cy="1151408"/>
          </a:xfrm>
        </p:spPr>
        <p:txBody>
          <a:bodyPr/>
          <a:lstStyle/>
          <a:p>
            <a:r>
              <a:rPr lang="nb-NO" sz="1200" dirty="0">
                <a:solidFill>
                  <a:schemeClr val="tx1">
                    <a:lumMod val="50000"/>
                    <a:lumOff val="50000"/>
                  </a:schemeClr>
                </a:solidFill>
              </a:rPr>
              <a:t>STRØMMELEVERANDØR:</a:t>
            </a:r>
            <a:br>
              <a:rPr lang="nb-NO" dirty="0"/>
            </a:br>
            <a:r>
              <a:rPr lang="nb-NO" dirty="0"/>
              <a:t>Halvparten av brukerne av strømmetjenester benytter Storytel</a:t>
            </a:r>
            <a:br>
              <a:rPr lang="nb-NO" dirty="0"/>
            </a:br>
            <a:r>
              <a:rPr lang="nb-NO" sz="1200" dirty="0"/>
              <a:t>2 av 10 benytter Fabel og Bibliotekets tjeneste. 1 av 4 abonnerer på 2 eller flere strømmetjenester </a:t>
            </a:r>
          </a:p>
        </p:txBody>
      </p:sp>
      <p:pic>
        <p:nvPicPr>
          <p:cNvPr id="190" name="Bilde 189">
            <a:extLst>
              <a:ext uri="{FF2B5EF4-FFF2-40B4-BE49-F238E27FC236}">
                <a16:creationId xmlns:a16="http://schemas.microsoft.com/office/drawing/2014/main" id="{DA6F6A62-8B53-4DB0-8483-547C7C3AFD3F}"/>
              </a:ext>
            </a:extLst>
          </p:cNvPr>
          <p:cNvPicPr>
            <a:picLocks noChangeAspect="1"/>
          </p:cNvPicPr>
          <p:nvPr/>
        </p:nvPicPr>
        <p:blipFill>
          <a:blip r:embed="rId2"/>
          <a:stretch>
            <a:fillRect/>
          </a:stretch>
        </p:blipFill>
        <p:spPr>
          <a:xfrm>
            <a:off x="6848890" y="3140968"/>
            <a:ext cx="5028920" cy="3383656"/>
          </a:xfrm>
          <a:prstGeom prst="rect">
            <a:avLst/>
          </a:prstGeom>
        </p:spPr>
      </p:pic>
      <p:sp>
        <p:nvSpPr>
          <p:cNvPr id="192" name="TekstSylinder 191">
            <a:extLst>
              <a:ext uri="{FF2B5EF4-FFF2-40B4-BE49-F238E27FC236}">
                <a16:creationId xmlns:a16="http://schemas.microsoft.com/office/drawing/2014/main" id="{6440669D-7736-4BF6-A300-36339DA23D1C}"/>
              </a:ext>
            </a:extLst>
          </p:cNvPr>
          <p:cNvSpPr txBox="1"/>
          <p:nvPr/>
        </p:nvSpPr>
        <p:spPr>
          <a:xfrm>
            <a:off x="736261" y="1988840"/>
            <a:ext cx="6125496" cy="430887"/>
          </a:xfrm>
          <a:prstGeom prst="rect">
            <a:avLst/>
          </a:prstGeom>
          <a:noFill/>
        </p:spPr>
        <p:txBody>
          <a:bodyPr wrap="square">
            <a:spAutoFit/>
          </a:bodyPr>
          <a:lstStyle/>
          <a:p>
            <a:r>
              <a:rPr lang="nb-NO" b="1" dirty="0"/>
              <a:t>Kryss av for strømmetjenestene du bruker i dag:</a:t>
            </a:r>
          </a:p>
          <a:p>
            <a:r>
              <a:rPr lang="nb-NO" sz="1000" dirty="0">
                <a:solidFill>
                  <a:schemeClr val="tx1"/>
                </a:solidFill>
              </a:rPr>
              <a:t>Spørsmålet er stilt til de 27% i befolkningen som bruker strømmetjenesten i dag (n=492)</a:t>
            </a:r>
          </a:p>
        </p:txBody>
      </p:sp>
      <p:graphicFrame>
        <p:nvGraphicFramePr>
          <p:cNvPr id="193" name="Diagram 192">
            <a:extLst>
              <a:ext uri="{FF2B5EF4-FFF2-40B4-BE49-F238E27FC236}">
                <a16:creationId xmlns:a16="http://schemas.microsoft.com/office/drawing/2014/main" id="{CD836406-A56E-4451-901A-D220639C0B78}"/>
              </a:ext>
            </a:extLst>
          </p:cNvPr>
          <p:cNvGraphicFramePr/>
          <p:nvPr>
            <p:extLst>
              <p:ext uri="{D42A27DB-BD31-4B8C-83A1-F6EECF244321}">
                <p14:modId xmlns:p14="http://schemas.microsoft.com/office/powerpoint/2010/main" val="3308578647"/>
              </p:ext>
            </p:extLst>
          </p:nvPr>
        </p:nvGraphicFramePr>
        <p:xfrm>
          <a:off x="742951" y="2420888"/>
          <a:ext cx="5641081" cy="40598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4" name="Diagram 193">
            <a:extLst>
              <a:ext uri="{FF2B5EF4-FFF2-40B4-BE49-F238E27FC236}">
                <a16:creationId xmlns:a16="http://schemas.microsoft.com/office/drawing/2014/main" id="{D01B8BEC-BC74-483D-B96C-D3E71FB57A8A}"/>
              </a:ext>
            </a:extLst>
          </p:cNvPr>
          <p:cNvGraphicFramePr/>
          <p:nvPr>
            <p:extLst>
              <p:ext uri="{D42A27DB-BD31-4B8C-83A1-F6EECF244321}">
                <p14:modId xmlns:p14="http://schemas.microsoft.com/office/powerpoint/2010/main" val="705307253"/>
              </p:ext>
            </p:extLst>
          </p:nvPr>
        </p:nvGraphicFramePr>
        <p:xfrm>
          <a:off x="3863752" y="4176490"/>
          <a:ext cx="2520280" cy="2237148"/>
        </p:xfrm>
        <a:graphic>
          <a:graphicData uri="http://schemas.openxmlformats.org/drawingml/2006/chart">
            <c:chart xmlns:c="http://schemas.openxmlformats.org/drawingml/2006/chart" xmlns:r="http://schemas.openxmlformats.org/officeDocument/2006/relationships" r:id="rId4"/>
          </a:graphicData>
        </a:graphic>
      </p:graphicFrame>
      <p:sp>
        <p:nvSpPr>
          <p:cNvPr id="195" name="TekstSylinder 194">
            <a:extLst>
              <a:ext uri="{FF2B5EF4-FFF2-40B4-BE49-F238E27FC236}">
                <a16:creationId xmlns:a16="http://schemas.microsoft.com/office/drawing/2014/main" id="{0620776A-110D-4C7B-A35B-74D4386A4628}"/>
              </a:ext>
            </a:extLst>
          </p:cNvPr>
          <p:cNvSpPr txBox="1"/>
          <p:nvPr/>
        </p:nvSpPr>
        <p:spPr>
          <a:xfrm>
            <a:off x="4439816" y="5018065"/>
            <a:ext cx="1368152" cy="553998"/>
          </a:xfrm>
          <a:prstGeom prst="rect">
            <a:avLst/>
          </a:prstGeom>
          <a:noFill/>
        </p:spPr>
        <p:txBody>
          <a:bodyPr wrap="square" rtlCol="0">
            <a:spAutoFit/>
          </a:bodyPr>
          <a:lstStyle/>
          <a:p>
            <a:pPr algn="ctr"/>
            <a:r>
              <a:rPr lang="nb-NO" sz="1000" dirty="0"/>
              <a:t>Antall tjenester krysset av</a:t>
            </a:r>
          </a:p>
          <a:p>
            <a:pPr algn="ctr"/>
            <a:r>
              <a:rPr lang="nb-NO" sz="1000" dirty="0"/>
              <a:t>SNITT: 1,3</a:t>
            </a:r>
          </a:p>
        </p:txBody>
      </p:sp>
    </p:spTree>
    <p:extLst>
      <p:ext uri="{BB962C8B-B14F-4D97-AF65-F5344CB8AC3E}">
        <p14:creationId xmlns:p14="http://schemas.microsoft.com/office/powerpoint/2010/main" val="407339446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58B4FB8-2DAB-4E55-8BD0-6E0A29578217}"/>
              </a:ext>
            </a:extLst>
          </p:cNvPr>
          <p:cNvSpPr>
            <a:spLocks noGrp="1"/>
          </p:cNvSpPr>
          <p:nvPr>
            <p:ph type="title"/>
          </p:nvPr>
        </p:nvSpPr>
        <p:spPr>
          <a:xfrm>
            <a:off x="766112" y="461768"/>
            <a:ext cx="10725149" cy="911225"/>
          </a:xfrm>
        </p:spPr>
        <p:txBody>
          <a:bodyPr/>
          <a:lstStyle/>
          <a:p>
            <a:r>
              <a:rPr lang="nb-NO" sz="1200" dirty="0">
                <a:solidFill>
                  <a:schemeClr val="tx1">
                    <a:lumMod val="50000"/>
                    <a:lumOff val="50000"/>
                  </a:schemeClr>
                </a:solidFill>
              </a:rPr>
              <a:t>SELVOPPFATTET ENDRING I LESEFREKVENS:</a:t>
            </a:r>
            <a:br>
              <a:rPr lang="nb-NO" dirty="0"/>
            </a:br>
            <a:r>
              <a:rPr lang="nb-NO" dirty="0"/>
              <a:t>Flere brukere opplever økt lesing/lytting med strømmetjenester</a:t>
            </a:r>
            <a:br>
              <a:rPr lang="nb-NO" dirty="0"/>
            </a:br>
            <a:r>
              <a:rPr lang="nb-NO" sz="1200" dirty="0"/>
              <a:t>44% svarer flere bøker – 19% færre, mens 37% sier de leser/lytter til omtrent like mange</a:t>
            </a:r>
          </a:p>
        </p:txBody>
      </p:sp>
      <p:graphicFrame>
        <p:nvGraphicFramePr>
          <p:cNvPr id="5" name="Diagram 4">
            <a:extLst>
              <a:ext uri="{FF2B5EF4-FFF2-40B4-BE49-F238E27FC236}">
                <a16:creationId xmlns:a16="http://schemas.microsoft.com/office/drawing/2014/main" id="{3A808E8E-F5D5-42BD-AAEA-A5A9BEBF612F}"/>
              </a:ext>
            </a:extLst>
          </p:cNvPr>
          <p:cNvGraphicFramePr/>
          <p:nvPr>
            <p:extLst>
              <p:ext uri="{D42A27DB-BD31-4B8C-83A1-F6EECF244321}">
                <p14:modId xmlns:p14="http://schemas.microsoft.com/office/powerpoint/2010/main" val="505792005"/>
              </p:ext>
            </p:extLst>
          </p:nvPr>
        </p:nvGraphicFramePr>
        <p:xfrm>
          <a:off x="6140133" y="2348880"/>
          <a:ext cx="4735148" cy="4247752"/>
        </p:xfrm>
        <a:graphic>
          <a:graphicData uri="http://schemas.openxmlformats.org/drawingml/2006/chart">
            <c:chart xmlns:c="http://schemas.openxmlformats.org/drawingml/2006/chart" xmlns:r="http://schemas.openxmlformats.org/officeDocument/2006/relationships" r:id="rId2"/>
          </a:graphicData>
        </a:graphic>
      </p:graphicFrame>
      <p:sp>
        <p:nvSpPr>
          <p:cNvPr id="7" name="TekstSylinder 6">
            <a:extLst>
              <a:ext uri="{FF2B5EF4-FFF2-40B4-BE49-F238E27FC236}">
                <a16:creationId xmlns:a16="http://schemas.microsoft.com/office/drawing/2014/main" id="{B352EDA8-ED5A-402D-A3E2-260A323C9964}"/>
              </a:ext>
            </a:extLst>
          </p:cNvPr>
          <p:cNvSpPr txBox="1"/>
          <p:nvPr/>
        </p:nvSpPr>
        <p:spPr>
          <a:xfrm>
            <a:off x="6148889" y="1852050"/>
            <a:ext cx="5635743" cy="553998"/>
          </a:xfrm>
          <a:prstGeom prst="rect">
            <a:avLst/>
          </a:prstGeom>
          <a:noFill/>
        </p:spPr>
        <p:txBody>
          <a:bodyPr wrap="square">
            <a:spAutoFit/>
          </a:bodyPr>
          <a:lstStyle/>
          <a:p>
            <a:r>
              <a:rPr lang="nb-NO" sz="1000" b="1" dirty="0">
                <a:effectLst/>
                <a:latin typeface="Arial" panose="020B0604020202020204" pitchFamily="34" charset="0"/>
                <a:ea typeface="Verdana" panose="020B0604030504040204" pitchFamily="34" charset="0"/>
                <a:cs typeface="Arial" panose="020B0604020202020204" pitchFamily="34" charset="0"/>
              </a:rPr>
              <a:t>Tenk tilbake på dine «bokvaner» </a:t>
            </a:r>
            <a:r>
              <a:rPr lang="nb-NO" sz="1000" b="1" i="1" dirty="0">
                <a:effectLst/>
                <a:latin typeface="Arial" panose="020B0604020202020204" pitchFamily="34" charset="0"/>
                <a:ea typeface="Verdana" panose="020B0604030504040204" pitchFamily="34" charset="0"/>
                <a:cs typeface="Arial" panose="020B0604020202020204" pitchFamily="34" charset="0"/>
              </a:rPr>
              <a:t>før</a:t>
            </a:r>
            <a:r>
              <a:rPr lang="nb-NO" sz="1000" b="1" dirty="0">
                <a:effectLst/>
                <a:latin typeface="Arial" panose="020B0604020202020204" pitchFamily="34" charset="0"/>
                <a:ea typeface="Verdana" panose="020B0604030504040204" pitchFamily="34" charset="0"/>
                <a:cs typeface="Arial" panose="020B0604020202020204" pitchFamily="34" charset="0"/>
              </a:rPr>
              <a:t> du begynte å bruke strømmetjenester.</a:t>
            </a:r>
            <a:endParaRPr lang="nb-NO" sz="1000" dirty="0">
              <a:effectLst/>
              <a:latin typeface="Arial" panose="020B0604020202020204" pitchFamily="34" charset="0"/>
              <a:ea typeface="Verdana" panose="020B0604030504040204" pitchFamily="34" charset="0"/>
              <a:cs typeface="Arial" panose="020B0604020202020204" pitchFamily="34" charset="0"/>
            </a:endParaRPr>
          </a:p>
          <a:p>
            <a:r>
              <a:rPr lang="nb-NO" sz="1000" b="1" dirty="0">
                <a:effectLst/>
                <a:latin typeface="Arial" panose="020B0604020202020204" pitchFamily="34" charset="0"/>
                <a:ea typeface="Verdana" panose="020B0604030504040204" pitchFamily="34" charset="0"/>
                <a:cs typeface="Arial" panose="020B0604020202020204" pitchFamily="34" charset="0"/>
              </a:rPr>
              <a:t>Leser</a:t>
            </a:r>
            <a:r>
              <a:rPr lang="nb-NO" sz="1000" b="1" dirty="0">
                <a:solidFill>
                  <a:srgbClr val="000000"/>
                </a:solidFill>
                <a:effectLst/>
                <a:latin typeface="Arial" panose="020B0604020202020204" pitchFamily="34" charset="0"/>
                <a:ea typeface="Verdana" panose="020B0604030504040204" pitchFamily="34" charset="0"/>
                <a:cs typeface="Arial" panose="020B0604020202020204" pitchFamily="34" charset="0"/>
              </a:rPr>
              <a:t>/lytter du til </a:t>
            </a:r>
            <a:r>
              <a:rPr lang="nb-NO" sz="1000" b="1" dirty="0">
                <a:effectLst/>
                <a:latin typeface="Arial" panose="020B0604020202020204" pitchFamily="34" charset="0"/>
                <a:ea typeface="Verdana" panose="020B0604030504040204" pitchFamily="34" charset="0"/>
                <a:cs typeface="Arial" panose="020B0604020202020204" pitchFamily="34" charset="0"/>
              </a:rPr>
              <a:t>flere eller færre bøker totalt sett etter at du tok i bruk strømmetjenester?</a:t>
            </a:r>
          </a:p>
          <a:p>
            <a:r>
              <a:rPr lang="nb-NO" sz="1000" dirty="0">
                <a:solidFill>
                  <a:schemeClr val="tx1"/>
                </a:solidFill>
                <a:latin typeface="Arial" panose="020B0604020202020204" pitchFamily="34" charset="0"/>
                <a:cs typeface="Arial" panose="020B0604020202020204" pitchFamily="34" charset="0"/>
              </a:rPr>
              <a:t>Spørsmålet er stilt til de 27% i befolkningen som bruker strømmetjenesten i dag (n=492)</a:t>
            </a:r>
          </a:p>
        </p:txBody>
      </p:sp>
      <p:pic>
        <p:nvPicPr>
          <p:cNvPr id="6" name="Bilde 5">
            <a:extLst>
              <a:ext uri="{FF2B5EF4-FFF2-40B4-BE49-F238E27FC236}">
                <a16:creationId xmlns:a16="http://schemas.microsoft.com/office/drawing/2014/main" id="{AA1CC340-DF8B-46CB-BF73-C15C65DB6892}"/>
              </a:ext>
            </a:extLst>
          </p:cNvPr>
          <p:cNvPicPr>
            <a:picLocks noChangeAspect="1"/>
          </p:cNvPicPr>
          <p:nvPr/>
        </p:nvPicPr>
        <p:blipFill>
          <a:blip r:embed="rId3"/>
          <a:stretch>
            <a:fillRect/>
          </a:stretch>
        </p:blipFill>
        <p:spPr>
          <a:xfrm>
            <a:off x="766112" y="2060849"/>
            <a:ext cx="5266910" cy="4359742"/>
          </a:xfrm>
          <a:prstGeom prst="rect">
            <a:avLst/>
          </a:prstGeom>
        </p:spPr>
      </p:pic>
    </p:spTree>
    <p:extLst>
      <p:ext uri="{BB962C8B-B14F-4D97-AF65-F5344CB8AC3E}">
        <p14:creationId xmlns:p14="http://schemas.microsoft.com/office/powerpoint/2010/main" val="370158035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49659B2-4115-E2DF-AF7C-1BB68DF8A1E7}"/>
              </a:ext>
            </a:extLst>
          </p:cNvPr>
          <p:cNvSpPr>
            <a:spLocks noGrp="1"/>
          </p:cNvSpPr>
          <p:nvPr>
            <p:ph type="title"/>
          </p:nvPr>
        </p:nvSpPr>
        <p:spPr>
          <a:xfrm>
            <a:off x="742951" y="333376"/>
            <a:ext cx="10725149" cy="1352408"/>
          </a:xfrm>
        </p:spPr>
        <p:txBody>
          <a:bodyPr/>
          <a:lstStyle/>
          <a:p>
            <a:r>
              <a:rPr lang="nb-NO" sz="1200" dirty="0">
                <a:solidFill>
                  <a:schemeClr val="tx1">
                    <a:lumMod val="50000"/>
                    <a:lumOff val="50000"/>
                  </a:schemeClr>
                </a:solidFill>
              </a:rPr>
              <a:t>METODE DATAINNSAMLING</a:t>
            </a:r>
            <a:br>
              <a:rPr lang="nb-NO" dirty="0"/>
            </a:br>
            <a:r>
              <a:rPr lang="nb-NO" dirty="0"/>
              <a:t>Flere metodiske forbedringer i leserundersøkelsen fra 2013</a:t>
            </a:r>
            <a:br>
              <a:rPr lang="nb-NO" dirty="0"/>
            </a:br>
            <a:r>
              <a:rPr lang="nb-NO" sz="1400" dirty="0"/>
              <a:t>2017: Fra telefonintervju til web</a:t>
            </a:r>
            <a:br>
              <a:rPr lang="nb-NO" sz="1400" dirty="0"/>
            </a:br>
            <a:r>
              <a:rPr lang="nb-NO" sz="1400" dirty="0"/>
              <a:t>2019: Endret vekting til å inkludere utdannelse</a:t>
            </a:r>
            <a:br>
              <a:rPr lang="nb-NO" sz="1400" dirty="0"/>
            </a:br>
            <a:r>
              <a:rPr lang="nb-NO" sz="1400" dirty="0"/>
              <a:t>2021: Datainnsamling fra Ipsos til Norstat</a:t>
            </a:r>
            <a:endParaRPr lang="nb-NO" sz="1600" dirty="0"/>
          </a:p>
        </p:txBody>
      </p:sp>
      <p:grpSp>
        <p:nvGrpSpPr>
          <p:cNvPr id="78" name="Gruppe 77">
            <a:extLst>
              <a:ext uri="{FF2B5EF4-FFF2-40B4-BE49-F238E27FC236}">
                <a16:creationId xmlns:a16="http://schemas.microsoft.com/office/drawing/2014/main" id="{ABCA0496-FDF6-1485-B8C0-00E14AE8B6F7}"/>
              </a:ext>
            </a:extLst>
          </p:cNvPr>
          <p:cNvGrpSpPr/>
          <p:nvPr/>
        </p:nvGrpSpPr>
        <p:grpSpPr>
          <a:xfrm>
            <a:off x="3578" y="2380330"/>
            <a:ext cx="12187593" cy="3856982"/>
            <a:chOff x="3578" y="2348880"/>
            <a:chExt cx="12187593" cy="3856982"/>
          </a:xfrm>
        </p:grpSpPr>
        <p:sp>
          <p:nvSpPr>
            <p:cNvPr id="3" name="Freeform 69">
              <a:extLst>
                <a:ext uri="{FF2B5EF4-FFF2-40B4-BE49-F238E27FC236}">
                  <a16:creationId xmlns:a16="http://schemas.microsoft.com/office/drawing/2014/main" id="{B39178EF-F799-9327-C463-BAA3A889351A}"/>
                </a:ext>
              </a:extLst>
            </p:cNvPr>
            <p:cNvSpPr>
              <a:spLocks noChangeArrowheads="1"/>
            </p:cNvSpPr>
            <p:nvPr/>
          </p:nvSpPr>
          <p:spPr bwMode="auto">
            <a:xfrm>
              <a:off x="3578" y="4263009"/>
              <a:ext cx="12187593" cy="63176"/>
            </a:xfrm>
            <a:custGeom>
              <a:avLst/>
              <a:gdLst>
                <a:gd name="T0" fmla="*/ 0 w 19565"/>
                <a:gd name="T1" fmla="*/ 102 h 103"/>
                <a:gd name="T2" fmla="*/ 19564 w 19565"/>
                <a:gd name="T3" fmla="*/ 102 h 103"/>
                <a:gd name="T4" fmla="*/ 19564 w 19565"/>
                <a:gd name="T5" fmla="*/ 0 h 103"/>
                <a:gd name="T6" fmla="*/ 0 w 19565"/>
                <a:gd name="T7" fmla="*/ 0 h 103"/>
                <a:gd name="T8" fmla="*/ 0 w 19565"/>
                <a:gd name="T9" fmla="*/ 102 h 103"/>
              </a:gdLst>
              <a:ahLst/>
              <a:cxnLst>
                <a:cxn ang="0">
                  <a:pos x="T0" y="T1"/>
                </a:cxn>
                <a:cxn ang="0">
                  <a:pos x="T2" y="T3"/>
                </a:cxn>
                <a:cxn ang="0">
                  <a:pos x="T4" y="T5"/>
                </a:cxn>
                <a:cxn ang="0">
                  <a:pos x="T6" y="T7"/>
                </a:cxn>
                <a:cxn ang="0">
                  <a:pos x="T8" y="T9"/>
                </a:cxn>
              </a:cxnLst>
              <a:rect l="0" t="0" r="r" b="b"/>
              <a:pathLst>
                <a:path w="19565" h="103">
                  <a:moveTo>
                    <a:pt x="0" y="102"/>
                  </a:moveTo>
                  <a:lnTo>
                    <a:pt x="19564" y="102"/>
                  </a:lnTo>
                  <a:lnTo>
                    <a:pt x="19564" y="0"/>
                  </a:lnTo>
                  <a:lnTo>
                    <a:pt x="0" y="0"/>
                  </a:lnTo>
                  <a:lnTo>
                    <a:pt x="0" y="102"/>
                  </a:lnTo>
                </a:path>
              </a:pathLst>
            </a:custGeom>
            <a:solidFill>
              <a:schemeClr val="tx1">
                <a:lumMod val="20000"/>
                <a:lumOff val="80000"/>
              </a:schemeClr>
            </a:solidFill>
            <a:ln>
              <a:noFill/>
            </a:ln>
            <a:effectLst/>
          </p:spPr>
          <p:txBody>
            <a:bodyPr wrap="none" anchor="ctr"/>
            <a:lstStyle/>
            <a:p>
              <a:endParaRPr lang="en-US" sz="3265" dirty="0">
                <a:latin typeface="DM Sans" pitchFamily="2" charset="77"/>
              </a:endParaRPr>
            </a:p>
          </p:txBody>
        </p:sp>
        <p:sp>
          <p:nvSpPr>
            <p:cNvPr id="4" name="Freeform 126">
              <a:extLst>
                <a:ext uri="{FF2B5EF4-FFF2-40B4-BE49-F238E27FC236}">
                  <a16:creationId xmlns:a16="http://schemas.microsoft.com/office/drawing/2014/main" id="{8780F332-C12D-26B8-A3A6-9E2DFBAB445B}"/>
                </a:ext>
              </a:extLst>
            </p:cNvPr>
            <p:cNvSpPr>
              <a:spLocks noChangeArrowheads="1"/>
            </p:cNvSpPr>
            <p:nvPr/>
          </p:nvSpPr>
          <p:spPr bwMode="auto">
            <a:xfrm>
              <a:off x="1657156" y="4169618"/>
              <a:ext cx="252707" cy="252707"/>
            </a:xfrm>
            <a:custGeom>
              <a:avLst/>
              <a:gdLst>
                <a:gd name="T0" fmla="*/ 403 w 404"/>
                <a:gd name="T1" fmla="*/ 201 h 404"/>
                <a:gd name="T2" fmla="*/ 403 w 404"/>
                <a:gd name="T3" fmla="*/ 201 h 404"/>
                <a:gd name="T4" fmla="*/ 201 w 404"/>
                <a:gd name="T5" fmla="*/ 403 h 404"/>
                <a:gd name="T6" fmla="*/ 201 w 404"/>
                <a:gd name="T7" fmla="*/ 403 h 404"/>
                <a:gd name="T8" fmla="*/ 0 w 404"/>
                <a:gd name="T9" fmla="*/ 201 h 404"/>
                <a:gd name="T10" fmla="*/ 0 w 404"/>
                <a:gd name="T11" fmla="*/ 201 h 404"/>
                <a:gd name="T12" fmla="*/ 201 w 404"/>
                <a:gd name="T13" fmla="*/ 0 h 404"/>
                <a:gd name="T14" fmla="*/ 201 w 404"/>
                <a:gd name="T15" fmla="*/ 0 h 404"/>
                <a:gd name="T16" fmla="*/ 403 w 404"/>
                <a:gd name="T17" fmla="*/ 20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4" h="404">
                  <a:moveTo>
                    <a:pt x="403" y="201"/>
                  </a:moveTo>
                  <a:lnTo>
                    <a:pt x="403" y="201"/>
                  </a:lnTo>
                  <a:cubicBezTo>
                    <a:pt x="403" y="313"/>
                    <a:pt x="312" y="403"/>
                    <a:pt x="201" y="403"/>
                  </a:cubicBezTo>
                  <a:lnTo>
                    <a:pt x="201" y="403"/>
                  </a:lnTo>
                  <a:cubicBezTo>
                    <a:pt x="90" y="403"/>
                    <a:pt x="0" y="313"/>
                    <a:pt x="0" y="201"/>
                  </a:cubicBezTo>
                  <a:lnTo>
                    <a:pt x="0" y="201"/>
                  </a:lnTo>
                  <a:cubicBezTo>
                    <a:pt x="0" y="90"/>
                    <a:pt x="90" y="0"/>
                    <a:pt x="201" y="0"/>
                  </a:cubicBezTo>
                  <a:lnTo>
                    <a:pt x="201" y="0"/>
                  </a:lnTo>
                  <a:cubicBezTo>
                    <a:pt x="312" y="0"/>
                    <a:pt x="403" y="90"/>
                    <a:pt x="403" y="201"/>
                  </a:cubicBezTo>
                </a:path>
              </a:pathLst>
            </a:custGeom>
            <a:solidFill>
              <a:schemeClr val="accent1"/>
            </a:solidFill>
            <a:ln>
              <a:noFill/>
            </a:ln>
            <a:effectLst/>
          </p:spPr>
          <p:txBody>
            <a:bodyPr wrap="none" anchor="ctr"/>
            <a:lstStyle/>
            <a:p>
              <a:endParaRPr lang="en-US" sz="3265" dirty="0">
                <a:latin typeface="DM Sans" pitchFamily="2" charset="77"/>
              </a:endParaRPr>
            </a:p>
          </p:txBody>
        </p:sp>
        <p:sp>
          <p:nvSpPr>
            <p:cNvPr id="5" name="Freeform 127">
              <a:extLst>
                <a:ext uri="{FF2B5EF4-FFF2-40B4-BE49-F238E27FC236}">
                  <a16:creationId xmlns:a16="http://schemas.microsoft.com/office/drawing/2014/main" id="{5A0ECDF9-9D17-9385-E898-0776C81A4A1A}"/>
                </a:ext>
              </a:extLst>
            </p:cNvPr>
            <p:cNvSpPr>
              <a:spLocks noChangeArrowheads="1"/>
            </p:cNvSpPr>
            <p:nvPr/>
          </p:nvSpPr>
          <p:spPr bwMode="auto">
            <a:xfrm>
              <a:off x="1481362" y="3999317"/>
              <a:ext cx="598805" cy="598805"/>
            </a:xfrm>
            <a:custGeom>
              <a:avLst/>
              <a:gdLst>
                <a:gd name="T0" fmla="*/ 480 w 960"/>
                <a:gd name="T1" fmla="*/ 115 h 960"/>
                <a:gd name="T2" fmla="*/ 480 w 960"/>
                <a:gd name="T3" fmla="*/ 115 h 960"/>
                <a:gd name="T4" fmla="*/ 116 w 960"/>
                <a:gd name="T5" fmla="*/ 479 h 960"/>
                <a:gd name="T6" fmla="*/ 116 w 960"/>
                <a:gd name="T7" fmla="*/ 479 h 960"/>
                <a:gd name="T8" fmla="*/ 480 w 960"/>
                <a:gd name="T9" fmla="*/ 843 h 960"/>
                <a:gd name="T10" fmla="*/ 480 w 960"/>
                <a:gd name="T11" fmla="*/ 843 h 960"/>
                <a:gd name="T12" fmla="*/ 843 w 960"/>
                <a:gd name="T13" fmla="*/ 479 h 960"/>
                <a:gd name="T14" fmla="*/ 843 w 960"/>
                <a:gd name="T15" fmla="*/ 479 h 960"/>
                <a:gd name="T16" fmla="*/ 480 w 960"/>
                <a:gd name="T17" fmla="*/ 115 h 960"/>
                <a:gd name="T18" fmla="*/ 480 w 960"/>
                <a:gd name="T19" fmla="*/ 959 h 960"/>
                <a:gd name="T20" fmla="*/ 480 w 960"/>
                <a:gd name="T21" fmla="*/ 959 h 960"/>
                <a:gd name="T22" fmla="*/ 0 w 960"/>
                <a:gd name="T23" fmla="*/ 479 h 960"/>
                <a:gd name="T24" fmla="*/ 0 w 960"/>
                <a:gd name="T25" fmla="*/ 479 h 960"/>
                <a:gd name="T26" fmla="*/ 480 w 960"/>
                <a:gd name="T27" fmla="*/ 0 h 960"/>
                <a:gd name="T28" fmla="*/ 480 w 960"/>
                <a:gd name="T29" fmla="*/ 0 h 960"/>
                <a:gd name="T30" fmla="*/ 959 w 960"/>
                <a:gd name="T31" fmla="*/ 479 h 960"/>
                <a:gd name="T32" fmla="*/ 959 w 960"/>
                <a:gd name="T33" fmla="*/ 479 h 960"/>
                <a:gd name="T34" fmla="*/ 480 w 960"/>
                <a:gd name="T35" fmla="*/ 959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0" h="960">
                  <a:moveTo>
                    <a:pt x="480" y="115"/>
                  </a:moveTo>
                  <a:lnTo>
                    <a:pt x="480" y="115"/>
                  </a:lnTo>
                  <a:cubicBezTo>
                    <a:pt x="279" y="115"/>
                    <a:pt x="116" y="279"/>
                    <a:pt x="116" y="479"/>
                  </a:cubicBezTo>
                  <a:lnTo>
                    <a:pt x="116" y="479"/>
                  </a:lnTo>
                  <a:cubicBezTo>
                    <a:pt x="116" y="679"/>
                    <a:pt x="279" y="843"/>
                    <a:pt x="480" y="843"/>
                  </a:cubicBezTo>
                  <a:lnTo>
                    <a:pt x="480" y="843"/>
                  </a:lnTo>
                  <a:cubicBezTo>
                    <a:pt x="680" y="843"/>
                    <a:pt x="843" y="679"/>
                    <a:pt x="843" y="479"/>
                  </a:cubicBezTo>
                  <a:lnTo>
                    <a:pt x="843" y="479"/>
                  </a:lnTo>
                  <a:cubicBezTo>
                    <a:pt x="843" y="279"/>
                    <a:pt x="680" y="115"/>
                    <a:pt x="480" y="115"/>
                  </a:cubicBezTo>
                  <a:close/>
                  <a:moveTo>
                    <a:pt x="480" y="959"/>
                  </a:moveTo>
                  <a:lnTo>
                    <a:pt x="480" y="959"/>
                  </a:lnTo>
                  <a:cubicBezTo>
                    <a:pt x="215" y="959"/>
                    <a:pt x="0" y="743"/>
                    <a:pt x="0" y="479"/>
                  </a:cubicBezTo>
                  <a:lnTo>
                    <a:pt x="0" y="479"/>
                  </a:lnTo>
                  <a:cubicBezTo>
                    <a:pt x="0" y="214"/>
                    <a:pt x="215" y="0"/>
                    <a:pt x="480" y="0"/>
                  </a:cubicBezTo>
                  <a:lnTo>
                    <a:pt x="480" y="0"/>
                  </a:lnTo>
                  <a:cubicBezTo>
                    <a:pt x="744" y="0"/>
                    <a:pt x="959" y="214"/>
                    <a:pt x="959" y="479"/>
                  </a:cubicBezTo>
                  <a:lnTo>
                    <a:pt x="959" y="479"/>
                  </a:lnTo>
                  <a:cubicBezTo>
                    <a:pt x="959" y="743"/>
                    <a:pt x="744" y="959"/>
                    <a:pt x="480" y="959"/>
                  </a:cubicBezTo>
                  <a:close/>
                </a:path>
              </a:pathLst>
            </a:custGeom>
            <a:solidFill>
              <a:schemeClr val="accent1"/>
            </a:solidFill>
            <a:ln>
              <a:noFill/>
            </a:ln>
            <a:effectLst/>
          </p:spPr>
          <p:txBody>
            <a:bodyPr wrap="none" anchor="ctr"/>
            <a:lstStyle/>
            <a:p>
              <a:endParaRPr lang="en-US" sz="3265" dirty="0">
                <a:latin typeface="DM Sans" pitchFamily="2" charset="77"/>
              </a:endParaRPr>
            </a:p>
          </p:txBody>
        </p:sp>
        <p:sp>
          <p:nvSpPr>
            <p:cNvPr id="6" name="Freeform 128">
              <a:extLst>
                <a:ext uri="{FF2B5EF4-FFF2-40B4-BE49-F238E27FC236}">
                  <a16:creationId xmlns:a16="http://schemas.microsoft.com/office/drawing/2014/main" id="{F360D9EF-FF97-33A3-6FEE-B2AB113A24CF}"/>
                </a:ext>
              </a:extLst>
            </p:cNvPr>
            <p:cNvSpPr>
              <a:spLocks noChangeArrowheads="1"/>
            </p:cNvSpPr>
            <p:nvPr/>
          </p:nvSpPr>
          <p:spPr bwMode="auto">
            <a:xfrm>
              <a:off x="1753104" y="4540503"/>
              <a:ext cx="45719" cy="600263"/>
            </a:xfrm>
            <a:custGeom>
              <a:avLst/>
              <a:gdLst>
                <a:gd name="T0" fmla="*/ 51 w 52"/>
                <a:gd name="T1" fmla="*/ 1815 h 1816"/>
                <a:gd name="T2" fmla="*/ 0 w 52"/>
                <a:gd name="T3" fmla="*/ 1815 h 1816"/>
                <a:gd name="T4" fmla="*/ 0 w 52"/>
                <a:gd name="T5" fmla="*/ 0 h 1816"/>
                <a:gd name="T6" fmla="*/ 51 w 52"/>
                <a:gd name="T7" fmla="*/ 0 h 1816"/>
                <a:gd name="T8" fmla="*/ 51 w 52"/>
                <a:gd name="T9" fmla="*/ 1815 h 1816"/>
              </a:gdLst>
              <a:ahLst/>
              <a:cxnLst>
                <a:cxn ang="0">
                  <a:pos x="T0" y="T1"/>
                </a:cxn>
                <a:cxn ang="0">
                  <a:pos x="T2" y="T3"/>
                </a:cxn>
                <a:cxn ang="0">
                  <a:pos x="T4" y="T5"/>
                </a:cxn>
                <a:cxn ang="0">
                  <a:pos x="T6" y="T7"/>
                </a:cxn>
                <a:cxn ang="0">
                  <a:pos x="T8" y="T9"/>
                </a:cxn>
              </a:cxnLst>
              <a:rect l="0" t="0" r="r" b="b"/>
              <a:pathLst>
                <a:path w="52" h="1816">
                  <a:moveTo>
                    <a:pt x="51" y="1815"/>
                  </a:moveTo>
                  <a:lnTo>
                    <a:pt x="0" y="1815"/>
                  </a:lnTo>
                  <a:lnTo>
                    <a:pt x="0" y="0"/>
                  </a:lnTo>
                  <a:lnTo>
                    <a:pt x="51" y="0"/>
                  </a:lnTo>
                  <a:lnTo>
                    <a:pt x="51" y="1815"/>
                  </a:lnTo>
                </a:path>
              </a:pathLst>
            </a:custGeom>
            <a:solidFill>
              <a:schemeClr val="accent1"/>
            </a:solidFill>
            <a:ln>
              <a:noFill/>
            </a:ln>
            <a:effectLst/>
          </p:spPr>
          <p:txBody>
            <a:bodyPr wrap="none" anchor="ctr"/>
            <a:lstStyle/>
            <a:p>
              <a:endParaRPr lang="en-US" sz="3265" dirty="0">
                <a:latin typeface="DM Sans" pitchFamily="2" charset="77"/>
              </a:endParaRPr>
            </a:p>
          </p:txBody>
        </p:sp>
        <p:sp>
          <p:nvSpPr>
            <p:cNvPr id="7" name="Freeform 129">
              <a:extLst>
                <a:ext uri="{FF2B5EF4-FFF2-40B4-BE49-F238E27FC236}">
                  <a16:creationId xmlns:a16="http://schemas.microsoft.com/office/drawing/2014/main" id="{774E5817-7B05-CBE1-2394-88C3EDA125B2}"/>
                </a:ext>
              </a:extLst>
            </p:cNvPr>
            <p:cNvSpPr>
              <a:spLocks noChangeArrowheads="1"/>
            </p:cNvSpPr>
            <p:nvPr/>
          </p:nvSpPr>
          <p:spPr bwMode="auto">
            <a:xfrm>
              <a:off x="1724055" y="5115764"/>
              <a:ext cx="93392" cy="93392"/>
            </a:xfrm>
            <a:custGeom>
              <a:avLst/>
              <a:gdLst>
                <a:gd name="T0" fmla="*/ 151 w 152"/>
                <a:gd name="T1" fmla="*/ 76 h 152"/>
                <a:gd name="T2" fmla="*/ 151 w 152"/>
                <a:gd name="T3" fmla="*/ 76 h 152"/>
                <a:gd name="T4" fmla="*/ 76 w 152"/>
                <a:gd name="T5" fmla="*/ 151 h 152"/>
                <a:gd name="T6" fmla="*/ 76 w 152"/>
                <a:gd name="T7" fmla="*/ 151 h 152"/>
                <a:gd name="T8" fmla="*/ 0 w 152"/>
                <a:gd name="T9" fmla="*/ 76 h 152"/>
                <a:gd name="T10" fmla="*/ 0 w 152"/>
                <a:gd name="T11" fmla="*/ 76 h 152"/>
                <a:gd name="T12" fmla="*/ 76 w 152"/>
                <a:gd name="T13" fmla="*/ 0 h 152"/>
                <a:gd name="T14" fmla="*/ 76 w 152"/>
                <a:gd name="T15" fmla="*/ 0 h 152"/>
                <a:gd name="T16" fmla="*/ 151 w 152"/>
                <a:gd name="T17" fmla="*/ 7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52">
                  <a:moveTo>
                    <a:pt x="151" y="76"/>
                  </a:moveTo>
                  <a:lnTo>
                    <a:pt x="151" y="76"/>
                  </a:lnTo>
                  <a:cubicBezTo>
                    <a:pt x="151" y="117"/>
                    <a:pt x="117" y="151"/>
                    <a:pt x="76" y="151"/>
                  </a:cubicBezTo>
                  <a:lnTo>
                    <a:pt x="76" y="151"/>
                  </a:lnTo>
                  <a:cubicBezTo>
                    <a:pt x="34" y="151"/>
                    <a:pt x="0" y="117"/>
                    <a:pt x="0" y="76"/>
                  </a:cubicBezTo>
                  <a:lnTo>
                    <a:pt x="0" y="76"/>
                  </a:lnTo>
                  <a:cubicBezTo>
                    <a:pt x="0" y="34"/>
                    <a:pt x="34" y="0"/>
                    <a:pt x="76" y="0"/>
                  </a:cubicBezTo>
                  <a:lnTo>
                    <a:pt x="76" y="0"/>
                  </a:lnTo>
                  <a:cubicBezTo>
                    <a:pt x="117" y="0"/>
                    <a:pt x="151" y="34"/>
                    <a:pt x="151" y="76"/>
                  </a:cubicBezTo>
                </a:path>
              </a:pathLst>
            </a:custGeom>
            <a:solidFill>
              <a:schemeClr val="accent1"/>
            </a:solidFill>
            <a:ln>
              <a:noFill/>
            </a:ln>
            <a:effectLst/>
          </p:spPr>
          <p:txBody>
            <a:bodyPr wrap="none" anchor="ctr"/>
            <a:lstStyle/>
            <a:p>
              <a:endParaRPr lang="en-US" sz="3265" dirty="0">
                <a:latin typeface="DM Sans" pitchFamily="2" charset="77"/>
              </a:endParaRPr>
            </a:p>
          </p:txBody>
        </p:sp>
        <p:sp>
          <p:nvSpPr>
            <p:cNvPr id="8" name="Freeform 186">
              <a:extLst>
                <a:ext uri="{FF2B5EF4-FFF2-40B4-BE49-F238E27FC236}">
                  <a16:creationId xmlns:a16="http://schemas.microsoft.com/office/drawing/2014/main" id="{277342A6-4200-62BF-06E9-804BDD7B6100}"/>
                </a:ext>
              </a:extLst>
            </p:cNvPr>
            <p:cNvSpPr>
              <a:spLocks noChangeArrowheads="1"/>
            </p:cNvSpPr>
            <p:nvPr/>
          </p:nvSpPr>
          <p:spPr bwMode="auto">
            <a:xfrm>
              <a:off x="5972394" y="4169618"/>
              <a:ext cx="249961" cy="252707"/>
            </a:xfrm>
            <a:custGeom>
              <a:avLst/>
              <a:gdLst>
                <a:gd name="T0" fmla="*/ 402 w 403"/>
                <a:gd name="T1" fmla="*/ 201 h 404"/>
                <a:gd name="T2" fmla="*/ 402 w 403"/>
                <a:gd name="T3" fmla="*/ 201 h 404"/>
                <a:gd name="T4" fmla="*/ 201 w 403"/>
                <a:gd name="T5" fmla="*/ 403 h 404"/>
                <a:gd name="T6" fmla="*/ 201 w 403"/>
                <a:gd name="T7" fmla="*/ 403 h 404"/>
                <a:gd name="T8" fmla="*/ 0 w 403"/>
                <a:gd name="T9" fmla="*/ 201 h 404"/>
                <a:gd name="T10" fmla="*/ 0 w 403"/>
                <a:gd name="T11" fmla="*/ 201 h 404"/>
                <a:gd name="T12" fmla="*/ 201 w 403"/>
                <a:gd name="T13" fmla="*/ 0 h 404"/>
                <a:gd name="T14" fmla="*/ 201 w 403"/>
                <a:gd name="T15" fmla="*/ 0 h 404"/>
                <a:gd name="T16" fmla="*/ 402 w 403"/>
                <a:gd name="T17" fmla="*/ 20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3" h="404">
                  <a:moveTo>
                    <a:pt x="402" y="201"/>
                  </a:moveTo>
                  <a:lnTo>
                    <a:pt x="402" y="201"/>
                  </a:lnTo>
                  <a:cubicBezTo>
                    <a:pt x="402" y="313"/>
                    <a:pt x="312" y="403"/>
                    <a:pt x="201" y="403"/>
                  </a:cubicBezTo>
                  <a:lnTo>
                    <a:pt x="201" y="403"/>
                  </a:lnTo>
                  <a:cubicBezTo>
                    <a:pt x="90" y="403"/>
                    <a:pt x="0" y="313"/>
                    <a:pt x="0" y="201"/>
                  </a:cubicBezTo>
                  <a:lnTo>
                    <a:pt x="0" y="201"/>
                  </a:lnTo>
                  <a:cubicBezTo>
                    <a:pt x="0" y="90"/>
                    <a:pt x="90" y="0"/>
                    <a:pt x="201" y="0"/>
                  </a:cubicBezTo>
                  <a:lnTo>
                    <a:pt x="201" y="0"/>
                  </a:lnTo>
                  <a:cubicBezTo>
                    <a:pt x="312" y="0"/>
                    <a:pt x="402" y="90"/>
                    <a:pt x="402" y="201"/>
                  </a:cubicBezTo>
                </a:path>
              </a:pathLst>
            </a:custGeom>
            <a:solidFill>
              <a:schemeClr val="accent3"/>
            </a:solidFill>
            <a:ln>
              <a:noFill/>
            </a:ln>
            <a:effectLst/>
          </p:spPr>
          <p:txBody>
            <a:bodyPr wrap="none" anchor="ctr"/>
            <a:lstStyle/>
            <a:p>
              <a:endParaRPr lang="en-US" sz="3265" dirty="0">
                <a:latin typeface="DM Sans" pitchFamily="2" charset="77"/>
              </a:endParaRPr>
            </a:p>
          </p:txBody>
        </p:sp>
        <p:sp>
          <p:nvSpPr>
            <p:cNvPr id="9" name="Freeform 187">
              <a:extLst>
                <a:ext uri="{FF2B5EF4-FFF2-40B4-BE49-F238E27FC236}">
                  <a16:creationId xmlns:a16="http://schemas.microsoft.com/office/drawing/2014/main" id="{B867A0A8-5124-D38E-23D8-4F1775FA7CA5}"/>
                </a:ext>
              </a:extLst>
            </p:cNvPr>
            <p:cNvSpPr>
              <a:spLocks noChangeArrowheads="1"/>
            </p:cNvSpPr>
            <p:nvPr/>
          </p:nvSpPr>
          <p:spPr bwMode="auto">
            <a:xfrm>
              <a:off x="5796597" y="3999317"/>
              <a:ext cx="596059" cy="598805"/>
            </a:xfrm>
            <a:custGeom>
              <a:avLst/>
              <a:gdLst>
                <a:gd name="T0" fmla="*/ 480 w 959"/>
                <a:gd name="T1" fmla="*/ 115 h 960"/>
                <a:gd name="T2" fmla="*/ 480 w 959"/>
                <a:gd name="T3" fmla="*/ 115 h 960"/>
                <a:gd name="T4" fmla="*/ 116 w 959"/>
                <a:gd name="T5" fmla="*/ 479 h 960"/>
                <a:gd name="T6" fmla="*/ 116 w 959"/>
                <a:gd name="T7" fmla="*/ 479 h 960"/>
                <a:gd name="T8" fmla="*/ 480 w 959"/>
                <a:gd name="T9" fmla="*/ 843 h 960"/>
                <a:gd name="T10" fmla="*/ 480 w 959"/>
                <a:gd name="T11" fmla="*/ 843 h 960"/>
                <a:gd name="T12" fmla="*/ 842 w 959"/>
                <a:gd name="T13" fmla="*/ 479 h 960"/>
                <a:gd name="T14" fmla="*/ 842 w 959"/>
                <a:gd name="T15" fmla="*/ 479 h 960"/>
                <a:gd name="T16" fmla="*/ 480 w 959"/>
                <a:gd name="T17" fmla="*/ 115 h 960"/>
                <a:gd name="T18" fmla="*/ 480 w 959"/>
                <a:gd name="T19" fmla="*/ 959 h 960"/>
                <a:gd name="T20" fmla="*/ 480 w 959"/>
                <a:gd name="T21" fmla="*/ 959 h 960"/>
                <a:gd name="T22" fmla="*/ 0 w 959"/>
                <a:gd name="T23" fmla="*/ 479 h 960"/>
                <a:gd name="T24" fmla="*/ 0 w 959"/>
                <a:gd name="T25" fmla="*/ 479 h 960"/>
                <a:gd name="T26" fmla="*/ 480 w 959"/>
                <a:gd name="T27" fmla="*/ 0 h 960"/>
                <a:gd name="T28" fmla="*/ 480 w 959"/>
                <a:gd name="T29" fmla="*/ 0 h 960"/>
                <a:gd name="T30" fmla="*/ 958 w 959"/>
                <a:gd name="T31" fmla="*/ 479 h 960"/>
                <a:gd name="T32" fmla="*/ 958 w 959"/>
                <a:gd name="T33" fmla="*/ 479 h 960"/>
                <a:gd name="T34" fmla="*/ 480 w 959"/>
                <a:gd name="T35" fmla="*/ 959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9" h="960">
                  <a:moveTo>
                    <a:pt x="480" y="115"/>
                  </a:moveTo>
                  <a:lnTo>
                    <a:pt x="480" y="115"/>
                  </a:lnTo>
                  <a:cubicBezTo>
                    <a:pt x="279" y="115"/>
                    <a:pt x="116" y="279"/>
                    <a:pt x="116" y="479"/>
                  </a:cubicBezTo>
                  <a:lnTo>
                    <a:pt x="116" y="479"/>
                  </a:lnTo>
                  <a:cubicBezTo>
                    <a:pt x="116" y="679"/>
                    <a:pt x="279" y="843"/>
                    <a:pt x="480" y="843"/>
                  </a:cubicBezTo>
                  <a:lnTo>
                    <a:pt x="480" y="843"/>
                  </a:lnTo>
                  <a:cubicBezTo>
                    <a:pt x="679" y="843"/>
                    <a:pt x="842" y="679"/>
                    <a:pt x="842" y="479"/>
                  </a:cubicBezTo>
                  <a:lnTo>
                    <a:pt x="842" y="479"/>
                  </a:lnTo>
                  <a:cubicBezTo>
                    <a:pt x="842" y="279"/>
                    <a:pt x="679" y="115"/>
                    <a:pt x="480" y="115"/>
                  </a:cubicBezTo>
                  <a:close/>
                  <a:moveTo>
                    <a:pt x="480" y="959"/>
                  </a:moveTo>
                  <a:lnTo>
                    <a:pt x="480" y="959"/>
                  </a:lnTo>
                  <a:cubicBezTo>
                    <a:pt x="215" y="959"/>
                    <a:pt x="0" y="743"/>
                    <a:pt x="0" y="479"/>
                  </a:cubicBezTo>
                  <a:lnTo>
                    <a:pt x="0" y="479"/>
                  </a:lnTo>
                  <a:cubicBezTo>
                    <a:pt x="0" y="214"/>
                    <a:pt x="215" y="0"/>
                    <a:pt x="480" y="0"/>
                  </a:cubicBezTo>
                  <a:lnTo>
                    <a:pt x="480" y="0"/>
                  </a:lnTo>
                  <a:cubicBezTo>
                    <a:pt x="743" y="0"/>
                    <a:pt x="958" y="214"/>
                    <a:pt x="958" y="479"/>
                  </a:cubicBezTo>
                  <a:lnTo>
                    <a:pt x="958" y="479"/>
                  </a:lnTo>
                  <a:cubicBezTo>
                    <a:pt x="958" y="743"/>
                    <a:pt x="743" y="959"/>
                    <a:pt x="480" y="959"/>
                  </a:cubicBezTo>
                  <a:close/>
                </a:path>
              </a:pathLst>
            </a:custGeom>
            <a:solidFill>
              <a:schemeClr val="accent3"/>
            </a:solidFill>
            <a:ln>
              <a:noFill/>
            </a:ln>
            <a:effectLst/>
          </p:spPr>
          <p:txBody>
            <a:bodyPr wrap="none" anchor="ctr"/>
            <a:lstStyle/>
            <a:p>
              <a:endParaRPr lang="en-US" sz="3265" dirty="0">
                <a:latin typeface="DM Sans" pitchFamily="2" charset="77"/>
              </a:endParaRPr>
            </a:p>
          </p:txBody>
        </p:sp>
        <p:sp>
          <p:nvSpPr>
            <p:cNvPr id="10" name="Freeform 188">
              <a:extLst>
                <a:ext uri="{FF2B5EF4-FFF2-40B4-BE49-F238E27FC236}">
                  <a16:creationId xmlns:a16="http://schemas.microsoft.com/office/drawing/2014/main" id="{470D3A3C-D6AA-3028-9564-90A2948AFEB6}"/>
                </a:ext>
              </a:extLst>
            </p:cNvPr>
            <p:cNvSpPr>
              <a:spLocks noChangeArrowheads="1"/>
            </p:cNvSpPr>
            <p:nvPr/>
          </p:nvSpPr>
          <p:spPr bwMode="auto">
            <a:xfrm>
              <a:off x="6089037" y="4587233"/>
              <a:ext cx="45719" cy="600263"/>
            </a:xfrm>
            <a:custGeom>
              <a:avLst/>
              <a:gdLst>
                <a:gd name="T0" fmla="*/ 50 w 51"/>
                <a:gd name="T1" fmla="*/ 1815 h 1816"/>
                <a:gd name="T2" fmla="*/ 0 w 51"/>
                <a:gd name="T3" fmla="*/ 1815 h 1816"/>
                <a:gd name="T4" fmla="*/ 0 w 51"/>
                <a:gd name="T5" fmla="*/ 0 h 1816"/>
                <a:gd name="T6" fmla="*/ 50 w 51"/>
                <a:gd name="T7" fmla="*/ 0 h 1816"/>
                <a:gd name="T8" fmla="*/ 50 w 51"/>
                <a:gd name="T9" fmla="*/ 1815 h 1816"/>
              </a:gdLst>
              <a:ahLst/>
              <a:cxnLst>
                <a:cxn ang="0">
                  <a:pos x="T0" y="T1"/>
                </a:cxn>
                <a:cxn ang="0">
                  <a:pos x="T2" y="T3"/>
                </a:cxn>
                <a:cxn ang="0">
                  <a:pos x="T4" y="T5"/>
                </a:cxn>
                <a:cxn ang="0">
                  <a:pos x="T6" y="T7"/>
                </a:cxn>
                <a:cxn ang="0">
                  <a:pos x="T8" y="T9"/>
                </a:cxn>
              </a:cxnLst>
              <a:rect l="0" t="0" r="r" b="b"/>
              <a:pathLst>
                <a:path w="51" h="1816">
                  <a:moveTo>
                    <a:pt x="50" y="1815"/>
                  </a:moveTo>
                  <a:lnTo>
                    <a:pt x="0" y="1815"/>
                  </a:lnTo>
                  <a:lnTo>
                    <a:pt x="0" y="0"/>
                  </a:lnTo>
                  <a:lnTo>
                    <a:pt x="50" y="0"/>
                  </a:lnTo>
                  <a:lnTo>
                    <a:pt x="50" y="1815"/>
                  </a:lnTo>
                </a:path>
              </a:pathLst>
            </a:custGeom>
            <a:solidFill>
              <a:schemeClr val="accent3"/>
            </a:solidFill>
            <a:ln>
              <a:noFill/>
            </a:ln>
            <a:effectLst/>
          </p:spPr>
          <p:txBody>
            <a:bodyPr wrap="none" anchor="ctr"/>
            <a:lstStyle/>
            <a:p>
              <a:endParaRPr lang="en-US" sz="3265" dirty="0">
                <a:latin typeface="DM Sans" pitchFamily="2" charset="77"/>
              </a:endParaRPr>
            </a:p>
          </p:txBody>
        </p:sp>
        <p:sp>
          <p:nvSpPr>
            <p:cNvPr id="11" name="Freeform 189">
              <a:extLst>
                <a:ext uri="{FF2B5EF4-FFF2-40B4-BE49-F238E27FC236}">
                  <a16:creationId xmlns:a16="http://schemas.microsoft.com/office/drawing/2014/main" id="{DD94D0B6-4953-1140-FC98-A08C8B8C6350}"/>
                </a:ext>
              </a:extLst>
            </p:cNvPr>
            <p:cNvSpPr>
              <a:spLocks noChangeArrowheads="1"/>
            </p:cNvSpPr>
            <p:nvPr/>
          </p:nvSpPr>
          <p:spPr bwMode="auto">
            <a:xfrm>
              <a:off x="6069281" y="5184125"/>
              <a:ext cx="93392" cy="93392"/>
            </a:xfrm>
            <a:custGeom>
              <a:avLst/>
              <a:gdLst>
                <a:gd name="T0" fmla="*/ 150 w 151"/>
                <a:gd name="T1" fmla="*/ 76 h 152"/>
                <a:gd name="T2" fmla="*/ 150 w 151"/>
                <a:gd name="T3" fmla="*/ 76 h 152"/>
                <a:gd name="T4" fmla="*/ 76 w 151"/>
                <a:gd name="T5" fmla="*/ 151 h 152"/>
                <a:gd name="T6" fmla="*/ 76 w 151"/>
                <a:gd name="T7" fmla="*/ 151 h 152"/>
                <a:gd name="T8" fmla="*/ 0 w 151"/>
                <a:gd name="T9" fmla="*/ 76 h 152"/>
                <a:gd name="T10" fmla="*/ 0 w 151"/>
                <a:gd name="T11" fmla="*/ 76 h 152"/>
                <a:gd name="T12" fmla="*/ 76 w 151"/>
                <a:gd name="T13" fmla="*/ 0 h 152"/>
                <a:gd name="T14" fmla="*/ 76 w 151"/>
                <a:gd name="T15" fmla="*/ 0 h 152"/>
                <a:gd name="T16" fmla="*/ 150 w 151"/>
                <a:gd name="T17" fmla="*/ 7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152">
                  <a:moveTo>
                    <a:pt x="150" y="76"/>
                  </a:moveTo>
                  <a:lnTo>
                    <a:pt x="150" y="76"/>
                  </a:lnTo>
                  <a:cubicBezTo>
                    <a:pt x="150" y="117"/>
                    <a:pt x="116" y="151"/>
                    <a:pt x="76" y="151"/>
                  </a:cubicBezTo>
                  <a:lnTo>
                    <a:pt x="76" y="151"/>
                  </a:lnTo>
                  <a:cubicBezTo>
                    <a:pt x="34" y="151"/>
                    <a:pt x="0" y="117"/>
                    <a:pt x="0" y="76"/>
                  </a:cubicBezTo>
                  <a:lnTo>
                    <a:pt x="0" y="76"/>
                  </a:lnTo>
                  <a:cubicBezTo>
                    <a:pt x="0" y="34"/>
                    <a:pt x="34" y="0"/>
                    <a:pt x="76" y="0"/>
                  </a:cubicBezTo>
                  <a:lnTo>
                    <a:pt x="76" y="0"/>
                  </a:lnTo>
                  <a:cubicBezTo>
                    <a:pt x="116" y="0"/>
                    <a:pt x="150" y="34"/>
                    <a:pt x="150" y="76"/>
                  </a:cubicBezTo>
                </a:path>
              </a:pathLst>
            </a:custGeom>
            <a:solidFill>
              <a:schemeClr val="accent3"/>
            </a:solidFill>
            <a:ln>
              <a:noFill/>
            </a:ln>
            <a:effectLst/>
          </p:spPr>
          <p:txBody>
            <a:bodyPr wrap="none" anchor="ctr"/>
            <a:lstStyle/>
            <a:p>
              <a:endParaRPr lang="en-US" sz="3265" dirty="0">
                <a:latin typeface="DM Sans" pitchFamily="2" charset="77"/>
              </a:endParaRPr>
            </a:p>
          </p:txBody>
        </p:sp>
        <p:sp>
          <p:nvSpPr>
            <p:cNvPr id="12" name="Freeform 243">
              <a:extLst>
                <a:ext uri="{FF2B5EF4-FFF2-40B4-BE49-F238E27FC236}">
                  <a16:creationId xmlns:a16="http://schemas.microsoft.com/office/drawing/2014/main" id="{8323DB83-3F9A-5FAC-B0C6-80B4DC48C43B}"/>
                </a:ext>
              </a:extLst>
            </p:cNvPr>
            <p:cNvSpPr>
              <a:spLocks noChangeArrowheads="1"/>
            </p:cNvSpPr>
            <p:nvPr/>
          </p:nvSpPr>
          <p:spPr bwMode="auto">
            <a:xfrm>
              <a:off x="10284884" y="4169618"/>
              <a:ext cx="252707" cy="252707"/>
            </a:xfrm>
            <a:custGeom>
              <a:avLst/>
              <a:gdLst>
                <a:gd name="T0" fmla="*/ 403 w 404"/>
                <a:gd name="T1" fmla="*/ 201 h 404"/>
                <a:gd name="T2" fmla="*/ 403 w 404"/>
                <a:gd name="T3" fmla="*/ 201 h 404"/>
                <a:gd name="T4" fmla="*/ 201 w 404"/>
                <a:gd name="T5" fmla="*/ 403 h 404"/>
                <a:gd name="T6" fmla="*/ 201 w 404"/>
                <a:gd name="T7" fmla="*/ 403 h 404"/>
                <a:gd name="T8" fmla="*/ 0 w 404"/>
                <a:gd name="T9" fmla="*/ 201 h 404"/>
                <a:gd name="T10" fmla="*/ 0 w 404"/>
                <a:gd name="T11" fmla="*/ 201 h 404"/>
                <a:gd name="T12" fmla="*/ 201 w 404"/>
                <a:gd name="T13" fmla="*/ 0 h 404"/>
                <a:gd name="T14" fmla="*/ 201 w 404"/>
                <a:gd name="T15" fmla="*/ 0 h 404"/>
                <a:gd name="T16" fmla="*/ 403 w 404"/>
                <a:gd name="T17" fmla="*/ 20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4" h="404">
                  <a:moveTo>
                    <a:pt x="403" y="201"/>
                  </a:moveTo>
                  <a:lnTo>
                    <a:pt x="403" y="201"/>
                  </a:lnTo>
                  <a:cubicBezTo>
                    <a:pt x="403" y="313"/>
                    <a:pt x="313" y="403"/>
                    <a:pt x="201" y="403"/>
                  </a:cubicBezTo>
                  <a:lnTo>
                    <a:pt x="201" y="403"/>
                  </a:lnTo>
                  <a:cubicBezTo>
                    <a:pt x="90" y="403"/>
                    <a:pt x="0" y="313"/>
                    <a:pt x="0" y="201"/>
                  </a:cubicBezTo>
                  <a:lnTo>
                    <a:pt x="0" y="201"/>
                  </a:lnTo>
                  <a:cubicBezTo>
                    <a:pt x="0" y="90"/>
                    <a:pt x="90" y="0"/>
                    <a:pt x="201" y="0"/>
                  </a:cubicBezTo>
                  <a:lnTo>
                    <a:pt x="201" y="0"/>
                  </a:lnTo>
                  <a:cubicBezTo>
                    <a:pt x="313" y="0"/>
                    <a:pt x="403" y="90"/>
                    <a:pt x="403" y="201"/>
                  </a:cubicBezTo>
                </a:path>
              </a:pathLst>
            </a:custGeom>
            <a:solidFill>
              <a:schemeClr val="accent5"/>
            </a:solidFill>
            <a:ln>
              <a:noFill/>
            </a:ln>
            <a:effectLst/>
          </p:spPr>
          <p:txBody>
            <a:bodyPr wrap="none" anchor="ctr"/>
            <a:lstStyle/>
            <a:p>
              <a:endParaRPr lang="en-US" sz="3265" dirty="0">
                <a:latin typeface="DM Sans" pitchFamily="2" charset="77"/>
              </a:endParaRPr>
            </a:p>
          </p:txBody>
        </p:sp>
        <p:sp>
          <p:nvSpPr>
            <p:cNvPr id="13" name="Freeform 244">
              <a:extLst>
                <a:ext uri="{FF2B5EF4-FFF2-40B4-BE49-F238E27FC236}">
                  <a16:creationId xmlns:a16="http://schemas.microsoft.com/office/drawing/2014/main" id="{12EF5205-215E-4B3D-B20E-82652F766B49}"/>
                </a:ext>
              </a:extLst>
            </p:cNvPr>
            <p:cNvSpPr>
              <a:spLocks noChangeArrowheads="1"/>
            </p:cNvSpPr>
            <p:nvPr/>
          </p:nvSpPr>
          <p:spPr bwMode="auto">
            <a:xfrm>
              <a:off x="10109090" y="3999317"/>
              <a:ext cx="598805" cy="598805"/>
            </a:xfrm>
            <a:custGeom>
              <a:avLst/>
              <a:gdLst>
                <a:gd name="T0" fmla="*/ 479 w 960"/>
                <a:gd name="T1" fmla="*/ 115 h 960"/>
                <a:gd name="T2" fmla="*/ 479 w 960"/>
                <a:gd name="T3" fmla="*/ 115 h 960"/>
                <a:gd name="T4" fmla="*/ 115 w 960"/>
                <a:gd name="T5" fmla="*/ 479 h 960"/>
                <a:gd name="T6" fmla="*/ 115 w 960"/>
                <a:gd name="T7" fmla="*/ 479 h 960"/>
                <a:gd name="T8" fmla="*/ 479 w 960"/>
                <a:gd name="T9" fmla="*/ 843 h 960"/>
                <a:gd name="T10" fmla="*/ 479 w 960"/>
                <a:gd name="T11" fmla="*/ 843 h 960"/>
                <a:gd name="T12" fmla="*/ 843 w 960"/>
                <a:gd name="T13" fmla="*/ 479 h 960"/>
                <a:gd name="T14" fmla="*/ 843 w 960"/>
                <a:gd name="T15" fmla="*/ 479 h 960"/>
                <a:gd name="T16" fmla="*/ 479 w 960"/>
                <a:gd name="T17" fmla="*/ 115 h 960"/>
                <a:gd name="T18" fmla="*/ 479 w 960"/>
                <a:gd name="T19" fmla="*/ 959 h 960"/>
                <a:gd name="T20" fmla="*/ 479 w 960"/>
                <a:gd name="T21" fmla="*/ 959 h 960"/>
                <a:gd name="T22" fmla="*/ 0 w 960"/>
                <a:gd name="T23" fmla="*/ 479 h 960"/>
                <a:gd name="T24" fmla="*/ 0 w 960"/>
                <a:gd name="T25" fmla="*/ 479 h 960"/>
                <a:gd name="T26" fmla="*/ 479 w 960"/>
                <a:gd name="T27" fmla="*/ 0 h 960"/>
                <a:gd name="T28" fmla="*/ 479 w 960"/>
                <a:gd name="T29" fmla="*/ 0 h 960"/>
                <a:gd name="T30" fmla="*/ 959 w 960"/>
                <a:gd name="T31" fmla="*/ 479 h 960"/>
                <a:gd name="T32" fmla="*/ 959 w 960"/>
                <a:gd name="T33" fmla="*/ 479 h 960"/>
                <a:gd name="T34" fmla="*/ 479 w 960"/>
                <a:gd name="T35" fmla="*/ 959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0" h="960">
                  <a:moveTo>
                    <a:pt x="479" y="115"/>
                  </a:moveTo>
                  <a:lnTo>
                    <a:pt x="479" y="115"/>
                  </a:lnTo>
                  <a:cubicBezTo>
                    <a:pt x="278" y="115"/>
                    <a:pt x="115" y="279"/>
                    <a:pt x="115" y="479"/>
                  </a:cubicBezTo>
                  <a:lnTo>
                    <a:pt x="115" y="479"/>
                  </a:lnTo>
                  <a:cubicBezTo>
                    <a:pt x="115" y="679"/>
                    <a:pt x="278" y="843"/>
                    <a:pt x="479" y="843"/>
                  </a:cubicBezTo>
                  <a:lnTo>
                    <a:pt x="479" y="843"/>
                  </a:lnTo>
                  <a:cubicBezTo>
                    <a:pt x="679" y="843"/>
                    <a:pt x="843" y="679"/>
                    <a:pt x="843" y="479"/>
                  </a:cubicBezTo>
                  <a:lnTo>
                    <a:pt x="843" y="479"/>
                  </a:lnTo>
                  <a:cubicBezTo>
                    <a:pt x="843" y="279"/>
                    <a:pt x="679" y="115"/>
                    <a:pt x="479" y="115"/>
                  </a:cubicBezTo>
                  <a:close/>
                  <a:moveTo>
                    <a:pt x="479" y="959"/>
                  </a:moveTo>
                  <a:lnTo>
                    <a:pt x="479" y="959"/>
                  </a:lnTo>
                  <a:cubicBezTo>
                    <a:pt x="214" y="959"/>
                    <a:pt x="0" y="743"/>
                    <a:pt x="0" y="479"/>
                  </a:cubicBezTo>
                  <a:lnTo>
                    <a:pt x="0" y="479"/>
                  </a:lnTo>
                  <a:cubicBezTo>
                    <a:pt x="0" y="214"/>
                    <a:pt x="214" y="0"/>
                    <a:pt x="479" y="0"/>
                  </a:cubicBezTo>
                  <a:lnTo>
                    <a:pt x="479" y="0"/>
                  </a:lnTo>
                  <a:cubicBezTo>
                    <a:pt x="743" y="0"/>
                    <a:pt x="959" y="214"/>
                    <a:pt x="959" y="479"/>
                  </a:cubicBezTo>
                  <a:lnTo>
                    <a:pt x="959" y="479"/>
                  </a:lnTo>
                  <a:cubicBezTo>
                    <a:pt x="959" y="743"/>
                    <a:pt x="743" y="959"/>
                    <a:pt x="479" y="959"/>
                  </a:cubicBezTo>
                  <a:close/>
                </a:path>
              </a:pathLst>
            </a:custGeom>
            <a:solidFill>
              <a:schemeClr val="accent5"/>
            </a:solidFill>
            <a:ln>
              <a:noFill/>
            </a:ln>
            <a:effectLst/>
          </p:spPr>
          <p:txBody>
            <a:bodyPr wrap="none" anchor="ctr"/>
            <a:lstStyle/>
            <a:p>
              <a:endParaRPr lang="en-US" sz="3265" dirty="0">
                <a:latin typeface="DM Sans" pitchFamily="2" charset="77"/>
              </a:endParaRPr>
            </a:p>
          </p:txBody>
        </p:sp>
        <p:sp>
          <p:nvSpPr>
            <p:cNvPr id="14" name="Freeform 245">
              <a:extLst>
                <a:ext uri="{FF2B5EF4-FFF2-40B4-BE49-F238E27FC236}">
                  <a16:creationId xmlns:a16="http://schemas.microsoft.com/office/drawing/2014/main" id="{2F28BE03-3BC8-B12F-45C4-9AB654D62B10}"/>
                </a:ext>
              </a:extLst>
            </p:cNvPr>
            <p:cNvSpPr>
              <a:spLocks noChangeArrowheads="1"/>
            </p:cNvSpPr>
            <p:nvPr/>
          </p:nvSpPr>
          <p:spPr bwMode="auto">
            <a:xfrm>
              <a:off x="10409958" y="4583862"/>
              <a:ext cx="45719" cy="600263"/>
            </a:xfrm>
            <a:custGeom>
              <a:avLst/>
              <a:gdLst>
                <a:gd name="T0" fmla="*/ 51 w 52"/>
                <a:gd name="T1" fmla="*/ 1815 h 1816"/>
                <a:gd name="T2" fmla="*/ 0 w 52"/>
                <a:gd name="T3" fmla="*/ 1815 h 1816"/>
                <a:gd name="T4" fmla="*/ 0 w 52"/>
                <a:gd name="T5" fmla="*/ 0 h 1816"/>
                <a:gd name="T6" fmla="*/ 51 w 52"/>
                <a:gd name="T7" fmla="*/ 0 h 1816"/>
                <a:gd name="T8" fmla="*/ 51 w 52"/>
                <a:gd name="T9" fmla="*/ 1815 h 1816"/>
              </a:gdLst>
              <a:ahLst/>
              <a:cxnLst>
                <a:cxn ang="0">
                  <a:pos x="T0" y="T1"/>
                </a:cxn>
                <a:cxn ang="0">
                  <a:pos x="T2" y="T3"/>
                </a:cxn>
                <a:cxn ang="0">
                  <a:pos x="T4" y="T5"/>
                </a:cxn>
                <a:cxn ang="0">
                  <a:pos x="T6" y="T7"/>
                </a:cxn>
                <a:cxn ang="0">
                  <a:pos x="T8" y="T9"/>
                </a:cxn>
              </a:cxnLst>
              <a:rect l="0" t="0" r="r" b="b"/>
              <a:pathLst>
                <a:path w="52" h="1816">
                  <a:moveTo>
                    <a:pt x="51" y="1815"/>
                  </a:moveTo>
                  <a:lnTo>
                    <a:pt x="0" y="1815"/>
                  </a:lnTo>
                  <a:lnTo>
                    <a:pt x="0" y="0"/>
                  </a:lnTo>
                  <a:lnTo>
                    <a:pt x="51" y="0"/>
                  </a:lnTo>
                  <a:lnTo>
                    <a:pt x="51" y="1815"/>
                  </a:lnTo>
                </a:path>
              </a:pathLst>
            </a:custGeom>
            <a:solidFill>
              <a:schemeClr val="accent5"/>
            </a:solidFill>
            <a:ln>
              <a:noFill/>
            </a:ln>
            <a:effectLst/>
          </p:spPr>
          <p:txBody>
            <a:bodyPr wrap="none" anchor="ctr"/>
            <a:lstStyle/>
            <a:p>
              <a:endParaRPr lang="en-US" sz="3265" dirty="0">
                <a:latin typeface="DM Sans" pitchFamily="2" charset="77"/>
              </a:endParaRPr>
            </a:p>
          </p:txBody>
        </p:sp>
        <p:sp>
          <p:nvSpPr>
            <p:cNvPr id="15" name="Freeform 246">
              <a:extLst>
                <a:ext uri="{FF2B5EF4-FFF2-40B4-BE49-F238E27FC236}">
                  <a16:creationId xmlns:a16="http://schemas.microsoft.com/office/drawing/2014/main" id="{69CF3942-4EDA-7B76-EF6B-FDB6E30D4E86}"/>
                </a:ext>
              </a:extLst>
            </p:cNvPr>
            <p:cNvSpPr>
              <a:spLocks noChangeArrowheads="1"/>
            </p:cNvSpPr>
            <p:nvPr/>
          </p:nvSpPr>
          <p:spPr bwMode="auto">
            <a:xfrm>
              <a:off x="10390019" y="5144739"/>
              <a:ext cx="93392" cy="93392"/>
            </a:xfrm>
            <a:custGeom>
              <a:avLst/>
              <a:gdLst>
                <a:gd name="T0" fmla="*/ 151 w 152"/>
                <a:gd name="T1" fmla="*/ 76 h 152"/>
                <a:gd name="T2" fmla="*/ 151 w 152"/>
                <a:gd name="T3" fmla="*/ 76 h 152"/>
                <a:gd name="T4" fmla="*/ 76 w 152"/>
                <a:gd name="T5" fmla="*/ 151 h 152"/>
                <a:gd name="T6" fmla="*/ 76 w 152"/>
                <a:gd name="T7" fmla="*/ 151 h 152"/>
                <a:gd name="T8" fmla="*/ 0 w 152"/>
                <a:gd name="T9" fmla="*/ 76 h 152"/>
                <a:gd name="T10" fmla="*/ 0 w 152"/>
                <a:gd name="T11" fmla="*/ 76 h 152"/>
                <a:gd name="T12" fmla="*/ 76 w 152"/>
                <a:gd name="T13" fmla="*/ 0 h 152"/>
                <a:gd name="T14" fmla="*/ 76 w 152"/>
                <a:gd name="T15" fmla="*/ 0 h 152"/>
                <a:gd name="T16" fmla="*/ 151 w 152"/>
                <a:gd name="T17" fmla="*/ 7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52">
                  <a:moveTo>
                    <a:pt x="151" y="76"/>
                  </a:moveTo>
                  <a:lnTo>
                    <a:pt x="151" y="76"/>
                  </a:lnTo>
                  <a:cubicBezTo>
                    <a:pt x="151" y="117"/>
                    <a:pt x="118" y="151"/>
                    <a:pt x="76" y="151"/>
                  </a:cubicBezTo>
                  <a:lnTo>
                    <a:pt x="76" y="151"/>
                  </a:lnTo>
                  <a:cubicBezTo>
                    <a:pt x="34" y="151"/>
                    <a:pt x="0" y="117"/>
                    <a:pt x="0" y="76"/>
                  </a:cubicBezTo>
                  <a:lnTo>
                    <a:pt x="0" y="76"/>
                  </a:lnTo>
                  <a:cubicBezTo>
                    <a:pt x="0" y="34"/>
                    <a:pt x="34" y="0"/>
                    <a:pt x="76" y="0"/>
                  </a:cubicBezTo>
                  <a:lnTo>
                    <a:pt x="76" y="0"/>
                  </a:lnTo>
                  <a:cubicBezTo>
                    <a:pt x="118" y="0"/>
                    <a:pt x="151" y="34"/>
                    <a:pt x="151" y="76"/>
                  </a:cubicBezTo>
                </a:path>
              </a:pathLst>
            </a:custGeom>
            <a:solidFill>
              <a:schemeClr val="accent5"/>
            </a:solidFill>
            <a:ln>
              <a:noFill/>
            </a:ln>
            <a:effectLst/>
          </p:spPr>
          <p:txBody>
            <a:bodyPr wrap="none" anchor="ctr"/>
            <a:lstStyle/>
            <a:p>
              <a:endParaRPr lang="en-US" sz="3265" dirty="0">
                <a:latin typeface="DM Sans" pitchFamily="2" charset="77"/>
              </a:endParaRPr>
            </a:p>
          </p:txBody>
        </p:sp>
        <p:sp>
          <p:nvSpPr>
            <p:cNvPr id="16" name="Freeform 302">
              <a:extLst>
                <a:ext uri="{FF2B5EF4-FFF2-40B4-BE49-F238E27FC236}">
                  <a16:creationId xmlns:a16="http://schemas.microsoft.com/office/drawing/2014/main" id="{F364BF97-7EB7-7736-01A0-01AEF27A392B}"/>
                </a:ext>
              </a:extLst>
            </p:cNvPr>
            <p:cNvSpPr>
              <a:spLocks noChangeArrowheads="1"/>
            </p:cNvSpPr>
            <p:nvPr/>
          </p:nvSpPr>
          <p:spPr bwMode="auto">
            <a:xfrm>
              <a:off x="3818894" y="4169618"/>
              <a:ext cx="252707" cy="252707"/>
            </a:xfrm>
            <a:custGeom>
              <a:avLst/>
              <a:gdLst>
                <a:gd name="T0" fmla="*/ 403 w 404"/>
                <a:gd name="T1" fmla="*/ 201 h 404"/>
                <a:gd name="T2" fmla="*/ 403 w 404"/>
                <a:gd name="T3" fmla="*/ 201 h 404"/>
                <a:gd name="T4" fmla="*/ 202 w 404"/>
                <a:gd name="T5" fmla="*/ 403 h 404"/>
                <a:gd name="T6" fmla="*/ 202 w 404"/>
                <a:gd name="T7" fmla="*/ 403 h 404"/>
                <a:gd name="T8" fmla="*/ 0 w 404"/>
                <a:gd name="T9" fmla="*/ 201 h 404"/>
                <a:gd name="T10" fmla="*/ 0 w 404"/>
                <a:gd name="T11" fmla="*/ 201 h 404"/>
                <a:gd name="T12" fmla="*/ 202 w 404"/>
                <a:gd name="T13" fmla="*/ 0 h 404"/>
                <a:gd name="T14" fmla="*/ 202 w 404"/>
                <a:gd name="T15" fmla="*/ 0 h 404"/>
                <a:gd name="T16" fmla="*/ 403 w 404"/>
                <a:gd name="T17" fmla="*/ 20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4" h="404">
                  <a:moveTo>
                    <a:pt x="403" y="201"/>
                  </a:moveTo>
                  <a:lnTo>
                    <a:pt x="403" y="201"/>
                  </a:lnTo>
                  <a:cubicBezTo>
                    <a:pt x="403" y="312"/>
                    <a:pt x="313" y="403"/>
                    <a:pt x="202" y="403"/>
                  </a:cubicBezTo>
                  <a:lnTo>
                    <a:pt x="202" y="403"/>
                  </a:lnTo>
                  <a:cubicBezTo>
                    <a:pt x="91" y="403"/>
                    <a:pt x="0" y="312"/>
                    <a:pt x="0" y="201"/>
                  </a:cubicBezTo>
                  <a:lnTo>
                    <a:pt x="0" y="201"/>
                  </a:lnTo>
                  <a:cubicBezTo>
                    <a:pt x="0" y="89"/>
                    <a:pt x="91" y="0"/>
                    <a:pt x="202" y="0"/>
                  </a:cubicBezTo>
                  <a:lnTo>
                    <a:pt x="202" y="0"/>
                  </a:lnTo>
                  <a:cubicBezTo>
                    <a:pt x="313" y="0"/>
                    <a:pt x="403" y="89"/>
                    <a:pt x="403" y="201"/>
                  </a:cubicBezTo>
                </a:path>
              </a:pathLst>
            </a:custGeom>
            <a:solidFill>
              <a:schemeClr val="accent2"/>
            </a:solidFill>
            <a:ln>
              <a:noFill/>
            </a:ln>
            <a:effectLst/>
          </p:spPr>
          <p:txBody>
            <a:bodyPr wrap="none" anchor="ctr"/>
            <a:lstStyle/>
            <a:p>
              <a:endParaRPr lang="en-US" sz="3265" dirty="0">
                <a:latin typeface="DM Sans" pitchFamily="2" charset="77"/>
              </a:endParaRPr>
            </a:p>
          </p:txBody>
        </p:sp>
        <p:sp>
          <p:nvSpPr>
            <p:cNvPr id="17" name="Freeform 303">
              <a:extLst>
                <a:ext uri="{FF2B5EF4-FFF2-40B4-BE49-F238E27FC236}">
                  <a16:creationId xmlns:a16="http://schemas.microsoft.com/office/drawing/2014/main" id="{5827D3CB-4D5E-F7B5-FE75-689FD04D7A8B}"/>
                </a:ext>
              </a:extLst>
            </p:cNvPr>
            <p:cNvSpPr>
              <a:spLocks noChangeArrowheads="1"/>
            </p:cNvSpPr>
            <p:nvPr/>
          </p:nvSpPr>
          <p:spPr bwMode="auto">
            <a:xfrm>
              <a:off x="3643100" y="3996570"/>
              <a:ext cx="598805" cy="598805"/>
            </a:xfrm>
            <a:custGeom>
              <a:avLst/>
              <a:gdLst>
                <a:gd name="T0" fmla="*/ 479 w 960"/>
                <a:gd name="T1" fmla="*/ 116 h 960"/>
                <a:gd name="T2" fmla="*/ 479 w 960"/>
                <a:gd name="T3" fmla="*/ 116 h 960"/>
                <a:gd name="T4" fmla="*/ 116 w 960"/>
                <a:gd name="T5" fmla="*/ 480 h 960"/>
                <a:gd name="T6" fmla="*/ 116 w 960"/>
                <a:gd name="T7" fmla="*/ 480 h 960"/>
                <a:gd name="T8" fmla="*/ 479 w 960"/>
                <a:gd name="T9" fmla="*/ 843 h 960"/>
                <a:gd name="T10" fmla="*/ 479 w 960"/>
                <a:gd name="T11" fmla="*/ 843 h 960"/>
                <a:gd name="T12" fmla="*/ 843 w 960"/>
                <a:gd name="T13" fmla="*/ 480 h 960"/>
                <a:gd name="T14" fmla="*/ 843 w 960"/>
                <a:gd name="T15" fmla="*/ 480 h 960"/>
                <a:gd name="T16" fmla="*/ 479 w 960"/>
                <a:gd name="T17" fmla="*/ 116 h 960"/>
                <a:gd name="T18" fmla="*/ 479 w 960"/>
                <a:gd name="T19" fmla="*/ 959 h 960"/>
                <a:gd name="T20" fmla="*/ 479 w 960"/>
                <a:gd name="T21" fmla="*/ 959 h 960"/>
                <a:gd name="T22" fmla="*/ 0 w 960"/>
                <a:gd name="T23" fmla="*/ 480 h 960"/>
                <a:gd name="T24" fmla="*/ 0 w 960"/>
                <a:gd name="T25" fmla="*/ 480 h 960"/>
                <a:gd name="T26" fmla="*/ 479 w 960"/>
                <a:gd name="T27" fmla="*/ 0 h 960"/>
                <a:gd name="T28" fmla="*/ 479 w 960"/>
                <a:gd name="T29" fmla="*/ 0 h 960"/>
                <a:gd name="T30" fmla="*/ 959 w 960"/>
                <a:gd name="T31" fmla="*/ 480 h 960"/>
                <a:gd name="T32" fmla="*/ 959 w 960"/>
                <a:gd name="T33" fmla="*/ 480 h 960"/>
                <a:gd name="T34" fmla="*/ 479 w 960"/>
                <a:gd name="T35" fmla="*/ 959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0" h="960">
                  <a:moveTo>
                    <a:pt x="479" y="116"/>
                  </a:moveTo>
                  <a:lnTo>
                    <a:pt x="479" y="116"/>
                  </a:lnTo>
                  <a:cubicBezTo>
                    <a:pt x="278" y="116"/>
                    <a:pt x="116" y="279"/>
                    <a:pt x="116" y="480"/>
                  </a:cubicBezTo>
                  <a:lnTo>
                    <a:pt x="116" y="480"/>
                  </a:lnTo>
                  <a:cubicBezTo>
                    <a:pt x="116" y="680"/>
                    <a:pt x="278" y="843"/>
                    <a:pt x="479" y="843"/>
                  </a:cubicBezTo>
                  <a:lnTo>
                    <a:pt x="479" y="843"/>
                  </a:lnTo>
                  <a:cubicBezTo>
                    <a:pt x="680" y="843"/>
                    <a:pt x="843" y="680"/>
                    <a:pt x="843" y="480"/>
                  </a:cubicBezTo>
                  <a:lnTo>
                    <a:pt x="843" y="480"/>
                  </a:lnTo>
                  <a:cubicBezTo>
                    <a:pt x="843" y="279"/>
                    <a:pt x="680" y="116"/>
                    <a:pt x="479" y="116"/>
                  </a:cubicBezTo>
                  <a:close/>
                  <a:moveTo>
                    <a:pt x="479" y="959"/>
                  </a:moveTo>
                  <a:lnTo>
                    <a:pt x="479" y="959"/>
                  </a:lnTo>
                  <a:cubicBezTo>
                    <a:pt x="215" y="959"/>
                    <a:pt x="0" y="744"/>
                    <a:pt x="0" y="480"/>
                  </a:cubicBezTo>
                  <a:lnTo>
                    <a:pt x="0" y="480"/>
                  </a:lnTo>
                  <a:cubicBezTo>
                    <a:pt x="0" y="215"/>
                    <a:pt x="215" y="0"/>
                    <a:pt x="479" y="0"/>
                  </a:cubicBezTo>
                  <a:lnTo>
                    <a:pt x="479" y="0"/>
                  </a:lnTo>
                  <a:cubicBezTo>
                    <a:pt x="743" y="0"/>
                    <a:pt x="959" y="215"/>
                    <a:pt x="959" y="480"/>
                  </a:cubicBezTo>
                  <a:lnTo>
                    <a:pt x="959" y="480"/>
                  </a:lnTo>
                  <a:cubicBezTo>
                    <a:pt x="959" y="744"/>
                    <a:pt x="743" y="959"/>
                    <a:pt x="479" y="959"/>
                  </a:cubicBezTo>
                  <a:close/>
                </a:path>
              </a:pathLst>
            </a:custGeom>
            <a:solidFill>
              <a:schemeClr val="accent2"/>
            </a:solidFill>
            <a:ln>
              <a:noFill/>
            </a:ln>
            <a:effectLst/>
          </p:spPr>
          <p:txBody>
            <a:bodyPr wrap="none" anchor="ctr"/>
            <a:lstStyle/>
            <a:p>
              <a:endParaRPr lang="en-US" sz="3265" dirty="0">
                <a:latin typeface="DM Sans" pitchFamily="2" charset="77"/>
              </a:endParaRPr>
            </a:p>
          </p:txBody>
        </p:sp>
        <p:sp>
          <p:nvSpPr>
            <p:cNvPr id="18" name="Freeform 304">
              <a:extLst>
                <a:ext uri="{FF2B5EF4-FFF2-40B4-BE49-F238E27FC236}">
                  <a16:creationId xmlns:a16="http://schemas.microsoft.com/office/drawing/2014/main" id="{B0E3A70D-D3EE-D42A-7E71-743298D33F9A}"/>
                </a:ext>
              </a:extLst>
            </p:cNvPr>
            <p:cNvSpPr>
              <a:spLocks noChangeArrowheads="1"/>
            </p:cNvSpPr>
            <p:nvPr/>
          </p:nvSpPr>
          <p:spPr bwMode="auto">
            <a:xfrm>
              <a:off x="3910516" y="3430724"/>
              <a:ext cx="45719" cy="598806"/>
            </a:xfrm>
            <a:custGeom>
              <a:avLst/>
              <a:gdLst>
                <a:gd name="T0" fmla="*/ 52 w 53"/>
                <a:gd name="T1" fmla="*/ 1813 h 1814"/>
                <a:gd name="T2" fmla="*/ 0 w 53"/>
                <a:gd name="T3" fmla="*/ 1813 h 1814"/>
                <a:gd name="T4" fmla="*/ 0 w 53"/>
                <a:gd name="T5" fmla="*/ 0 h 1814"/>
                <a:gd name="T6" fmla="*/ 52 w 53"/>
                <a:gd name="T7" fmla="*/ 0 h 1814"/>
                <a:gd name="T8" fmla="*/ 52 w 53"/>
                <a:gd name="T9" fmla="*/ 1813 h 1814"/>
              </a:gdLst>
              <a:ahLst/>
              <a:cxnLst>
                <a:cxn ang="0">
                  <a:pos x="T0" y="T1"/>
                </a:cxn>
                <a:cxn ang="0">
                  <a:pos x="T2" y="T3"/>
                </a:cxn>
                <a:cxn ang="0">
                  <a:pos x="T4" y="T5"/>
                </a:cxn>
                <a:cxn ang="0">
                  <a:pos x="T6" y="T7"/>
                </a:cxn>
                <a:cxn ang="0">
                  <a:pos x="T8" y="T9"/>
                </a:cxn>
              </a:cxnLst>
              <a:rect l="0" t="0" r="r" b="b"/>
              <a:pathLst>
                <a:path w="53" h="1814">
                  <a:moveTo>
                    <a:pt x="52" y="1813"/>
                  </a:moveTo>
                  <a:lnTo>
                    <a:pt x="0" y="1813"/>
                  </a:lnTo>
                  <a:lnTo>
                    <a:pt x="0" y="0"/>
                  </a:lnTo>
                  <a:lnTo>
                    <a:pt x="52" y="0"/>
                  </a:lnTo>
                  <a:lnTo>
                    <a:pt x="52" y="1813"/>
                  </a:lnTo>
                </a:path>
              </a:pathLst>
            </a:custGeom>
            <a:solidFill>
              <a:schemeClr val="accent2"/>
            </a:solidFill>
            <a:ln>
              <a:noFill/>
            </a:ln>
            <a:effectLst/>
          </p:spPr>
          <p:txBody>
            <a:bodyPr wrap="none" anchor="ctr"/>
            <a:lstStyle/>
            <a:p>
              <a:endParaRPr lang="en-US" sz="3265" dirty="0">
                <a:latin typeface="DM Sans" pitchFamily="2" charset="77"/>
              </a:endParaRPr>
            </a:p>
          </p:txBody>
        </p:sp>
        <p:sp>
          <p:nvSpPr>
            <p:cNvPr id="19" name="Freeform 305">
              <a:extLst>
                <a:ext uri="{FF2B5EF4-FFF2-40B4-BE49-F238E27FC236}">
                  <a16:creationId xmlns:a16="http://schemas.microsoft.com/office/drawing/2014/main" id="{FAAA4A7A-44EB-FB89-AFE6-3E83BBDA423F}"/>
                </a:ext>
              </a:extLst>
            </p:cNvPr>
            <p:cNvSpPr>
              <a:spLocks noChangeArrowheads="1"/>
            </p:cNvSpPr>
            <p:nvPr/>
          </p:nvSpPr>
          <p:spPr bwMode="auto">
            <a:xfrm>
              <a:off x="3883235" y="3380038"/>
              <a:ext cx="93392" cy="93392"/>
            </a:xfrm>
            <a:custGeom>
              <a:avLst/>
              <a:gdLst>
                <a:gd name="T0" fmla="*/ 151 w 152"/>
                <a:gd name="T1" fmla="*/ 76 h 152"/>
                <a:gd name="T2" fmla="*/ 151 w 152"/>
                <a:gd name="T3" fmla="*/ 76 h 152"/>
                <a:gd name="T4" fmla="*/ 75 w 152"/>
                <a:gd name="T5" fmla="*/ 151 h 152"/>
                <a:gd name="T6" fmla="*/ 75 w 152"/>
                <a:gd name="T7" fmla="*/ 151 h 152"/>
                <a:gd name="T8" fmla="*/ 0 w 152"/>
                <a:gd name="T9" fmla="*/ 76 h 152"/>
                <a:gd name="T10" fmla="*/ 0 w 152"/>
                <a:gd name="T11" fmla="*/ 76 h 152"/>
                <a:gd name="T12" fmla="*/ 75 w 152"/>
                <a:gd name="T13" fmla="*/ 0 h 152"/>
                <a:gd name="T14" fmla="*/ 75 w 152"/>
                <a:gd name="T15" fmla="*/ 0 h 152"/>
                <a:gd name="T16" fmla="*/ 151 w 152"/>
                <a:gd name="T17" fmla="*/ 7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52">
                  <a:moveTo>
                    <a:pt x="151" y="76"/>
                  </a:moveTo>
                  <a:lnTo>
                    <a:pt x="151" y="76"/>
                  </a:lnTo>
                  <a:cubicBezTo>
                    <a:pt x="151" y="118"/>
                    <a:pt x="117" y="151"/>
                    <a:pt x="75" y="151"/>
                  </a:cubicBezTo>
                  <a:lnTo>
                    <a:pt x="75" y="151"/>
                  </a:lnTo>
                  <a:cubicBezTo>
                    <a:pt x="33" y="151"/>
                    <a:pt x="0" y="118"/>
                    <a:pt x="0" y="76"/>
                  </a:cubicBezTo>
                  <a:lnTo>
                    <a:pt x="0" y="76"/>
                  </a:lnTo>
                  <a:cubicBezTo>
                    <a:pt x="0" y="35"/>
                    <a:pt x="33" y="0"/>
                    <a:pt x="75" y="0"/>
                  </a:cubicBezTo>
                  <a:lnTo>
                    <a:pt x="75" y="0"/>
                  </a:lnTo>
                  <a:cubicBezTo>
                    <a:pt x="117" y="0"/>
                    <a:pt x="151" y="35"/>
                    <a:pt x="151" y="76"/>
                  </a:cubicBezTo>
                </a:path>
              </a:pathLst>
            </a:custGeom>
            <a:solidFill>
              <a:schemeClr val="accent2"/>
            </a:solidFill>
            <a:ln>
              <a:noFill/>
            </a:ln>
            <a:effectLst/>
          </p:spPr>
          <p:txBody>
            <a:bodyPr wrap="none" anchor="ctr"/>
            <a:lstStyle/>
            <a:p>
              <a:endParaRPr lang="en-US" sz="3265" dirty="0">
                <a:latin typeface="DM Sans" pitchFamily="2" charset="77"/>
              </a:endParaRPr>
            </a:p>
          </p:txBody>
        </p:sp>
        <p:sp>
          <p:nvSpPr>
            <p:cNvPr id="20" name="Freeform 361">
              <a:extLst>
                <a:ext uri="{FF2B5EF4-FFF2-40B4-BE49-F238E27FC236}">
                  <a16:creationId xmlns:a16="http://schemas.microsoft.com/office/drawing/2014/main" id="{BDE032CD-0B42-122B-CB12-566AFD17E979}"/>
                </a:ext>
              </a:extLst>
            </p:cNvPr>
            <p:cNvSpPr>
              <a:spLocks noChangeArrowheads="1"/>
            </p:cNvSpPr>
            <p:nvPr/>
          </p:nvSpPr>
          <p:spPr bwMode="auto">
            <a:xfrm>
              <a:off x="8131385" y="4169618"/>
              <a:ext cx="252707" cy="252707"/>
            </a:xfrm>
            <a:custGeom>
              <a:avLst/>
              <a:gdLst>
                <a:gd name="T0" fmla="*/ 403 w 404"/>
                <a:gd name="T1" fmla="*/ 201 h 404"/>
                <a:gd name="T2" fmla="*/ 403 w 404"/>
                <a:gd name="T3" fmla="*/ 201 h 404"/>
                <a:gd name="T4" fmla="*/ 202 w 404"/>
                <a:gd name="T5" fmla="*/ 403 h 404"/>
                <a:gd name="T6" fmla="*/ 202 w 404"/>
                <a:gd name="T7" fmla="*/ 403 h 404"/>
                <a:gd name="T8" fmla="*/ 0 w 404"/>
                <a:gd name="T9" fmla="*/ 201 h 404"/>
                <a:gd name="T10" fmla="*/ 0 w 404"/>
                <a:gd name="T11" fmla="*/ 201 h 404"/>
                <a:gd name="T12" fmla="*/ 202 w 404"/>
                <a:gd name="T13" fmla="*/ 0 h 404"/>
                <a:gd name="T14" fmla="*/ 202 w 404"/>
                <a:gd name="T15" fmla="*/ 0 h 404"/>
                <a:gd name="T16" fmla="*/ 403 w 404"/>
                <a:gd name="T17" fmla="*/ 20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4" h="404">
                  <a:moveTo>
                    <a:pt x="403" y="201"/>
                  </a:moveTo>
                  <a:lnTo>
                    <a:pt x="403" y="201"/>
                  </a:lnTo>
                  <a:cubicBezTo>
                    <a:pt x="403" y="312"/>
                    <a:pt x="313" y="403"/>
                    <a:pt x="202" y="403"/>
                  </a:cubicBezTo>
                  <a:lnTo>
                    <a:pt x="202" y="403"/>
                  </a:lnTo>
                  <a:cubicBezTo>
                    <a:pt x="91" y="403"/>
                    <a:pt x="0" y="312"/>
                    <a:pt x="0" y="201"/>
                  </a:cubicBezTo>
                  <a:lnTo>
                    <a:pt x="0" y="201"/>
                  </a:lnTo>
                  <a:cubicBezTo>
                    <a:pt x="0" y="89"/>
                    <a:pt x="91" y="0"/>
                    <a:pt x="202" y="0"/>
                  </a:cubicBezTo>
                  <a:lnTo>
                    <a:pt x="202" y="0"/>
                  </a:lnTo>
                  <a:cubicBezTo>
                    <a:pt x="313" y="0"/>
                    <a:pt x="403" y="89"/>
                    <a:pt x="403" y="201"/>
                  </a:cubicBezTo>
                </a:path>
              </a:pathLst>
            </a:custGeom>
            <a:solidFill>
              <a:schemeClr val="accent4"/>
            </a:solidFill>
            <a:ln>
              <a:noFill/>
            </a:ln>
            <a:effectLst/>
          </p:spPr>
          <p:txBody>
            <a:bodyPr wrap="none" anchor="ctr"/>
            <a:lstStyle/>
            <a:p>
              <a:endParaRPr lang="en-US" sz="3265" dirty="0">
                <a:latin typeface="DM Sans" pitchFamily="2" charset="77"/>
              </a:endParaRPr>
            </a:p>
          </p:txBody>
        </p:sp>
        <p:sp>
          <p:nvSpPr>
            <p:cNvPr id="21" name="Freeform 362">
              <a:extLst>
                <a:ext uri="{FF2B5EF4-FFF2-40B4-BE49-F238E27FC236}">
                  <a16:creationId xmlns:a16="http://schemas.microsoft.com/office/drawing/2014/main" id="{802EAB94-A4C2-2208-3130-7C266C92BDDB}"/>
                </a:ext>
              </a:extLst>
            </p:cNvPr>
            <p:cNvSpPr>
              <a:spLocks noChangeArrowheads="1"/>
            </p:cNvSpPr>
            <p:nvPr/>
          </p:nvSpPr>
          <p:spPr bwMode="auto">
            <a:xfrm>
              <a:off x="7955591" y="3996570"/>
              <a:ext cx="598805" cy="598805"/>
            </a:xfrm>
            <a:custGeom>
              <a:avLst/>
              <a:gdLst>
                <a:gd name="T0" fmla="*/ 479 w 960"/>
                <a:gd name="T1" fmla="*/ 116 h 960"/>
                <a:gd name="T2" fmla="*/ 479 w 960"/>
                <a:gd name="T3" fmla="*/ 116 h 960"/>
                <a:gd name="T4" fmla="*/ 116 w 960"/>
                <a:gd name="T5" fmla="*/ 480 h 960"/>
                <a:gd name="T6" fmla="*/ 116 w 960"/>
                <a:gd name="T7" fmla="*/ 480 h 960"/>
                <a:gd name="T8" fmla="*/ 479 w 960"/>
                <a:gd name="T9" fmla="*/ 843 h 960"/>
                <a:gd name="T10" fmla="*/ 479 w 960"/>
                <a:gd name="T11" fmla="*/ 843 h 960"/>
                <a:gd name="T12" fmla="*/ 843 w 960"/>
                <a:gd name="T13" fmla="*/ 480 h 960"/>
                <a:gd name="T14" fmla="*/ 843 w 960"/>
                <a:gd name="T15" fmla="*/ 480 h 960"/>
                <a:gd name="T16" fmla="*/ 479 w 960"/>
                <a:gd name="T17" fmla="*/ 116 h 960"/>
                <a:gd name="T18" fmla="*/ 479 w 960"/>
                <a:gd name="T19" fmla="*/ 959 h 960"/>
                <a:gd name="T20" fmla="*/ 479 w 960"/>
                <a:gd name="T21" fmla="*/ 959 h 960"/>
                <a:gd name="T22" fmla="*/ 0 w 960"/>
                <a:gd name="T23" fmla="*/ 480 h 960"/>
                <a:gd name="T24" fmla="*/ 0 w 960"/>
                <a:gd name="T25" fmla="*/ 480 h 960"/>
                <a:gd name="T26" fmla="*/ 479 w 960"/>
                <a:gd name="T27" fmla="*/ 0 h 960"/>
                <a:gd name="T28" fmla="*/ 479 w 960"/>
                <a:gd name="T29" fmla="*/ 0 h 960"/>
                <a:gd name="T30" fmla="*/ 959 w 960"/>
                <a:gd name="T31" fmla="*/ 480 h 960"/>
                <a:gd name="T32" fmla="*/ 959 w 960"/>
                <a:gd name="T33" fmla="*/ 480 h 960"/>
                <a:gd name="T34" fmla="*/ 479 w 960"/>
                <a:gd name="T35" fmla="*/ 959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0" h="960">
                  <a:moveTo>
                    <a:pt x="479" y="116"/>
                  </a:moveTo>
                  <a:lnTo>
                    <a:pt x="479" y="116"/>
                  </a:lnTo>
                  <a:cubicBezTo>
                    <a:pt x="279" y="116"/>
                    <a:pt x="116" y="279"/>
                    <a:pt x="116" y="480"/>
                  </a:cubicBezTo>
                  <a:lnTo>
                    <a:pt x="116" y="480"/>
                  </a:lnTo>
                  <a:cubicBezTo>
                    <a:pt x="116" y="680"/>
                    <a:pt x="279" y="843"/>
                    <a:pt x="479" y="843"/>
                  </a:cubicBezTo>
                  <a:lnTo>
                    <a:pt x="479" y="843"/>
                  </a:lnTo>
                  <a:cubicBezTo>
                    <a:pt x="680" y="843"/>
                    <a:pt x="843" y="680"/>
                    <a:pt x="843" y="480"/>
                  </a:cubicBezTo>
                  <a:lnTo>
                    <a:pt x="843" y="480"/>
                  </a:lnTo>
                  <a:cubicBezTo>
                    <a:pt x="843" y="279"/>
                    <a:pt x="680" y="116"/>
                    <a:pt x="479" y="116"/>
                  </a:cubicBezTo>
                  <a:close/>
                  <a:moveTo>
                    <a:pt x="479" y="959"/>
                  </a:moveTo>
                  <a:lnTo>
                    <a:pt x="479" y="959"/>
                  </a:lnTo>
                  <a:cubicBezTo>
                    <a:pt x="215" y="959"/>
                    <a:pt x="0" y="744"/>
                    <a:pt x="0" y="480"/>
                  </a:cubicBezTo>
                  <a:lnTo>
                    <a:pt x="0" y="480"/>
                  </a:lnTo>
                  <a:cubicBezTo>
                    <a:pt x="0" y="215"/>
                    <a:pt x="215" y="0"/>
                    <a:pt x="479" y="0"/>
                  </a:cubicBezTo>
                  <a:lnTo>
                    <a:pt x="479" y="0"/>
                  </a:lnTo>
                  <a:cubicBezTo>
                    <a:pt x="743" y="0"/>
                    <a:pt x="959" y="215"/>
                    <a:pt x="959" y="480"/>
                  </a:cubicBezTo>
                  <a:lnTo>
                    <a:pt x="959" y="480"/>
                  </a:lnTo>
                  <a:cubicBezTo>
                    <a:pt x="959" y="744"/>
                    <a:pt x="743" y="959"/>
                    <a:pt x="479" y="959"/>
                  </a:cubicBezTo>
                  <a:close/>
                </a:path>
              </a:pathLst>
            </a:custGeom>
            <a:solidFill>
              <a:schemeClr val="accent4"/>
            </a:solidFill>
            <a:ln>
              <a:noFill/>
            </a:ln>
            <a:effectLst/>
          </p:spPr>
          <p:txBody>
            <a:bodyPr wrap="none" anchor="ctr"/>
            <a:lstStyle/>
            <a:p>
              <a:endParaRPr lang="en-US" sz="3265" dirty="0">
                <a:latin typeface="DM Sans" pitchFamily="2" charset="77"/>
              </a:endParaRPr>
            </a:p>
          </p:txBody>
        </p:sp>
        <p:sp>
          <p:nvSpPr>
            <p:cNvPr id="22" name="Freeform 363">
              <a:extLst>
                <a:ext uri="{FF2B5EF4-FFF2-40B4-BE49-F238E27FC236}">
                  <a16:creationId xmlns:a16="http://schemas.microsoft.com/office/drawing/2014/main" id="{5B156DF9-9465-7A85-7B0C-8C21ABE71901}"/>
                </a:ext>
              </a:extLst>
            </p:cNvPr>
            <p:cNvSpPr>
              <a:spLocks noChangeArrowheads="1"/>
            </p:cNvSpPr>
            <p:nvPr/>
          </p:nvSpPr>
          <p:spPr bwMode="auto">
            <a:xfrm>
              <a:off x="8225754" y="3430724"/>
              <a:ext cx="45719" cy="598806"/>
            </a:xfrm>
            <a:custGeom>
              <a:avLst/>
              <a:gdLst>
                <a:gd name="T0" fmla="*/ 51 w 52"/>
                <a:gd name="T1" fmla="*/ 1813 h 1814"/>
                <a:gd name="T2" fmla="*/ 0 w 52"/>
                <a:gd name="T3" fmla="*/ 1813 h 1814"/>
                <a:gd name="T4" fmla="*/ 0 w 52"/>
                <a:gd name="T5" fmla="*/ 0 h 1814"/>
                <a:gd name="T6" fmla="*/ 51 w 52"/>
                <a:gd name="T7" fmla="*/ 0 h 1814"/>
                <a:gd name="T8" fmla="*/ 51 w 52"/>
                <a:gd name="T9" fmla="*/ 1813 h 1814"/>
              </a:gdLst>
              <a:ahLst/>
              <a:cxnLst>
                <a:cxn ang="0">
                  <a:pos x="T0" y="T1"/>
                </a:cxn>
                <a:cxn ang="0">
                  <a:pos x="T2" y="T3"/>
                </a:cxn>
                <a:cxn ang="0">
                  <a:pos x="T4" y="T5"/>
                </a:cxn>
                <a:cxn ang="0">
                  <a:pos x="T6" y="T7"/>
                </a:cxn>
                <a:cxn ang="0">
                  <a:pos x="T8" y="T9"/>
                </a:cxn>
              </a:cxnLst>
              <a:rect l="0" t="0" r="r" b="b"/>
              <a:pathLst>
                <a:path w="52" h="1814">
                  <a:moveTo>
                    <a:pt x="51" y="1813"/>
                  </a:moveTo>
                  <a:lnTo>
                    <a:pt x="0" y="1813"/>
                  </a:lnTo>
                  <a:lnTo>
                    <a:pt x="0" y="0"/>
                  </a:lnTo>
                  <a:lnTo>
                    <a:pt x="51" y="0"/>
                  </a:lnTo>
                  <a:lnTo>
                    <a:pt x="51" y="1813"/>
                  </a:lnTo>
                </a:path>
              </a:pathLst>
            </a:custGeom>
            <a:solidFill>
              <a:schemeClr val="accent4"/>
            </a:solidFill>
            <a:ln>
              <a:noFill/>
            </a:ln>
            <a:effectLst/>
          </p:spPr>
          <p:txBody>
            <a:bodyPr wrap="none" anchor="ctr"/>
            <a:lstStyle/>
            <a:p>
              <a:endParaRPr lang="en-US" sz="3265" dirty="0">
                <a:latin typeface="DM Sans" pitchFamily="2" charset="77"/>
              </a:endParaRPr>
            </a:p>
          </p:txBody>
        </p:sp>
        <p:sp>
          <p:nvSpPr>
            <p:cNvPr id="23" name="Freeform 364">
              <a:extLst>
                <a:ext uri="{FF2B5EF4-FFF2-40B4-BE49-F238E27FC236}">
                  <a16:creationId xmlns:a16="http://schemas.microsoft.com/office/drawing/2014/main" id="{66296637-FAFA-2217-4860-1AC97E6F95F1}"/>
                </a:ext>
              </a:extLst>
            </p:cNvPr>
            <p:cNvSpPr>
              <a:spLocks noChangeArrowheads="1"/>
            </p:cNvSpPr>
            <p:nvPr/>
          </p:nvSpPr>
          <p:spPr bwMode="auto">
            <a:xfrm>
              <a:off x="8201917" y="3380038"/>
              <a:ext cx="93392" cy="93392"/>
            </a:xfrm>
            <a:custGeom>
              <a:avLst/>
              <a:gdLst>
                <a:gd name="T0" fmla="*/ 151 w 152"/>
                <a:gd name="T1" fmla="*/ 76 h 152"/>
                <a:gd name="T2" fmla="*/ 151 w 152"/>
                <a:gd name="T3" fmla="*/ 76 h 152"/>
                <a:gd name="T4" fmla="*/ 75 w 152"/>
                <a:gd name="T5" fmla="*/ 151 h 152"/>
                <a:gd name="T6" fmla="*/ 75 w 152"/>
                <a:gd name="T7" fmla="*/ 151 h 152"/>
                <a:gd name="T8" fmla="*/ 0 w 152"/>
                <a:gd name="T9" fmla="*/ 76 h 152"/>
                <a:gd name="T10" fmla="*/ 0 w 152"/>
                <a:gd name="T11" fmla="*/ 76 h 152"/>
                <a:gd name="T12" fmla="*/ 75 w 152"/>
                <a:gd name="T13" fmla="*/ 0 h 152"/>
                <a:gd name="T14" fmla="*/ 75 w 152"/>
                <a:gd name="T15" fmla="*/ 0 h 152"/>
                <a:gd name="T16" fmla="*/ 151 w 152"/>
                <a:gd name="T17" fmla="*/ 7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52">
                  <a:moveTo>
                    <a:pt x="151" y="76"/>
                  </a:moveTo>
                  <a:lnTo>
                    <a:pt x="151" y="76"/>
                  </a:lnTo>
                  <a:cubicBezTo>
                    <a:pt x="151" y="118"/>
                    <a:pt x="117" y="151"/>
                    <a:pt x="75" y="151"/>
                  </a:cubicBezTo>
                  <a:lnTo>
                    <a:pt x="75" y="151"/>
                  </a:lnTo>
                  <a:cubicBezTo>
                    <a:pt x="34" y="151"/>
                    <a:pt x="0" y="118"/>
                    <a:pt x="0" y="76"/>
                  </a:cubicBezTo>
                  <a:lnTo>
                    <a:pt x="0" y="76"/>
                  </a:lnTo>
                  <a:cubicBezTo>
                    <a:pt x="0" y="35"/>
                    <a:pt x="34" y="0"/>
                    <a:pt x="75" y="0"/>
                  </a:cubicBezTo>
                  <a:lnTo>
                    <a:pt x="75" y="0"/>
                  </a:lnTo>
                  <a:cubicBezTo>
                    <a:pt x="117" y="0"/>
                    <a:pt x="151" y="35"/>
                    <a:pt x="151" y="76"/>
                  </a:cubicBezTo>
                </a:path>
              </a:pathLst>
            </a:custGeom>
            <a:solidFill>
              <a:schemeClr val="accent4"/>
            </a:solidFill>
            <a:ln>
              <a:noFill/>
            </a:ln>
            <a:effectLst/>
          </p:spPr>
          <p:txBody>
            <a:bodyPr wrap="none" anchor="ctr"/>
            <a:lstStyle/>
            <a:p>
              <a:endParaRPr lang="en-US" sz="3265" dirty="0">
                <a:latin typeface="DM Sans" pitchFamily="2" charset="77"/>
              </a:endParaRPr>
            </a:p>
          </p:txBody>
        </p:sp>
        <p:sp>
          <p:nvSpPr>
            <p:cNvPr id="24" name="TextBox 6">
              <a:extLst>
                <a:ext uri="{FF2B5EF4-FFF2-40B4-BE49-F238E27FC236}">
                  <a16:creationId xmlns:a16="http://schemas.microsoft.com/office/drawing/2014/main" id="{2944CEED-3228-E083-A3A8-E591F1FA1EDE}"/>
                </a:ext>
              </a:extLst>
            </p:cNvPr>
            <p:cNvSpPr txBox="1"/>
            <p:nvPr/>
          </p:nvSpPr>
          <p:spPr>
            <a:xfrm>
              <a:off x="1237506" y="3366098"/>
              <a:ext cx="1086516" cy="632802"/>
            </a:xfrm>
            <a:prstGeom prst="rect">
              <a:avLst/>
            </a:prstGeom>
            <a:noFill/>
          </p:spPr>
          <p:txBody>
            <a:bodyPr wrap="none" rtlCol="0" anchor="ctr">
              <a:spAutoFit/>
            </a:bodyPr>
            <a:lstStyle/>
            <a:p>
              <a:pPr algn="ctr">
                <a:lnSpc>
                  <a:spcPts val="4440"/>
                </a:lnSpc>
              </a:pPr>
              <a:r>
                <a:rPr lang="en-US" sz="3200" b="1" spc="-20" dirty="0">
                  <a:solidFill>
                    <a:schemeClr val="accent1"/>
                  </a:solidFill>
                  <a:latin typeface="DM Sans" pitchFamily="2" charset="77"/>
                </a:rPr>
                <a:t>2013</a:t>
              </a:r>
            </a:p>
          </p:txBody>
        </p:sp>
        <p:sp>
          <p:nvSpPr>
            <p:cNvPr id="25" name="TextBox 7">
              <a:extLst>
                <a:ext uri="{FF2B5EF4-FFF2-40B4-BE49-F238E27FC236}">
                  <a16:creationId xmlns:a16="http://schemas.microsoft.com/office/drawing/2014/main" id="{339CCF25-659F-BE97-7D6C-480DEE87864E}"/>
                </a:ext>
              </a:extLst>
            </p:cNvPr>
            <p:cNvSpPr txBox="1"/>
            <p:nvPr/>
          </p:nvSpPr>
          <p:spPr>
            <a:xfrm>
              <a:off x="3385401" y="4611526"/>
              <a:ext cx="1096133" cy="632802"/>
            </a:xfrm>
            <a:prstGeom prst="rect">
              <a:avLst/>
            </a:prstGeom>
            <a:noFill/>
          </p:spPr>
          <p:txBody>
            <a:bodyPr wrap="none" rtlCol="0" anchor="ctr">
              <a:spAutoFit/>
            </a:bodyPr>
            <a:lstStyle/>
            <a:p>
              <a:pPr algn="ctr">
                <a:lnSpc>
                  <a:spcPts val="4440"/>
                </a:lnSpc>
              </a:pPr>
              <a:r>
                <a:rPr lang="en-US" sz="3200" b="1" spc="-20" dirty="0">
                  <a:solidFill>
                    <a:schemeClr val="accent2"/>
                  </a:solidFill>
                  <a:latin typeface="DM Sans" pitchFamily="2" charset="77"/>
                </a:rPr>
                <a:t>2015</a:t>
              </a:r>
            </a:p>
          </p:txBody>
        </p:sp>
        <p:sp>
          <p:nvSpPr>
            <p:cNvPr id="26" name="TextBox 8">
              <a:extLst>
                <a:ext uri="{FF2B5EF4-FFF2-40B4-BE49-F238E27FC236}">
                  <a16:creationId xmlns:a16="http://schemas.microsoft.com/office/drawing/2014/main" id="{167A21AE-8E10-83BC-9677-E81B8888B548}"/>
                </a:ext>
              </a:extLst>
            </p:cNvPr>
            <p:cNvSpPr txBox="1"/>
            <p:nvPr/>
          </p:nvSpPr>
          <p:spPr>
            <a:xfrm>
              <a:off x="5570757" y="3372001"/>
              <a:ext cx="1060867" cy="632802"/>
            </a:xfrm>
            <a:prstGeom prst="rect">
              <a:avLst/>
            </a:prstGeom>
            <a:noFill/>
          </p:spPr>
          <p:txBody>
            <a:bodyPr wrap="none" rtlCol="0" anchor="ctr">
              <a:spAutoFit/>
            </a:bodyPr>
            <a:lstStyle/>
            <a:p>
              <a:pPr algn="ctr">
                <a:lnSpc>
                  <a:spcPts val="4440"/>
                </a:lnSpc>
              </a:pPr>
              <a:r>
                <a:rPr lang="en-US" sz="3200" b="1" spc="-20" dirty="0">
                  <a:solidFill>
                    <a:schemeClr val="accent3"/>
                  </a:solidFill>
                  <a:latin typeface="DM Sans" pitchFamily="2" charset="77"/>
                </a:rPr>
                <a:t>2017</a:t>
              </a:r>
            </a:p>
          </p:txBody>
        </p:sp>
        <p:sp>
          <p:nvSpPr>
            <p:cNvPr id="27" name="TextBox 9">
              <a:extLst>
                <a:ext uri="{FF2B5EF4-FFF2-40B4-BE49-F238E27FC236}">
                  <a16:creationId xmlns:a16="http://schemas.microsoft.com/office/drawing/2014/main" id="{15CC675F-15BF-CF12-1483-1C501FA18072}"/>
                </a:ext>
              </a:extLst>
            </p:cNvPr>
            <p:cNvSpPr txBox="1"/>
            <p:nvPr/>
          </p:nvSpPr>
          <p:spPr>
            <a:xfrm>
              <a:off x="7721886" y="4614121"/>
              <a:ext cx="1100942" cy="632802"/>
            </a:xfrm>
            <a:prstGeom prst="rect">
              <a:avLst/>
            </a:prstGeom>
            <a:noFill/>
          </p:spPr>
          <p:txBody>
            <a:bodyPr wrap="none" rtlCol="0" anchor="ctr">
              <a:spAutoFit/>
            </a:bodyPr>
            <a:lstStyle/>
            <a:p>
              <a:pPr algn="ctr">
                <a:lnSpc>
                  <a:spcPts val="4440"/>
                </a:lnSpc>
              </a:pPr>
              <a:r>
                <a:rPr lang="en-US" sz="3200" b="1" spc="-20" dirty="0">
                  <a:solidFill>
                    <a:schemeClr val="accent4"/>
                  </a:solidFill>
                  <a:latin typeface="DM Sans" pitchFamily="2" charset="77"/>
                </a:rPr>
                <a:t>2019</a:t>
              </a:r>
            </a:p>
          </p:txBody>
        </p:sp>
        <p:sp>
          <p:nvSpPr>
            <p:cNvPr id="28" name="TextBox 10">
              <a:extLst>
                <a:ext uri="{FF2B5EF4-FFF2-40B4-BE49-F238E27FC236}">
                  <a16:creationId xmlns:a16="http://schemas.microsoft.com/office/drawing/2014/main" id="{51EA6927-1C23-E039-8C1E-D93CE4A4D4C1}"/>
                </a:ext>
              </a:extLst>
            </p:cNvPr>
            <p:cNvSpPr txBox="1"/>
            <p:nvPr/>
          </p:nvSpPr>
          <p:spPr>
            <a:xfrm>
              <a:off x="9870845" y="3335504"/>
              <a:ext cx="1075294" cy="632802"/>
            </a:xfrm>
            <a:prstGeom prst="rect">
              <a:avLst/>
            </a:prstGeom>
            <a:noFill/>
          </p:spPr>
          <p:txBody>
            <a:bodyPr wrap="none" rtlCol="0" anchor="ctr">
              <a:spAutoFit/>
            </a:bodyPr>
            <a:lstStyle/>
            <a:p>
              <a:pPr algn="ctr">
                <a:lnSpc>
                  <a:spcPts val="4440"/>
                </a:lnSpc>
              </a:pPr>
              <a:r>
                <a:rPr lang="en-US" sz="3200" b="1" spc="-20" dirty="0">
                  <a:solidFill>
                    <a:schemeClr val="accent5"/>
                  </a:solidFill>
                  <a:latin typeface="DM Sans" pitchFamily="2" charset="77"/>
                </a:rPr>
                <a:t>2021</a:t>
              </a:r>
            </a:p>
          </p:txBody>
        </p:sp>
        <p:sp>
          <p:nvSpPr>
            <p:cNvPr id="29" name="TextBox 12">
              <a:extLst>
                <a:ext uri="{FF2B5EF4-FFF2-40B4-BE49-F238E27FC236}">
                  <a16:creationId xmlns:a16="http://schemas.microsoft.com/office/drawing/2014/main" id="{FC053477-C0B8-35CD-51A6-5287AFFD9212}"/>
                </a:ext>
              </a:extLst>
            </p:cNvPr>
            <p:cNvSpPr txBox="1"/>
            <p:nvPr/>
          </p:nvSpPr>
          <p:spPr>
            <a:xfrm>
              <a:off x="728323" y="5209156"/>
              <a:ext cx="2061645" cy="993029"/>
            </a:xfrm>
            <a:prstGeom prst="rect">
              <a:avLst/>
            </a:prstGeom>
            <a:noFill/>
          </p:spPr>
          <p:txBody>
            <a:bodyPr wrap="square" rtlCol="0" anchor="t">
              <a:spAutoFit/>
            </a:bodyPr>
            <a:lstStyle/>
            <a:p>
              <a:pPr algn="ctr">
                <a:lnSpc>
                  <a:spcPts val="1800"/>
                </a:lnSpc>
              </a:pPr>
              <a:r>
                <a:rPr lang="nb-NO" spc="-15" dirty="0">
                  <a:latin typeface="Arial" panose="020B0604020202020204" pitchFamily="34" charset="0"/>
                  <a:cs typeface="Arial" panose="020B0604020202020204" pitchFamily="34" charset="0"/>
                </a:rPr>
                <a:t>Gjennomført på telefon </a:t>
              </a:r>
            </a:p>
            <a:p>
              <a:pPr algn="ctr">
                <a:lnSpc>
                  <a:spcPts val="1800"/>
                </a:lnSpc>
              </a:pPr>
              <a:r>
                <a:rPr lang="nb-NO" spc="-15" dirty="0">
                  <a:latin typeface="Arial" panose="020B0604020202020204" pitchFamily="34" charset="0"/>
                  <a:cs typeface="Arial" panose="020B0604020202020204" pitchFamily="34" charset="0"/>
                </a:rPr>
                <a:t>hos Ipsos Norge AS</a:t>
              </a:r>
            </a:p>
            <a:p>
              <a:pPr algn="ctr">
                <a:lnSpc>
                  <a:spcPts val="1800"/>
                </a:lnSpc>
              </a:pPr>
              <a:r>
                <a:rPr lang="nb-NO" spc="-15" dirty="0">
                  <a:latin typeface="Arial" panose="020B0604020202020204" pitchFamily="34" charset="0"/>
                  <a:cs typeface="Arial" panose="020B0604020202020204" pitchFamily="34" charset="0"/>
                </a:rPr>
                <a:t>Vektet basert på kjønn, alder og geografi</a:t>
              </a:r>
            </a:p>
          </p:txBody>
        </p:sp>
        <p:sp>
          <p:nvSpPr>
            <p:cNvPr id="72" name="TextBox 12">
              <a:extLst>
                <a:ext uri="{FF2B5EF4-FFF2-40B4-BE49-F238E27FC236}">
                  <a16:creationId xmlns:a16="http://schemas.microsoft.com/office/drawing/2014/main" id="{70F35B53-0776-5E4A-F130-51E726D3BC65}"/>
                </a:ext>
              </a:extLst>
            </p:cNvPr>
            <p:cNvSpPr txBox="1"/>
            <p:nvPr/>
          </p:nvSpPr>
          <p:spPr>
            <a:xfrm>
              <a:off x="5087888" y="5209156"/>
              <a:ext cx="2061645" cy="993029"/>
            </a:xfrm>
            <a:prstGeom prst="rect">
              <a:avLst/>
            </a:prstGeom>
            <a:noFill/>
          </p:spPr>
          <p:txBody>
            <a:bodyPr wrap="square" rtlCol="0" anchor="t">
              <a:spAutoFit/>
            </a:bodyPr>
            <a:lstStyle/>
            <a:p>
              <a:pPr algn="ctr">
                <a:lnSpc>
                  <a:spcPts val="1800"/>
                </a:lnSpc>
              </a:pPr>
              <a:r>
                <a:rPr lang="nb-NO" spc="-15" dirty="0">
                  <a:latin typeface="Arial" panose="020B0604020202020204" pitchFamily="34" charset="0"/>
                  <a:cs typeface="Arial" panose="020B0604020202020204" pitchFamily="34" charset="0"/>
                </a:rPr>
                <a:t>Gjennomført på </a:t>
              </a:r>
              <a:r>
                <a:rPr lang="nb-NO" b="1" spc="-15" dirty="0">
                  <a:solidFill>
                    <a:schemeClr val="accent2"/>
                  </a:solidFill>
                  <a:latin typeface="Arial" panose="020B0604020202020204" pitchFamily="34" charset="0"/>
                  <a:cs typeface="Arial" panose="020B0604020202020204" pitchFamily="34" charset="0"/>
                </a:rPr>
                <a:t>WEB</a:t>
              </a:r>
            </a:p>
            <a:p>
              <a:pPr algn="ctr">
                <a:lnSpc>
                  <a:spcPts val="1800"/>
                </a:lnSpc>
              </a:pPr>
              <a:r>
                <a:rPr lang="nb-NO" spc="-15" dirty="0">
                  <a:latin typeface="Arial" panose="020B0604020202020204" pitchFamily="34" charset="0"/>
                  <a:cs typeface="Arial" panose="020B0604020202020204" pitchFamily="34" charset="0"/>
                </a:rPr>
                <a:t>hos Ipsos Norge AS</a:t>
              </a:r>
            </a:p>
            <a:p>
              <a:pPr algn="ctr">
                <a:lnSpc>
                  <a:spcPts val="1800"/>
                </a:lnSpc>
              </a:pPr>
              <a:r>
                <a:rPr lang="nb-NO" spc="-15" dirty="0">
                  <a:latin typeface="Arial" panose="020B0604020202020204" pitchFamily="34" charset="0"/>
                  <a:cs typeface="Arial" panose="020B0604020202020204" pitchFamily="34" charset="0"/>
                </a:rPr>
                <a:t>Vektet basert på kjønn, alder og geografi</a:t>
              </a:r>
            </a:p>
          </p:txBody>
        </p:sp>
        <p:sp>
          <p:nvSpPr>
            <p:cNvPr id="75" name="TextBox 12">
              <a:extLst>
                <a:ext uri="{FF2B5EF4-FFF2-40B4-BE49-F238E27FC236}">
                  <a16:creationId xmlns:a16="http://schemas.microsoft.com/office/drawing/2014/main" id="{33451442-34F6-84E2-B1CC-38E201C4DBD7}"/>
                </a:ext>
              </a:extLst>
            </p:cNvPr>
            <p:cNvSpPr txBox="1"/>
            <p:nvPr/>
          </p:nvSpPr>
          <p:spPr>
            <a:xfrm>
              <a:off x="2892638" y="2353879"/>
              <a:ext cx="2061645" cy="993029"/>
            </a:xfrm>
            <a:prstGeom prst="rect">
              <a:avLst/>
            </a:prstGeom>
            <a:noFill/>
          </p:spPr>
          <p:txBody>
            <a:bodyPr wrap="square" rtlCol="0" anchor="t">
              <a:spAutoFit/>
            </a:bodyPr>
            <a:lstStyle/>
            <a:p>
              <a:pPr algn="ctr">
                <a:lnSpc>
                  <a:spcPts val="1800"/>
                </a:lnSpc>
              </a:pPr>
              <a:r>
                <a:rPr lang="nb-NO" spc="-15" dirty="0">
                  <a:latin typeface="Arial" panose="020B0604020202020204" pitchFamily="34" charset="0"/>
                  <a:cs typeface="Arial" panose="020B0604020202020204" pitchFamily="34" charset="0"/>
                </a:rPr>
                <a:t>Gjennomført på telefon</a:t>
              </a:r>
            </a:p>
            <a:p>
              <a:pPr algn="ctr">
                <a:lnSpc>
                  <a:spcPts val="1800"/>
                </a:lnSpc>
              </a:pPr>
              <a:r>
                <a:rPr lang="nb-NO" spc="-15" dirty="0">
                  <a:latin typeface="Arial" panose="020B0604020202020204" pitchFamily="34" charset="0"/>
                  <a:cs typeface="Arial" panose="020B0604020202020204" pitchFamily="34" charset="0"/>
                </a:rPr>
                <a:t>hos Ipsos Norge AS</a:t>
              </a:r>
            </a:p>
            <a:p>
              <a:pPr algn="ctr">
                <a:lnSpc>
                  <a:spcPts val="1800"/>
                </a:lnSpc>
              </a:pPr>
              <a:r>
                <a:rPr lang="nb-NO" spc="-15" dirty="0">
                  <a:latin typeface="Arial" panose="020B0604020202020204" pitchFamily="34" charset="0"/>
                  <a:cs typeface="Arial" panose="020B0604020202020204" pitchFamily="34" charset="0"/>
                </a:rPr>
                <a:t>Vektet basert på kjønn, alder og geografi</a:t>
              </a:r>
            </a:p>
          </p:txBody>
        </p:sp>
        <p:sp>
          <p:nvSpPr>
            <p:cNvPr id="76" name="TextBox 12">
              <a:extLst>
                <a:ext uri="{FF2B5EF4-FFF2-40B4-BE49-F238E27FC236}">
                  <a16:creationId xmlns:a16="http://schemas.microsoft.com/office/drawing/2014/main" id="{BA4399D6-CD7C-5782-A7A3-50FCBDC32249}"/>
                </a:ext>
              </a:extLst>
            </p:cNvPr>
            <p:cNvSpPr txBox="1"/>
            <p:nvPr/>
          </p:nvSpPr>
          <p:spPr>
            <a:xfrm>
              <a:off x="7157368" y="2348880"/>
              <a:ext cx="2195250" cy="993029"/>
            </a:xfrm>
            <a:prstGeom prst="rect">
              <a:avLst/>
            </a:prstGeom>
            <a:noFill/>
          </p:spPr>
          <p:txBody>
            <a:bodyPr wrap="square" rtlCol="0" anchor="t">
              <a:spAutoFit/>
            </a:bodyPr>
            <a:lstStyle/>
            <a:p>
              <a:pPr algn="ctr">
                <a:lnSpc>
                  <a:spcPts val="1800"/>
                </a:lnSpc>
              </a:pPr>
              <a:r>
                <a:rPr lang="nb-NO" spc="-15" dirty="0">
                  <a:latin typeface="Arial" panose="020B0604020202020204" pitchFamily="34" charset="0"/>
                  <a:cs typeface="Arial" panose="020B0604020202020204" pitchFamily="34" charset="0"/>
                </a:rPr>
                <a:t>Gjennomført på web</a:t>
              </a:r>
            </a:p>
            <a:p>
              <a:pPr algn="ctr">
                <a:lnSpc>
                  <a:spcPts val="1800"/>
                </a:lnSpc>
              </a:pPr>
              <a:r>
                <a:rPr lang="nb-NO" spc="-15" dirty="0">
                  <a:latin typeface="Arial" panose="020B0604020202020204" pitchFamily="34" charset="0"/>
                  <a:cs typeface="Arial" panose="020B0604020202020204" pitchFamily="34" charset="0"/>
                </a:rPr>
                <a:t>hos Ipsos Norge AS</a:t>
              </a:r>
            </a:p>
            <a:p>
              <a:pPr algn="ctr">
                <a:lnSpc>
                  <a:spcPts val="1800"/>
                </a:lnSpc>
              </a:pPr>
              <a:r>
                <a:rPr lang="nb-NO" spc="-15" dirty="0">
                  <a:latin typeface="Arial" panose="020B0604020202020204" pitchFamily="34" charset="0"/>
                  <a:cs typeface="Arial" panose="020B0604020202020204" pitchFamily="34" charset="0"/>
                </a:rPr>
                <a:t>Vektet basert på kjønn, alder, geografi og </a:t>
              </a:r>
              <a:r>
                <a:rPr lang="nb-NO" b="1" spc="-15" dirty="0">
                  <a:solidFill>
                    <a:schemeClr val="accent2"/>
                  </a:solidFill>
                  <a:latin typeface="Arial" panose="020B0604020202020204" pitchFamily="34" charset="0"/>
                  <a:cs typeface="Arial" panose="020B0604020202020204" pitchFamily="34" charset="0"/>
                </a:rPr>
                <a:t>UTDANNELSE</a:t>
              </a:r>
            </a:p>
          </p:txBody>
        </p:sp>
        <p:sp>
          <p:nvSpPr>
            <p:cNvPr id="77" name="TextBox 12">
              <a:extLst>
                <a:ext uri="{FF2B5EF4-FFF2-40B4-BE49-F238E27FC236}">
                  <a16:creationId xmlns:a16="http://schemas.microsoft.com/office/drawing/2014/main" id="{B4EDA755-0B1D-DFED-EB38-520BC854D2FB}"/>
                </a:ext>
              </a:extLst>
            </p:cNvPr>
            <p:cNvSpPr txBox="1"/>
            <p:nvPr/>
          </p:nvSpPr>
          <p:spPr>
            <a:xfrm>
              <a:off x="9336360" y="5212833"/>
              <a:ext cx="2195250" cy="993029"/>
            </a:xfrm>
            <a:prstGeom prst="rect">
              <a:avLst/>
            </a:prstGeom>
            <a:noFill/>
          </p:spPr>
          <p:txBody>
            <a:bodyPr wrap="square" rtlCol="0" anchor="t">
              <a:spAutoFit/>
            </a:bodyPr>
            <a:lstStyle/>
            <a:p>
              <a:pPr algn="ctr">
                <a:lnSpc>
                  <a:spcPts val="1800"/>
                </a:lnSpc>
              </a:pPr>
              <a:r>
                <a:rPr lang="nb-NO" spc="-15" dirty="0">
                  <a:latin typeface="Arial" panose="020B0604020202020204" pitchFamily="34" charset="0"/>
                  <a:cs typeface="Arial" panose="020B0604020202020204" pitchFamily="34" charset="0"/>
                </a:rPr>
                <a:t>Gjennomført på web</a:t>
              </a:r>
            </a:p>
            <a:p>
              <a:pPr algn="ctr">
                <a:lnSpc>
                  <a:spcPts val="1800"/>
                </a:lnSpc>
              </a:pPr>
              <a:r>
                <a:rPr lang="nb-NO" spc="-15" dirty="0">
                  <a:latin typeface="Arial" panose="020B0604020202020204" pitchFamily="34" charset="0"/>
                  <a:cs typeface="Arial" panose="020B0604020202020204" pitchFamily="34" charset="0"/>
                </a:rPr>
                <a:t>hos </a:t>
              </a:r>
              <a:r>
                <a:rPr lang="nb-NO" b="1" spc="-15" dirty="0">
                  <a:solidFill>
                    <a:schemeClr val="accent2"/>
                  </a:solidFill>
                  <a:latin typeface="Arial" panose="020B0604020202020204" pitchFamily="34" charset="0"/>
                  <a:cs typeface="Arial" panose="020B0604020202020204" pitchFamily="34" charset="0"/>
                </a:rPr>
                <a:t>NORSTAT NORGE AS</a:t>
              </a:r>
            </a:p>
            <a:p>
              <a:pPr algn="ctr">
                <a:lnSpc>
                  <a:spcPts val="1800"/>
                </a:lnSpc>
              </a:pPr>
              <a:r>
                <a:rPr lang="nb-NO" spc="-15" dirty="0">
                  <a:latin typeface="Arial" panose="020B0604020202020204" pitchFamily="34" charset="0"/>
                  <a:cs typeface="Arial" panose="020B0604020202020204" pitchFamily="34" charset="0"/>
                </a:rPr>
                <a:t>Vektet basert på kjønn, alder, geografi og utdannelse</a:t>
              </a:r>
            </a:p>
          </p:txBody>
        </p:sp>
      </p:grpSp>
    </p:spTree>
    <p:extLst>
      <p:ext uri="{BB962C8B-B14F-4D97-AF65-F5344CB8AC3E}">
        <p14:creationId xmlns:p14="http://schemas.microsoft.com/office/powerpoint/2010/main" val="1657616972"/>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tel 1">
            <a:extLst>
              <a:ext uri="{FF2B5EF4-FFF2-40B4-BE49-F238E27FC236}">
                <a16:creationId xmlns:a16="http://schemas.microsoft.com/office/drawing/2014/main" id="{1CB1DDF2-518D-4D01-BC34-22F1165508EB}"/>
              </a:ext>
            </a:extLst>
          </p:cNvPr>
          <p:cNvSpPr>
            <a:spLocks noGrp="1"/>
          </p:cNvSpPr>
          <p:nvPr>
            <p:ph type="title"/>
          </p:nvPr>
        </p:nvSpPr>
        <p:spPr>
          <a:xfrm>
            <a:off x="742950" y="237529"/>
            <a:ext cx="11257706" cy="1055730"/>
          </a:xfrm>
        </p:spPr>
        <p:txBody>
          <a:bodyPr/>
          <a:lstStyle/>
          <a:p>
            <a:r>
              <a:rPr lang="nb-NO" sz="1200" dirty="0">
                <a:solidFill>
                  <a:schemeClr val="tx1">
                    <a:lumMod val="50000"/>
                    <a:lumOff val="50000"/>
                  </a:schemeClr>
                </a:solidFill>
              </a:rPr>
              <a:t>PROFIL PÅ ENDRET LESEFREKVENS ETTER STRØMMESTART:</a:t>
            </a:r>
            <a:br>
              <a:rPr lang="nb-NO" sz="1200" dirty="0">
                <a:solidFill>
                  <a:schemeClr val="tx1">
                    <a:lumMod val="50000"/>
                    <a:lumOff val="50000"/>
                  </a:schemeClr>
                </a:solidFill>
              </a:rPr>
            </a:br>
            <a:r>
              <a:rPr lang="nb-NO" sz="1600" dirty="0">
                <a:solidFill>
                  <a:schemeClr val="tx1"/>
                </a:solidFill>
              </a:rPr>
              <a:t>De som leste flere bøker etter at de registrerte seg på en strømmetjeneste: </a:t>
            </a:r>
            <a:br>
              <a:rPr lang="nb-NO" sz="1600" dirty="0">
                <a:solidFill>
                  <a:schemeClr val="tx1"/>
                </a:solidFill>
              </a:rPr>
            </a:br>
            <a:r>
              <a:rPr lang="nb-NO" sz="1600" dirty="0">
                <a:solidFill>
                  <a:schemeClr val="tx1"/>
                </a:solidFill>
              </a:rPr>
              <a:t>Oftere de som kjøper/leser 2 bøker eller flere i måneden</a:t>
            </a:r>
          </a:p>
        </p:txBody>
      </p:sp>
      <p:graphicFrame>
        <p:nvGraphicFramePr>
          <p:cNvPr id="21" name="Diagram 20">
            <a:extLst>
              <a:ext uri="{FF2B5EF4-FFF2-40B4-BE49-F238E27FC236}">
                <a16:creationId xmlns:a16="http://schemas.microsoft.com/office/drawing/2014/main" id="{1719E487-46A7-468D-82FB-1705E159C422}"/>
              </a:ext>
            </a:extLst>
          </p:cNvPr>
          <p:cNvGraphicFramePr/>
          <p:nvPr>
            <p:extLst>
              <p:ext uri="{D42A27DB-BD31-4B8C-83A1-F6EECF244321}">
                <p14:modId xmlns:p14="http://schemas.microsoft.com/office/powerpoint/2010/main" val="615075697"/>
              </p:ext>
            </p:extLst>
          </p:nvPr>
        </p:nvGraphicFramePr>
        <p:xfrm>
          <a:off x="767408" y="1506885"/>
          <a:ext cx="4680520" cy="4896166"/>
        </p:xfrm>
        <a:graphic>
          <a:graphicData uri="http://schemas.openxmlformats.org/drawingml/2006/chart">
            <c:chart xmlns:c="http://schemas.openxmlformats.org/drawingml/2006/chart" xmlns:r="http://schemas.openxmlformats.org/officeDocument/2006/relationships" r:id="rId2"/>
          </a:graphicData>
        </a:graphic>
      </p:graphicFrame>
      <p:cxnSp>
        <p:nvCxnSpPr>
          <p:cNvPr id="22" name="Rett linje 21">
            <a:extLst>
              <a:ext uri="{FF2B5EF4-FFF2-40B4-BE49-F238E27FC236}">
                <a16:creationId xmlns:a16="http://schemas.microsoft.com/office/drawing/2014/main" id="{4819642F-B7AE-4427-AA72-902783304681}"/>
              </a:ext>
            </a:extLst>
          </p:cNvPr>
          <p:cNvCxnSpPr>
            <a:cxnSpLocks/>
          </p:cNvCxnSpPr>
          <p:nvPr/>
        </p:nvCxnSpPr>
        <p:spPr>
          <a:xfrm>
            <a:off x="3580731" y="1565493"/>
            <a:ext cx="0" cy="4618836"/>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36" name="Diagram 35">
            <a:extLst>
              <a:ext uri="{FF2B5EF4-FFF2-40B4-BE49-F238E27FC236}">
                <a16:creationId xmlns:a16="http://schemas.microsoft.com/office/drawing/2014/main" id="{BAEEEB25-CF6B-4A31-911D-59EAB19100CD}"/>
              </a:ext>
            </a:extLst>
          </p:cNvPr>
          <p:cNvGraphicFramePr/>
          <p:nvPr>
            <p:extLst>
              <p:ext uri="{D42A27DB-BD31-4B8C-83A1-F6EECF244321}">
                <p14:modId xmlns:p14="http://schemas.microsoft.com/office/powerpoint/2010/main" val="3070499891"/>
              </p:ext>
            </p:extLst>
          </p:nvPr>
        </p:nvGraphicFramePr>
        <p:xfrm>
          <a:off x="6191328" y="1484784"/>
          <a:ext cx="4680520" cy="4896166"/>
        </p:xfrm>
        <a:graphic>
          <a:graphicData uri="http://schemas.openxmlformats.org/drawingml/2006/chart">
            <c:chart xmlns:c="http://schemas.openxmlformats.org/drawingml/2006/chart" xmlns:r="http://schemas.openxmlformats.org/officeDocument/2006/relationships" r:id="rId3"/>
          </a:graphicData>
        </a:graphic>
      </p:graphicFrame>
      <p:cxnSp>
        <p:nvCxnSpPr>
          <p:cNvPr id="37" name="Rett linje 36">
            <a:extLst>
              <a:ext uri="{FF2B5EF4-FFF2-40B4-BE49-F238E27FC236}">
                <a16:creationId xmlns:a16="http://schemas.microsoft.com/office/drawing/2014/main" id="{354E92BB-B9F9-49C8-9CA5-E09E430348D5}"/>
              </a:ext>
            </a:extLst>
          </p:cNvPr>
          <p:cNvCxnSpPr>
            <a:cxnSpLocks/>
          </p:cNvCxnSpPr>
          <p:nvPr/>
        </p:nvCxnSpPr>
        <p:spPr>
          <a:xfrm>
            <a:off x="8981331" y="1543392"/>
            <a:ext cx="0" cy="4640937"/>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D332A484-932D-48F7-B8F8-B357C6579D9F}"/>
              </a:ext>
            </a:extLst>
          </p:cNvPr>
          <p:cNvCxnSpPr>
            <a:cxnSpLocks/>
          </p:cNvCxnSpPr>
          <p:nvPr/>
        </p:nvCxnSpPr>
        <p:spPr>
          <a:xfrm>
            <a:off x="4660851" y="1565493"/>
            <a:ext cx="0" cy="4618836"/>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B1F1743E-6BF3-48AF-A4E3-FF31834CF364}"/>
              </a:ext>
            </a:extLst>
          </p:cNvPr>
          <p:cNvCxnSpPr>
            <a:cxnSpLocks/>
          </p:cNvCxnSpPr>
          <p:nvPr/>
        </p:nvCxnSpPr>
        <p:spPr>
          <a:xfrm>
            <a:off x="10061451" y="1565493"/>
            <a:ext cx="0" cy="4618836"/>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pic>
        <p:nvPicPr>
          <p:cNvPr id="35" name="Picture 2" descr="Bilderesultat for GENDER ICON">
            <a:extLst>
              <a:ext uri="{FF2B5EF4-FFF2-40B4-BE49-F238E27FC236}">
                <a16:creationId xmlns:a16="http://schemas.microsoft.com/office/drawing/2014/main" id="{7DFB9B88-52D8-87AF-B6F0-33AB510A57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5414" y="1588930"/>
            <a:ext cx="284139" cy="28702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Bilderesultat for AGE ICON">
            <a:extLst>
              <a:ext uri="{FF2B5EF4-FFF2-40B4-BE49-F238E27FC236}">
                <a16:creationId xmlns:a16="http://schemas.microsoft.com/office/drawing/2014/main" id="{CFDAF738-E04A-AE56-A181-B60627EA0C2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6694" y="1915353"/>
            <a:ext cx="361689" cy="33711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Bilderesultat for CHILDREN ICON">
            <a:extLst>
              <a:ext uri="{FF2B5EF4-FFF2-40B4-BE49-F238E27FC236}">
                <a16:creationId xmlns:a16="http://schemas.microsoft.com/office/drawing/2014/main" id="{06D7C2CC-7FC5-7E6C-4377-69A0AA87F3B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8978" y="2267350"/>
            <a:ext cx="337119" cy="337119"/>
          </a:xfrm>
          <a:prstGeom prst="rect">
            <a:avLst/>
          </a:prstGeom>
          <a:noFill/>
          <a:extLst>
            <a:ext uri="{909E8E84-426E-40DD-AFC4-6F175D3DCCD1}">
              <a14:hiddenFill xmlns:a14="http://schemas.microsoft.com/office/drawing/2010/main">
                <a:solidFill>
                  <a:srgbClr val="FFFFFF"/>
                </a:solidFill>
              </a14:hiddenFill>
            </a:ext>
          </a:extLst>
        </p:spPr>
      </p:pic>
      <p:pic>
        <p:nvPicPr>
          <p:cNvPr id="42" name="Bilde 41">
            <a:extLst>
              <a:ext uri="{FF2B5EF4-FFF2-40B4-BE49-F238E27FC236}">
                <a16:creationId xmlns:a16="http://schemas.microsoft.com/office/drawing/2014/main" id="{BCB2B0F9-436F-FB89-D644-FA309A9A59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36693" y="2946064"/>
            <a:ext cx="361690" cy="207936"/>
          </a:xfrm>
          <a:prstGeom prst="rect">
            <a:avLst/>
          </a:prstGeom>
        </p:spPr>
      </p:pic>
      <p:pic>
        <p:nvPicPr>
          <p:cNvPr id="43" name="Picture 12" descr="Bilderesultat for INCOME ICON">
            <a:extLst>
              <a:ext uri="{FF2B5EF4-FFF2-40B4-BE49-F238E27FC236}">
                <a16:creationId xmlns:a16="http://schemas.microsoft.com/office/drawing/2014/main" id="{5BCCB3C9-36F0-1388-F31B-AA1F595DE0C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25045" y="3214766"/>
            <a:ext cx="373338" cy="348688"/>
          </a:xfrm>
          <a:prstGeom prst="rect">
            <a:avLst/>
          </a:prstGeom>
          <a:noFill/>
          <a:extLst>
            <a:ext uri="{909E8E84-426E-40DD-AFC4-6F175D3DCCD1}">
              <a14:hiddenFill xmlns:a14="http://schemas.microsoft.com/office/drawing/2010/main">
                <a:solidFill>
                  <a:srgbClr val="FFFFFF"/>
                </a:solidFill>
              </a14:hiddenFill>
            </a:ext>
          </a:extLst>
        </p:spPr>
      </p:pic>
      <p:pic>
        <p:nvPicPr>
          <p:cNvPr id="44" name="Bilde 43">
            <a:extLst>
              <a:ext uri="{FF2B5EF4-FFF2-40B4-BE49-F238E27FC236}">
                <a16:creationId xmlns:a16="http://schemas.microsoft.com/office/drawing/2014/main" id="{D0DDB9BA-1868-054C-E5A3-2771630810E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630462" y="3590244"/>
            <a:ext cx="335897" cy="272810"/>
          </a:xfrm>
          <a:prstGeom prst="rect">
            <a:avLst/>
          </a:prstGeom>
        </p:spPr>
      </p:pic>
      <p:pic>
        <p:nvPicPr>
          <p:cNvPr id="45" name="Picture 19" descr="Household Icons - Download Free Vector Icons | Noun Project">
            <a:extLst>
              <a:ext uri="{FF2B5EF4-FFF2-40B4-BE49-F238E27FC236}">
                <a16:creationId xmlns:a16="http://schemas.microsoft.com/office/drawing/2014/main" id="{67939B45-28E9-BE7D-CCF5-8D84154CC66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49773" y="2594968"/>
            <a:ext cx="324491" cy="324491"/>
          </a:xfrm>
          <a:prstGeom prst="rect">
            <a:avLst/>
          </a:prstGeom>
          <a:noFill/>
          <a:extLst>
            <a:ext uri="{909E8E84-426E-40DD-AFC4-6F175D3DCCD1}">
              <a14:hiddenFill xmlns:a14="http://schemas.microsoft.com/office/drawing/2010/main">
                <a:solidFill>
                  <a:srgbClr val="FFFFFF"/>
                </a:solidFill>
              </a14:hiddenFill>
            </a:ext>
          </a:extLst>
        </p:spPr>
      </p:pic>
      <p:pic>
        <p:nvPicPr>
          <p:cNvPr id="46" name="Grafikk 45" descr="Handlevogn kontur">
            <a:extLst>
              <a:ext uri="{FF2B5EF4-FFF2-40B4-BE49-F238E27FC236}">
                <a16:creationId xmlns:a16="http://schemas.microsoft.com/office/drawing/2014/main" id="{DD3E7944-61D0-D20B-A293-3FE52E67DD4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69574" y="4238932"/>
            <a:ext cx="304690" cy="304690"/>
          </a:xfrm>
          <a:prstGeom prst="rect">
            <a:avLst/>
          </a:prstGeom>
        </p:spPr>
      </p:pic>
      <p:pic>
        <p:nvPicPr>
          <p:cNvPr id="47" name="Grafikk 46" descr="Bøker på hylle med heldekkende fyll">
            <a:extLst>
              <a:ext uri="{FF2B5EF4-FFF2-40B4-BE49-F238E27FC236}">
                <a16:creationId xmlns:a16="http://schemas.microsoft.com/office/drawing/2014/main" id="{16FAC6D2-5336-2EBF-C0A1-8B3D6909D37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45591" y="4574281"/>
            <a:ext cx="335916" cy="335916"/>
          </a:xfrm>
          <a:prstGeom prst="rect">
            <a:avLst/>
          </a:prstGeom>
        </p:spPr>
      </p:pic>
      <p:pic>
        <p:nvPicPr>
          <p:cNvPr id="48" name="Picture 4" descr="World International Language Icon Thin Line Vector Stock Vector -  Illustration of globe, country: 174303821">
            <a:extLst>
              <a:ext uri="{FF2B5EF4-FFF2-40B4-BE49-F238E27FC236}">
                <a16:creationId xmlns:a16="http://schemas.microsoft.com/office/drawing/2014/main" id="{3EF22B39-FE14-2F61-73BE-A8FDB1AE762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24655" y="4925872"/>
            <a:ext cx="365655" cy="365655"/>
          </a:xfrm>
          <a:prstGeom prst="rect">
            <a:avLst/>
          </a:prstGeom>
          <a:noFill/>
          <a:extLst>
            <a:ext uri="{909E8E84-426E-40DD-AFC4-6F175D3DCCD1}">
              <a14:hiddenFill xmlns:a14="http://schemas.microsoft.com/office/drawing/2010/main">
                <a:solidFill>
                  <a:srgbClr val="FFFFFF"/>
                </a:solidFill>
              </a14:hiddenFill>
            </a:ext>
          </a:extLst>
        </p:spPr>
      </p:pic>
      <p:pic>
        <p:nvPicPr>
          <p:cNvPr id="49" name="Bilde 48">
            <a:extLst>
              <a:ext uri="{FF2B5EF4-FFF2-40B4-BE49-F238E27FC236}">
                <a16:creationId xmlns:a16="http://schemas.microsoft.com/office/drawing/2014/main" id="{21F3D99E-FE65-3618-67AE-B55A13ED08F6}"/>
              </a:ext>
            </a:extLst>
          </p:cNvPr>
          <p:cNvPicPr>
            <a:picLocks noChangeAspect="1"/>
          </p:cNvPicPr>
          <p:nvPr/>
        </p:nvPicPr>
        <p:blipFill>
          <a:blip r:embed="rId16"/>
          <a:stretch>
            <a:fillRect/>
          </a:stretch>
        </p:blipFill>
        <p:spPr>
          <a:xfrm>
            <a:off x="5596955" y="6016825"/>
            <a:ext cx="304690" cy="308368"/>
          </a:xfrm>
          <a:prstGeom prst="rect">
            <a:avLst/>
          </a:prstGeom>
        </p:spPr>
      </p:pic>
      <p:pic>
        <p:nvPicPr>
          <p:cNvPr id="50" name="Bilde 49">
            <a:extLst>
              <a:ext uri="{FF2B5EF4-FFF2-40B4-BE49-F238E27FC236}">
                <a16:creationId xmlns:a16="http://schemas.microsoft.com/office/drawing/2014/main" id="{579F5ED2-15CF-4F75-D674-862039E41DE6}"/>
              </a:ext>
            </a:extLst>
          </p:cNvPr>
          <p:cNvPicPr>
            <a:picLocks noChangeAspect="1"/>
          </p:cNvPicPr>
          <p:nvPr/>
        </p:nvPicPr>
        <p:blipFill>
          <a:blip r:embed="rId17"/>
          <a:stretch>
            <a:fillRect/>
          </a:stretch>
        </p:blipFill>
        <p:spPr>
          <a:xfrm>
            <a:off x="5656376" y="5655761"/>
            <a:ext cx="317888" cy="324214"/>
          </a:xfrm>
          <a:prstGeom prst="rect">
            <a:avLst/>
          </a:prstGeom>
        </p:spPr>
      </p:pic>
      <p:pic>
        <p:nvPicPr>
          <p:cNvPr id="51" name="Bilde 50">
            <a:extLst>
              <a:ext uri="{FF2B5EF4-FFF2-40B4-BE49-F238E27FC236}">
                <a16:creationId xmlns:a16="http://schemas.microsoft.com/office/drawing/2014/main" id="{30CF0CEE-0616-4F0F-A2B1-979A57DF1EA1}"/>
              </a:ext>
            </a:extLst>
          </p:cNvPr>
          <p:cNvPicPr>
            <a:picLocks noChangeAspect="1"/>
          </p:cNvPicPr>
          <p:nvPr/>
        </p:nvPicPr>
        <p:blipFill>
          <a:blip r:embed="rId18"/>
          <a:stretch>
            <a:fillRect/>
          </a:stretch>
        </p:blipFill>
        <p:spPr>
          <a:xfrm>
            <a:off x="5625153" y="5365261"/>
            <a:ext cx="384768" cy="223414"/>
          </a:xfrm>
          <a:prstGeom prst="rect">
            <a:avLst/>
          </a:prstGeom>
        </p:spPr>
      </p:pic>
      <p:pic>
        <p:nvPicPr>
          <p:cNvPr id="52" name="Bilde 51">
            <a:extLst>
              <a:ext uri="{FF2B5EF4-FFF2-40B4-BE49-F238E27FC236}">
                <a16:creationId xmlns:a16="http://schemas.microsoft.com/office/drawing/2014/main" id="{353A2553-DADB-531E-20D3-E80BAC59BC1C}"/>
              </a:ext>
            </a:extLst>
          </p:cNvPr>
          <p:cNvPicPr>
            <a:picLocks noChangeAspect="1"/>
          </p:cNvPicPr>
          <p:nvPr/>
        </p:nvPicPr>
        <p:blipFill>
          <a:blip r:embed="rId19"/>
          <a:stretch>
            <a:fillRect/>
          </a:stretch>
        </p:blipFill>
        <p:spPr>
          <a:xfrm>
            <a:off x="5661338" y="3904265"/>
            <a:ext cx="283145" cy="304008"/>
          </a:xfrm>
          <a:prstGeom prst="rect">
            <a:avLst/>
          </a:prstGeom>
        </p:spPr>
      </p:pic>
      <p:sp>
        <p:nvSpPr>
          <p:cNvPr id="54" name="TekstSylinder 53">
            <a:extLst>
              <a:ext uri="{FF2B5EF4-FFF2-40B4-BE49-F238E27FC236}">
                <a16:creationId xmlns:a16="http://schemas.microsoft.com/office/drawing/2014/main" id="{7D20CD1B-708D-9337-A882-B5CF40C95952}"/>
              </a:ext>
            </a:extLst>
          </p:cNvPr>
          <p:cNvSpPr txBox="1"/>
          <p:nvPr/>
        </p:nvSpPr>
        <p:spPr>
          <a:xfrm>
            <a:off x="0" y="6516052"/>
            <a:ext cx="12237136" cy="369332"/>
          </a:xfrm>
          <a:prstGeom prst="rect">
            <a:avLst/>
          </a:prstGeom>
          <a:noFill/>
        </p:spPr>
        <p:txBody>
          <a:bodyPr wrap="square" rtlCol="0">
            <a:spAutoFit/>
          </a:bodyPr>
          <a:lstStyle/>
          <a:p>
            <a:r>
              <a:rPr lang="nb-NO" sz="900" b="1" dirty="0">
                <a:solidFill>
                  <a:schemeClr val="tx1">
                    <a:lumMod val="50000"/>
                    <a:lumOff val="50000"/>
                  </a:schemeClr>
                </a:solidFill>
                <a:effectLst/>
                <a:latin typeface="Arial" panose="020B0604020202020204" pitchFamily="34" charset="0"/>
                <a:ea typeface="Verdana" panose="020B0604030504040204" pitchFamily="34" charset="0"/>
                <a:cs typeface="Arial" panose="020B0604020202020204" pitchFamily="34" charset="0"/>
              </a:rPr>
              <a:t>Tenk tilbake på dine «bokvaner» </a:t>
            </a:r>
            <a:r>
              <a:rPr lang="nb-NO" sz="900" b="1" i="1" dirty="0">
                <a:solidFill>
                  <a:schemeClr val="tx1">
                    <a:lumMod val="50000"/>
                    <a:lumOff val="50000"/>
                  </a:schemeClr>
                </a:solidFill>
                <a:effectLst/>
                <a:latin typeface="Arial" panose="020B0604020202020204" pitchFamily="34" charset="0"/>
                <a:ea typeface="Verdana" panose="020B0604030504040204" pitchFamily="34" charset="0"/>
                <a:cs typeface="Arial" panose="020B0604020202020204" pitchFamily="34" charset="0"/>
              </a:rPr>
              <a:t>før</a:t>
            </a:r>
            <a:r>
              <a:rPr lang="nb-NO" sz="900" b="1" dirty="0">
                <a:solidFill>
                  <a:schemeClr val="tx1">
                    <a:lumMod val="50000"/>
                    <a:lumOff val="50000"/>
                  </a:schemeClr>
                </a:solidFill>
                <a:effectLst/>
                <a:latin typeface="Arial" panose="020B0604020202020204" pitchFamily="34" charset="0"/>
                <a:ea typeface="Verdana" panose="020B0604030504040204" pitchFamily="34" charset="0"/>
                <a:cs typeface="Arial" panose="020B0604020202020204" pitchFamily="34" charset="0"/>
              </a:rPr>
              <a:t> du begynte å bruke strømmetjenester. Leser/lytter du til flere eller færre bøker totalt sett etter at du tok i bruk strømmetjenester?</a:t>
            </a:r>
          </a:p>
          <a:p>
            <a:r>
              <a:rPr lang="nb-NO" sz="900" dirty="0">
                <a:solidFill>
                  <a:schemeClr val="tx1">
                    <a:lumMod val="50000"/>
                    <a:lumOff val="50000"/>
                  </a:schemeClr>
                </a:solidFill>
                <a:latin typeface="Arial" panose="020B0604020202020204" pitchFamily="34" charset="0"/>
                <a:cs typeface="Arial" panose="020B0604020202020204" pitchFamily="34" charset="0"/>
              </a:rPr>
              <a:t>Spørsmålet er stilt til de 27% i befolkningen som bruker strømmetjenesten i dag (n=492)</a:t>
            </a:r>
          </a:p>
        </p:txBody>
      </p:sp>
    </p:spTree>
    <p:extLst>
      <p:ext uri="{BB962C8B-B14F-4D97-AF65-F5344CB8AC3E}">
        <p14:creationId xmlns:p14="http://schemas.microsoft.com/office/powerpoint/2010/main" val="371755258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02793F81-8AAF-2A43-A7C7-0DD9BA4D1BCC}"/>
              </a:ext>
            </a:extLst>
          </p:cNvPr>
          <p:cNvSpPr>
            <a:spLocks noGrp="1"/>
          </p:cNvSpPr>
          <p:nvPr>
            <p:ph type="body" sz="quarter" idx="11"/>
          </p:nvPr>
        </p:nvSpPr>
        <p:spPr>
          <a:xfrm>
            <a:off x="1991544" y="2460252"/>
            <a:ext cx="2489620" cy="1597962"/>
          </a:xfrm>
        </p:spPr>
        <p:txBody>
          <a:bodyPr/>
          <a:lstStyle/>
          <a:p>
            <a:r>
              <a:rPr lang="nb-NO" dirty="0"/>
              <a:t>04</a:t>
            </a:r>
          </a:p>
        </p:txBody>
      </p:sp>
      <p:sp>
        <p:nvSpPr>
          <p:cNvPr id="3" name="Plassholder for tekst 2">
            <a:extLst>
              <a:ext uri="{FF2B5EF4-FFF2-40B4-BE49-F238E27FC236}">
                <a16:creationId xmlns:a16="http://schemas.microsoft.com/office/drawing/2014/main" id="{4955106B-59C9-C947-A12B-13AAF526CFC0}"/>
              </a:ext>
            </a:extLst>
          </p:cNvPr>
          <p:cNvSpPr>
            <a:spLocks noGrp="1"/>
          </p:cNvSpPr>
          <p:nvPr>
            <p:ph type="body" sz="quarter" idx="12"/>
          </p:nvPr>
        </p:nvSpPr>
        <p:spPr>
          <a:xfrm>
            <a:off x="4727848" y="2708920"/>
            <a:ext cx="5647284" cy="375089"/>
          </a:xfrm>
        </p:spPr>
        <p:txBody>
          <a:bodyPr/>
          <a:lstStyle/>
          <a:p>
            <a:r>
              <a:rPr lang="nb-NO" sz="2400" dirty="0"/>
              <a:t>LÅN OG KJØP AV BØKER</a:t>
            </a:r>
          </a:p>
          <a:p>
            <a:r>
              <a:rPr lang="nb-NO" sz="1200" dirty="0"/>
              <a:t>ANTALL BØKER LÅNT PÅ BIBLIOTEK – OG I HVILKET FORMAT</a:t>
            </a:r>
          </a:p>
          <a:p>
            <a:r>
              <a:rPr lang="nb-NO" sz="1200" dirty="0"/>
              <a:t>ANTALL BØKER KJØPT</a:t>
            </a:r>
          </a:p>
          <a:p>
            <a:r>
              <a:rPr lang="nb-NO" sz="1200" dirty="0"/>
              <a:t>FORMAT OG KJØPSKANAL</a:t>
            </a:r>
          </a:p>
          <a:p>
            <a:r>
              <a:rPr lang="nb-NO" sz="1200" dirty="0"/>
              <a:t>ENDRING I KJØPSFREKVENS MED ÅRSAK</a:t>
            </a:r>
          </a:p>
          <a:p>
            <a:r>
              <a:rPr lang="nb-NO" sz="1200" dirty="0"/>
              <a:t>BOKHANDEL</a:t>
            </a:r>
          </a:p>
          <a:p>
            <a:r>
              <a:rPr lang="nb-NO" sz="2400" dirty="0"/>
              <a:t> </a:t>
            </a:r>
          </a:p>
        </p:txBody>
      </p:sp>
    </p:spTree>
    <p:extLst>
      <p:ext uri="{BB962C8B-B14F-4D97-AF65-F5344CB8AC3E}">
        <p14:creationId xmlns:p14="http://schemas.microsoft.com/office/powerpoint/2010/main" val="2586821849"/>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bok, hylle, innendørs&#10;&#10;Automatisk generert beskrivelse">
            <a:extLst>
              <a:ext uri="{FF2B5EF4-FFF2-40B4-BE49-F238E27FC236}">
                <a16:creationId xmlns:a16="http://schemas.microsoft.com/office/drawing/2014/main" id="{6E208B91-10B3-486D-8F20-29CA4E1A2A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336" y="1118862"/>
            <a:ext cx="5733256" cy="5733256"/>
          </a:xfrm>
          <a:prstGeom prst="rect">
            <a:avLst/>
          </a:prstGeom>
        </p:spPr>
      </p:pic>
      <p:sp>
        <p:nvSpPr>
          <p:cNvPr id="2" name="Tittel 1">
            <a:extLst>
              <a:ext uri="{FF2B5EF4-FFF2-40B4-BE49-F238E27FC236}">
                <a16:creationId xmlns:a16="http://schemas.microsoft.com/office/drawing/2014/main" id="{49A0068B-3A69-4413-955E-6453444F7AD5}"/>
              </a:ext>
            </a:extLst>
          </p:cNvPr>
          <p:cNvSpPr>
            <a:spLocks noGrp="1"/>
          </p:cNvSpPr>
          <p:nvPr>
            <p:ph type="title"/>
          </p:nvPr>
        </p:nvSpPr>
        <p:spPr/>
        <p:txBody>
          <a:bodyPr/>
          <a:lstStyle/>
          <a:p>
            <a:r>
              <a:rPr lang="nb-NO" sz="1200" dirty="0">
                <a:solidFill>
                  <a:schemeClr val="tx1">
                    <a:lumMod val="50000"/>
                    <a:lumOff val="50000"/>
                  </a:schemeClr>
                </a:solidFill>
              </a:rPr>
              <a:t>BIBLIOTEK:</a:t>
            </a:r>
            <a:br>
              <a:rPr lang="nb-NO" dirty="0"/>
            </a:br>
            <a:r>
              <a:rPr lang="nb-NO" dirty="0"/>
              <a:t>32% i befolkningen sier de lånte bøker på et bibliotek i 2021</a:t>
            </a:r>
            <a:br>
              <a:rPr lang="nb-NO" dirty="0"/>
            </a:br>
            <a:r>
              <a:rPr lang="nb-NO" sz="1200" dirty="0"/>
              <a:t>- og lånte i snitt 4,7 bøker – i hovedsak på papir</a:t>
            </a:r>
            <a:endParaRPr lang="nb-NO" sz="1600" dirty="0"/>
          </a:p>
        </p:txBody>
      </p:sp>
      <p:graphicFrame>
        <p:nvGraphicFramePr>
          <p:cNvPr id="5" name="Diagram 4">
            <a:extLst>
              <a:ext uri="{FF2B5EF4-FFF2-40B4-BE49-F238E27FC236}">
                <a16:creationId xmlns:a16="http://schemas.microsoft.com/office/drawing/2014/main" id="{C8E1EC19-C71B-4561-88D3-1F721E58E69C}"/>
              </a:ext>
            </a:extLst>
          </p:cNvPr>
          <p:cNvGraphicFramePr/>
          <p:nvPr/>
        </p:nvGraphicFramePr>
        <p:xfrm>
          <a:off x="4233969" y="2751795"/>
          <a:ext cx="7127752" cy="6056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Diagram 5">
            <a:extLst>
              <a:ext uri="{FF2B5EF4-FFF2-40B4-BE49-F238E27FC236}">
                <a16:creationId xmlns:a16="http://schemas.microsoft.com/office/drawing/2014/main" id="{4F4E4F9F-D988-4C66-8446-F4015A8D4E03}"/>
              </a:ext>
            </a:extLst>
          </p:cNvPr>
          <p:cNvGraphicFramePr/>
          <p:nvPr/>
        </p:nvGraphicFramePr>
        <p:xfrm>
          <a:off x="4233969" y="3410445"/>
          <a:ext cx="7127752" cy="2752495"/>
        </p:xfrm>
        <a:graphic>
          <a:graphicData uri="http://schemas.openxmlformats.org/drawingml/2006/chart">
            <c:chart xmlns:c="http://schemas.openxmlformats.org/drawingml/2006/chart" xmlns:r="http://schemas.openxmlformats.org/officeDocument/2006/relationships" r:id="rId5"/>
          </a:graphicData>
        </a:graphic>
      </p:graphicFrame>
      <p:sp>
        <p:nvSpPr>
          <p:cNvPr id="7" name="TekstSylinder 6">
            <a:extLst>
              <a:ext uri="{FF2B5EF4-FFF2-40B4-BE49-F238E27FC236}">
                <a16:creationId xmlns:a16="http://schemas.microsoft.com/office/drawing/2014/main" id="{F0AD43CD-E7F5-48DD-A4FE-CBCD80CB10E4}"/>
              </a:ext>
            </a:extLst>
          </p:cNvPr>
          <p:cNvSpPr txBox="1"/>
          <p:nvPr/>
        </p:nvSpPr>
        <p:spPr>
          <a:xfrm>
            <a:off x="4228299" y="2748805"/>
            <a:ext cx="7127752" cy="246221"/>
          </a:xfrm>
          <a:prstGeom prst="rect">
            <a:avLst/>
          </a:prstGeom>
          <a:noFill/>
        </p:spPr>
        <p:txBody>
          <a:bodyPr wrap="square" rtlCol="0">
            <a:spAutoFit/>
          </a:bodyPr>
          <a:lstStyle/>
          <a:p>
            <a:r>
              <a:rPr lang="nb-NO" sz="1000" dirty="0"/>
              <a:t>Snitt bøker lånt i befolkningen</a:t>
            </a:r>
          </a:p>
        </p:txBody>
      </p:sp>
      <p:sp>
        <p:nvSpPr>
          <p:cNvPr id="8" name="TekstSylinder 7">
            <a:extLst>
              <a:ext uri="{FF2B5EF4-FFF2-40B4-BE49-F238E27FC236}">
                <a16:creationId xmlns:a16="http://schemas.microsoft.com/office/drawing/2014/main" id="{521B59F5-C074-4F2E-9A77-AC8AE2F71D60}"/>
              </a:ext>
            </a:extLst>
          </p:cNvPr>
          <p:cNvSpPr txBox="1"/>
          <p:nvPr/>
        </p:nvSpPr>
        <p:spPr>
          <a:xfrm>
            <a:off x="4235263" y="3396313"/>
            <a:ext cx="4164993" cy="276999"/>
          </a:xfrm>
          <a:prstGeom prst="rect">
            <a:avLst/>
          </a:prstGeom>
          <a:noFill/>
        </p:spPr>
        <p:txBody>
          <a:bodyPr wrap="square" rtlCol="0">
            <a:spAutoFit/>
          </a:bodyPr>
          <a:lstStyle/>
          <a:p>
            <a:r>
              <a:rPr lang="nb-NO" dirty="0"/>
              <a:t>Andel i befolkningen som har lånt minst en bok siste året</a:t>
            </a:r>
          </a:p>
        </p:txBody>
      </p:sp>
      <p:sp>
        <p:nvSpPr>
          <p:cNvPr id="10" name="TekstSylinder 9">
            <a:extLst>
              <a:ext uri="{FF2B5EF4-FFF2-40B4-BE49-F238E27FC236}">
                <a16:creationId xmlns:a16="http://schemas.microsoft.com/office/drawing/2014/main" id="{15835DBD-61D2-41ED-95C4-3C6053788CF0}"/>
              </a:ext>
            </a:extLst>
          </p:cNvPr>
          <p:cNvSpPr txBox="1"/>
          <p:nvPr/>
        </p:nvSpPr>
        <p:spPr>
          <a:xfrm>
            <a:off x="4215906" y="6231793"/>
            <a:ext cx="7116132" cy="246221"/>
          </a:xfrm>
          <a:prstGeom prst="rect">
            <a:avLst/>
          </a:prstGeom>
          <a:noFill/>
        </p:spPr>
        <p:txBody>
          <a:bodyPr wrap="square">
            <a:spAutoFit/>
          </a:bodyPr>
          <a:lstStyle/>
          <a:p>
            <a:r>
              <a:rPr lang="nb-NO" sz="1000" i="1" dirty="0">
                <a:effectLst/>
                <a:latin typeface="Arial" panose="020B0604020202020204" pitchFamily="34" charset="0"/>
                <a:ea typeface="Times New Roman" panose="02020603050405020304" pitchFamily="18" charset="0"/>
                <a:cs typeface="Arial" panose="020B0604020202020204" pitchFamily="34" charset="0"/>
              </a:rPr>
              <a:t>I 2021 p</a:t>
            </a:r>
            <a:r>
              <a:rPr lang="nb-NO" sz="1000" i="1" dirty="0">
                <a:latin typeface="Arial" panose="020B0604020202020204" pitchFamily="34" charset="0"/>
                <a:ea typeface="Times New Roman" panose="02020603050405020304" pitchFamily="18" charset="0"/>
                <a:cs typeface="Arial" panose="020B0604020202020204" pitchFamily="34" charset="0"/>
              </a:rPr>
              <a:t>resiserte at lån gjaldt også om du lånte til andre + at det ble lagt til en hjelpetekst</a:t>
            </a:r>
            <a:endParaRPr lang="nb-NO" sz="1000" i="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TekstSylinder 11">
            <a:extLst>
              <a:ext uri="{FF2B5EF4-FFF2-40B4-BE49-F238E27FC236}">
                <a16:creationId xmlns:a16="http://schemas.microsoft.com/office/drawing/2014/main" id="{D6E4D1D7-6207-47B7-9AE0-38A36534AE95}"/>
              </a:ext>
            </a:extLst>
          </p:cNvPr>
          <p:cNvSpPr txBox="1"/>
          <p:nvPr/>
        </p:nvSpPr>
        <p:spPr>
          <a:xfrm>
            <a:off x="4186224" y="1700808"/>
            <a:ext cx="7175497" cy="1046440"/>
          </a:xfrm>
          <a:prstGeom prst="rect">
            <a:avLst/>
          </a:prstGeom>
          <a:noFill/>
        </p:spPr>
        <p:txBody>
          <a:bodyPr wrap="square">
            <a:spAutoFit/>
          </a:bodyPr>
          <a:lstStyle/>
          <a:p>
            <a:r>
              <a:rPr lang="nb-NO" b="1" dirty="0">
                <a:effectLst/>
                <a:latin typeface="Arial" panose="020B0604020202020204" pitchFamily="34" charset="0"/>
                <a:ea typeface="Times New Roman" panose="02020603050405020304" pitchFamily="18" charset="0"/>
                <a:cs typeface="Arial" panose="020B0604020202020204" pitchFamily="34" charset="0"/>
              </a:rPr>
              <a:t>Hvor mange bøker lånte du til deg selv eller andre på et bibliotek i 2021?</a:t>
            </a:r>
            <a:endParaRPr lang="nb-NO" dirty="0">
              <a:effectLst/>
              <a:latin typeface="Arial" panose="020B0604020202020204" pitchFamily="34" charset="0"/>
              <a:ea typeface="Times New Roman" panose="02020603050405020304" pitchFamily="18" charset="0"/>
              <a:cs typeface="Arial" panose="020B0604020202020204" pitchFamily="34" charset="0"/>
            </a:endParaRPr>
          </a:p>
          <a:p>
            <a:r>
              <a:rPr lang="nb-NO" sz="1000" dirty="0">
                <a:effectLst/>
                <a:latin typeface="Arial" panose="020B0604020202020204" pitchFamily="34" charset="0"/>
                <a:ea typeface="Times New Roman" panose="02020603050405020304" pitchFamily="18" charset="0"/>
                <a:cs typeface="Arial" panose="020B0604020202020204" pitchFamily="34" charset="0"/>
              </a:rPr>
              <a:t>Det kan være fysiske eller digitale bøker, men ikke bøker lånt på universitetet/høyskolen sitt bibliotek. Tenk på alle typer bøker uavhengig av format – bortsett fra skolebøker og annen pensumlitteratur</a:t>
            </a:r>
          </a:p>
          <a:p>
            <a:r>
              <a:rPr lang="nb-NO" sz="1000" dirty="0">
                <a:effectLst/>
                <a:latin typeface="Arial" panose="020B0604020202020204" pitchFamily="34" charset="0"/>
                <a:ea typeface="Times New Roman" panose="02020603050405020304" pitchFamily="18" charset="0"/>
                <a:cs typeface="Arial" panose="020B0604020202020204" pitchFamily="34" charset="0"/>
              </a:rPr>
              <a:t> </a:t>
            </a:r>
          </a:p>
          <a:p>
            <a:r>
              <a:rPr lang="nb-NO" sz="1000" i="1" dirty="0">
                <a:effectLst/>
                <a:latin typeface="Arial" panose="020B0604020202020204" pitchFamily="34" charset="0"/>
                <a:ea typeface="Times New Roman" panose="02020603050405020304" pitchFamily="18" charset="0"/>
                <a:cs typeface="Arial" panose="020B0604020202020204" pitchFamily="34" charset="0"/>
              </a:rPr>
              <a:t>Ta noen sekunder først. Tenk gjennom når og hvor ofte du er på et bibliotek (fysisk eller nett) – om du ikke husker helt nøyaktig noterer du cirka hvor mange du tror det er. Har du ikke lånt noen bøker skriver du 0</a:t>
            </a:r>
            <a:endParaRPr lang="nb-NO" sz="1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Freeform: Shape 13">
            <a:extLst>
              <a:ext uri="{FF2B5EF4-FFF2-40B4-BE49-F238E27FC236}">
                <a16:creationId xmlns:a16="http://schemas.microsoft.com/office/drawing/2014/main" id="{DC3FCBD9-5554-4626-B88B-CC8343C2E6D5}"/>
              </a:ext>
            </a:extLst>
          </p:cNvPr>
          <p:cNvSpPr/>
          <p:nvPr/>
        </p:nvSpPr>
        <p:spPr>
          <a:xfrm>
            <a:off x="9241009" y="5488600"/>
            <a:ext cx="775779" cy="575929"/>
          </a:xfrm>
          <a:custGeom>
            <a:avLst/>
            <a:gdLst/>
            <a:ahLst/>
            <a:cxnLst>
              <a:cxn ang="3cd4">
                <a:pos x="hc" y="t"/>
              </a:cxn>
              <a:cxn ang="cd2">
                <a:pos x="l" y="vc"/>
              </a:cxn>
              <a:cxn ang="cd4">
                <a:pos x="hc" y="b"/>
              </a:cxn>
              <a:cxn ang="0">
                <a:pos x="r" y="vc"/>
              </a:cxn>
            </a:cxnLst>
            <a:rect l="l" t="t" r="r" b="b"/>
            <a:pathLst>
              <a:path w="1939" h="1735">
                <a:moveTo>
                  <a:pt x="1912" y="969"/>
                </a:moveTo>
                <a:lnTo>
                  <a:pt x="1529" y="1632"/>
                </a:lnTo>
                <a:cubicBezTo>
                  <a:pt x="1492" y="1695"/>
                  <a:pt x="1425" y="1735"/>
                  <a:pt x="1353" y="1735"/>
                </a:cubicBezTo>
                <a:lnTo>
                  <a:pt x="587" y="1735"/>
                </a:lnTo>
                <a:cubicBezTo>
                  <a:pt x="514" y="1735"/>
                  <a:pt x="446" y="1695"/>
                  <a:pt x="411" y="1632"/>
                </a:cubicBezTo>
                <a:lnTo>
                  <a:pt x="28" y="969"/>
                </a:lnTo>
                <a:cubicBezTo>
                  <a:pt x="-9" y="907"/>
                  <a:pt x="-9" y="828"/>
                  <a:pt x="28" y="766"/>
                </a:cubicBezTo>
                <a:lnTo>
                  <a:pt x="411" y="103"/>
                </a:lnTo>
                <a:cubicBezTo>
                  <a:pt x="446" y="39"/>
                  <a:pt x="514" y="0"/>
                  <a:pt x="587" y="0"/>
                </a:cubicBezTo>
                <a:lnTo>
                  <a:pt x="1353" y="0"/>
                </a:lnTo>
                <a:cubicBezTo>
                  <a:pt x="1425" y="0"/>
                  <a:pt x="1492" y="39"/>
                  <a:pt x="1529" y="103"/>
                </a:cubicBezTo>
                <a:lnTo>
                  <a:pt x="1912" y="766"/>
                </a:lnTo>
                <a:cubicBezTo>
                  <a:pt x="1949" y="828"/>
                  <a:pt x="1949" y="907"/>
                  <a:pt x="1912" y="969"/>
                </a:cubicBezTo>
                <a:close/>
              </a:path>
            </a:pathLst>
          </a:custGeom>
          <a:solidFill>
            <a:schemeClr val="accent4"/>
          </a:solidFill>
          <a:ln cap="flat">
            <a:noFill/>
            <a:prstDash val="solid"/>
          </a:ln>
        </p:spPr>
        <p:txBody>
          <a:bodyPr vert="horz" wrap="none" lIns="45000" tIns="22500" rIns="45000" bIns="22500" anchor="ctr" anchorCtr="1" compatLnSpc="0"/>
          <a:lstStyle/>
          <a:p>
            <a:pPr algn="ctr" defTabSz="914217" fontAlgn="auto" hangingPunct="0">
              <a:spcBef>
                <a:spcPts val="0"/>
              </a:spcBef>
              <a:spcAft>
                <a:spcPts val="0"/>
              </a:spcAft>
            </a:pPr>
            <a:r>
              <a:rPr lang="en-US" sz="900" b="1" dirty="0">
                <a:solidFill>
                  <a:schemeClr val="bg1"/>
                </a:solidFill>
                <a:latin typeface="Arial" panose="020B0604020202020204" pitchFamily="34" charset="0"/>
                <a:ea typeface="Microsoft YaHei" pitchFamily="2"/>
                <a:cs typeface="Arial" panose="020B0604020202020204" pitchFamily="34" charset="0"/>
              </a:rPr>
              <a:t>LYDBOK</a:t>
            </a:r>
          </a:p>
          <a:p>
            <a:pPr algn="ctr" defTabSz="914217" fontAlgn="auto" hangingPunct="0">
              <a:spcBef>
                <a:spcPts val="0"/>
              </a:spcBef>
              <a:spcAft>
                <a:spcPts val="0"/>
              </a:spcAft>
            </a:pPr>
            <a:r>
              <a:rPr lang="en-US" b="1" dirty="0">
                <a:solidFill>
                  <a:schemeClr val="bg1"/>
                </a:solidFill>
                <a:latin typeface="Arial" panose="020B0604020202020204" pitchFamily="34" charset="0"/>
                <a:ea typeface="Microsoft YaHei" pitchFamily="2"/>
                <a:cs typeface="Arial" panose="020B0604020202020204" pitchFamily="34" charset="0"/>
              </a:rPr>
              <a:t>8%</a:t>
            </a:r>
          </a:p>
        </p:txBody>
      </p:sp>
      <p:sp>
        <p:nvSpPr>
          <p:cNvPr id="14" name="Freeform: Shape 16">
            <a:extLst>
              <a:ext uri="{FF2B5EF4-FFF2-40B4-BE49-F238E27FC236}">
                <a16:creationId xmlns:a16="http://schemas.microsoft.com/office/drawing/2014/main" id="{69D40590-B60B-4856-B69F-84ADB1CCDC51}"/>
              </a:ext>
            </a:extLst>
          </p:cNvPr>
          <p:cNvSpPr/>
          <p:nvPr/>
        </p:nvSpPr>
        <p:spPr>
          <a:xfrm>
            <a:off x="8349064" y="5505136"/>
            <a:ext cx="775779" cy="575929"/>
          </a:xfrm>
          <a:custGeom>
            <a:avLst/>
            <a:gdLst/>
            <a:ahLst/>
            <a:cxnLst>
              <a:cxn ang="3cd4">
                <a:pos x="hc" y="t"/>
              </a:cxn>
              <a:cxn ang="cd2">
                <a:pos x="l" y="vc"/>
              </a:cxn>
              <a:cxn ang="cd4">
                <a:pos x="hc" y="b"/>
              </a:cxn>
              <a:cxn ang="0">
                <a:pos x="r" y="vc"/>
              </a:cxn>
            </a:cxnLst>
            <a:rect l="l" t="t" r="r" b="b"/>
            <a:pathLst>
              <a:path w="1939" h="1735">
                <a:moveTo>
                  <a:pt x="1912" y="969"/>
                </a:moveTo>
                <a:lnTo>
                  <a:pt x="1529" y="1632"/>
                </a:lnTo>
                <a:cubicBezTo>
                  <a:pt x="1492" y="1695"/>
                  <a:pt x="1425" y="1735"/>
                  <a:pt x="1353" y="1735"/>
                </a:cubicBezTo>
                <a:lnTo>
                  <a:pt x="587" y="1735"/>
                </a:lnTo>
                <a:cubicBezTo>
                  <a:pt x="514" y="1735"/>
                  <a:pt x="446" y="1695"/>
                  <a:pt x="411" y="1632"/>
                </a:cubicBezTo>
                <a:lnTo>
                  <a:pt x="28" y="969"/>
                </a:lnTo>
                <a:cubicBezTo>
                  <a:pt x="-9" y="907"/>
                  <a:pt x="-9" y="828"/>
                  <a:pt x="28" y="766"/>
                </a:cubicBezTo>
                <a:lnTo>
                  <a:pt x="411" y="103"/>
                </a:lnTo>
                <a:cubicBezTo>
                  <a:pt x="446" y="39"/>
                  <a:pt x="514" y="0"/>
                  <a:pt x="587" y="0"/>
                </a:cubicBezTo>
                <a:lnTo>
                  <a:pt x="1353" y="0"/>
                </a:lnTo>
                <a:cubicBezTo>
                  <a:pt x="1425" y="0"/>
                  <a:pt x="1492" y="39"/>
                  <a:pt x="1529" y="103"/>
                </a:cubicBezTo>
                <a:lnTo>
                  <a:pt x="1912" y="766"/>
                </a:lnTo>
                <a:cubicBezTo>
                  <a:pt x="1949" y="828"/>
                  <a:pt x="1949" y="907"/>
                  <a:pt x="1912" y="969"/>
                </a:cubicBezTo>
                <a:close/>
              </a:path>
            </a:pathLst>
          </a:custGeom>
          <a:solidFill>
            <a:schemeClr val="accent4">
              <a:lumMod val="75000"/>
            </a:schemeClr>
          </a:solidFill>
          <a:ln cap="flat">
            <a:noFill/>
            <a:prstDash val="solid"/>
          </a:ln>
        </p:spPr>
        <p:txBody>
          <a:bodyPr vert="horz" wrap="none" lIns="45000" tIns="22500" rIns="45000" bIns="22500" anchor="ctr" anchorCtr="1" compatLnSpc="0"/>
          <a:lstStyle/>
          <a:p>
            <a:pPr algn="ctr" defTabSz="914217" fontAlgn="auto" hangingPunct="0">
              <a:spcBef>
                <a:spcPts val="0"/>
              </a:spcBef>
              <a:spcAft>
                <a:spcPts val="0"/>
              </a:spcAft>
            </a:pPr>
            <a:r>
              <a:rPr lang="en-US" sz="900" b="1" dirty="0">
                <a:solidFill>
                  <a:schemeClr val="bg1"/>
                </a:solidFill>
                <a:latin typeface="Arial" panose="020B0604020202020204" pitchFamily="34" charset="0"/>
                <a:ea typeface="Microsoft YaHei" pitchFamily="2"/>
                <a:cs typeface="Arial" panose="020B0604020202020204" pitchFamily="34" charset="0"/>
              </a:rPr>
              <a:t>PAPIRBOK</a:t>
            </a:r>
          </a:p>
          <a:p>
            <a:pPr algn="ctr" defTabSz="914217" fontAlgn="auto" hangingPunct="0">
              <a:spcBef>
                <a:spcPts val="0"/>
              </a:spcBef>
              <a:spcAft>
                <a:spcPts val="0"/>
              </a:spcAft>
            </a:pPr>
            <a:r>
              <a:rPr lang="en-US" b="1" dirty="0">
                <a:solidFill>
                  <a:schemeClr val="bg1"/>
                </a:solidFill>
                <a:latin typeface="Arial" panose="020B0604020202020204" pitchFamily="34" charset="0"/>
                <a:ea typeface="Microsoft YaHei" pitchFamily="2"/>
                <a:cs typeface="Arial" panose="020B0604020202020204" pitchFamily="34" charset="0"/>
              </a:rPr>
              <a:t>86%</a:t>
            </a:r>
          </a:p>
        </p:txBody>
      </p:sp>
      <p:sp>
        <p:nvSpPr>
          <p:cNvPr id="15" name="Freeform: Shape 13">
            <a:extLst>
              <a:ext uri="{FF2B5EF4-FFF2-40B4-BE49-F238E27FC236}">
                <a16:creationId xmlns:a16="http://schemas.microsoft.com/office/drawing/2014/main" id="{73A4DE6C-BB12-47CC-A7B2-E1C638885D7B}"/>
              </a:ext>
            </a:extLst>
          </p:cNvPr>
          <p:cNvSpPr/>
          <p:nvPr/>
        </p:nvSpPr>
        <p:spPr>
          <a:xfrm>
            <a:off x="10132955" y="5484498"/>
            <a:ext cx="775779" cy="575929"/>
          </a:xfrm>
          <a:custGeom>
            <a:avLst/>
            <a:gdLst/>
            <a:ahLst/>
            <a:cxnLst>
              <a:cxn ang="3cd4">
                <a:pos x="hc" y="t"/>
              </a:cxn>
              <a:cxn ang="cd2">
                <a:pos x="l" y="vc"/>
              </a:cxn>
              <a:cxn ang="cd4">
                <a:pos x="hc" y="b"/>
              </a:cxn>
              <a:cxn ang="0">
                <a:pos x="r" y="vc"/>
              </a:cxn>
            </a:cxnLst>
            <a:rect l="l" t="t" r="r" b="b"/>
            <a:pathLst>
              <a:path w="1939" h="1735">
                <a:moveTo>
                  <a:pt x="1912" y="969"/>
                </a:moveTo>
                <a:lnTo>
                  <a:pt x="1529" y="1632"/>
                </a:lnTo>
                <a:cubicBezTo>
                  <a:pt x="1492" y="1695"/>
                  <a:pt x="1425" y="1735"/>
                  <a:pt x="1353" y="1735"/>
                </a:cubicBezTo>
                <a:lnTo>
                  <a:pt x="587" y="1735"/>
                </a:lnTo>
                <a:cubicBezTo>
                  <a:pt x="514" y="1735"/>
                  <a:pt x="446" y="1695"/>
                  <a:pt x="411" y="1632"/>
                </a:cubicBezTo>
                <a:lnTo>
                  <a:pt x="28" y="969"/>
                </a:lnTo>
                <a:cubicBezTo>
                  <a:pt x="-9" y="907"/>
                  <a:pt x="-9" y="828"/>
                  <a:pt x="28" y="766"/>
                </a:cubicBezTo>
                <a:lnTo>
                  <a:pt x="411" y="103"/>
                </a:lnTo>
                <a:cubicBezTo>
                  <a:pt x="446" y="39"/>
                  <a:pt x="514" y="0"/>
                  <a:pt x="587" y="0"/>
                </a:cubicBezTo>
                <a:lnTo>
                  <a:pt x="1353" y="0"/>
                </a:lnTo>
                <a:cubicBezTo>
                  <a:pt x="1425" y="0"/>
                  <a:pt x="1492" y="39"/>
                  <a:pt x="1529" y="103"/>
                </a:cubicBezTo>
                <a:lnTo>
                  <a:pt x="1912" y="766"/>
                </a:lnTo>
                <a:cubicBezTo>
                  <a:pt x="1949" y="828"/>
                  <a:pt x="1949" y="907"/>
                  <a:pt x="1912" y="969"/>
                </a:cubicBezTo>
                <a:close/>
              </a:path>
            </a:pathLst>
          </a:custGeom>
          <a:solidFill>
            <a:schemeClr val="accent4">
              <a:lumMod val="60000"/>
              <a:lumOff val="40000"/>
            </a:schemeClr>
          </a:solidFill>
          <a:ln cap="flat">
            <a:noFill/>
            <a:prstDash val="solid"/>
          </a:ln>
        </p:spPr>
        <p:txBody>
          <a:bodyPr vert="horz" wrap="none" lIns="45000" tIns="22500" rIns="45000" bIns="22500" anchor="ctr" anchorCtr="1" compatLnSpc="0"/>
          <a:lstStyle/>
          <a:p>
            <a:pPr algn="ctr" defTabSz="914217" fontAlgn="auto" hangingPunct="0">
              <a:spcBef>
                <a:spcPts val="0"/>
              </a:spcBef>
              <a:spcAft>
                <a:spcPts val="0"/>
              </a:spcAft>
            </a:pPr>
            <a:r>
              <a:rPr lang="en-US" sz="900" b="1" dirty="0">
                <a:solidFill>
                  <a:schemeClr val="bg1"/>
                </a:solidFill>
                <a:latin typeface="Arial" panose="020B0604020202020204" pitchFamily="34" charset="0"/>
                <a:ea typeface="Microsoft YaHei" pitchFamily="2"/>
                <a:cs typeface="Arial" panose="020B0604020202020204" pitchFamily="34" charset="0"/>
              </a:rPr>
              <a:t>E-BOK</a:t>
            </a:r>
          </a:p>
          <a:p>
            <a:pPr algn="ctr" defTabSz="914217" fontAlgn="auto" hangingPunct="0">
              <a:spcBef>
                <a:spcPts val="0"/>
              </a:spcBef>
              <a:spcAft>
                <a:spcPts val="0"/>
              </a:spcAft>
            </a:pPr>
            <a:r>
              <a:rPr lang="en-US" b="1" dirty="0">
                <a:solidFill>
                  <a:schemeClr val="bg1"/>
                </a:solidFill>
                <a:latin typeface="Arial" panose="020B0604020202020204" pitchFamily="34" charset="0"/>
                <a:ea typeface="Microsoft YaHei" pitchFamily="2"/>
                <a:cs typeface="Arial" panose="020B0604020202020204" pitchFamily="34" charset="0"/>
              </a:rPr>
              <a:t>6%</a:t>
            </a:r>
          </a:p>
        </p:txBody>
      </p:sp>
      <p:sp>
        <p:nvSpPr>
          <p:cNvPr id="17" name="TekstSylinder 16">
            <a:extLst>
              <a:ext uri="{FF2B5EF4-FFF2-40B4-BE49-F238E27FC236}">
                <a16:creationId xmlns:a16="http://schemas.microsoft.com/office/drawing/2014/main" id="{F1F9AD5E-2ED4-49F3-AE92-8FB7B2C51E5F}"/>
              </a:ext>
            </a:extLst>
          </p:cNvPr>
          <p:cNvSpPr txBox="1"/>
          <p:nvPr/>
        </p:nvSpPr>
        <p:spPr>
          <a:xfrm>
            <a:off x="8256240" y="5221278"/>
            <a:ext cx="2652494" cy="230832"/>
          </a:xfrm>
          <a:prstGeom prst="rect">
            <a:avLst/>
          </a:prstGeom>
          <a:noFill/>
        </p:spPr>
        <p:txBody>
          <a:bodyPr wrap="square">
            <a:spAutoFit/>
          </a:bodyPr>
          <a:lstStyle/>
          <a:p>
            <a:pPr algn="ctr"/>
            <a:r>
              <a:rPr lang="nb-NO" sz="900" b="1"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Hvor stor andel lånte du i ulike formater? </a:t>
            </a:r>
            <a:endParaRPr lang="nb-NO" sz="900"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TekstSylinder 2">
            <a:extLst>
              <a:ext uri="{FF2B5EF4-FFF2-40B4-BE49-F238E27FC236}">
                <a16:creationId xmlns:a16="http://schemas.microsoft.com/office/drawing/2014/main" id="{90B6F4CF-7C4E-4D46-8A78-254EA1C0BFA5}"/>
              </a:ext>
            </a:extLst>
          </p:cNvPr>
          <p:cNvSpPr txBox="1"/>
          <p:nvPr/>
        </p:nvSpPr>
        <p:spPr>
          <a:xfrm>
            <a:off x="9027782" y="4097973"/>
            <a:ext cx="1105173" cy="707886"/>
          </a:xfrm>
          <a:prstGeom prst="rect">
            <a:avLst/>
          </a:prstGeom>
          <a:noFill/>
        </p:spPr>
        <p:txBody>
          <a:bodyPr wrap="square" rtlCol="0">
            <a:spAutoFit/>
          </a:bodyPr>
          <a:lstStyle/>
          <a:p>
            <a:pPr algn="ctr"/>
            <a:r>
              <a:rPr lang="nb-NO" dirty="0">
                <a:solidFill>
                  <a:schemeClr val="bg1"/>
                </a:solidFill>
              </a:rPr>
              <a:t>Snitt blant lånerne</a:t>
            </a:r>
          </a:p>
          <a:p>
            <a:pPr algn="ctr"/>
            <a:r>
              <a:rPr lang="nb-NO" sz="1600" b="1" dirty="0">
                <a:solidFill>
                  <a:schemeClr val="bg1"/>
                </a:solidFill>
              </a:rPr>
              <a:t>14,8</a:t>
            </a:r>
          </a:p>
        </p:txBody>
      </p:sp>
    </p:spTree>
    <p:extLst>
      <p:ext uri="{BB962C8B-B14F-4D97-AF65-F5344CB8AC3E}">
        <p14:creationId xmlns:p14="http://schemas.microsoft.com/office/powerpoint/2010/main" val="239454669"/>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tel 1">
            <a:extLst>
              <a:ext uri="{FF2B5EF4-FFF2-40B4-BE49-F238E27FC236}">
                <a16:creationId xmlns:a16="http://schemas.microsoft.com/office/drawing/2014/main" id="{1CB1DDF2-518D-4D01-BC34-22F1165508EB}"/>
              </a:ext>
            </a:extLst>
          </p:cNvPr>
          <p:cNvSpPr>
            <a:spLocks noGrp="1"/>
          </p:cNvSpPr>
          <p:nvPr>
            <p:ph type="title"/>
          </p:nvPr>
        </p:nvSpPr>
        <p:spPr>
          <a:xfrm>
            <a:off x="742950" y="237529"/>
            <a:ext cx="11041682" cy="1055730"/>
          </a:xfrm>
        </p:spPr>
        <p:txBody>
          <a:bodyPr/>
          <a:lstStyle/>
          <a:p>
            <a:r>
              <a:rPr lang="nb-NO" sz="1200" dirty="0">
                <a:solidFill>
                  <a:schemeClr val="tx1">
                    <a:lumMod val="50000"/>
                    <a:lumOff val="50000"/>
                  </a:schemeClr>
                </a:solidFill>
              </a:rPr>
              <a:t>PROFIL PÅ DE SOM LÅNET BØKER PÅ BIBLIOTEKET:</a:t>
            </a:r>
            <a:br>
              <a:rPr lang="nb-NO" sz="1200" dirty="0">
                <a:solidFill>
                  <a:schemeClr val="tx1">
                    <a:lumMod val="50000"/>
                    <a:lumOff val="50000"/>
                  </a:schemeClr>
                </a:solidFill>
              </a:rPr>
            </a:br>
            <a:r>
              <a:rPr lang="nb-NO" sz="1600" dirty="0">
                <a:solidFill>
                  <a:schemeClr val="tx1"/>
                </a:solidFill>
              </a:rPr>
              <a:t>De som lånte bøker på biblioteket siste år: </a:t>
            </a:r>
            <a:br>
              <a:rPr lang="nb-NO" sz="1600" dirty="0">
                <a:solidFill>
                  <a:schemeClr val="tx1"/>
                </a:solidFill>
              </a:rPr>
            </a:br>
            <a:r>
              <a:rPr lang="nb-NO" sz="1600" dirty="0">
                <a:solidFill>
                  <a:schemeClr val="tx1"/>
                </a:solidFill>
              </a:rPr>
              <a:t>Oftere kvinner 16-19 eller 30-39 år, har oftere barn, har oftere høyere utdannelse og er oftere «De tilbudsbevisste»</a:t>
            </a:r>
          </a:p>
        </p:txBody>
      </p:sp>
      <p:graphicFrame>
        <p:nvGraphicFramePr>
          <p:cNvPr id="21" name="Diagram 20">
            <a:extLst>
              <a:ext uri="{FF2B5EF4-FFF2-40B4-BE49-F238E27FC236}">
                <a16:creationId xmlns:a16="http://schemas.microsoft.com/office/drawing/2014/main" id="{1719E487-46A7-468D-82FB-1705E159C422}"/>
              </a:ext>
            </a:extLst>
          </p:cNvPr>
          <p:cNvGraphicFramePr/>
          <p:nvPr>
            <p:extLst>
              <p:ext uri="{D42A27DB-BD31-4B8C-83A1-F6EECF244321}">
                <p14:modId xmlns:p14="http://schemas.microsoft.com/office/powerpoint/2010/main" val="862738194"/>
              </p:ext>
            </p:extLst>
          </p:nvPr>
        </p:nvGraphicFramePr>
        <p:xfrm>
          <a:off x="762397" y="1487860"/>
          <a:ext cx="4680520" cy="489616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5" name="Diagram 34">
            <a:extLst>
              <a:ext uri="{FF2B5EF4-FFF2-40B4-BE49-F238E27FC236}">
                <a16:creationId xmlns:a16="http://schemas.microsoft.com/office/drawing/2014/main" id="{1AADA21E-AE73-49A4-BBD6-C8D4006774B6}"/>
              </a:ext>
            </a:extLst>
          </p:cNvPr>
          <p:cNvGraphicFramePr/>
          <p:nvPr>
            <p:extLst>
              <p:ext uri="{D42A27DB-BD31-4B8C-83A1-F6EECF244321}">
                <p14:modId xmlns:p14="http://schemas.microsoft.com/office/powerpoint/2010/main" val="1386339302"/>
              </p:ext>
            </p:extLst>
          </p:nvPr>
        </p:nvGraphicFramePr>
        <p:xfrm>
          <a:off x="6238518" y="1487860"/>
          <a:ext cx="4680520" cy="4896166"/>
        </p:xfrm>
        <a:graphic>
          <a:graphicData uri="http://schemas.openxmlformats.org/drawingml/2006/chart">
            <c:chart xmlns:c="http://schemas.openxmlformats.org/drawingml/2006/chart" xmlns:r="http://schemas.openxmlformats.org/officeDocument/2006/relationships" r:id="rId3"/>
          </a:graphicData>
        </a:graphic>
      </p:graphicFrame>
      <p:cxnSp>
        <p:nvCxnSpPr>
          <p:cNvPr id="22" name="Rett linje 21">
            <a:extLst>
              <a:ext uri="{FF2B5EF4-FFF2-40B4-BE49-F238E27FC236}">
                <a16:creationId xmlns:a16="http://schemas.microsoft.com/office/drawing/2014/main" id="{B66A0164-4ED2-4ADA-8F5C-2226C7BBD787}"/>
              </a:ext>
            </a:extLst>
          </p:cNvPr>
          <p:cNvCxnSpPr>
            <a:cxnSpLocks/>
          </p:cNvCxnSpPr>
          <p:nvPr/>
        </p:nvCxnSpPr>
        <p:spPr>
          <a:xfrm>
            <a:off x="3215680" y="1561358"/>
            <a:ext cx="0" cy="4807777"/>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F08B05E8-8252-49AC-A380-DEC7DFE06350}"/>
              </a:ext>
            </a:extLst>
          </p:cNvPr>
          <p:cNvCxnSpPr>
            <a:cxnSpLocks/>
            <a:endCxn id="35" idx="2"/>
          </p:cNvCxnSpPr>
          <p:nvPr/>
        </p:nvCxnSpPr>
        <p:spPr>
          <a:xfrm flipH="1">
            <a:off x="8578778" y="1546468"/>
            <a:ext cx="109510" cy="4837558"/>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pic>
        <p:nvPicPr>
          <p:cNvPr id="53" name="Picture 2" descr="Bilderesultat for GENDER ICON">
            <a:extLst>
              <a:ext uri="{FF2B5EF4-FFF2-40B4-BE49-F238E27FC236}">
                <a16:creationId xmlns:a16="http://schemas.microsoft.com/office/drawing/2014/main" id="{DDC8876D-C0DC-3262-BAF3-212A8F1E9E3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0403" y="1569905"/>
            <a:ext cx="284139" cy="28702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Bilderesultat for AGE ICON">
            <a:extLst>
              <a:ext uri="{FF2B5EF4-FFF2-40B4-BE49-F238E27FC236}">
                <a16:creationId xmlns:a16="http://schemas.microsoft.com/office/drawing/2014/main" id="{85CF3228-5177-3345-0CE7-33C354B96CC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1683" y="1896328"/>
            <a:ext cx="361689" cy="33711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Bilderesultat for CHILDREN ICON">
            <a:extLst>
              <a:ext uri="{FF2B5EF4-FFF2-40B4-BE49-F238E27FC236}">
                <a16:creationId xmlns:a16="http://schemas.microsoft.com/office/drawing/2014/main" id="{DFC0FBD7-F7E3-28FF-4EDE-C3822AB08C0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3967" y="2248325"/>
            <a:ext cx="337119" cy="337119"/>
          </a:xfrm>
          <a:prstGeom prst="rect">
            <a:avLst/>
          </a:prstGeom>
          <a:noFill/>
          <a:extLst>
            <a:ext uri="{909E8E84-426E-40DD-AFC4-6F175D3DCCD1}">
              <a14:hiddenFill xmlns:a14="http://schemas.microsoft.com/office/drawing/2010/main">
                <a:solidFill>
                  <a:srgbClr val="FFFFFF"/>
                </a:solidFill>
              </a14:hiddenFill>
            </a:ext>
          </a:extLst>
        </p:spPr>
      </p:pic>
      <p:pic>
        <p:nvPicPr>
          <p:cNvPr id="56" name="Bilde 55">
            <a:extLst>
              <a:ext uri="{FF2B5EF4-FFF2-40B4-BE49-F238E27FC236}">
                <a16:creationId xmlns:a16="http://schemas.microsoft.com/office/drawing/2014/main" id="{949FA524-13E6-6131-E393-E39DAB2F7B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31682" y="2927039"/>
            <a:ext cx="361690" cy="207936"/>
          </a:xfrm>
          <a:prstGeom prst="rect">
            <a:avLst/>
          </a:prstGeom>
        </p:spPr>
      </p:pic>
      <p:pic>
        <p:nvPicPr>
          <p:cNvPr id="57" name="Picture 12" descr="Bilderesultat for INCOME ICON">
            <a:extLst>
              <a:ext uri="{FF2B5EF4-FFF2-40B4-BE49-F238E27FC236}">
                <a16:creationId xmlns:a16="http://schemas.microsoft.com/office/drawing/2014/main" id="{3F02CDF5-AAE6-BEDB-CD7B-6B1DF058631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20034" y="3195741"/>
            <a:ext cx="373338" cy="348688"/>
          </a:xfrm>
          <a:prstGeom prst="rect">
            <a:avLst/>
          </a:prstGeom>
          <a:noFill/>
          <a:extLst>
            <a:ext uri="{909E8E84-426E-40DD-AFC4-6F175D3DCCD1}">
              <a14:hiddenFill xmlns:a14="http://schemas.microsoft.com/office/drawing/2010/main">
                <a:solidFill>
                  <a:srgbClr val="FFFFFF"/>
                </a:solidFill>
              </a14:hiddenFill>
            </a:ext>
          </a:extLst>
        </p:spPr>
      </p:pic>
      <p:pic>
        <p:nvPicPr>
          <p:cNvPr id="58" name="Bilde 57">
            <a:extLst>
              <a:ext uri="{FF2B5EF4-FFF2-40B4-BE49-F238E27FC236}">
                <a16:creationId xmlns:a16="http://schemas.microsoft.com/office/drawing/2014/main" id="{1513A7E1-E3E4-EAA5-E3C8-9142E4B8A3B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625451" y="3571219"/>
            <a:ext cx="335897" cy="272810"/>
          </a:xfrm>
          <a:prstGeom prst="rect">
            <a:avLst/>
          </a:prstGeom>
        </p:spPr>
      </p:pic>
      <p:pic>
        <p:nvPicPr>
          <p:cNvPr id="59" name="Picture 19" descr="Household Icons - Download Free Vector Icons | Noun Project">
            <a:extLst>
              <a:ext uri="{FF2B5EF4-FFF2-40B4-BE49-F238E27FC236}">
                <a16:creationId xmlns:a16="http://schemas.microsoft.com/office/drawing/2014/main" id="{76CA1D45-E2EA-2771-ADEC-F7F9CD92C5F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44762" y="2575943"/>
            <a:ext cx="324491" cy="324491"/>
          </a:xfrm>
          <a:prstGeom prst="rect">
            <a:avLst/>
          </a:prstGeom>
          <a:noFill/>
          <a:extLst>
            <a:ext uri="{909E8E84-426E-40DD-AFC4-6F175D3DCCD1}">
              <a14:hiddenFill xmlns:a14="http://schemas.microsoft.com/office/drawing/2010/main">
                <a:solidFill>
                  <a:srgbClr val="FFFFFF"/>
                </a:solidFill>
              </a14:hiddenFill>
            </a:ext>
          </a:extLst>
        </p:spPr>
      </p:pic>
      <p:pic>
        <p:nvPicPr>
          <p:cNvPr id="60" name="Grafikk 59" descr="Handlevogn kontur">
            <a:extLst>
              <a:ext uri="{FF2B5EF4-FFF2-40B4-BE49-F238E27FC236}">
                <a16:creationId xmlns:a16="http://schemas.microsoft.com/office/drawing/2014/main" id="{F9183538-6EEE-41D2-7D12-07637468C29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64563" y="4219907"/>
            <a:ext cx="304690" cy="304690"/>
          </a:xfrm>
          <a:prstGeom prst="rect">
            <a:avLst/>
          </a:prstGeom>
        </p:spPr>
      </p:pic>
      <p:pic>
        <p:nvPicPr>
          <p:cNvPr id="61" name="Grafikk 60" descr="Bøker på hylle med heldekkende fyll">
            <a:extLst>
              <a:ext uri="{FF2B5EF4-FFF2-40B4-BE49-F238E27FC236}">
                <a16:creationId xmlns:a16="http://schemas.microsoft.com/office/drawing/2014/main" id="{D5B3BF45-2293-EA36-9BCE-A601E20D0D7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40580" y="4555256"/>
            <a:ext cx="335916" cy="335916"/>
          </a:xfrm>
          <a:prstGeom prst="rect">
            <a:avLst/>
          </a:prstGeom>
        </p:spPr>
      </p:pic>
      <p:pic>
        <p:nvPicPr>
          <p:cNvPr id="62" name="Picture 4" descr="World International Language Icon Thin Line Vector Stock Vector -  Illustration of globe, country: 174303821">
            <a:extLst>
              <a:ext uri="{FF2B5EF4-FFF2-40B4-BE49-F238E27FC236}">
                <a16:creationId xmlns:a16="http://schemas.microsoft.com/office/drawing/2014/main" id="{63891C7B-017C-120E-47EA-B67F78F3925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19644" y="4906847"/>
            <a:ext cx="365655" cy="365655"/>
          </a:xfrm>
          <a:prstGeom prst="rect">
            <a:avLst/>
          </a:prstGeom>
          <a:noFill/>
          <a:extLst>
            <a:ext uri="{909E8E84-426E-40DD-AFC4-6F175D3DCCD1}">
              <a14:hiddenFill xmlns:a14="http://schemas.microsoft.com/office/drawing/2010/main">
                <a:solidFill>
                  <a:srgbClr val="FFFFFF"/>
                </a:solidFill>
              </a14:hiddenFill>
            </a:ext>
          </a:extLst>
        </p:spPr>
      </p:pic>
      <p:pic>
        <p:nvPicPr>
          <p:cNvPr id="63" name="Bilde 62">
            <a:extLst>
              <a:ext uri="{FF2B5EF4-FFF2-40B4-BE49-F238E27FC236}">
                <a16:creationId xmlns:a16="http://schemas.microsoft.com/office/drawing/2014/main" id="{5AF0E6E7-03E7-3CFE-0858-916EB21FDF70}"/>
              </a:ext>
            </a:extLst>
          </p:cNvPr>
          <p:cNvPicPr>
            <a:picLocks noChangeAspect="1"/>
          </p:cNvPicPr>
          <p:nvPr/>
        </p:nvPicPr>
        <p:blipFill>
          <a:blip r:embed="rId16"/>
          <a:stretch>
            <a:fillRect/>
          </a:stretch>
        </p:blipFill>
        <p:spPr>
          <a:xfrm>
            <a:off x="5591944" y="5997800"/>
            <a:ext cx="304690" cy="308368"/>
          </a:xfrm>
          <a:prstGeom prst="rect">
            <a:avLst/>
          </a:prstGeom>
        </p:spPr>
      </p:pic>
      <p:pic>
        <p:nvPicPr>
          <p:cNvPr id="64" name="Bilde 63">
            <a:extLst>
              <a:ext uri="{FF2B5EF4-FFF2-40B4-BE49-F238E27FC236}">
                <a16:creationId xmlns:a16="http://schemas.microsoft.com/office/drawing/2014/main" id="{067F97E0-17FD-22B1-632B-D8D8D5290ED9}"/>
              </a:ext>
            </a:extLst>
          </p:cNvPr>
          <p:cNvPicPr>
            <a:picLocks noChangeAspect="1"/>
          </p:cNvPicPr>
          <p:nvPr/>
        </p:nvPicPr>
        <p:blipFill>
          <a:blip r:embed="rId17"/>
          <a:stretch>
            <a:fillRect/>
          </a:stretch>
        </p:blipFill>
        <p:spPr>
          <a:xfrm>
            <a:off x="5651365" y="5636736"/>
            <a:ext cx="317888" cy="324214"/>
          </a:xfrm>
          <a:prstGeom prst="rect">
            <a:avLst/>
          </a:prstGeom>
        </p:spPr>
      </p:pic>
      <p:pic>
        <p:nvPicPr>
          <p:cNvPr id="65" name="Bilde 64">
            <a:extLst>
              <a:ext uri="{FF2B5EF4-FFF2-40B4-BE49-F238E27FC236}">
                <a16:creationId xmlns:a16="http://schemas.microsoft.com/office/drawing/2014/main" id="{6E6BD70A-5CFA-637A-75CB-AAAA30400E9C}"/>
              </a:ext>
            </a:extLst>
          </p:cNvPr>
          <p:cNvPicPr>
            <a:picLocks noChangeAspect="1"/>
          </p:cNvPicPr>
          <p:nvPr/>
        </p:nvPicPr>
        <p:blipFill>
          <a:blip r:embed="rId18"/>
          <a:stretch>
            <a:fillRect/>
          </a:stretch>
        </p:blipFill>
        <p:spPr>
          <a:xfrm>
            <a:off x="5620142" y="5346236"/>
            <a:ext cx="384768" cy="223414"/>
          </a:xfrm>
          <a:prstGeom prst="rect">
            <a:avLst/>
          </a:prstGeom>
        </p:spPr>
      </p:pic>
      <p:pic>
        <p:nvPicPr>
          <p:cNvPr id="66" name="Bilde 65">
            <a:extLst>
              <a:ext uri="{FF2B5EF4-FFF2-40B4-BE49-F238E27FC236}">
                <a16:creationId xmlns:a16="http://schemas.microsoft.com/office/drawing/2014/main" id="{FFF17D36-195D-AB96-B282-C57FF73DC3E4}"/>
              </a:ext>
            </a:extLst>
          </p:cNvPr>
          <p:cNvPicPr>
            <a:picLocks noChangeAspect="1"/>
          </p:cNvPicPr>
          <p:nvPr/>
        </p:nvPicPr>
        <p:blipFill>
          <a:blip r:embed="rId19"/>
          <a:stretch>
            <a:fillRect/>
          </a:stretch>
        </p:blipFill>
        <p:spPr>
          <a:xfrm>
            <a:off x="5656327" y="3885240"/>
            <a:ext cx="283145" cy="304008"/>
          </a:xfrm>
          <a:prstGeom prst="rect">
            <a:avLst/>
          </a:prstGeom>
        </p:spPr>
      </p:pic>
      <p:sp>
        <p:nvSpPr>
          <p:cNvPr id="67" name="TekstSylinder 66">
            <a:extLst>
              <a:ext uri="{FF2B5EF4-FFF2-40B4-BE49-F238E27FC236}">
                <a16:creationId xmlns:a16="http://schemas.microsoft.com/office/drawing/2014/main" id="{02B0E54C-A8C1-A068-5902-209E0C5DDD3B}"/>
              </a:ext>
            </a:extLst>
          </p:cNvPr>
          <p:cNvSpPr txBox="1"/>
          <p:nvPr/>
        </p:nvSpPr>
        <p:spPr>
          <a:xfrm>
            <a:off x="653278" y="6354245"/>
            <a:ext cx="4542802" cy="230832"/>
          </a:xfrm>
          <a:prstGeom prst="rect">
            <a:avLst/>
          </a:prstGeom>
          <a:noFill/>
        </p:spPr>
        <p:txBody>
          <a:bodyPr wrap="square" rtlCol="0">
            <a:spAutoFit/>
          </a:bodyPr>
          <a:lstStyle/>
          <a:p>
            <a:r>
              <a:rPr lang="nb-NO" sz="900" i="1" dirty="0"/>
              <a:t>Signifikante forskjeller er markert med grønt for høyere enn total og rødt for lavere</a:t>
            </a:r>
          </a:p>
        </p:txBody>
      </p:sp>
      <p:sp>
        <p:nvSpPr>
          <p:cNvPr id="68" name="TekstSylinder 67">
            <a:extLst>
              <a:ext uri="{FF2B5EF4-FFF2-40B4-BE49-F238E27FC236}">
                <a16:creationId xmlns:a16="http://schemas.microsoft.com/office/drawing/2014/main" id="{6AE2F751-2BFA-1C97-8439-16990D17B044}"/>
              </a:ext>
            </a:extLst>
          </p:cNvPr>
          <p:cNvSpPr txBox="1"/>
          <p:nvPr/>
        </p:nvSpPr>
        <p:spPr>
          <a:xfrm>
            <a:off x="-25152" y="6602872"/>
            <a:ext cx="10964174" cy="230832"/>
          </a:xfrm>
          <a:prstGeom prst="rect">
            <a:avLst/>
          </a:prstGeom>
          <a:noFill/>
        </p:spPr>
        <p:txBody>
          <a:bodyPr wrap="square" rtlCol="0">
            <a:spAutoFit/>
          </a:bodyPr>
          <a:lstStyle/>
          <a:p>
            <a:r>
              <a:rPr lang="nb-NO" sz="900" b="1"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Hvor mange bøker lånte du til deg selv eller andre på et bibliotek i 2021? Viser andel i befolkningen som har lånt minst en bok på biblioteket i løpet av 2021</a:t>
            </a:r>
            <a:endParaRPr lang="nb-NO" sz="900"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50518913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240716-AD5A-49CC-B3C1-B92931A91BAC}"/>
              </a:ext>
            </a:extLst>
          </p:cNvPr>
          <p:cNvSpPr>
            <a:spLocks noGrp="1"/>
          </p:cNvSpPr>
          <p:nvPr>
            <p:ph type="title"/>
          </p:nvPr>
        </p:nvSpPr>
        <p:spPr/>
        <p:txBody>
          <a:bodyPr/>
          <a:lstStyle/>
          <a:p>
            <a:r>
              <a:rPr lang="nb-NO" sz="1200" dirty="0">
                <a:solidFill>
                  <a:schemeClr val="tx1">
                    <a:lumMod val="50000"/>
                    <a:lumOff val="50000"/>
                  </a:schemeClr>
                </a:solidFill>
              </a:rPr>
              <a:t>SELVRAPPORTERT KJØP:</a:t>
            </a:r>
            <a:br>
              <a:rPr lang="nb-NO" dirty="0"/>
            </a:br>
            <a:r>
              <a:rPr lang="nb-NO" dirty="0"/>
              <a:t>7 av 10 i befolkningen sier at de kjøpte minst en bok i 2021</a:t>
            </a:r>
            <a:br>
              <a:rPr lang="nb-NO" dirty="0"/>
            </a:br>
            <a:r>
              <a:rPr lang="nb-NO" sz="1400" dirty="0"/>
              <a:t>3.128.000 antall nordmenn (16+)</a:t>
            </a:r>
            <a:endParaRPr lang="nb-NO" sz="1400" dirty="0">
              <a:solidFill>
                <a:schemeClr val="accent4">
                  <a:lumMod val="75000"/>
                </a:schemeClr>
              </a:solidFill>
            </a:endParaRPr>
          </a:p>
        </p:txBody>
      </p:sp>
      <p:graphicFrame>
        <p:nvGraphicFramePr>
          <p:cNvPr id="8" name="Diagram 7">
            <a:extLst>
              <a:ext uri="{FF2B5EF4-FFF2-40B4-BE49-F238E27FC236}">
                <a16:creationId xmlns:a16="http://schemas.microsoft.com/office/drawing/2014/main" id="{5E7F91A5-1D17-414B-9EDF-EF0D72CA1937}"/>
              </a:ext>
            </a:extLst>
          </p:cNvPr>
          <p:cNvGraphicFramePr/>
          <p:nvPr>
            <p:extLst>
              <p:ext uri="{D42A27DB-BD31-4B8C-83A1-F6EECF244321}">
                <p14:modId xmlns:p14="http://schemas.microsoft.com/office/powerpoint/2010/main" val="3627223873"/>
              </p:ext>
            </p:extLst>
          </p:nvPr>
        </p:nvGraphicFramePr>
        <p:xfrm>
          <a:off x="731355" y="2528896"/>
          <a:ext cx="10725149" cy="3390187"/>
        </p:xfrm>
        <a:graphic>
          <a:graphicData uri="http://schemas.openxmlformats.org/drawingml/2006/chart">
            <c:chart xmlns:c="http://schemas.openxmlformats.org/drawingml/2006/chart" xmlns:r="http://schemas.openxmlformats.org/officeDocument/2006/relationships" r:id="rId2"/>
          </a:graphicData>
        </a:graphic>
      </p:graphicFrame>
      <p:pic>
        <p:nvPicPr>
          <p:cNvPr id="4" name="Bilde 3">
            <a:extLst>
              <a:ext uri="{FF2B5EF4-FFF2-40B4-BE49-F238E27FC236}">
                <a16:creationId xmlns:a16="http://schemas.microsoft.com/office/drawing/2014/main" id="{4AA7F30D-B888-4B42-A034-5435FFAFDBD6}"/>
              </a:ext>
            </a:extLst>
          </p:cNvPr>
          <p:cNvPicPr>
            <a:picLocks noChangeAspect="1"/>
          </p:cNvPicPr>
          <p:nvPr/>
        </p:nvPicPr>
        <p:blipFill>
          <a:blip r:embed="rId3"/>
          <a:stretch>
            <a:fillRect/>
          </a:stretch>
        </p:blipFill>
        <p:spPr>
          <a:xfrm>
            <a:off x="8472264" y="3979147"/>
            <a:ext cx="523875" cy="295275"/>
          </a:xfrm>
          <a:prstGeom prst="rect">
            <a:avLst/>
          </a:prstGeom>
        </p:spPr>
      </p:pic>
      <p:sp>
        <p:nvSpPr>
          <p:cNvPr id="11" name="TekstSylinder 10">
            <a:extLst>
              <a:ext uri="{FF2B5EF4-FFF2-40B4-BE49-F238E27FC236}">
                <a16:creationId xmlns:a16="http://schemas.microsoft.com/office/drawing/2014/main" id="{B704FA5F-3892-42E7-9086-EB5C3B154323}"/>
              </a:ext>
            </a:extLst>
          </p:cNvPr>
          <p:cNvSpPr txBox="1"/>
          <p:nvPr/>
        </p:nvSpPr>
        <p:spPr>
          <a:xfrm>
            <a:off x="0" y="6607177"/>
            <a:ext cx="10707665" cy="215444"/>
          </a:xfrm>
          <a:prstGeom prst="rect">
            <a:avLst/>
          </a:prstGeom>
          <a:noFill/>
        </p:spPr>
        <p:txBody>
          <a:bodyPr wrap="square">
            <a:spAutoFit/>
          </a:bodyPr>
          <a:lstStyle/>
          <a:p>
            <a:r>
              <a:rPr lang="nb-NO" sz="800" i="1" dirty="0">
                <a:latin typeface="Arial" panose="020B0604020202020204" pitchFamily="34" charset="0"/>
                <a:cs typeface="Arial" panose="020B0604020202020204" pitchFamily="34" charset="0"/>
              </a:rPr>
              <a:t>Merk: Historiske data er gjennomført hos Ipsos t.o.m. 2019 – skifte av metode fra telefon (blå ramme) til Web (grønn ramme) ble foretatt i 2017</a:t>
            </a:r>
            <a:endParaRPr lang="nb-NO" sz="800" i="1" dirty="0">
              <a:latin typeface="Arial" panose="020B0604020202020204" pitchFamily="34" charset="0"/>
              <a:ea typeface="Times New Roman" panose="02020603050405020304" pitchFamily="18" charset="0"/>
              <a:cs typeface="Arial" panose="020B0604020202020204" pitchFamily="34" charset="0"/>
            </a:endParaRPr>
          </a:p>
        </p:txBody>
      </p:sp>
      <p:sp>
        <p:nvSpPr>
          <p:cNvPr id="12" name="TekstSylinder 11">
            <a:extLst>
              <a:ext uri="{FF2B5EF4-FFF2-40B4-BE49-F238E27FC236}">
                <a16:creationId xmlns:a16="http://schemas.microsoft.com/office/drawing/2014/main" id="{EAAD950E-3292-4245-9279-ACA58501BA6C}"/>
              </a:ext>
            </a:extLst>
          </p:cNvPr>
          <p:cNvSpPr txBox="1"/>
          <p:nvPr/>
        </p:nvSpPr>
        <p:spPr>
          <a:xfrm>
            <a:off x="661310" y="1717691"/>
            <a:ext cx="10795194" cy="830997"/>
          </a:xfrm>
          <a:prstGeom prst="rect">
            <a:avLst/>
          </a:prstGeom>
          <a:noFill/>
        </p:spPr>
        <p:txBody>
          <a:bodyPr wrap="square">
            <a:spAutoFit/>
          </a:bodyPr>
          <a:lstStyle/>
          <a:p>
            <a:r>
              <a:rPr lang="nb-NO" b="1" dirty="0">
                <a:effectLst/>
                <a:latin typeface="Arial" panose="020B0604020202020204" pitchFamily="34" charset="0"/>
                <a:ea typeface="Times New Roman" panose="02020603050405020304" pitchFamily="18" charset="0"/>
                <a:cs typeface="Arial" panose="020B0604020202020204" pitchFamily="34" charset="0"/>
              </a:rPr>
              <a:t>Man kan kjøpe bøker uten å lese de – til seg selv eller andre. Hvor mange bøker vil du anslå at du kjøpte i 2021 </a:t>
            </a:r>
            <a:endParaRPr lang="nb-NO" dirty="0">
              <a:effectLst/>
              <a:latin typeface="Arial" panose="020B0604020202020204" pitchFamily="34" charset="0"/>
              <a:ea typeface="Times New Roman" panose="02020603050405020304" pitchFamily="18" charset="0"/>
              <a:cs typeface="Arial" panose="020B0604020202020204" pitchFamily="34" charset="0"/>
            </a:endParaRPr>
          </a:p>
          <a:p>
            <a:r>
              <a:rPr lang="nb-NO" dirty="0">
                <a:effectLst/>
                <a:latin typeface="Arial" panose="020B0604020202020204" pitchFamily="34" charset="0"/>
                <a:ea typeface="Times New Roman" panose="02020603050405020304" pitchFamily="18" charset="0"/>
                <a:cs typeface="Arial" panose="020B0604020202020204" pitchFamily="34" charset="0"/>
              </a:rPr>
              <a:t>Tenk på alle typer bøker, papir-, lyd- og e-bøker, men </a:t>
            </a:r>
            <a:r>
              <a:rPr lang="nb-NO" i="1" dirty="0">
                <a:effectLst/>
                <a:latin typeface="Arial" panose="020B0604020202020204" pitchFamily="34" charset="0"/>
                <a:ea typeface="Times New Roman" panose="02020603050405020304" pitchFamily="18" charset="0"/>
                <a:cs typeface="Arial" panose="020B0604020202020204" pitchFamily="34" charset="0"/>
              </a:rPr>
              <a:t>ikke</a:t>
            </a:r>
            <a:r>
              <a:rPr lang="nb-NO" dirty="0">
                <a:effectLst/>
                <a:latin typeface="Arial" panose="020B0604020202020204" pitchFamily="34" charset="0"/>
                <a:ea typeface="Times New Roman" panose="02020603050405020304" pitchFamily="18" charset="0"/>
                <a:cs typeface="Arial" panose="020B0604020202020204" pitchFamily="34" charset="0"/>
              </a:rPr>
              <a:t> skolebøker og annen pensumlitteratur. </a:t>
            </a:r>
          </a:p>
          <a:p>
            <a:r>
              <a:rPr lang="nb-NO" dirty="0">
                <a:effectLst/>
                <a:latin typeface="Arial" panose="020B0604020202020204" pitchFamily="34" charset="0"/>
                <a:ea typeface="Times New Roman" panose="02020603050405020304" pitchFamily="18" charset="0"/>
                <a:cs typeface="Arial" panose="020B0604020202020204" pitchFamily="34" charset="0"/>
              </a:rPr>
              <a:t>Inkluder alle bøker du har kjøpt til både deg selv eller andre (husk også å ta med bøker kjøpt som gave)</a:t>
            </a:r>
          </a:p>
          <a:p>
            <a:r>
              <a:rPr lang="nb-NO" dirty="0"/>
              <a:t>Viser andel av befolkningen som har kjøpt minst en bok i løpet av siste året</a:t>
            </a:r>
          </a:p>
        </p:txBody>
      </p:sp>
    </p:spTree>
    <p:extLst>
      <p:ext uri="{BB962C8B-B14F-4D97-AF65-F5344CB8AC3E}">
        <p14:creationId xmlns:p14="http://schemas.microsoft.com/office/powerpoint/2010/main" val="2088915991"/>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240716-AD5A-49CC-B3C1-B92931A91BAC}"/>
              </a:ext>
            </a:extLst>
          </p:cNvPr>
          <p:cNvSpPr>
            <a:spLocks noGrp="1"/>
          </p:cNvSpPr>
          <p:nvPr>
            <p:ph type="title"/>
          </p:nvPr>
        </p:nvSpPr>
        <p:spPr>
          <a:xfrm>
            <a:off x="742951" y="333376"/>
            <a:ext cx="11449049" cy="911225"/>
          </a:xfrm>
        </p:spPr>
        <p:txBody>
          <a:bodyPr/>
          <a:lstStyle/>
          <a:p>
            <a:r>
              <a:rPr lang="nb-NO" sz="1200" dirty="0">
                <a:solidFill>
                  <a:schemeClr val="tx1">
                    <a:lumMod val="50000"/>
                    <a:lumOff val="50000"/>
                  </a:schemeClr>
                </a:solidFill>
              </a:rPr>
              <a:t>SELVRAPPORTERT KJØP:</a:t>
            </a:r>
            <a:br>
              <a:rPr lang="nb-NO" sz="1200" dirty="0">
                <a:solidFill>
                  <a:schemeClr val="tx1">
                    <a:lumMod val="50000"/>
                    <a:lumOff val="50000"/>
                  </a:schemeClr>
                </a:solidFill>
              </a:rPr>
            </a:br>
            <a:r>
              <a:rPr lang="nb-NO" dirty="0"/>
              <a:t>Andel som kjøpte bøker i 2021 er mer sammenfallende på tvers av metode enn antall kjøpt</a:t>
            </a:r>
          </a:p>
        </p:txBody>
      </p:sp>
      <p:graphicFrame>
        <p:nvGraphicFramePr>
          <p:cNvPr id="8" name="Diagram 7">
            <a:extLst>
              <a:ext uri="{FF2B5EF4-FFF2-40B4-BE49-F238E27FC236}">
                <a16:creationId xmlns:a16="http://schemas.microsoft.com/office/drawing/2014/main" id="{5E7F91A5-1D17-414B-9EDF-EF0D72CA1937}"/>
              </a:ext>
            </a:extLst>
          </p:cNvPr>
          <p:cNvGraphicFramePr/>
          <p:nvPr/>
        </p:nvGraphicFramePr>
        <p:xfrm>
          <a:off x="731355" y="2528896"/>
          <a:ext cx="10725149" cy="3390187"/>
        </p:xfrm>
        <a:graphic>
          <a:graphicData uri="http://schemas.openxmlformats.org/drawingml/2006/chart">
            <c:chart xmlns:c="http://schemas.openxmlformats.org/drawingml/2006/chart" xmlns:r="http://schemas.openxmlformats.org/officeDocument/2006/relationships" r:id="rId2"/>
          </a:graphicData>
        </a:graphic>
      </p:graphicFrame>
      <p:sp>
        <p:nvSpPr>
          <p:cNvPr id="5" name="Rektangel 4">
            <a:extLst>
              <a:ext uri="{FF2B5EF4-FFF2-40B4-BE49-F238E27FC236}">
                <a16:creationId xmlns:a16="http://schemas.microsoft.com/office/drawing/2014/main" id="{9CFAAF0E-B40B-4637-94EE-41D354EB30ED}"/>
              </a:ext>
            </a:extLst>
          </p:cNvPr>
          <p:cNvSpPr/>
          <p:nvPr/>
        </p:nvSpPr>
        <p:spPr>
          <a:xfrm>
            <a:off x="10061775" y="3869456"/>
            <a:ext cx="1218800" cy="38958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dirty="0">
                <a:solidFill>
                  <a:schemeClr val="tx1"/>
                </a:solidFill>
              </a:rPr>
              <a:t>Hovedundersøkelse</a:t>
            </a:r>
          </a:p>
          <a:p>
            <a:pPr algn="ctr"/>
            <a:r>
              <a:rPr lang="nb-NO" dirty="0">
                <a:solidFill>
                  <a:schemeClr val="tx1"/>
                </a:solidFill>
              </a:rPr>
              <a:t>71 %</a:t>
            </a:r>
          </a:p>
        </p:txBody>
      </p:sp>
      <p:sp>
        <p:nvSpPr>
          <p:cNvPr id="6" name="Rektangel 5">
            <a:extLst>
              <a:ext uri="{FF2B5EF4-FFF2-40B4-BE49-F238E27FC236}">
                <a16:creationId xmlns:a16="http://schemas.microsoft.com/office/drawing/2014/main" id="{6457EA15-F876-48FB-9B11-BEAA46004289}"/>
              </a:ext>
            </a:extLst>
          </p:cNvPr>
          <p:cNvSpPr/>
          <p:nvPr/>
        </p:nvSpPr>
        <p:spPr>
          <a:xfrm>
            <a:off x="10056440" y="4339436"/>
            <a:ext cx="1218800" cy="38958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dirty="0">
                <a:solidFill>
                  <a:schemeClr val="tx1"/>
                </a:solidFill>
              </a:rPr>
              <a:t>Omnibus, web</a:t>
            </a:r>
          </a:p>
          <a:p>
            <a:pPr algn="ctr"/>
            <a:r>
              <a:rPr lang="nb-NO" dirty="0">
                <a:solidFill>
                  <a:schemeClr val="tx1"/>
                </a:solidFill>
              </a:rPr>
              <a:t>71 %</a:t>
            </a:r>
          </a:p>
        </p:txBody>
      </p:sp>
      <p:sp>
        <p:nvSpPr>
          <p:cNvPr id="7" name="Rektangel 6">
            <a:extLst>
              <a:ext uri="{FF2B5EF4-FFF2-40B4-BE49-F238E27FC236}">
                <a16:creationId xmlns:a16="http://schemas.microsoft.com/office/drawing/2014/main" id="{3530CACD-23C3-4843-BC10-4A346DD32070}"/>
              </a:ext>
            </a:extLst>
          </p:cNvPr>
          <p:cNvSpPr/>
          <p:nvPr/>
        </p:nvSpPr>
        <p:spPr>
          <a:xfrm>
            <a:off x="10056440" y="4809416"/>
            <a:ext cx="1218800" cy="389587"/>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dirty="0">
                <a:solidFill>
                  <a:schemeClr val="tx1"/>
                </a:solidFill>
              </a:rPr>
              <a:t>Omnibus, telefon</a:t>
            </a:r>
          </a:p>
          <a:p>
            <a:pPr algn="ctr"/>
            <a:r>
              <a:rPr lang="nb-NO" dirty="0">
                <a:solidFill>
                  <a:schemeClr val="tx1"/>
                </a:solidFill>
              </a:rPr>
              <a:t>72 %</a:t>
            </a:r>
          </a:p>
        </p:txBody>
      </p:sp>
      <p:pic>
        <p:nvPicPr>
          <p:cNvPr id="4" name="Bilde 3">
            <a:extLst>
              <a:ext uri="{FF2B5EF4-FFF2-40B4-BE49-F238E27FC236}">
                <a16:creationId xmlns:a16="http://schemas.microsoft.com/office/drawing/2014/main" id="{4AA7F30D-B888-4B42-A034-5435FFAFDBD6}"/>
              </a:ext>
            </a:extLst>
          </p:cNvPr>
          <p:cNvPicPr>
            <a:picLocks noChangeAspect="1"/>
          </p:cNvPicPr>
          <p:nvPr/>
        </p:nvPicPr>
        <p:blipFill>
          <a:blip r:embed="rId3"/>
          <a:stretch>
            <a:fillRect/>
          </a:stretch>
        </p:blipFill>
        <p:spPr>
          <a:xfrm>
            <a:off x="8472264" y="3979147"/>
            <a:ext cx="523875" cy="295275"/>
          </a:xfrm>
          <a:prstGeom prst="rect">
            <a:avLst/>
          </a:prstGeom>
        </p:spPr>
      </p:pic>
      <p:sp>
        <p:nvSpPr>
          <p:cNvPr id="11" name="TekstSylinder 10">
            <a:extLst>
              <a:ext uri="{FF2B5EF4-FFF2-40B4-BE49-F238E27FC236}">
                <a16:creationId xmlns:a16="http://schemas.microsoft.com/office/drawing/2014/main" id="{B704FA5F-3892-42E7-9086-EB5C3B154323}"/>
              </a:ext>
            </a:extLst>
          </p:cNvPr>
          <p:cNvSpPr txBox="1"/>
          <p:nvPr/>
        </p:nvSpPr>
        <p:spPr>
          <a:xfrm>
            <a:off x="32084" y="6625992"/>
            <a:ext cx="10707665" cy="215444"/>
          </a:xfrm>
          <a:prstGeom prst="rect">
            <a:avLst/>
          </a:prstGeom>
          <a:noFill/>
        </p:spPr>
        <p:txBody>
          <a:bodyPr wrap="square">
            <a:spAutoFit/>
          </a:bodyPr>
          <a:lstStyle/>
          <a:p>
            <a:r>
              <a:rPr lang="nb-NO" sz="800" i="1" dirty="0">
                <a:latin typeface="Arial" panose="020B0604020202020204" pitchFamily="34" charset="0"/>
                <a:cs typeface="Arial" panose="020B0604020202020204" pitchFamily="34" charset="0"/>
              </a:rPr>
              <a:t>Merk: Historiske data er gjennomført hos Ipsos t.o.m. 2019 – skifte av metode fra telefon (blå ramme) til Web (grønn ramme) ble foretatt i 2017</a:t>
            </a:r>
            <a:endParaRPr lang="nb-NO" sz="800" i="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TekstSylinder 11">
            <a:extLst>
              <a:ext uri="{FF2B5EF4-FFF2-40B4-BE49-F238E27FC236}">
                <a16:creationId xmlns:a16="http://schemas.microsoft.com/office/drawing/2014/main" id="{EAAD950E-3292-4245-9279-ACA58501BA6C}"/>
              </a:ext>
            </a:extLst>
          </p:cNvPr>
          <p:cNvSpPr txBox="1"/>
          <p:nvPr/>
        </p:nvSpPr>
        <p:spPr>
          <a:xfrm>
            <a:off x="661310" y="1717691"/>
            <a:ext cx="10795194" cy="830997"/>
          </a:xfrm>
          <a:prstGeom prst="rect">
            <a:avLst/>
          </a:prstGeom>
          <a:noFill/>
        </p:spPr>
        <p:txBody>
          <a:bodyPr wrap="square">
            <a:spAutoFit/>
          </a:bodyPr>
          <a:lstStyle/>
          <a:p>
            <a:r>
              <a:rPr lang="nb-NO" b="1" dirty="0">
                <a:effectLst/>
                <a:latin typeface="Arial" panose="020B0604020202020204" pitchFamily="34" charset="0"/>
                <a:ea typeface="Times New Roman" panose="02020603050405020304" pitchFamily="18" charset="0"/>
                <a:cs typeface="Arial" panose="020B0604020202020204" pitchFamily="34" charset="0"/>
              </a:rPr>
              <a:t>Man kan kjøpe bøker uten å lese de – til seg selv eller andre. Hvor mange bøker vil du anslå at du kjøpte i 2021 </a:t>
            </a:r>
            <a:endParaRPr lang="nb-NO" dirty="0">
              <a:effectLst/>
              <a:latin typeface="Arial" panose="020B0604020202020204" pitchFamily="34" charset="0"/>
              <a:ea typeface="Times New Roman" panose="02020603050405020304" pitchFamily="18" charset="0"/>
              <a:cs typeface="Arial" panose="020B0604020202020204" pitchFamily="34" charset="0"/>
            </a:endParaRPr>
          </a:p>
          <a:p>
            <a:r>
              <a:rPr lang="nb-NO" dirty="0">
                <a:effectLst/>
                <a:latin typeface="Arial" panose="020B0604020202020204" pitchFamily="34" charset="0"/>
                <a:ea typeface="Times New Roman" panose="02020603050405020304" pitchFamily="18" charset="0"/>
                <a:cs typeface="Arial" panose="020B0604020202020204" pitchFamily="34" charset="0"/>
              </a:rPr>
              <a:t>Tenk på alle typer bøker, papir-, lyd- og e-bøker, men </a:t>
            </a:r>
            <a:r>
              <a:rPr lang="nb-NO" i="1" dirty="0">
                <a:effectLst/>
                <a:latin typeface="Arial" panose="020B0604020202020204" pitchFamily="34" charset="0"/>
                <a:ea typeface="Times New Roman" panose="02020603050405020304" pitchFamily="18" charset="0"/>
                <a:cs typeface="Arial" panose="020B0604020202020204" pitchFamily="34" charset="0"/>
              </a:rPr>
              <a:t>ikke</a:t>
            </a:r>
            <a:r>
              <a:rPr lang="nb-NO" dirty="0">
                <a:effectLst/>
                <a:latin typeface="Arial" panose="020B0604020202020204" pitchFamily="34" charset="0"/>
                <a:ea typeface="Times New Roman" panose="02020603050405020304" pitchFamily="18" charset="0"/>
                <a:cs typeface="Arial" panose="020B0604020202020204" pitchFamily="34" charset="0"/>
              </a:rPr>
              <a:t> skolebøker og annen pensumlitteratur. </a:t>
            </a:r>
          </a:p>
          <a:p>
            <a:r>
              <a:rPr lang="nb-NO" dirty="0">
                <a:effectLst/>
                <a:latin typeface="Arial" panose="020B0604020202020204" pitchFamily="34" charset="0"/>
                <a:ea typeface="Times New Roman" panose="02020603050405020304" pitchFamily="18" charset="0"/>
                <a:cs typeface="Arial" panose="020B0604020202020204" pitchFamily="34" charset="0"/>
              </a:rPr>
              <a:t>Inkluder alle bøker du har kjøpt til både deg selv eller andre (husk også å ta med bøker kjøpt som gave)</a:t>
            </a:r>
          </a:p>
          <a:p>
            <a:r>
              <a:rPr lang="nb-NO" dirty="0"/>
              <a:t>Viser andel av befolkningen som har kjøpt minst en bok i løpet av siste året</a:t>
            </a:r>
          </a:p>
        </p:txBody>
      </p:sp>
      <p:sp>
        <p:nvSpPr>
          <p:cNvPr id="10" name="Ellipse 9">
            <a:extLst>
              <a:ext uri="{FF2B5EF4-FFF2-40B4-BE49-F238E27FC236}">
                <a16:creationId xmlns:a16="http://schemas.microsoft.com/office/drawing/2014/main" id="{293D6B83-F90D-5746-856B-81DD8357EB1E}"/>
              </a:ext>
            </a:extLst>
          </p:cNvPr>
          <p:cNvSpPr/>
          <p:nvPr/>
        </p:nvSpPr>
        <p:spPr>
          <a:xfrm>
            <a:off x="9336360" y="1114632"/>
            <a:ext cx="2543875" cy="65071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b="1" dirty="0">
                <a:solidFill>
                  <a:schemeClr val="tx1"/>
                </a:solidFill>
              </a:rPr>
              <a:t>TEKNISK</a:t>
            </a:r>
          </a:p>
        </p:txBody>
      </p:sp>
    </p:spTree>
    <p:extLst>
      <p:ext uri="{BB962C8B-B14F-4D97-AF65-F5344CB8AC3E}">
        <p14:creationId xmlns:p14="http://schemas.microsoft.com/office/powerpoint/2010/main" val="1238063605"/>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240716-AD5A-49CC-B3C1-B92931A91BAC}"/>
              </a:ext>
            </a:extLst>
          </p:cNvPr>
          <p:cNvSpPr>
            <a:spLocks noGrp="1"/>
          </p:cNvSpPr>
          <p:nvPr>
            <p:ph type="title"/>
          </p:nvPr>
        </p:nvSpPr>
        <p:spPr/>
        <p:txBody>
          <a:bodyPr/>
          <a:lstStyle/>
          <a:p>
            <a:r>
              <a:rPr lang="nb-NO" sz="1200" dirty="0">
                <a:solidFill>
                  <a:schemeClr val="tx1">
                    <a:lumMod val="50000"/>
                    <a:lumOff val="50000"/>
                  </a:schemeClr>
                </a:solidFill>
              </a:rPr>
              <a:t>SELVRAPPORTERT KJØP - BEFOLKNINGEN: </a:t>
            </a:r>
            <a:br>
              <a:rPr lang="nb-NO" sz="1200" dirty="0">
                <a:solidFill>
                  <a:schemeClr val="tx1">
                    <a:lumMod val="50000"/>
                    <a:lumOff val="50000"/>
                  </a:schemeClr>
                </a:solidFill>
              </a:rPr>
            </a:br>
            <a:r>
              <a:rPr lang="nb-NO" dirty="0"/>
              <a:t>I 2021 sier «Ola og Kari» at de i snitt kjøpte 6,9 bøker</a:t>
            </a:r>
          </a:p>
        </p:txBody>
      </p:sp>
      <p:graphicFrame>
        <p:nvGraphicFramePr>
          <p:cNvPr id="13" name="Diagram 12">
            <a:extLst>
              <a:ext uri="{FF2B5EF4-FFF2-40B4-BE49-F238E27FC236}">
                <a16:creationId xmlns:a16="http://schemas.microsoft.com/office/drawing/2014/main" id="{630082FB-5E83-4D16-BF71-F05BF2FFC33E}"/>
              </a:ext>
            </a:extLst>
          </p:cNvPr>
          <p:cNvGraphicFramePr/>
          <p:nvPr/>
        </p:nvGraphicFramePr>
        <p:xfrm>
          <a:off x="673520" y="2780928"/>
          <a:ext cx="10725149" cy="3096344"/>
        </p:xfrm>
        <a:graphic>
          <a:graphicData uri="http://schemas.openxmlformats.org/drawingml/2006/chart">
            <c:chart xmlns:c="http://schemas.openxmlformats.org/drawingml/2006/chart" xmlns:r="http://schemas.openxmlformats.org/officeDocument/2006/relationships" r:id="rId2"/>
          </a:graphicData>
        </a:graphic>
      </p:graphicFrame>
      <p:sp>
        <p:nvSpPr>
          <p:cNvPr id="11" name="TekstSylinder 10">
            <a:extLst>
              <a:ext uri="{FF2B5EF4-FFF2-40B4-BE49-F238E27FC236}">
                <a16:creationId xmlns:a16="http://schemas.microsoft.com/office/drawing/2014/main" id="{DCE496D0-EA73-4317-8739-A8CD7A363E15}"/>
              </a:ext>
            </a:extLst>
          </p:cNvPr>
          <p:cNvSpPr txBox="1"/>
          <p:nvPr/>
        </p:nvSpPr>
        <p:spPr>
          <a:xfrm>
            <a:off x="638497" y="2134597"/>
            <a:ext cx="10795194" cy="646331"/>
          </a:xfrm>
          <a:prstGeom prst="rect">
            <a:avLst/>
          </a:prstGeom>
          <a:noFill/>
        </p:spPr>
        <p:txBody>
          <a:bodyPr wrap="square">
            <a:spAutoFit/>
          </a:bodyPr>
          <a:lstStyle/>
          <a:p>
            <a:r>
              <a:rPr lang="nb-NO" b="1" dirty="0">
                <a:effectLst/>
                <a:latin typeface="Arial" panose="020B0604020202020204" pitchFamily="34" charset="0"/>
                <a:ea typeface="Times New Roman" panose="02020603050405020304" pitchFamily="18" charset="0"/>
                <a:cs typeface="Arial" panose="020B0604020202020204" pitchFamily="34" charset="0"/>
              </a:rPr>
              <a:t>Man kan kjøpe bøker uten å lese de – til seg selv eller andre. Hvor mange bøker vil du anslå at du kjøpte i 2021 </a:t>
            </a:r>
            <a:endParaRPr lang="nb-NO" dirty="0">
              <a:effectLst/>
              <a:latin typeface="Arial" panose="020B0604020202020204" pitchFamily="34" charset="0"/>
              <a:ea typeface="Times New Roman" panose="02020603050405020304" pitchFamily="18" charset="0"/>
              <a:cs typeface="Arial" panose="020B0604020202020204" pitchFamily="34" charset="0"/>
            </a:endParaRPr>
          </a:p>
          <a:p>
            <a:r>
              <a:rPr lang="nb-NO" dirty="0">
                <a:effectLst/>
                <a:latin typeface="Arial" panose="020B0604020202020204" pitchFamily="34" charset="0"/>
                <a:ea typeface="Times New Roman" panose="02020603050405020304" pitchFamily="18" charset="0"/>
                <a:cs typeface="Arial" panose="020B0604020202020204" pitchFamily="34" charset="0"/>
              </a:rPr>
              <a:t>Tenk på alle typer bøker, papir-, lyd- og e-bøker, men </a:t>
            </a:r>
            <a:r>
              <a:rPr lang="nb-NO" i="1" dirty="0">
                <a:effectLst/>
                <a:latin typeface="Arial" panose="020B0604020202020204" pitchFamily="34" charset="0"/>
                <a:ea typeface="Times New Roman" panose="02020603050405020304" pitchFamily="18" charset="0"/>
                <a:cs typeface="Arial" panose="020B0604020202020204" pitchFamily="34" charset="0"/>
              </a:rPr>
              <a:t>ikke</a:t>
            </a:r>
            <a:r>
              <a:rPr lang="nb-NO" dirty="0">
                <a:effectLst/>
                <a:latin typeface="Arial" panose="020B0604020202020204" pitchFamily="34" charset="0"/>
                <a:ea typeface="Times New Roman" panose="02020603050405020304" pitchFamily="18" charset="0"/>
                <a:cs typeface="Arial" panose="020B0604020202020204" pitchFamily="34" charset="0"/>
              </a:rPr>
              <a:t> skolebøker og annen pensumlitteratur. </a:t>
            </a:r>
          </a:p>
          <a:p>
            <a:r>
              <a:rPr lang="nb-NO" dirty="0">
                <a:effectLst/>
                <a:latin typeface="Arial" panose="020B0604020202020204" pitchFamily="34" charset="0"/>
                <a:ea typeface="Times New Roman" panose="02020603050405020304" pitchFamily="18" charset="0"/>
                <a:cs typeface="Arial" panose="020B0604020202020204" pitchFamily="34" charset="0"/>
              </a:rPr>
              <a:t>Inkluder alle bøker du har kjøpt til både deg selv eller andre (husk også å ta med bøker kjøpt som gave)</a:t>
            </a:r>
            <a:endParaRPr lang="nb-NO" dirty="0">
              <a:effectLst/>
              <a:latin typeface="Arial" panose="020B0604020202020204" pitchFamily="34" charset="0"/>
              <a:ea typeface="Verdana" panose="020B0604030504040204" pitchFamily="34" charset="0"/>
              <a:cs typeface="Arial" panose="020B0604020202020204" pitchFamily="34" charset="0"/>
            </a:endParaRPr>
          </a:p>
        </p:txBody>
      </p:sp>
      <p:sp>
        <p:nvSpPr>
          <p:cNvPr id="10" name="TekstSylinder 9">
            <a:extLst>
              <a:ext uri="{FF2B5EF4-FFF2-40B4-BE49-F238E27FC236}">
                <a16:creationId xmlns:a16="http://schemas.microsoft.com/office/drawing/2014/main" id="{8C85B851-4B87-4A95-BA61-1CB75C22DE69}"/>
              </a:ext>
            </a:extLst>
          </p:cNvPr>
          <p:cNvSpPr txBox="1"/>
          <p:nvPr/>
        </p:nvSpPr>
        <p:spPr>
          <a:xfrm>
            <a:off x="10874" y="6599697"/>
            <a:ext cx="10707665" cy="215444"/>
          </a:xfrm>
          <a:prstGeom prst="rect">
            <a:avLst/>
          </a:prstGeom>
          <a:noFill/>
        </p:spPr>
        <p:txBody>
          <a:bodyPr wrap="square">
            <a:spAutoFit/>
          </a:bodyPr>
          <a:lstStyle/>
          <a:p>
            <a:r>
              <a:rPr lang="nb-NO" sz="800" i="1" dirty="0">
                <a:latin typeface="Arial" panose="020B0604020202020204" pitchFamily="34" charset="0"/>
                <a:cs typeface="Arial" panose="020B0604020202020204" pitchFamily="34" charset="0"/>
              </a:rPr>
              <a:t>Merk: Historiske data er gjennomført hos Ipsos t.o.m. 2019 – skifte av metode fra CATI (blå ramme) til Web (grønn ramme) ble foretatt i 2017</a:t>
            </a:r>
            <a:endParaRPr lang="nb-NO" sz="800" i="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8" name="Ellipse 17">
            <a:extLst>
              <a:ext uri="{FF2B5EF4-FFF2-40B4-BE49-F238E27FC236}">
                <a16:creationId xmlns:a16="http://schemas.microsoft.com/office/drawing/2014/main" id="{A1E49E0C-038A-4CAA-8D2F-235583235A85}"/>
              </a:ext>
            </a:extLst>
          </p:cNvPr>
          <p:cNvSpPr/>
          <p:nvPr/>
        </p:nvSpPr>
        <p:spPr>
          <a:xfrm>
            <a:off x="9552384" y="3861048"/>
            <a:ext cx="1152128" cy="1152128"/>
          </a:xfrm>
          <a:prstGeom prst="ellipse">
            <a:avLst/>
          </a:prstGeom>
          <a:noFill/>
          <a:ln>
            <a:solidFill>
              <a:srgbClr val="3EE2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 name="TekstSylinder 2">
            <a:extLst>
              <a:ext uri="{FF2B5EF4-FFF2-40B4-BE49-F238E27FC236}">
                <a16:creationId xmlns:a16="http://schemas.microsoft.com/office/drawing/2014/main" id="{DB365C1E-E211-446F-9CF4-C297FA61FBE3}"/>
              </a:ext>
            </a:extLst>
          </p:cNvPr>
          <p:cNvSpPr txBox="1"/>
          <p:nvPr/>
        </p:nvSpPr>
        <p:spPr>
          <a:xfrm>
            <a:off x="623441" y="2780928"/>
            <a:ext cx="5713089" cy="246221"/>
          </a:xfrm>
          <a:prstGeom prst="rect">
            <a:avLst/>
          </a:prstGeom>
          <a:noFill/>
        </p:spPr>
        <p:txBody>
          <a:bodyPr wrap="square" rtlCol="0">
            <a:spAutoFit/>
          </a:bodyPr>
          <a:lstStyle/>
          <a:p>
            <a:r>
              <a:rPr lang="nb-NO" sz="1000" dirty="0"/>
              <a:t>Viser snitt kjøpte bøker totalt i befolkningen</a:t>
            </a:r>
          </a:p>
        </p:txBody>
      </p:sp>
    </p:spTree>
    <p:extLst>
      <p:ext uri="{BB962C8B-B14F-4D97-AF65-F5344CB8AC3E}">
        <p14:creationId xmlns:p14="http://schemas.microsoft.com/office/powerpoint/2010/main" val="1686856461"/>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240716-AD5A-49CC-B3C1-B92931A91BAC}"/>
              </a:ext>
            </a:extLst>
          </p:cNvPr>
          <p:cNvSpPr>
            <a:spLocks noGrp="1"/>
          </p:cNvSpPr>
          <p:nvPr>
            <p:ph type="title"/>
          </p:nvPr>
        </p:nvSpPr>
        <p:spPr/>
        <p:txBody>
          <a:bodyPr/>
          <a:lstStyle/>
          <a:p>
            <a:r>
              <a:rPr lang="nb-NO" sz="1200" dirty="0">
                <a:solidFill>
                  <a:schemeClr val="tx1">
                    <a:lumMod val="50000"/>
                    <a:lumOff val="50000"/>
                  </a:schemeClr>
                </a:solidFill>
              </a:rPr>
              <a:t>ANTALL BØKER KJØPT I BEFOLKNINGEN:</a:t>
            </a:r>
            <a:br>
              <a:rPr lang="nb-NO" sz="1200" dirty="0">
                <a:solidFill>
                  <a:schemeClr val="tx1">
                    <a:lumMod val="50000"/>
                    <a:lumOff val="50000"/>
                  </a:schemeClr>
                </a:solidFill>
              </a:rPr>
            </a:br>
            <a:r>
              <a:rPr lang="nb-NO" dirty="0"/>
              <a:t>For å kvalitetssikre metode er spørsmål stilt på landsrepresentativ omnibus</a:t>
            </a:r>
            <a:br>
              <a:rPr lang="nb-NO" dirty="0"/>
            </a:br>
            <a:r>
              <a:rPr lang="nb-NO" sz="1200" dirty="0"/>
              <a:t>...både web og telefon – på nøyaktig samme måte som ved tidligere gjennomføringer hos Ipsos</a:t>
            </a:r>
            <a:br>
              <a:rPr lang="nb-NO" sz="1200" dirty="0"/>
            </a:br>
            <a:r>
              <a:rPr lang="nb-NO" sz="1000" dirty="0"/>
              <a:t>Tallene spriker  noe– tall fra hovedundersøkelsen er benyttet – da disse tallene skal benyttes seinere</a:t>
            </a:r>
          </a:p>
        </p:txBody>
      </p:sp>
      <p:graphicFrame>
        <p:nvGraphicFramePr>
          <p:cNvPr id="13" name="Diagram 12">
            <a:extLst>
              <a:ext uri="{FF2B5EF4-FFF2-40B4-BE49-F238E27FC236}">
                <a16:creationId xmlns:a16="http://schemas.microsoft.com/office/drawing/2014/main" id="{630082FB-5E83-4D16-BF71-F05BF2FFC33E}"/>
              </a:ext>
            </a:extLst>
          </p:cNvPr>
          <p:cNvGraphicFramePr/>
          <p:nvPr/>
        </p:nvGraphicFramePr>
        <p:xfrm>
          <a:off x="673520" y="2780928"/>
          <a:ext cx="10725149" cy="3096344"/>
        </p:xfrm>
        <a:graphic>
          <a:graphicData uri="http://schemas.openxmlformats.org/drawingml/2006/chart">
            <c:chart xmlns:c="http://schemas.openxmlformats.org/drawingml/2006/chart" xmlns:r="http://schemas.openxmlformats.org/officeDocument/2006/relationships" r:id="rId2"/>
          </a:graphicData>
        </a:graphic>
      </p:graphicFrame>
      <p:sp>
        <p:nvSpPr>
          <p:cNvPr id="11" name="TekstSylinder 10">
            <a:extLst>
              <a:ext uri="{FF2B5EF4-FFF2-40B4-BE49-F238E27FC236}">
                <a16:creationId xmlns:a16="http://schemas.microsoft.com/office/drawing/2014/main" id="{DCE496D0-EA73-4317-8739-A8CD7A363E15}"/>
              </a:ext>
            </a:extLst>
          </p:cNvPr>
          <p:cNvSpPr txBox="1"/>
          <p:nvPr/>
        </p:nvSpPr>
        <p:spPr>
          <a:xfrm>
            <a:off x="638497" y="2129000"/>
            <a:ext cx="10795194" cy="646331"/>
          </a:xfrm>
          <a:prstGeom prst="rect">
            <a:avLst/>
          </a:prstGeom>
          <a:noFill/>
        </p:spPr>
        <p:txBody>
          <a:bodyPr wrap="square">
            <a:spAutoFit/>
          </a:bodyPr>
          <a:lstStyle/>
          <a:p>
            <a:r>
              <a:rPr lang="nb-NO" b="1" dirty="0">
                <a:effectLst/>
                <a:latin typeface="Arial" panose="020B0604020202020204" pitchFamily="34" charset="0"/>
                <a:ea typeface="Times New Roman" panose="02020603050405020304" pitchFamily="18" charset="0"/>
                <a:cs typeface="Arial" panose="020B0604020202020204" pitchFamily="34" charset="0"/>
              </a:rPr>
              <a:t>Man kan kjøpe bøker uten å lese de – til seg selv eller andre. Hvor mange bøker vil du anslå at du kjøpte i 2021 </a:t>
            </a:r>
            <a:endParaRPr lang="nb-NO" dirty="0">
              <a:effectLst/>
              <a:latin typeface="Arial" panose="020B0604020202020204" pitchFamily="34" charset="0"/>
              <a:ea typeface="Times New Roman" panose="02020603050405020304" pitchFamily="18" charset="0"/>
              <a:cs typeface="Arial" panose="020B0604020202020204" pitchFamily="34" charset="0"/>
            </a:endParaRPr>
          </a:p>
          <a:p>
            <a:r>
              <a:rPr lang="nb-NO" dirty="0">
                <a:effectLst/>
                <a:latin typeface="Arial" panose="020B0604020202020204" pitchFamily="34" charset="0"/>
                <a:ea typeface="Times New Roman" panose="02020603050405020304" pitchFamily="18" charset="0"/>
                <a:cs typeface="Arial" panose="020B0604020202020204" pitchFamily="34" charset="0"/>
              </a:rPr>
              <a:t>Tenk på alle typer bøker, papir-, lyd- og e-bøker, men </a:t>
            </a:r>
            <a:r>
              <a:rPr lang="nb-NO" i="1" dirty="0">
                <a:effectLst/>
                <a:latin typeface="Arial" panose="020B0604020202020204" pitchFamily="34" charset="0"/>
                <a:ea typeface="Times New Roman" panose="02020603050405020304" pitchFamily="18" charset="0"/>
                <a:cs typeface="Arial" panose="020B0604020202020204" pitchFamily="34" charset="0"/>
              </a:rPr>
              <a:t>ikke</a:t>
            </a:r>
            <a:r>
              <a:rPr lang="nb-NO" dirty="0">
                <a:effectLst/>
                <a:latin typeface="Arial" panose="020B0604020202020204" pitchFamily="34" charset="0"/>
                <a:ea typeface="Times New Roman" panose="02020603050405020304" pitchFamily="18" charset="0"/>
                <a:cs typeface="Arial" panose="020B0604020202020204" pitchFamily="34" charset="0"/>
              </a:rPr>
              <a:t> skolebøker og annen pensumlitteratur. </a:t>
            </a:r>
          </a:p>
          <a:p>
            <a:r>
              <a:rPr lang="nb-NO" dirty="0">
                <a:effectLst/>
                <a:latin typeface="Arial" panose="020B0604020202020204" pitchFamily="34" charset="0"/>
                <a:ea typeface="Times New Roman" panose="02020603050405020304" pitchFamily="18" charset="0"/>
                <a:cs typeface="Arial" panose="020B0604020202020204" pitchFamily="34" charset="0"/>
              </a:rPr>
              <a:t>Inkluder alle bøker du har kjøpt til både deg selv eller andre (husk også å ta med bøker kjøpt som gave)</a:t>
            </a:r>
            <a:endParaRPr lang="nb-NO" dirty="0">
              <a:effectLst/>
              <a:latin typeface="Arial" panose="020B0604020202020204" pitchFamily="34" charset="0"/>
              <a:ea typeface="Verdana" panose="020B0604030504040204" pitchFamily="34" charset="0"/>
              <a:cs typeface="Arial" panose="020B0604020202020204" pitchFamily="34" charset="0"/>
            </a:endParaRPr>
          </a:p>
        </p:txBody>
      </p:sp>
      <p:sp>
        <p:nvSpPr>
          <p:cNvPr id="12" name="Rektangel 11">
            <a:extLst>
              <a:ext uri="{FF2B5EF4-FFF2-40B4-BE49-F238E27FC236}">
                <a16:creationId xmlns:a16="http://schemas.microsoft.com/office/drawing/2014/main" id="{5426FBE2-CF0D-4D70-9A58-085E1F72849E}"/>
              </a:ext>
            </a:extLst>
          </p:cNvPr>
          <p:cNvSpPr/>
          <p:nvPr/>
        </p:nvSpPr>
        <p:spPr>
          <a:xfrm>
            <a:off x="9554143" y="3789040"/>
            <a:ext cx="1218800" cy="38958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dirty="0">
                <a:solidFill>
                  <a:schemeClr val="tx1"/>
                </a:solidFill>
              </a:rPr>
              <a:t>Hovedundersøkelse</a:t>
            </a:r>
          </a:p>
          <a:p>
            <a:pPr algn="ctr"/>
            <a:r>
              <a:rPr lang="nb-NO" dirty="0">
                <a:solidFill>
                  <a:schemeClr val="tx1"/>
                </a:solidFill>
              </a:rPr>
              <a:t>6,9</a:t>
            </a:r>
          </a:p>
        </p:txBody>
      </p:sp>
      <p:sp>
        <p:nvSpPr>
          <p:cNvPr id="14" name="Rektangel 13">
            <a:extLst>
              <a:ext uri="{FF2B5EF4-FFF2-40B4-BE49-F238E27FC236}">
                <a16:creationId xmlns:a16="http://schemas.microsoft.com/office/drawing/2014/main" id="{E8498153-712C-4767-9075-A32E8436602B}"/>
              </a:ext>
            </a:extLst>
          </p:cNvPr>
          <p:cNvSpPr/>
          <p:nvPr/>
        </p:nvSpPr>
        <p:spPr>
          <a:xfrm>
            <a:off x="9548808" y="4259020"/>
            <a:ext cx="1218800" cy="38958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dirty="0">
                <a:solidFill>
                  <a:schemeClr val="tx1"/>
                </a:solidFill>
              </a:rPr>
              <a:t>Omnibus, web</a:t>
            </a:r>
          </a:p>
          <a:p>
            <a:pPr algn="ctr"/>
            <a:r>
              <a:rPr lang="nb-NO" dirty="0">
                <a:solidFill>
                  <a:schemeClr val="tx1"/>
                </a:solidFill>
              </a:rPr>
              <a:t>6,1</a:t>
            </a:r>
          </a:p>
        </p:txBody>
      </p:sp>
      <p:sp>
        <p:nvSpPr>
          <p:cNvPr id="15" name="Rektangel 14">
            <a:extLst>
              <a:ext uri="{FF2B5EF4-FFF2-40B4-BE49-F238E27FC236}">
                <a16:creationId xmlns:a16="http://schemas.microsoft.com/office/drawing/2014/main" id="{E5BEBE38-6B33-43B7-B297-75190EF39BB5}"/>
              </a:ext>
            </a:extLst>
          </p:cNvPr>
          <p:cNvSpPr/>
          <p:nvPr/>
        </p:nvSpPr>
        <p:spPr>
          <a:xfrm>
            <a:off x="9548808" y="4729000"/>
            <a:ext cx="1218800" cy="389587"/>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dirty="0">
                <a:solidFill>
                  <a:schemeClr val="tx1"/>
                </a:solidFill>
              </a:rPr>
              <a:t>Omnibus, telefon</a:t>
            </a:r>
          </a:p>
          <a:p>
            <a:pPr algn="ctr"/>
            <a:r>
              <a:rPr lang="nb-NO" dirty="0">
                <a:solidFill>
                  <a:schemeClr val="tx1"/>
                </a:solidFill>
              </a:rPr>
              <a:t>7,7</a:t>
            </a:r>
          </a:p>
        </p:txBody>
      </p:sp>
      <p:pic>
        <p:nvPicPr>
          <p:cNvPr id="31" name="Bilde 30">
            <a:extLst>
              <a:ext uri="{FF2B5EF4-FFF2-40B4-BE49-F238E27FC236}">
                <a16:creationId xmlns:a16="http://schemas.microsoft.com/office/drawing/2014/main" id="{10CC5D90-432C-4F11-AA8D-E7C9AF80BFA2}"/>
              </a:ext>
            </a:extLst>
          </p:cNvPr>
          <p:cNvPicPr>
            <a:picLocks noChangeAspect="1"/>
          </p:cNvPicPr>
          <p:nvPr/>
        </p:nvPicPr>
        <p:blipFill>
          <a:blip r:embed="rId3"/>
          <a:stretch>
            <a:fillRect/>
          </a:stretch>
        </p:blipFill>
        <p:spPr>
          <a:xfrm>
            <a:off x="5862637" y="4300650"/>
            <a:ext cx="466725" cy="304800"/>
          </a:xfrm>
          <a:prstGeom prst="rect">
            <a:avLst/>
          </a:prstGeom>
        </p:spPr>
      </p:pic>
      <p:sp>
        <p:nvSpPr>
          <p:cNvPr id="10" name="TekstSylinder 9">
            <a:extLst>
              <a:ext uri="{FF2B5EF4-FFF2-40B4-BE49-F238E27FC236}">
                <a16:creationId xmlns:a16="http://schemas.microsoft.com/office/drawing/2014/main" id="{8C85B851-4B87-4A95-BA61-1CB75C22DE69}"/>
              </a:ext>
            </a:extLst>
          </p:cNvPr>
          <p:cNvSpPr txBox="1"/>
          <p:nvPr/>
        </p:nvSpPr>
        <p:spPr>
          <a:xfrm>
            <a:off x="84173" y="6611779"/>
            <a:ext cx="10707665" cy="215444"/>
          </a:xfrm>
          <a:prstGeom prst="rect">
            <a:avLst/>
          </a:prstGeom>
          <a:noFill/>
        </p:spPr>
        <p:txBody>
          <a:bodyPr wrap="square">
            <a:spAutoFit/>
          </a:bodyPr>
          <a:lstStyle/>
          <a:p>
            <a:r>
              <a:rPr lang="nb-NO" sz="800" i="1" dirty="0">
                <a:latin typeface="Arial" panose="020B0604020202020204" pitchFamily="34" charset="0"/>
                <a:cs typeface="Arial" panose="020B0604020202020204" pitchFamily="34" charset="0"/>
              </a:rPr>
              <a:t>Merk: Historiske data er gjennomført hos Ipsos t.o.m. 2019 – skifte av metode fra CATI (blå ramme) til Web (grønn ramme) ble foretatt i 2017</a:t>
            </a:r>
            <a:endParaRPr lang="nb-NO" sz="800" i="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6" name="TekstSylinder 15">
            <a:extLst>
              <a:ext uri="{FF2B5EF4-FFF2-40B4-BE49-F238E27FC236}">
                <a16:creationId xmlns:a16="http://schemas.microsoft.com/office/drawing/2014/main" id="{BF8B5EE3-FC8F-5007-CA78-10C4B25253CA}"/>
              </a:ext>
            </a:extLst>
          </p:cNvPr>
          <p:cNvSpPr txBox="1"/>
          <p:nvPr/>
        </p:nvSpPr>
        <p:spPr>
          <a:xfrm>
            <a:off x="623441" y="2780928"/>
            <a:ext cx="5713089" cy="246221"/>
          </a:xfrm>
          <a:prstGeom prst="rect">
            <a:avLst/>
          </a:prstGeom>
          <a:noFill/>
        </p:spPr>
        <p:txBody>
          <a:bodyPr wrap="square" rtlCol="0">
            <a:spAutoFit/>
          </a:bodyPr>
          <a:lstStyle/>
          <a:p>
            <a:r>
              <a:rPr lang="nb-NO" sz="1000" dirty="0"/>
              <a:t>Viser snitt kjøpte bøker totalt i befolkningen</a:t>
            </a:r>
          </a:p>
        </p:txBody>
      </p:sp>
      <p:sp>
        <p:nvSpPr>
          <p:cNvPr id="17" name="Ellipse 16">
            <a:extLst>
              <a:ext uri="{FF2B5EF4-FFF2-40B4-BE49-F238E27FC236}">
                <a16:creationId xmlns:a16="http://schemas.microsoft.com/office/drawing/2014/main" id="{17781D6E-2699-E341-85F2-506272458F9C}"/>
              </a:ext>
            </a:extLst>
          </p:cNvPr>
          <p:cNvSpPr/>
          <p:nvPr/>
        </p:nvSpPr>
        <p:spPr>
          <a:xfrm>
            <a:off x="9336360" y="1114632"/>
            <a:ext cx="2543875" cy="65071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b="1" dirty="0">
                <a:solidFill>
                  <a:schemeClr val="tx1"/>
                </a:solidFill>
              </a:rPr>
              <a:t>TEKNISK</a:t>
            </a:r>
          </a:p>
        </p:txBody>
      </p:sp>
    </p:spTree>
    <p:extLst>
      <p:ext uri="{BB962C8B-B14F-4D97-AF65-F5344CB8AC3E}">
        <p14:creationId xmlns:p14="http://schemas.microsoft.com/office/powerpoint/2010/main" val="1175378969"/>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240716-AD5A-49CC-B3C1-B92931A91BAC}"/>
              </a:ext>
            </a:extLst>
          </p:cNvPr>
          <p:cNvSpPr>
            <a:spLocks noGrp="1"/>
          </p:cNvSpPr>
          <p:nvPr>
            <p:ph type="title"/>
          </p:nvPr>
        </p:nvSpPr>
        <p:spPr/>
        <p:txBody>
          <a:bodyPr/>
          <a:lstStyle/>
          <a:p>
            <a:r>
              <a:rPr lang="nb-NO" sz="1200" dirty="0">
                <a:solidFill>
                  <a:schemeClr val="tx1">
                    <a:lumMod val="50000"/>
                    <a:lumOff val="50000"/>
                  </a:schemeClr>
                </a:solidFill>
              </a:rPr>
              <a:t>SELVRAPPORTERT KJØP - BOKKJØPEREN:</a:t>
            </a:r>
            <a:br>
              <a:rPr lang="nb-NO" sz="1200" dirty="0">
                <a:solidFill>
                  <a:schemeClr val="tx1">
                    <a:lumMod val="50000"/>
                    <a:lumOff val="50000"/>
                  </a:schemeClr>
                </a:solidFill>
              </a:rPr>
            </a:br>
            <a:r>
              <a:rPr lang="nb-NO" dirty="0"/>
              <a:t>Bokkjøperen sier han kjøpte 9,6 bøker i snitt i 2021</a:t>
            </a:r>
          </a:p>
        </p:txBody>
      </p:sp>
      <p:graphicFrame>
        <p:nvGraphicFramePr>
          <p:cNvPr id="13" name="Diagram 12">
            <a:extLst>
              <a:ext uri="{FF2B5EF4-FFF2-40B4-BE49-F238E27FC236}">
                <a16:creationId xmlns:a16="http://schemas.microsoft.com/office/drawing/2014/main" id="{630082FB-5E83-4D16-BF71-F05BF2FFC33E}"/>
              </a:ext>
            </a:extLst>
          </p:cNvPr>
          <p:cNvGraphicFramePr/>
          <p:nvPr/>
        </p:nvGraphicFramePr>
        <p:xfrm>
          <a:off x="673520" y="2780928"/>
          <a:ext cx="10725149" cy="3096344"/>
        </p:xfrm>
        <a:graphic>
          <a:graphicData uri="http://schemas.openxmlformats.org/drawingml/2006/chart">
            <c:chart xmlns:c="http://schemas.openxmlformats.org/drawingml/2006/chart" xmlns:r="http://schemas.openxmlformats.org/officeDocument/2006/relationships" r:id="rId3"/>
          </a:graphicData>
        </a:graphic>
      </p:graphicFrame>
      <p:sp>
        <p:nvSpPr>
          <p:cNvPr id="11" name="TekstSylinder 10">
            <a:extLst>
              <a:ext uri="{FF2B5EF4-FFF2-40B4-BE49-F238E27FC236}">
                <a16:creationId xmlns:a16="http://schemas.microsoft.com/office/drawing/2014/main" id="{DCE496D0-EA73-4317-8739-A8CD7A363E15}"/>
              </a:ext>
            </a:extLst>
          </p:cNvPr>
          <p:cNvSpPr txBox="1"/>
          <p:nvPr/>
        </p:nvSpPr>
        <p:spPr>
          <a:xfrm>
            <a:off x="638497" y="2050233"/>
            <a:ext cx="10795194" cy="646331"/>
          </a:xfrm>
          <a:prstGeom prst="rect">
            <a:avLst/>
          </a:prstGeom>
          <a:noFill/>
        </p:spPr>
        <p:txBody>
          <a:bodyPr wrap="square">
            <a:spAutoFit/>
          </a:bodyPr>
          <a:lstStyle/>
          <a:p>
            <a:r>
              <a:rPr lang="nb-NO" b="1" dirty="0">
                <a:effectLst/>
                <a:latin typeface="Arial" panose="020B0604020202020204" pitchFamily="34" charset="0"/>
                <a:ea typeface="Times New Roman" panose="02020603050405020304" pitchFamily="18" charset="0"/>
                <a:cs typeface="Arial" panose="020B0604020202020204" pitchFamily="34" charset="0"/>
              </a:rPr>
              <a:t>Man kan kjøpe bøker uten å lese de – til seg selv eller andre. Hvor mange bøker vil du anslå at du kjøpte i 2021 </a:t>
            </a:r>
            <a:endParaRPr lang="nb-NO" dirty="0">
              <a:effectLst/>
              <a:latin typeface="Arial" panose="020B0604020202020204" pitchFamily="34" charset="0"/>
              <a:ea typeface="Times New Roman" panose="02020603050405020304" pitchFamily="18" charset="0"/>
              <a:cs typeface="Arial" panose="020B0604020202020204" pitchFamily="34" charset="0"/>
            </a:endParaRPr>
          </a:p>
          <a:p>
            <a:r>
              <a:rPr lang="nb-NO" dirty="0">
                <a:effectLst/>
                <a:latin typeface="Arial" panose="020B0604020202020204" pitchFamily="34" charset="0"/>
                <a:ea typeface="Times New Roman" panose="02020603050405020304" pitchFamily="18" charset="0"/>
                <a:cs typeface="Arial" panose="020B0604020202020204" pitchFamily="34" charset="0"/>
              </a:rPr>
              <a:t>Tenk på alle typer bøker, papir-, lyd- og e-bøker, men </a:t>
            </a:r>
            <a:r>
              <a:rPr lang="nb-NO" i="1" dirty="0">
                <a:effectLst/>
                <a:latin typeface="Arial" panose="020B0604020202020204" pitchFamily="34" charset="0"/>
                <a:ea typeface="Times New Roman" panose="02020603050405020304" pitchFamily="18" charset="0"/>
                <a:cs typeface="Arial" panose="020B0604020202020204" pitchFamily="34" charset="0"/>
              </a:rPr>
              <a:t>ikke</a:t>
            </a:r>
            <a:r>
              <a:rPr lang="nb-NO" dirty="0">
                <a:effectLst/>
                <a:latin typeface="Arial" panose="020B0604020202020204" pitchFamily="34" charset="0"/>
                <a:ea typeface="Times New Roman" panose="02020603050405020304" pitchFamily="18" charset="0"/>
                <a:cs typeface="Arial" panose="020B0604020202020204" pitchFamily="34" charset="0"/>
              </a:rPr>
              <a:t> skolebøker og annen pensumlitteratur. </a:t>
            </a:r>
          </a:p>
          <a:p>
            <a:r>
              <a:rPr lang="nb-NO" dirty="0">
                <a:effectLst/>
                <a:latin typeface="Arial" panose="020B0604020202020204" pitchFamily="34" charset="0"/>
                <a:ea typeface="Times New Roman" panose="02020603050405020304" pitchFamily="18" charset="0"/>
                <a:cs typeface="Arial" panose="020B0604020202020204" pitchFamily="34" charset="0"/>
              </a:rPr>
              <a:t>Inkluder alle bøker du har kjøpt til både deg selv eller andre (husk også å ta med bøker kjøpt som gave)</a:t>
            </a:r>
            <a:endParaRPr lang="nb-NO" dirty="0">
              <a:effectLst/>
              <a:latin typeface="Arial" panose="020B0604020202020204" pitchFamily="34" charset="0"/>
              <a:ea typeface="Verdana" panose="020B0604030504040204" pitchFamily="34" charset="0"/>
              <a:cs typeface="Arial" panose="020B0604020202020204" pitchFamily="34" charset="0"/>
            </a:endParaRPr>
          </a:p>
        </p:txBody>
      </p:sp>
      <p:sp>
        <p:nvSpPr>
          <p:cNvPr id="10" name="TekstSylinder 9">
            <a:extLst>
              <a:ext uri="{FF2B5EF4-FFF2-40B4-BE49-F238E27FC236}">
                <a16:creationId xmlns:a16="http://schemas.microsoft.com/office/drawing/2014/main" id="{484B6AB8-D53E-43E0-8D31-0F00B9638307}"/>
              </a:ext>
            </a:extLst>
          </p:cNvPr>
          <p:cNvSpPr txBox="1"/>
          <p:nvPr/>
        </p:nvSpPr>
        <p:spPr>
          <a:xfrm>
            <a:off x="0" y="6586682"/>
            <a:ext cx="10707665" cy="215444"/>
          </a:xfrm>
          <a:prstGeom prst="rect">
            <a:avLst/>
          </a:prstGeom>
          <a:noFill/>
        </p:spPr>
        <p:txBody>
          <a:bodyPr wrap="square">
            <a:spAutoFit/>
          </a:bodyPr>
          <a:lstStyle/>
          <a:p>
            <a:r>
              <a:rPr lang="nb-NO" sz="800" i="1" dirty="0">
                <a:latin typeface="Arial" panose="020B0604020202020204" pitchFamily="34" charset="0"/>
                <a:cs typeface="Arial" panose="020B0604020202020204" pitchFamily="34" charset="0"/>
              </a:rPr>
              <a:t>Merk: Historiske data er gjennomført hos Ipsos t.o.m. 2019 – skifte av metode fra telefon (blå ramme) til Web (grønn ramme) ble foretatt i 2017</a:t>
            </a:r>
            <a:endParaRPr lang="nb-NO" sz="800" i="1" dirty="0">
              <a:latin typeface="Arial" panose="020B0604020202020204" pitchFamily="34" charset="0"/>
              <a:ea typeface="Times New Roman" panose="02020603050405020304" pitchFamily="18" charset="0"/>
              <a:cs typeface="Arial" panose="020B0604020202020204" pitchFamily="34" charset="0"/>
            </a:endParaRPr>
          </a:p>
        </p:txBody>
      </p:sp>
      <p:sp>
        <p:nvSpPr>
          <p:cNvPr id="16" name="Ellipse 15">
            <a:extLst>
              <a:ext uri="{FF2B5EF4-FFF2-40B4-BE49-F238E27FC236}">
                <a16:creationId xmlns:a16="http://schemas.microsoft.com/office/drawing/2014/main" id="{A8BEF69F-EEF9-4097-9915-267437C8A125}"/>
              </a:ext>
            </a:extLst>
          </p:cNvPr>
          <p:cNvSpPr/>
          <p:nvPr/>
        </p:nvSpPr>
        <p:spPr>
          <a:xfrm>
            <a:off x="9840416" y="3704769"/>
            <a:ext cx="1152128" cy="1152128"/>
          </a:xfrm>
          <a:prstGeom prst="ellipse">
            <a:avLst/>
          </a:prstGeom>
          <a:noFill/>
          <a:ln>
            <a:solidFill>
              <a:srgbClr val="3EE2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 name="TekstSylinder 2">
            <a:extLst>
              <a:ext uri="{FF2B5EF4-FFF2-40B4-BE49-F238E27FC236}">
                <a16:creationId xmlns:a16="http://schemas.microsoft.com/office/drawing/2014/main" id="{F7200074-32ED-C747-A89F-07BDCF9C8979}"/>
              </a:ext>
            </a:extLst>
          </p:cNvPr>
          <p:cNvSpPr txBox="1"/>
          <p:nvPr/>
        </p:nvSpPr>
        <p:spPr>
          <a:xfrm>
            <a:off x="742951" y="6525344"/>
            <a:ext cx="184731" cy="276999"/>
          </a:xfrm>
          <a:prstGeom prst="rect">
            <a:avLst/>
          </a:prstGeom>
          <a:noFill/>
        </p:spPr>
        <p:txBody>
          <a:bodyPr wrap="none" rtlCol="0">
            <a:spAutoFit/>
          </a:bodyPr>
          <a:lstStyle/>
          <a:p>
            <a:endParaRPr lang="nb-NO" dirty="0"/>
          </a:p>
        </p:txBody>
      </p:sp>
      <p:sp>
        <p:nvSpPr>
          <p:cNvPr id="8" name="TekstSylinder 7">
            <a:extLst>
              <a:ext uri="{FF2B5EF4-FFF2-40B4-BE49-F238E27FC236}">
                <a16:creationId xmlns:a16="http://schemas.microsoft.com/office/drawing/2014/main" id="{AF371847-9615-4672-A180-AB4D435FB7C7}"/>
              </a:ext>
            </a:extLst>
          </p:cNvPr>
          <p:cNvSpPr txBox="1"/>
          <p:nvPr/>
        </p:nvSpPr>
        <p:spPr>
          <a:xfrm>
            <a:off x="630759" y="2780928"/>
            <a:ext cx="7193433" cy="246221"/>
          </a:xfrm>
          <a:prstGeom prst="rect">
            <a:avLst/>
          </a:prstGeom>
          <a:noFill/>
        </p:spPr>
        <p:txBody>
          <a:bodyPr wrap="square" rtlCol="0">
            <a:spAutoFit/>
          </a:bodyPr>
          <a:lstStyle/>
          <a:p>
            <a:r>
              <a:rPr lang="nb-NO" sz="1000" dirty="0"/>
              <a:t>Viser snitt kjøpte bøker blant de som har kjøpt minst en bok siste året (71% av befolkningen i 2021)</a:t>
            </a:r>
          </a:p>
        </p:txBody>
      </p:sp>
    </p:spTree>
    <p:extLst>
      <p:ext uri="{BB962C8B-B14F-4D97-AF65-F5344CB8AC3E}">
        <p14:creationId xmlns:p14="http://schemas.microsoft.com/office/powerpoint/2010/main" val="408950006"/>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240716-AD5A-49CC-B3C1-B92931A91BAC}"/>
              </a:ext>
            </a:extLst>
          </p:cNvPr>
          <p:cNvSpPr>
            <a:spLocks noGrp="1"/>
          </p:cNvSpPr>
          <p:nvPr>
            <p:ph type="title"/>
          </p:nvPr>
        </p:nvSpPr>
        <p:spPr/>
        <p:txBody>
          <a:bodyPr/>
          <a:lstStyle/>
          <a:p>
            <a:r>
              <a:rPr lang="nb-NO" sz="1200" dirty="0">
                <a:solidFill>
                  <a:schemeClr val="tx1">
                    <a:lumMod val="50000"/>
                    <a:lumOff val="50000"/>
                  </a:schemeClr>
                </a:solidFill>
              </a:rPr>
              <a:t>ANTALL BØKER KJØPT BLANT BOKKJØPERNE:</a:t>
            </a:r>
            <a:br>
              <a:rPr lang="nb-NO" sz="1200" dirty="0">
                <a:solidFill>
                  <a:schemeClr val="tx1">
                    <a:lumMod val="50000"/>
                    <a:lumOff val="50000"/>
                  </a:schemeClr>
                </a:solidFill>
              </a:rPr>
            </a:br>
            <a:r>
              <a:rPr lang="nb-NO" dirty="0"/>
              <a:t>Også blant bokkjøperne spriker svarene en del – avhengig av metode</a:t>
            </a:r>
          </a:p>
        </p:txBody>
      </p:sp>
      <p:graphicFrame>
        <p:nvGraphicFramePr>
          <p:cNvPr id="13" name="Diagram 12">
            <a:extLst>
              <a:ext uri="{FF2B5EF4-FFF2-40B4-BE49-F238E27FC236}">
                <a16:creationId xmlns:a16="http://schemas.microsoft.com/office/drawing/2014/main" id="{630082FB-5E83-4D16-BF71-F05BF2FFC33E}"/>
              </a:ext>
            </a:extLst>
          </p:cNvPr>
          <p:cNvGraphicFramePr/>
          <p:nvPr/>
        </p:nvGraphicFramePr>
        <p:xfrm>
          <a:off x="673520" y="2780928"/>
          <a:ext cx="10725149" cy="3096344"/>
        </p:xfrm>
        <a:graphic>
          <a:graphicData uri="http://schemas.openxmlformats.org/drawingml/2006/chart">
            <c:chart xmlns:c="http://schemas.openxmlformats.org/drawingml/2006/chart" xmlns:r="http://schemas.openxmlformats.org/officeDocument/2006/relationships" r:id="rId2"/>
          </a:graphicData>
        </a:graphic>
      </p:graphicFrame>
      <p:sp>
        <p:nvSpPr>
          <p:cNvPr id="12" name="Rektangel 11">
            <a:extLst>
              <a:ext uri="{FF2B5EF4-FFF2-40B4-BE49-F238E27FC236}">
                <a16:creationId xmlns:a16="http://schemas.microsoft.com/office/drawing/2014/main" id="{5426FBE2-CF0D-4D70-9A58-085E1F72849E}"/>
              </a:ext>
            </a:extLst>
          </p:cNvPr>
          <p:cNvSpPr/>
          <p:nvPr/>
        </p:nvSpPr>
        <p:spPr>
          <a:xfrm>
            <a:off x="9554143" y="3450991"/>
            <a:ext cx="1218800" cy="38958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dirty="0">
                <a:solidFill>
                  <a:schemeClr val="tx1"/>
                </a:solidFill>
              </a:rPr>
              <a:t>Hovedundersøkelse</a:t>
            </a:r>
          </a:p>
          <a:p>
            <a:pPr algn="ctr"/>
            <a:r>
              <a:rPr lang="nb-NO" dirty="0">
                <a:solidFill>
                  <a:schemeClr val="tx1"/>
                </a:solidFill>
              </a:rPr>
              <a:t>9,6</a:t>
            </a:r>
          </a:p>
        </p:txBody>
      </p:sp>
      <p:sp>
        <p:nvSpPr>
          <p:cNvPr id="14" name="Rektangel 13">
            <a:extLst>
              <a:ext uri="{FF2B5EF4-FFF2-40B4-BE49-F238E27FC236}">
                <a16:creationId xmlns:a16="http://schemas.microsoft.com/office/drawing/2014/main" id="{E8498153-712C-4767-9075-A32E8436602B}"/>
              </a:ext>
            </a:extLst>
          </p:cNvPr>
          <p:cNvSpPr/>
          <p:nvPr/>
        </p:nvSpPr>
        <p:spPr>
          <a:xfrm>
            <a:off x="9548808" y="3920971"/>
            <a:ext cx="1218800" cy="38958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dirty="0">
                <a:solidFill>
                  <a:schemeClr val="tx1"/>
                </a:solidFill>
              </a:rPr>
              <a:t>Omnibus, web</a:t>
            </a:r>
          </a:p>
          <a:p>
            <a:pPr algn="ctr"/>
            <a:r>
              <a:rPr lang="nb-NO" dirty="0">
                <a:solidFill>
                  <a:schemeClr val="tx1"/>
                </a:solidFill>
              </a:rPr>
              <a:t>8,6</a:t>
            </a:r>
          </a:p>
        </p:txBody>
      </p:sp>
      <p:sp>
        <p:nvSpPr>
          <p:cNvPr id="15" name="Rektangel 14">
            <a:extLst>
              <a:ext uri="{FF2B5EF4-FFF2-40B4-BE49-F238E27FC236}">
                <a16:creationId xmlns:a16="http://schemas.microsoft.com/office/drawing/2014/main" id="{E5BEBE38-6B33-43B7-B297-75190EF39BB5}"/>
              </a:ext>
            </a:extLst>
          </p:cNvPr>
          <p:cNvSpPr/>
          <p:nvPr/>
        </p:nvSpPr>
        <p:spPr>
          <a:xfrm>
            <a:off x="9548808" y="4390951"/>
            <a:ext cx="1218800" cy="389587"/>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dirty="0">
                <a:solidFill>
                  <a:schemeClr val="tx1"/>
                </a:solidFill>
              </a:rPr>
              <a:t>Omnibus, telefon</a:t>
            </a:r>
          </a:p>
          <a:p>
            <a:pPr algn="ctr"/>
            <a:r>
              <a:rPr lang="nb-NO" dirty="0">
                <a:solidFill>
                  <a:schemeClr val="tx1"/>
                </a:solidFill>
              </a:rPr>
              <a:t>10,7</a:t>
            </a:r>
          </a:p>
        </p:txBody>
      </p:sp>
      <p:pic>
        <p:nvPicPr>
          <p:cNvPr id="7" name="Bilde 6">
            <a:extLst>
              <a:ext uri="{FF2B5EF4-FFF2-40B4-BE49-F238E27FC236}">
                <a16:creationId xmlns:a16="http://schemas.microsoft.com/office/drawing/2014/main" id="{0CE04128-2A3A-4018-AAFD-4BA970C1F9D2}"/>
              </a:ext>
            </a:extLst>
          </p:cNvPr>
          <p:cNvPicPr>
            <a:picLocks noChangeAspect="1"/>
          </p:cNvPicPr>
          <p:nvPr/>
        </p:nvPicPr>
        <p:blipFill>
          <a:blip r:embed="rId3"/>
          <a:stretch>
            <a:fillRect/>
          </a:stretch>
        </p:blipFill>
        <p:spPr>
          <a:xfrm>
            <a:off x="6672064" y="3859798"/>
            <a:ext cx="476250" cy="314325"/>
          </a:xfrm>
          <a:prstGeom prst="rect">
            <a:avLst/>
          </a:prstGeom>
        </p:spPr>
      </p:pic>
      <p:sp>
        <p:nvSpPr>
          <p:cNvPr id="10" name="TekstSylinder 9">
            <a:extLst>
              <a:ext uri="{FF2B5EF4-FFF2-40B4-BE49-F238E27FC236}">
                <a16:creationId xmlns:a16="http://schemas.microsoft.com/office/drawing/2014/main" id="{484B6AB8-D53E-43E0-8D31-0F00B9638307}"/>
              </a:ext>
            </a:extLst>
          </p:cNvPr>
          <p:cNvSpPr txBox="1"/>
          <p:nvPr/>
        </p:nvSpPr>
        <p:spPr>
          <a:xfrm>
            <a:off x="0" y="6642556"/>
            <a:ext cx="10707665" cy="215444"/>
          </a:xfrm>
          <a:prstGeom prst="rect">
            <a:avLst/>
          </a:prstGeom>
          <a:noFill/>
        </p:spPr>
        <p:txBody>
          <a:bodyPr wrap="square">
            <a:spAutoFit/>
          </a:bodyPr>
          <a:lstStyle/>
          <a:p>
            <a:r>
              <a:rPr lang="nb-NO" sz="800" i="1" dirty="0">
                <a:latin typeface="Arial" panose="020B0604020202020204" pitchFamily="34" charset="0"/>
                <a:cs typeface="Arial" panose="020B0604020202020204" pitchFamily="34" charset="0"/>
              </a:rPr>
              <a:t>Merk: Historiske data er gjennomført hos Ipsos t.o.m. 2019 – skifte av metode fra telefon (blå ramme) til Web (grønn ramme) ble foretatt i 2017</a:t>
            </a:r>
            <a:endParaRPr lang="nb-NO" sz="800" i="1" dirty="0">
              <a:latin typeface="Arial" panose="020B0604020202020204" pitchFamily="34" charset="0"/>
              <a:ea typeface="Times New Roman" panose="02020603050405020304" pitchFamily="18" charset="0"/>
              <a:cs typeface="Arial" panose="020B0604020202020204" pitchFamily="34" charset="0"/>
            </a:endParaRPr>
          </a:p>
        </p:txBody>
      </p:sp>
      <p:sp>
        <p:nvSpPr>
          <p:cNvPr id="16" name="TekstSylinder 15">
            <a:extLst>
              <a:ext uri="{FF2B5EF4-FFF2-40B4-BE49-F238E27FC236}">
                <a16:creationId xmlns:a16="http://schemas.microsoft.com/office/drawing/2014/main" id="{0A344C2C-CD14-4275-80B4-66D2B894F4F3}"/>
              </a:ext>
            </a:extLst>
          </p:cNvPr>
          <p:cNvSpPr txBox="1"/>
          <p:nvPr/>
        </p:nvSpPr>
        <p:spPr>
          <a:xfrm>
            <a:off x="638497" y="1955884"/>
            <a:ext cx="10795194" cy="830997"/>
          </a:xfrm>
          <a:prstGeom prst="rect">
            <a:avLst/>
          </a:prstGeom>
          <a:noFill/>
        </p:spPr>
        <p:txBody>
          <a:bodyPr wrap="square">
            <a:spAutoFit/>
          </a:bodyPr>
          <a:lstStyle/>
          <a:p>
            <a:r>
              <a:rPr lang="nb-NO" b="1" dirty="0">
                <a:effectLst/>
                <a:latin typeface="Arial" panose="020B0604020202020204" pitchFamily="34" charset="0"/>
                <a:ea typeface="Times New Roman" panose="02020603050405020304" pitchFamily="18" charset="0"/>
                <a:cs typeface="Arial" panose="020B0604020202020204" pitchFamily="34" charset="0"/>
              </a:rPr>
              <a:t>Man kan kjøpe bøker uten å lese de – til seg selv eller andre. Hvor mange bøker vil du anslå at du kjøpte i 2021 </a:t>
            </a:r>
            <a:endParaRPr lang="nb-NO" dirty="0">
              <a:effectLst/>
              <a:latin typeface="Arial" panose="020B0604020202020204" pitchFamily="34" charset="0"/>
              <a:ea typeface="Times New Roman" panose="02020603050405020304" pitchFamily="18" charset="0"/>
              <a:cs typeface="Arial" panose="020B0604020202020204" pitchFamily="34" charset="0"/>
            </a:endParaRPr>
          </a:p>
          <a:p>
            <a:r>
              <a:rPr lang="nb-NO" dirty="0">
                <a:effectLst/>
                <a:latin typeface="Arial" panose="020B0604020202020204" pitchFamily="34" charset="0"/>
                <a:ea typeface="Times New Roman" panose="02020603050405020304" pitchFamily="18" charset="0"/>
                <a:cs typeface="Arial" panose="020B0604020202020204" pitchFamily="34" charset="0"/>
              </a:rPr>
              <a:t>Tenk på alle typer bøker, papir-, lyd- og e-bøker, men </a:t>
            </a:r>
            <a:r>
              <a:rPr lang="nb-NO" i="1" dirty="0">
                <a:effectLst/>
                <a:latin typeface="Arial" panose="020B0604020202020204" pitchFamily="34" charset="0"/>
                <a:ea typeface="Times New Roman" panose="02020603050405020304" pitchFamily="18" charset="0"/>
                <a:cs typeface="Arial" panose="020B0604020202020204" pitchFamily="34" charset="0"/>
              </a:rPr>
              <a:t>ikke</a:t>
            </a:r>
            <a:r>
              <a:rPr lang="nb-NO" dirty="0">
                <a:effectLst/>
                <a:latin typeface="Arial" panose="020B0604020202020204" pitchFamily="34" charset="0"/>
                <a:ea typeface="Times New Roman" panose="02020603050405020304" pitchFamily="18" charset="0"/>
                <a:cs typeface="Arial" panose="020B0604020202020204" pitchFamily="34" charset="0"/>
              </a:rPr>
              <a:t> skolebøker og annen pensumlitteratur. </a:t>
            </a:r>
          </a:p>
          <a:p>
            <a:r>
              <a:rPr lang="nb-NO" dirty="0">
                <a:effectLst/>
                <a:latin typeface="Arial" panose="020B0604020202020204" pitchFamily="34" charset="0"/>
                <a:ea typeface="Times New Roman" panose="02020603050405020304" pitchFamily="18" charset="0"/>
                <a:cs typeface="Arial" panose="020B0604020202020204" pitchFamily="34" charset="0"/>
              </a:rPr>
              <a:t>Inkluder alle bøker du har kjøpt til både deg selv eller andre (husk også å ta med bøker kjøpt som gave)</a:t>
            </a:r>
          </a:p>
          <a:p>
            <a:r>
              <a:rPr lang="nb-NO" dirty="0"/>
              <a:t>Viser andel av befolkningen som har kjøpt minst en bok i løpet av siste året</a:t>
            </a:r>
          </a:p>
        </p:txBody>
      </p:sp>
      <p:sp>
        <p:nvSpPr>
          <p:cNvPr id="11" name="TekstSylinder 10">
            <a:extLst>
              <a:ext uri="{FF2B5EF4-FFF2-40B4-BE49-F238E27FC236}">
                <a16:creationId xmlns:a16="http://schemas.microsoft.com/office/drawing/2014/main" id="{A09E092C-E98F-DB21-9EB1-C702C250A914}"/>
              </a:ext>
            </a:extLst>
          </p:cNvPr>
          <p:cNvSpPr txBox="1"/>
          <p:nvPr/>
        </p:nvSpPr>
        <p:spPr>
          <a:xfrm>
            <a:off x="630759" y="2780928"/>
            <a:ext cx="7193433" cy="246221"/>
          </a:xfrm>
          <a:prstGeom prst="rect">
            <a:avLst/>
          </a:prstGeom>
          <a:noFill/>
        </p:spPr>
        <p:txBody>
          <a:bodyPr wrap="square" rtlCol="0">
            <a:spAutoFit/>
          </a:bodyPr>
          <a:lstStyle/>
          <a:p>
            <a:r>
              <a:rPr lang="nb-NO" sz="1000" dirty="0"/>
              <a:t>Viser snitt kjøpte bøker blant de som har kjøpt minst en bok siste året</a:t>
            </a:r>
          </a:p>
        </p:txBody>
      </p:sp>
      <p:sp>
        <p:nvSpPr>
          <p:cNvPr id="17" name="Ellipse 16">
            <a:extLst>
              <a:ext uri="{FF2B5EF4-FFF2-40B4-BE49-F238E27FC236}">
                <a16:creationId xmlns:a16="http://schemas.microsoft.com/office/drawing/2014/main" id="{FBB2C431-2B6E-3C4F-B672-319798BACC00}"/>
              </a:ext>
            </a:extLst>
          </p:cNvPr>
          <p:cNvSpPr/>
          <p:nvPr/>
        </p:nvSpPr>
        <p:spPr>
          <a:xfrm>
            <a:off x="9336360" y="1114632"/>
            <a:ext cx="2543875" cy="65071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b="1" dirty="0">
                <a:solidFill>
                  <a:schemeClr val="tx1"/>
                </a:solidFill>
              </a:rPr>
              <a:t>TEKNISK</a:t>
            </a:r>
          </a:p>
        </p:txBody>
      </p:sp>
    </p:spTree>
    <p:extLst>
      <p:ext uri="{BB962C8B-B14F-4D97-AF65-F5344CB8AC3E}">
        <p14:creationId xmlns:p14="http://schemas.microsoft.com/office/powerpoint/2010/main" val="164314559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28F576B-46B6-0E40-9191-F8CEB69D7E4B}"/>
              </a:ext>
            </a:extLst>
          </p:cNvPr>
          <p:cNvSpPr>
            <a:spLocks noGrp="1"/>
          </p:cNvSpPr>
          <p:nvPr>
            <p:ph type="title"/>
          </p:nvPr>
        </p:nvSpPr>
        <p:spPr/>
        <p:txBody>
          <a:bodyPr/>
          <a:lstStyle/>
          <a:p>
            <a:r>
              <a:rPr lang="nb-NO" sz="1200" dirty="0">
                <a:solidFill>
                  <a:schemeClr val="bg1">
                    <a:lumMod val="50000"/>
                  </a:schemeClr>
                </a:solidFill>
              </a:rPr>
              <a:t>ENDRINGER FRA TIDLIGERE: </a:t>
            </a:r>
            <a:br>
              <a:rPr lang="nb-NO" sz="1200" dirty="0">
                <a:solidFill>
                  <a:schemeClr val="bg1">
                    <a:lumMod val="50000"/>
                  </a:schemeClr>
                </a:solidFill>
              </a:rPr>
            </a:br>
            <a:r>
              <a:rPr lang="nb-NO" dirty="0"/>
              <a:t>Struktur og endringer i leserundersøkelsen</a:t>
            </a:r>
          </a:p>
        </p:txBody>
      </p:sp>
      <p:pic>
        <p:nvPicPr>
          <p:cNvPr id="4" name="Bilde 3">
            <a:extLst>
              <a:ext uri="{FF2B5EF4-FFF2-40B4-BE49-F238E27FC236}">
                <a16:creationId xmlns:a16="http://schemas.microsoft.com/office/drawing/2014/main" id="{DCF2A23D-3ECC-6641-9BF8-A1A5390AE6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638"/>
          <a:stretch/>
        </p:blipFill>
        <p:spPr>
          <a:xfrm>
            <a:off x="6200247" y="2199373"/>
            <a:ext cx="5807238" cy="2505350"/>
          </a:xfrm>
          <a:prstGeom prst="rect">
            <a:avLst/>
          </a:prstGeom>
        </p:spPr>
      </p:pic>
      <p:sp>
        <p:nvSpPr>
          <p:cNvPr id="5" name="TekstSylinder 4">
            <a:extLst>
              <a:ext uri="{FF2B5EF4-FFF2-40B4-BE49-F238E27FC236}">
                <a16:creationId xmlns:a16="http://schemas.microsoft.com/office/drawing/2014/main" id="{582A26A2-2D47-8C4F-A20B-B05B644943B3}"/>
              </a:ext>
            </a:extLst>
          </p:cNvPr>
          <p:cNvSpPr txBox="1"/>
          <p:nvPr/>
        </p:nvSpPr>
        <p:spPr>
          <a:xfrm>
            <a:off x="742951" y="1916832"/>
            <a:ext cx="4921001" cy="276999"/>
          </a:xfrm>
          <a:prstGeom prst="rect">
            <a:avLst/>
          </a:prstGeom>
          <a:noFill/>
        </p:spPr>
        <p:txBody>
          <a:bodyPr wrap="square" rtlCol="0">
            <a:spAutoFit/>
          </a:bodyPr>
          <a:lstStyle/>
          <a:p>
            <a:pPr algn="ctr"/>
            <a:r>
              <a:rPr lang="nb-NO" b="1" dirty="0"/>
              <a:t>TIDLIGERE LESERUNDERSØKELSE</a:t>
            </a:r>
          </a:p>
        </p:txBody>
      </p:sp>
      <p:sp>
        <p:nvSpPr>
          <p:cNvPr id="6" name="TekstSylinder 5">
            <a:extLst>
              <a:ext uri="{FF2B5EF4-FFF2-40B4-BE49-F238E27FC236}">
                <a16:creationId xmlns:a16="http://schemas.microsoft.com/office/drawing/2014/main" id="{60960D04-0964-CD4F-A3E5-EBC37E6BA67E}"/>
              </a:ext>
            </a:extLst>
          </p:cNvPr>
          <p:cNvSpPr txBox="1"/>
          <p:nvPr/>
        </p:nvSpPr>
        <p:spPr>
          <a:xfrm>
            <a:off x="6715374" y="1898962"/>
            <a:ext cx="4776985" cy="276999"/>
          </a:xfrm>
          <a:prstGeom prst="rect">
            <a:avLst/>
          </a:prstGeom>
          <a:noFill/>
        </p:spPr>
        <p:txBody>
          <a:bodyPr wrap="square" rtlCol="0">
            <a:spAutoFit/>
          </a:bodyPr>
          <a:lstStyle/>
          <a:p>
            <a:pPr algn="ctr"/>
            <a:r>
              <a:rPr lang="nb-NO" b="1" dirty="0"/>
              <a:t>NY LESERUNDERSØKELSE</a:t>
            </a:r>
          </a:p>
        </p:txBody>
      </p:sp>
      <p:pic>
        <p:nvPicPr>
          <p:cNvPr id="7" name="Bilde 6">
            <a:extLst>
              <a:ext uri="{FF2B5EF4-FFF2-40B4-BE49-F238E27FC236}">
                <a16:creationId xmlns:a16="http://schemas.microsoft.com/office/drawing/2014/main" id="{014F6983-C685-C748-973E-C8966E740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492" y="2423435"/>
            <a:ext cx="5807239" cy="2240735"/>
          </a:xfrm>
          <a:prstGeom prst="rect">
            <a:avLst/>
          </a:prstGeom>
        </p:spPr>
      </p:pic>
    </p:spTree>
    <p:extLst>
      <p:ext uri="{BB962C8B-B14F-4D97-AF65-F5344CB8AC3E}">
        <p14:creationId xmlns:p14="http://schemas.microsoft.com/office/powerpoint/2010/main" val="1710512312"/>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tel 1">
            <a:extLst>
              <a:ext uri="{FF2B5EF4-FFF2-40B4-BE49-F238E27FC236}">
                <a16:creationId xmlns:a16="http://schemas.microsoft.com/office/drawing/2014/main" id="{1CB1DDF2-518D-4D01-BC34-22F1165508EB}"/>
              </a:ext>
            </a:extLst>
          </p:cNvPr>
          <p:cNvSpPr>
            <a:spLocks noGrp="1"/>
          </p:cNvSpPr>
          <p:nvPr>
            <p:ph type="title"/>
          </p:nvPr>
        </p:nvSpPr>
        <p:spPr>
          <a:xfrm>
            <a:off x="839416" y="276330"/>
            <a:ext cx="11017224" cy="911225"/>
          </a:xfrm>
        </p:spPr>
        <p:txBody>
          <a:bodyPr/>
          <a:lstStyle/>
          <a:p>
            <a:r>
              <a:rPr lang="nb-NO" sz="1200" dirty="0">
                <a:solidFill>
                  <a:schemeClr val="tx1">
                    <a:lumMod val="50000"/>
                    <a:lumOff val="50000"/>
                  </a:schemeClr>
                </a:solidFill>
              </a:rPr>
              <a:t>ANTALL BØKER KJØPT SISTE ÅRET - BOKKJØPEREN:</a:t>
            </a:r>
            <a:br>
              <a:rPr lang="nb-NO" sz="1200" dirty="0">
                <a:solidFill>
                  <a:schemeClr val="tx1">
                    <a:lumMod val="50000"/>
                    <a:lumOff val="50000"/>
                  </a:schemeClr>
                </a:solidFill>
              </a:rPr>
            </a:br>
            <a:r>
              <a:rPr lang="nb-NO" sz="1600" dirty="0"/>
              <a:t>Ved siden av «Superleserne» er det de som kjøper flere bøker enn snittet oftere kjøpere av lydbøker, e-bøker, oftere »De bokinteresserte», oftere 70+ og personer som oftere leser på andre språk</a:t>
            </a:r>
            <a:br>
              <a:rPr lang="nb-NO" sz="1800" dirty="0"/>
            </a:br>
            <a:r>
              <a:rPr lang="nb-NO" sz="1200" dirty="0"/>
              <a:t>Merk: Mindre forskjeller i kjøp mellom kvinner og menn – kvinner kjøper årlig 1,5 bøker flere</a:t>
            </a:r>
          </a:p>
        </p:txBody>
      </p:sp>
      <p:graphicFrame>
        <p:nvGraphicFramePr>
          <p:cNvPr id="21" name="Diagram 20">
            <a:extLst>
              <a:ext uri="{FF2B5EF4-FFF2-40B4-BE49-F238E27FC236}">
                <a16:creationId xmlns:a16="http://schemas.microsoft.com/office/drawing/2014/main" id="{1719E487-46A7-468D-82FB-1705E159C422}"/>
              </a:ext>
            </a:extLst>
          </p:cNvPr>
          <p:cNvGraphicFramePr/>
          <p:nvPr>
            <p:extLst>
              <p:ext uri="{D42A27DB-BD31-4B8C-83A1-F6EECF244321}">
                <p14:modId xmlns:p14="http://schemas.microsoft.com/office/powerpoint/2010/main" val="2274939742"/>
              </p:ext>
            </p:extLst>
          </p:nvPr>
        </p:nvGraphicFramePr>
        <p:xfrm>
          <a:off x="839416" y="1454309"/>
          <a:ext cx="4680520" cy="489616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7" name="Diagram 36">
            <a:extLst>
              <a:ext uri="{FF2B5EF4-FFF2-40B4-BE49-F238E27FC236}">
                <a16:creationId xmlns:a16="http://schemas.microsoft.com/office/drawing/2014/main" id="{D3D189EB-76AE-4E06-8CAC-DC37CC152000}"/>
              </a:ext>
            </a:extLst>
          </p:cNvPr>
          <p:cNvGraphicFramePr/>
          <p:nvPr>
            <p:extLst>
              <p:ext uri="{D42A27DB-BD31-4B8C-83A1-F6EECF244321}">
                <p14:modId xmlns:p14="http://schemas.microsoft.com/office/powerpoint/2010/main" val="537877971"/>
              </p:ext>
            </p:extLst>
          </p:nvPr>
        </p:nvGraphicFramePr>
        <p:xfrm>
          <a:off x="6231146" y="1454309"/>
          <a:ext cx="4680520" cy="4896166"/>
        </p:xfrm>
        <a:graphic>
          <a:graphicData uri="http://schemas.openxmlformats.org/drawingml/2006/chart">
            <c:chart xmlns:c="http://schemas.openxmlformats.org/drawingml/2006/chart" xmlns:r="http://schemas.openxmlformats.org/officeDocument/2006/relationships" r:id="rId3"/>
          </a:graphicData>
        </a:graphic>
      </p:graphicFrame>
      <p:cxnSp>
        <p:nvCxnSpPr>
          <p:cNvPr id="40" name="Rett linje 39">
            <a:extLst>
              <a:ext uri="{FF2B5EF4-FFF2-40B4-BE49-F238E27FC236}">
                <a16:creationId xmlns:a16="http://schemas.microsoft.com/office/drawing/2014/main" id="{E50A04EA-9D87-4C72-BC68-04E42AA6452A}"/>
              </a:ext>
            </a:extLst>
          </p:cNvPr>
          <p:cNvCxnSpPr>
            <a:cxnSpLocks/>
          </p:cNvCxnSpPr>
          <p:nvPr/>
        </p:nvCxnSpPr>
        <p:spPr>
          <a:xfrm>
            <a:off x="3071664" y="1557170"/>
            <a:ext cx="0" cy="4748998"/>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41" name="Rett linje 40">
            <a:extLst>
              <a:ext uri="{FF2B5EF4-FFF2-40B4-BE49-F238E27FC236}">
                <a16:creationId xmlns:a16="http://schemas.microsoft.com/office/drawing/2014/main" id="{3A53FC43-8135-45EA-8EDF-E2E0DE2898CF}"/>
              </a:ext>
            </a:extLst>
          </p:cNvPr>
          <p:cNvCxnSpPr>
            <a:cxnSpLocks/>
          </p:cNvCxnSpPr>
          <p:nvPr/>
        </p:nvCxnSpPr>
        <p:spPr>
          <a:xfrm>
            <a:off x="8472264" y="1557170"/>
            <a:ext cx="0" cy="4748998"/>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pic>
        <p:nvPicPr>
          <p:cNvPr id="38" name="Picture 2" descr="Bilderesultat for GENDER ICON">
            <a:extLst>
              <a:ext uri="{FF2B5EF4-FFF2-40B4-BE49-F238E27FC236}">
                <a16:creationId xmlns:a16="http://schemas.microsoft.com/office/drawing/2014/main" id="{602F27A4-E73C-A806-B3D8-D1A707C984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1493" y="1569905"/>
            <a:ext cx="284139" cy="28702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Bilderesultat for AGE ICON">
            <a:extLst>
              <a:ext uri="{FF2B5EF4-FFF2-40B4-BE49-F238E27FC236}">
                <a16:creationId xmlns:a16="http://schemas.microsoft.com/office/drawing/2014/main" id="{939E91CB-466E-8FF9-D22F-3BA5044B25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2773" y="1896328"/>
            <a:ext cx="361689" cy="33711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Bilderesultat for CHILDREN ICON">
            <a:extLst>
              <a:ext uri="{FF2B5EF4-FFF2-40B4-BE49-F238E27FC236}">
                <a16:creationId xmlns:a16="http://schemas.microsoft.com/office/drawing/2014/main" id="{300391F9-242F-3C32-FD46-8635781C056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5057" y="2248325"/>
            <a:ext cx="337119" cy="337119"/>
          </a:xfrm>
          <a:prstGeom prst="rect">
            <a:avLst/>
          </a:prstGeom>
          <a:noFill/>
          <a:extLst>
            <a:ext uri="{909E8E84-426E-40DD-AFC4-6F175D3DCCD1}">
              <a14:hiddenFill xmlns:a14="http://schemas.microsoft.com/office/drawing/2010/main">
                <a:solidFill>
                  <a:srgbClr val="FFFFFF"/>
                </a:solidFill>
              </a14:hiddenFill>
            </a:ext>
          </a:extLst>
        </p:spPr>
      </p:pic>
      <p:pic>
        <p:nvPicPr>
          <p:cNvPr id="43" name="Bilde 42">
            <a:extLst>
              <a:ext uri="{FF2B5EF4-FFF2-40B4-BE49-F238E27FC236}">
                <a16:creationId xmlns:a16="http://schemas.microsoft.com/office/drawing/2014/main" id="{300CFBB8-59CD-E1CA-B1E7-E2BF91FD1B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22772" y="2927039"/>
            <a:ext cx="361690" cy="207936"/>
          </a:xfrm>
          <a:prstGeom prst="rect">
            <a:avLst/>
          </a:prstGeom>
        </p:spPr>
      </p:pic>
      <p:pic>
        <p:nvPicPr>
          <p:cNvPr id="44" name="Picture 12" descr="Bilderesultat for INCOME ICON">
            <a:extLst>
              <a:ext uri="{FF2B5EF4-FFF2-40B4-BE49-F238E27FC236}">
                <a16:creationId xmlns:a16="http://schemas.microsoft.com/office/drawing/2014/main" id="{D1A39180-EC9D-C93C-AF60-16FA6343A18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11124" y="3195741"/>
            <a:ext cx="373338" cy="348688"/>
          </a:xfrm>
          <a:prstGeom prst="rect">
            <a:avLst/>
          </a:prstGeom>
          <a:noFill/>
          <a:extLst>
            <a:ext uri="{909E8E84-426E-40DD-AFC4-6F175D3DCCD1}">
              <a14:hiddenFill xmlns:a14="http://schemas.microsoft.com/office/drawing/2010/main">
                <a:solidFill>
                  <a:srgbClr val="FFFFFF"/>
                </a:solidFill>
              </a14:hiddenFill>
            </a:ext>
          </a:extLst>
        </p:spPr>
      </p:pic>
      <p:pic>
        <p:nvPicPr>
          <p:cNvPr id="45" name="Bilde 44">
            <a:extLst>
              <a:ext uri="{FF2B5EF4-FFF2-40B4-BE49-F238E27FC236}">
                <a16:creationId xmlns:a16="http://schemas.microsoft.com/office/drawing/2014/main" id="{19E1C221-693B-BEC2-BA6C-4A048D65BAF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716541" y="3571219"/>
            <a:ext cx="335897" cy="272810"/>
          </a:xfrm>
          <a:prstGeom prst="rect">
            <a:avLst/>
          </a:prstGeom>
        </p:spPr>
      </p:pic>
      <p:pic>
        <p:nvPicPr>
          <p:cNvPr id="46" name="Picture 19" descr="Household Icons - Download Free Vector Icons | Noun Project">
            <a:extLst>
              <a:ext uri="{FF2B5EF4-FFF2-40B4-BE49-F238E27FC236}">
                <a16:creationId xmlns:a16="http://schemas.microsoft.com/office/drawing/2014/main" id="{07B5A693-3B06-73E0-A3EE-20169C220C2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35852" y="2575943"/>
            <a:ext cx="324491" cy="324491"/>
          </a:xfrm>
          <a:prstGeom prst="rect">
            <a:avLst/>
          </a:prstGeom>
          <a:noFill/>
          <a:extLst>
            <a:ext uri="{909E8E84-426E-40DD-AFC4-6F175D3DCCD1}">
              <a14:hiddenFill xmlns:a14="http://schemas.microsoft.com/office/drawing/2010/main">
                <a:solidFill>
                  <a:srgbClr val="FFFFFF"/>
                </a:solidFill>
              </a14:hiddenFill>
            </a:ext>
          </a:extLst>
        </p:spPr>
      </p:pic>
      <p:pic>
        <p:nvPicPr>
          <p:cNvPr id="47" name="Grafikk 46" descr="Handlevogn kontur">
            <a:extLst>
              <a:ext uri="{FF2B5EF4-FFF2-40B4-BE49-F238E27FC236}">
                <a16:creationId xmlns:a16="http://schemas.microsoft.com/office/drawing/2014/main" id="{7102E025-A0A8-3DFC-7CAF-1E5195B9332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755653" y="4219907"/>
            <a:ext cx="304690" cy="304690"/>
          </a:xfrm>
          <a:prstGeom prst="rect">
            <a:avLst/>
          </a:prstGeom>
        </p:spPr>
      </p:pic>
      <p:pic>
        <p:nvPicPr>
          <p:cNvPr id="48" name="Grafikk 47" descr="Bøker på hylle med heldekkende fyll">
            <a:extLst>
              <a:ext uri="{FF2B5EF4-FFF2-40B4-BE49-F238E27FC236}">
                <a16:creationId xmlns:a16="http://schemas.microsoft.com/office/drawing/2014/main" id="{B5D7A852-A7E0-6E4E-D35C-5DC6885CA547}"/>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731670" y="4555256"/>
            <a:ext cx="335916" cy="335916"/>
          </a:xfrm>
          <a:prstGeom prst="rect">
            <a:avLst/>
          </a:prstGeom>
        </p:spPr>
      </p:pic>
      <p:pic>
        <p:nvPicPr>
          <p:cNvPr id="49" name="Picture 4" descr="World International Language Icon Thin Line Vector Stock Vector -  Illustration of globe, country: 174303821">
            <a:extLst>
              <a:ext uri="{FF2B5EF4-FFF2-40B4-BE49-F238E27FC236}">
                <a16:creationId xmlns:a16="http://schemas.microsoft.com/office/drawing/2014/main" id="{C73BE696-3303-6BE7-2882-7783C3BA2F4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10734" y="4906847"/>
            <a:ext cx="365655" cy="365655"/>
          </a:xfrm>
          <a:prstGeom prst="rect">
            <a:avLst/>
          </a:prstGeom>
          <a:noFill/>
          <a:extLst>
            <a:ext uri="{909E8E84-426E-40DD-AFC4-6F175D3DCCD1}">
              <a14:hiddenFill xmlns:a14="http://schemas.microsoft.com/office/drawing/2010/main">
                <a:solidFill>
                  <a:srgbClr val="FFFFFF"/>
                </a:solidFill>
              </a14:hiddenFill>
            </a:ext>
          </a:extLst>
        </p:spPr>
      </p:pic>
      <p:pic>
        <p:nvPicPr>
          <p:cNvPr id="50" name="Bilde 49">
            <a:extLst>
              <a:ext uri="{FF2B5EF4-FFF2-40B4-BE49-F238E27FC236}">
                <a16:creationId xmlns:a16="http://schemas.microsoft.com/office/drawing/2014/main" id="{936B3AF2-670A-3F26-74E1-06F0B70C5533}"/>
              </a:ext>
            </a:extLst>
          </p:cNvPr>
          <p:cNvPicPr>
            <a:picLocks noChangeAspect="1"/>
          </p:cNvPicPr>
          <p:nvPr/>
        </p:nvPicPr>
        <p:blipFill>
          <a:blip r:embed="rId16"/>
          <a:stretch>
            <a:fillRect/>
          </a:stretch>
        </p:blipFill>
        <p:spPr>
          <a:xfrm>
            <a:off x="5683034" y="5997800"/>
            <a:ext cx="304690" cy="308368"/>
          </a:xfrm>
          <a:prstGeom prst="rect">
            <a:avLst/>
          </a:prstGeom>
        </p:spPr>
      </p:pic>
      <p:pic>
        <p:nvPicPr>
          <p:cNvPr id="51" name="Bilde 50">
            <a:extLst>
              <a:ext uri="{FF2B5EF4-FFF2-40B4-BE49-F238E27FC236}">
                <a16:creationId xmlns:a16="http://schemas.microsoft.com/office/drawing/2014/main" id="{64146453-BFAA-596A-0E9B-91F3C708976A}"/>
              </a:ext>
            </a:extLst>
          </p:cNvPr>
          <p:cNvPicPr>
            <a:picLocks noChangeAspect="1"/>
          </p:cNvPicPr>
          <p:nvPr/>
        </p:nvPicPr>
        <p:blipFill>
          <a:blip r:embed="rId17"/>
          <a:stretch>
            <a:fillRect/>
          </a:stretch>
        </p:blipFill>
        <p:spPr>
          <a:xfrm>
            <a:off x="5742455" y="5636736"/>
            <a:ext cx="317888" cy="324214"/>
          </a:xfrm>
          <a:prstGeom prst="rect">
            <a:avLst/>
          </a:prstGeom>
        </p:spPr>
      </p:pic>
      <p:pic>
        <p:nvPicPr>
          <p:cNvPr id="52" name="Bilde 51">
            <a:extLst>
              <a:ext uri="{FF2B5EF4-FFF2-40B4-BE49-F238E27FC236}">
                <a16:creationId xmlns:a16="http://schemas.microsoft.com/office/drawing/2014/main" id="{623E26C7-3354-1149-3C58-E7722C01F25A}"/>
              </a:ext>
            </a:extLst>
          </p:cNvPr>
          <p:cNvPicPr>
            <a:picLocks noChangeAspect="1"/>
          </p:cNvPicPr>
          <p:nvPr/>
        </p:nvPicPr>
        <p:blipFill>
          <a:blip r:embed="rId18"/>
          <a:stretch>
            <a:fillRect/>
          </a:stretch>
        </p:blipFill>
        <p:spPr>
          <a:xfrm>
            <a:off x="5711232" y="5346236"/>
            <a:ext cx="384768" cy="223414"/>
          </a:xfrm>
          <a:prstGeom prst="rect">
            <a:avLst/>
          </a:prstGeom>
        </p:spPr>
      </p:pic>
      <p:pic>
        <p:nvPicPr>
          <p:cNvPr id="53" name="Bilde 52">
            <a:extLst>
              <a:ext uri="{FF2B5EF4-FFF2-40B4-BE49-F238E27FC236}">
                <a16:creationId xmlns:a16="http://schemas.microsoft.com/office/drawing/2014/main" id="{AA8597C4-24C5-B28F-5EC6-6BB567BFC193}"/>
              </a:ext>
            </a:extLst>
          </p:cNvPr>
          <p:cNvPicPr>
            <a:picLocks noChangeAspect="1"/>
          </p:cNvPicPr>
          <p:nvPr/>
        </p:nvPicPr>
        <p:blipFill>
          <a:blip r:embed="rId19"/>
          <a:stretch>
            <a:fillRect/>
          </a:stretch>
        </p:blipFill>
        <p:spPr>
          <a:xfrm>
            <a:off x="5747417" y="3885240"/>
            <a:ext cx="283145" cy="304008"/>
          </a:xfrm>
          <a:prstGeom prst="rect">
            <a:avLst/>
          </a:prstGeom>
        </p:spPr>
      </p:pic>
      <p:sp>
        <p:nvSpPr>
          <p:cNvPr id="56" name="TekstSylinder 55">
            <a:extLst>
              <a:ext uri="{FF2B5EF4-FFF2-40B4-BE49-F238E27FC236}">
                <a16:creationId xmlns:a16="http://schemas.microsoft.com/office/drawing/2014/main" id="{9B2A0633-C4AE-3A51-EC83-B376923FDFC8}"/>
              </a:ext>
            </a:extLst>
          </p:cNvPr>
          <p:cNvSpPr txBox="1"/>
          <p:nvPr/>
        </p:nvSpPr>
        <p:spPr>
          <a:xfrm>
            <a:off x="-26820" y="6640035"/>
            <a:ext cx="12045792" cy="230832"/>
          </a:xfrm>
          <a:prstGeom prst="rect">
            <a:avLst/>
          </a:prstGeom>
          <a:noFill/>
        </p:spPr>
        <p:txBody>
          <a:bodyPr wrap="square" rtlCol="0">
            <a:spAutoFit/>
          </a:bodyPr>
          <a:lstStyle/>
          <a:p>
            <a:r>
              <a:rPr lang="nb-NO" sz="900" b="1"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Man kan kjøpe bøker uten å lese de – til seg selv eller andre. Hvor mange bøker vil du anslå at du kjøpte i 2021. </a:t>
            </a:r>
            <a:r>
              <a:rPr lang="nb-NO" sz="900" b="1" dirty="0">
                <a:solidFill>
                  <a:schemeClr val="tx1">
                    <a:lumMod val="50000"/>
                    <a:lumOff val="50000"/>
                  </a:schemeClr>
                </a:solidFill>
              </a:rPr>
              <a:t>Snitt er beregnet basert på de som kjøpte minst en bok siste året (71% av befolkningen)</a:t>
            </a:r>
          </a:p>
        </p:txBody>
      </p:sp>
    </p:spTree>
    <p:extLst>
      <p:ext uri="{BB962C8B-B14F-4D97-AF65-F5344CB8AC3E}">
        <p14:creationId xmlns:p14="http://schemas.microsoft.com/office/powerpoint/2010/main" val="76443349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E46FA441-3A44-4DA8-B283-33FEFFA01E35}"/>
              </a:ext>
            </a:extLst>
          </p:cNvPr>
          <p:cNvGraphicFramePr/>
          <p:nvPr>
            <p:extLst>
              <p:ext uri="{D42A27DB-BD31-4B8C-83A1-F6EECF244321}">
                <p14:modId xmlns:p14="http://schemas.microsoft.com/office/powerpoint/2010/main" val="4171227533"/>
              </p:ext>
            </p:extLst>
          </p:nvPr>
        </p:nvGraphicFramePr>
        <p:xfrm>
          <a:off x="742951" y="2204864"/>
          <a:ext cx="10725149" cy="3890173"/>
        </p:xfrm>
        <a:graphic>
          <a:graphicData uri="http://schemas.openxmlformats.org/drawingml/2006/chart">
            <c:chart xmlns:c="http://schemas.openxmlformats.org/drawingml/2006/chart" xmlns:r="http://schemas.openxmlformats.org/officeDocument/2006/relationships" r:id="rId3"/>
          </a:graphicData>
        </a:graphic>
      </p:graphicFrame>
      <p:pic>
        <p:nvPicPr>
          <p:cNvPr id="15" name="Picture 153" descr="Free Image on Pixabay - Man, Walking, Confident, Silhouette | Silhouette  people, Person silhouette, Silhouette man">
            <a:extLst>
              <a:ext uri="{FF2B5EF4-FFF2-40B4-BE49-F238E27FC236}">
                <a16:creationId xmlns:a16="http://schemas.microsoft.com/office/drawing/2014/main" id="{193254C4-5537-84AE-2138-730FC7430D21}"/>
              </a:ext>
            </a:extLst>
          </p:cNvPr>
          <p:cNvPicPr>
            <a:picLocks noChangeAspect="1" noChangeArrowheads="1"/>
          </p:cNvPicPr>
          <p:nvPr/>
        </p:nvPicPr>
        <p:blipFill>
          <a:blip r:embed="rId4" cstate="email">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11509" y="2340124"/>
            <a:ext cx="504056" cy="100811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7" descr="Kvinne Figur Slank - Gratis vektorgrafikk på Pixabay">
            <a:extLst>
              <a:ext uri="{FF2B5EF4-FFF2-40B4-BE49-F238E27FC236}">
                <a16:creationId xmlns:a16="http://schemas.microsoft.com/office/drawing/2014/main" id="{23781C13-7CB8-CEFB-69ED-9C23BABE82C6}"/>
              </a:ext>
            </a:extLst>
          </p:cNvPr>
          <p:cNvPicPr>
            <a:picLocks noChangeAspect="1" noChangeArrowheads="1"/>
          </p:cNvPicPr>
          <p:nvPr/>
        </p:nvPicPr>
        <p:blipFill>
          <a:blip r:embed="rId5" cstate="email">
            <a:duotone>
              <a:srgbClr val="C00000">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1157531" y="2340124"/>
            <a:ext cx="504056" cy="1008112"/>
          </a:xfrm>
          <a:prstGeom prst="rect">
            <a:avLst/>
          </a:prstGeom>
          <a:noFill/>
          <a:extLst>
            <a:ext uri="{909E8E84-426E-40DD-AFC4-6F175D3DCCD1}">
              <a14:hiddenFill xmlns:a14="http://schemas.microsoft.com/office/drawing/2010/main">
                <a:solidFill>
                  <a:srgbClr val="FFFFFF"/>
                </a:solidFill>
              </a14:hiddenFill>
            </a:ext>
          </a:extLst>
        </p:spPr>
      </p:pic>
      <p:sp>
        <p:nvSpPr>
          <p:cNvPr id="17" name="TekstSylinder 16">
            <a:extLst>
              <a:ext uri="{FF2B5EF4-FFF2-40B4-BE49-F238E27FC236}">
                <a16:creationId xmlns:a16="http://schemas.microsoft.com/office/drawing/2014/main" id="{6BEEFA61-6124-0334-DDC6-B821560A2512}"/>
              </a:ext>
            </a:extLst>
          </p:cNvPr>
          <p:cNvSpPr txBox="1"/>
          <p:nvPr/>
        </p:nvSpPr>
        <p:spPr>
          <a:xfrm>
            <a:off x="1775520" y="2270852"/>
            <a:ext cx="8064896" cy="584775"/>
          </a:xfrm>
          <a:prstGeom prst="rect">
            <a:avLst/>
          </a:prstGeom>
          <a:noFill/>
        </p:spPr>
        <p:txBody>
          <a:bodyPr wrap="square" rtlCol="0">
            <a:spAutoFit/>
          </a:bodyPr>
          <a:lstStyle/>
          <a:p>
            <a:r>
              <a:rPr lang="nb-NO" b="1" dirty="0">
                <a:effectLst/>
                <a:latin typeface="Arial" panose="020B0604020202020204" pitchFamily="34" charset="0"/>
                <a:ea typeface="Times New Roman" panose="02020603050405020304" pitchFamily="18" charset="0"/>
                <a:cs typeface="Arial" panose="020B0604020202020204" pitchFamily="34" charset="0"/>
              </a:rPr>
              <a:t>Hvor mange bøker vil du anslå at du kjøpte i 2021 </a:t>
            </a:r>
            <a:endParaRPr lang="nb-NO" dirty="0">
              <a:effectLst/>
              <a:latin typeface="Arial" panose="020B0604020202020204" pitchFamily="34" charset="0"/>
              <a:ea typeface="Times New Roman" panose="02020603050405020304" pitchFamily="18" charset="0"/>
              <a:cs typeface="Arial" panose="020B0604020202020204" pitchFamily="34" charset="0"/>
            </a:endParaRPr>
          </a:p>
          <a:p>
            <a:r>
              <a:rPr lang="nb-NO" sz="1000" dirty="0">
                <a:latin typeface="Arial" panose="020B0604020202020204" pitchFamily="34" charset="0"/>
                <a:ea typeface="Verdana" panose="020B0604030504040204" pitchFamily="34" charset="0"/>
                <a:cs typeface="Arial" panose="020B0604020202020204" pitchFamily="34" charset="0"/>
              </a:rPr>
              <a:t>Tenk på alle typer bøker, papir-, lyd- og e-bøker, men </a:t>
            </a:r>
            <a:r>
              <a:rPr lang="nb-NO" sz="1000" i="1" dirty="0">
                <a:latin typeface="Arial" panose="020B0604020202020204" pitchFamily="34" charset="0"/>
                <a:ea typeface="Verdana" panose="020B0604030504040204" pitchFamily="34" charset="0"/>
                <a:cs typeface="Arial" panose="020B0604020202020204" pitchFamily="34" charset="0"/>
              </a:rPr>
              <a:t>ikke</a:t>
            </a:r>
            <a:r>
              <a:rPr lang="nb-NO" sz="1000" dirty="0">
                <a:latin typeface="Arial" panose="020B0604020202020204" pitchFamily="34" charset="0"/>
                <a:ea typeface="Verdana" panose="020B0604030504040204" pitchFamily="34" charset="0"/>
                <a:cs typeface="Arial" panose="020B0604020202020204" pitchFamily="34" charset="0"/>
              </a:rPr>
              <a:t> skolebøker og annen pensumlitteratur.</a:t>
            </a:r>
          </a:p>
          <a:p>
            <a:r>
              <a:rPr lang="nb-NO" sz="1000" i="1" dirty="0"/>
              <a:t>Snitt er beregnet basert på de som kjøpte minst en bok siste året (71% av befolkningen)</a:t>
            </a:r>
          </a:p>
        </p:txBody>
      </p:sp>
      <p:sp>
        <p:nvSpPr>
          <p:cNvPr id="18" name="TekstSylinder 17">
            <a:extLst>
              <a:ext uri="{FF2B5EF4-FFF2-40B4-BE49-F238E27FC236}">
                <a16:creationId xmlns:a16="http://schemas.microsoft.com/office/drawing/2014/main" id="{CE9F410B-56E1-EA84-FB29-AF823DB360B2}"/>
              </a:ext>
            </a:extLst>
          </p:cNvPr>
          <p:cNvSpPr txBox="1"/>
          <p:nvPr/>
        </p:nvSpPr>
        <p:spPr>
          <a:xfrm>
            <a:off x="0" y="6638973"/>
            <a:ext cx="6773008" cy="215444"/>
          </a:xfrm>
          <a:prstGeom prst="rect">
            <a:avLst/>
          </a:prstGeom>
          <a:noFill/>
        </p:spPr>
        <p:txBody>
          <a:bodyPr wrap="none" rtlCol="0">
            <a:spAutoFit/>
          </a:bodyPr>
          <a:lstStyle/>
          <a:p>
            <a:r>
              <a:rPr lang="nb-NO" sz="800" i="1" dirty="0"/>
              <a:t>NB: AKTSOMHET VED SAMMENLIGNING MOT TIDLIGERE ÅRS TALL PGA ENDRING I SPØRSMÅLSFORMULERING. </a:t>
            </a:r>
            <a:r>
              <a:rPr lang="nb-NO" sz="800" dirty="0"/>
              <a:t>Basestørrelse i notes</a:t>
            </a:r>
          </a:p>
        </p:txBody>
      </p:sp>
      <p:sp>
        <p:nvSpPr>
          <p:cNvPr id="11" name="Tittel 1">
            <a:extLst>
              <a:ext uri="{FF2B5EF4-FFF2-40B4-BE49-F238E27FC236}">
                <a16:creationId xmlns:a16="http://schemas.microsoft.com/office/drawing/2014/main" id="{61FE6BCC-DEAA-ABD6-A8B3-CC6B6116B150}"/>
              </a:ext>
            </a:extLst>
          </p:cNvPr>
          <p:cNvSpPr>
            <a:spLocks noGrp="1"/>
          </p:cNvSpPr>
          <p:nvPr>
            <p:ph type="title"/>
          </p:nvPr>
        </p:nvSpPr>
        <p:spPr>
          <a:xfrm>
            <a:off x="742950" y="333375"/>
            <a:ext cx="10725150" cy="911225"/>
          </a:xfrm>
        </p:spPr>
        <p:txBody>
          <a:bodyPr/>
          <a:lstStyle/>
          <a:p>
            <a:r>
              <a:rPr lang="nb-NO" sz="1200" dirty="0">
                <a:solidFill>
                  <a:schemeClr val="bg1">
                    <a:lumMod val="50000"/>
                  </a:schemeClr>
                </a:solidFill>
              </a:rPr>
              <a:t>SNITT ANTALL BØKER KJØPT SISTE ÅRET FORDELT PÅ KJØNN OG ALDER</a:t>
            </a:r>
            <a:br>
              <a:rPr lang="nb-NO" sz="1200" dirty="0">
                <a:solidFill>
                  <a:schemeClr val="bg1">
                    <a:lumMod val="50000"/>
                  </a:schemeClr>
                </a:solidFill>
              </a:rPr>
            </a:br>
            <a:r>
              <a:rPr lang="nb-NO" dirty="0"/>
              <a:t>Sammenheng mellom alder og kjønn på kjøp av bøker </a:t>
            </a:r>
            <a:br>
              <a:rPr lang="nb-NO" dirty="0"/>
            </a:br>
            <a:r>
              <a:rPr lang="nb-NO" sz="1600" dirty="0"/>
              <a:t>Yngre gutter (sier de) kjøper langt flere bøker enn de leser</a:t>
            </a:r>
          </a:p>
        </p:txBody>
      </p:sp>
    </p:spTree>
    <p:extLst>
      <p:ext uri="{BB962C8B-B14F-4D97-AF65-F5344CB8AC3E}">
        <p14:creationId xmlns:p14="http://schemas.microsoft.com/office/powerpoint/2010/main" val="1154240542"/>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tel 1">
            <a:extLst>
              <a:ext uri="{FF2B5EF4-FFF2-40B4-BE49-F238E27FC236}">
                <a16:creationId xmlns:a16="http://schemas.microsoft.com/office/drawing/2014/main" id="{1CB1DDF2-518D-4D01-BC34-22F1165508EB}"/>
              </a:ext>
            </a:extLst>
          </p:cNvPr>
          <p:cNvSpPr>
            <a:spLocks noGrp="1"/>
          </p:cNvSpPr>
          <p:nvPr>
            <p:ph type="title"/>
          </p:nvPr>
        </p:nvSpPr>
        <p:spPr>
          <a:xfrm>
            <a:off x="742950" y="237529"/>
            <a:ext cx="10725150" cy="1055730"/>
          </a:xfrm>
        </p:spPr>
        <p:txBody>
          <a:bodyPr/>
          <a:lstStyle/>
          <a:p>
            <a:r>
              <a:rPr lang="nb-NO" sz="1200" dirty="0">
                <a:solidFill>
                  <a:schemeClr val="tx1">
                    <a:lumMod val="50000"/>
                    <a:lumOff val="50000"/>
                  </a:schemeClr>
                </a:solidFill>
              </a:rPr>
              <a:t>PROFIL PÅ DE SOM HAR KJØPT PAPIRBØKER:</a:t>
            </a:r>
            <a:br>
              <a:rPr lang="nb-NO" sz="1200" dirty="0">
                <a:solidFill>
                  <a:schemeClr val="tx1">
                    <a:lumMod val="50000"/>
                    <a:lumOff val="50000"/>
                  </a:schemeClr>
                </a:solidFill>
              </a:rPr>
            </a:br>
            <a:r>
              <a:rPr lang="nb-NO" sz="1600" dirty="0">
                <a:solidFill>
                  <a:schemeClr val="tx1"/>
                </a:solidFill>
              </a:rPr>
              <a:t>Bøker kjøpes av alle – uavhengig av demografi og holdning</a:t>
            </a:r>
            <a:br>
              <a:rPr lang="nb-NO" sz="1600" dirty="0">
                <a:solidFill>
                  <a:schemeClr val="tx1"/>
                </a:solidFill>
              </a:rPr>
            </a:br>
            <a:r>
              <a:rPr lang="nb-NO" sz="1100" dirty="0">
                <a:solidFill>
                  <a:schemeClr val="tx1"/>
                </a:solidFill>
              </a:rPr>
              <a:t>Bokkjøperen er oftere kvinner, oftere i 60-åra, oftere med middels til høy utdannelse, oftere bosatt i Oslo og omegn og oftere i gruppen «De bokinteresserte»</a:t>
            </a:r>
          </a:p>
        </p:txBody>
      </p:sp>
      <p:graphicFrame>
        <p:nvGraphicFramePr>
          <p:cNvPr id="21" name="Diagram 20">
            <a:extLst>
              <a:ext uri="{FF2B5EF4-FFF2-40B4-BE49-F238E27FC236}">
                <a16:creationId xmlns:a16="http://schemas.microsoft.com/office/drawing/2014/main" id="{1719E487-46A7-468D-82FB-1705E159C422}"/>
              </a:ext>
            </a:extLst>
          </p:cNvPr>
          <p:cNvGraphicFramePr/>
          <p:nvPr/>
        </p:nvGraphicFramePr>
        <p:xfrm>
          <a:off x="763895" y="1340768"/>
          <a:ext cx="4680520" cy="489616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5" name="Diagram 34">
            <a:extLst>
              <a:ext uri="{FF2B5EF4-FFF2-40B4-BE49-F238E27FC236}">
                <a16:creationId xmlns:a16="http://schemas.microsoft.com/office/drawing/2014/main" id="{1AADA21E-AE73-49A4-BBD6-C8D4006774B6}"/>
              </a:ext>
            </a:extLst>
          </p:cNvPr>
          <p:cNvGraphicFramePr/>
          <p:nvPr/>
        </p:nvGraphicFramePr>
        <p:xfrm>
          <a:off x="6240016" y="1340768"/>
          <a:ext cx="4680520" cy="4896166"/>
        </p:xfrm>
        <a:graphic>
          <a:graphicData uri="http://schemas.openxmlformats.org/drawingml/2006/chart">
            <c:chart xmlns:c="http://schemas.openxmlformats.org/drawingml/2006/chart" xmlns:r="http://schemas.openxmlformats.org/officeDocument/2006/relationships" r:id="rId3"/>
          </a:graphicData>
        </a:graphic>
      </p:graphicFrame>
      <p:cxnSp>
        <p:nvCxnSpPr>
          <p:cNvPr id="36" name="Rett linje 35">
            <a:extLst>
              <a:ext uri="{FF2B5EF4-FFF2-40B4-BE49-F238E27FC236}">
                <a16:creationId xmlns:a16="http://schemas.microsoft.com/office/drawing/2014/main" id="{83F177EA-BF4D-438E-AD05-B2988F03FB13}"/>
              </a:ext>
            </a:extLst>
          </p:cNvPr>
          <p:cNvCxnSpPr>
            <a:cxnSpLocks/>
          </p:cNvCxnSpPr>
          <p:nvPr/>
        </p:nvCxnSpPr>
        <p:spPr>
          <a:xfrm>
            <a:off x="4369306" y="1399376"/>
            <a:ext cx="0" cy="4759700"/>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5F75C57D-EE18-423F-AE92-17EF85A293E7}"/>
              </a:ext>
            </a:extLst>
          </p:cNvPr>
          <p:cNvCxnSpPr>
            <a:cxnSpLocks/>
          </p:cNvCxnSpPr>
          <p:nvPr/>
        </p:nvCxnSpPr>
        <p:spPr>
          <a:xfrm>
            <a:off x="9697898" y="1399376"/>
            <a:ext cx="0" cy="4759700"/>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pic>
        <p:nvPicPr>
          <p:cNvPr id="22" name="Picture 2" descr="Bilderesultat for GENDER ICON">
            <a:extLst>
              <a:ext uri="{FF2B5EF4-FFF2-40B4-BE49-F238E27FC236}">
                <a16:creationId xmlns:a16="http://schemas.microsoft.com/office/drawing/2014/main" id="{58483D32-B731-771F-1AA4-403807105A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1901" y="1422813"/>
            <a:ext cx="284139" cy="28702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Bilderesultat for AGE ICON">
            <a:extLst>
              <a:ext uri="{FF2B5EF4-FFF2-40B4-BE49-F238E27FC236}">
                <a16:creationId xmlns:a16="http://schemas.microsoft.com/office/drawing/2014/main" id="{287440C1-4A83-2059-3CD7-66E20A12AD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3181" y="1749236"/>
            <a:ext cx="361689" cy="33711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Bilderesultat for CHILDREN ICON">
            <a:extLst>
              <a:ext uri="{FF2B5EF4-FFF2-40B4-BE49-F238E27FC236}">
                <a16:creationId xmlns:a16="http://schemas.microsoft.com/office/drawing/2014/main" id="{BCB9C643-9539-5F09-9A0A-141F95BFB18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5465" y="2101233"/>
            <a:ext cx="337119" cy="337119"/>
          </a:xfrm>
          <a:prstGeom prst="rect">
            <a:avLst/>
          </a:prstGeom>
          <a:noFill/>
          <a:extLst>
            <a:ext uri="{909E8E84-426E-40DD-AFC4-6F175D3DCCD1}">
              <a14:hiddenFill xmlns:a14="http://schemas.microsoft.com/office/drawing/2010/main">
                <a:solidFill>
                  <a:srgbClr val="FFFFFF"/>
                </a:solidFill>
              </a14:hiddenFill>
            </a:ext>
          </a:extLst>
        </p:spPr>
      </p:pic>
      <p:pic>
        <p:nvPicPr>
          <p:cNvPr id="40" name="Bilde 39">
            <a:extLst>
              <a:ext uri="{FF2B5EF4-FFF2-40B4-BE49-F238E27FC236}">
                <a16:creationId xmlns:a16="http://schemas.microsoft.com/office/drawing/2014/main" id="{A49A5C85-F7F3-E80B-57AB-21E69321CA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33180" y="2779947"/>
            <a:ext cx="361690" cy="207936"/>
          </a:xfrm>
          <a:prstGeom prst="rect">
            <a:avLst/>
          </a:prstGeom>
        </p:spPr>
      </p:pic>
      <p:pic>
        <p:nvPicPr>
          <p:cNvPr id="41" name="Picture 12" descr="Bilderesultat for INCOME ICON">
            <a:extLst>
              <a:ext uri="{FF2B5EF4-FFF2-40B4-BE49-F238E27FC236}">
                <a16:creationId xmlns:a16="http://schemas.microsoft.com/office/drawing/2014/main" id="{2EFE7C1E-BB2B-D8EC-52AE-BE508B8E927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21532" y="3048649"/>
            <a:ext cx="373338" cy="348688"/>
          </a:xfrm>
          <a:prstGeom prst="rect">
            <a:avLst/>
          </a:prstGeom>
          <a:noFill/>
          <a:extLst>
            <a:ext uri="{909E8E84-426E-40DD-AFC4-6F175D3DCCD1}">
              <a14:hiddenFill xmlns:a14="http://schemas.microsoft.com/office/drawing/2010/main">
                <a:solidFill>
                  <a:srgbClr val="FFFFFF"/>
                </a:solidFill>
              </a14:hiddenFill>
            </a:ext>
          </a:extLst>
        </p:spPr>
      </p:pic>
      <p:pic>
        <p:nvPicPr>
          <p:cNvPr id="42" name="Bilde 41">
            <a:extLst>
              <a:ext uri="{FF2B5EF4-FFF2-40B4-BE49-F238E27FC236}">
                <a16:creationId xmlns:a16="http://schemas.microsoft.com/office/drawing/2014/main" id="{7B698A19-8336-D89C-E55B-9D34D9DBE47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626949" y="3424127"/>
            <a:ext cx="335897" cy="272810"/>
          </a:xfrm>
          <a:prstGeom prst="rect">
            <a:avLst/>
          </a:prstGeom>
        </p:spPr>
      </p:pic>
      <p:pic>
        <p:nvPicPr>
          <p:cNvPr id="43" name="Picture 19" descr="Household Icons - Download Free Vector Icons | Noun Project">
            <a:extLst>
              <a:ext uri="{FF2B5EF4-FFF2-40B4-BE49-F238E27FC236}">
                <a16:creationId xmlns:a16="http://schemas.microsoft.com/office/drawing/2014/main" id="{EF87E03B-7B2F-4438-23E8-5169E17C200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46260" y="2428851"/>
            <a:ext cx="324491" cy="324491"/>
          </a:xfrm>
          <a:prstGeom prst="rect">
            <a:avLst/>
          </a:prstGeom>
          <a:noFill/>
          <a:extLst>
            <a:ext uri="{909E8E84-426E-40DD-AFC4-6F175D3DCCD1}">
              <a14:hiddenFill xmlns:a14="http://schemas.microsoft.com/office/drawing/2010/main">
                <a:solidFill>
                  <a:srgbClr val="FFFFFF"/>
                </a:solidFill>
              </a14:hiddenFill>
            </a:ext>
          </a:extLst>
        </p:spPr>
      </p:pic>
      <p:pic>
        <p:nvPicPr>
          <p:cNvPr id="44" name="Grafikk 43" descr="Handlevogn kontur">
            <a:extLst>
              <a:ext uri="{FF2B5EF4-FFF2-40B4-BE49-F238E27FC236}">
                <a16:creationId xmlns:a16="http://schemas.microsoft.com/office/drawing/2014/main" id="{54ED3B09-EA85-B193-1F01-E6A1AF293A0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66061" y="4072815"/>
            <a:ext cx="304690" cy="304690"/>
          </a:xfrm>
          <a:prstGeom prst="rect">
            <a:avLst/>
          </a:prstGeom>
        </p:spPr>
      </p:pic>
      <p:pic>
        <p:nvPicPr>
          <p:cNvPr id="45" name="Grafikk 44" descr="Bøker på hylle med heldekkende fyll">
            <a:extLst>
              <a:ext uri="{FF2B5EF4-FFF2-40B4-BE49-F238E27FC236}">
                <a16:creationId xmlns:a16="http://schemas.microsoft.com/office/drawing/2014/main" id="{C024A1EA-FC68-B5E1-84FE-69C360C5827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42078" y="4408164"/>
            <a:ext cx="335916" cy="335916"/>
          </a:xfrm>
          <a:prstGeom prst="rect">
            <a:avLst/>
          </a:prstGeom>
        </p:spPr>
      </p:pic>
      <p:pic>
        <p:nvPicPr>
          <p:cNvPr id="46" name="Picture 4" descr="World International Language Icon Thin Line Vector Stock Vector -  Illustration of globe, country: 174303821">
            <a:extLst>
              <a:ext uri="{FF2B5EF4-FFF2-40B4-BE49-F238E27FC236}">
                <a16:creationId xmlns:a16="http://schemas.microsoft.com/office/drawing/2014/main" id="{BDDFC540-D9F0-1B73-9325-E2513E87791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21142" y="4759755"/>
            <a:ext cx="365655" cy="365655"/>
          </a:xfrm>
          <a:prstGeom prst="rect">
            <a:avLst/>
          </a:prstGeom>
          <a:noFill/>
          <a:extLst>
            <a:ext uri="{909E8E84-426E-40DD-AFC4-6F175D3DCCD1}">
              <a14:hiddenFill xmlns:a14="http://schemas.microsoft.com/office/drawing/2010/main">
                <a:solidFill>
                  <a:srgbClr val="FFFFFF"/>
                </a:solidFill>
              </a14:hiddenFill>
            </a:ext>
          </a:extLst>
        </p:spPr>
      </p:pic>
      <p:pic>
        <p:nvPicPr>
          <p:cNvPr id="47" name="Bilde 46">
            <a:extLst>
              <a:ext uri="{FF2B5EF4-FFF2-40B4-BE49-F238E27FC236}">
                <a16:creationId xmlns:a16="http://schemas.microsoft.com/office/drawing/2014/main" id="{5B395F58-A587-3F9F-572D-C0C1E85808F1}"/>
              </a:ext>
            </a:extLst>
          </p:cNvPr>
          <p:cNvPicPr>
            <a:picLocks noChangeAspect="1"/>
          </p:cNvPicPr>
          <p:nvPr/>
        </p:nvPicPr>
        <p:blipFill>
          <a:blip r:embed="rId16"/>
          <a:stretch>
            <a:fillRect/>
          </a:stretch>
        </p:blipFill>
        <p:spPr>
          <a:xfrm>
            <a:off x="5593442" y="5850708"/>
            <a:ext cx="304690" cy="308368"/>
          </a:xfrm>
          <a:prstGeom prst="rect">
            <a:avLst/>
          </a:prstGeom>
        </p:spPr>
      </p:pic>
      <p:pic>
        <p:nvPicPr>
          <p:cNvPr id="48" name="Bilde 47">
            <a:extLst>
              <a:ext uri="{FF2B5EF4-FFF2-40B4-BE49-F238E27FC236}">
                <a16:creationId xmlns:a16="http://schemas.microsoft.com/office/drawing/2014/main" id="{A85FBEE5-27A3-7F0A-E125-F00073424E36}"/>
              </a:ext>
            </a:extLst>
          </p:cNvPr>
          <p:cNvPicPr>
            <a:picLocks noChangeAspect="1"/>
          </p:cNvPicPr>
          <p:nvPr/>
        </p:nvPicPr>
        <p:blipFill>
          <a:blip r:embed="rId17"/>
          <a:stretch>
            <a:fillRect/>
          </a:stretch>
        </p:blipFill>
        <p:spPr>
          <a:xfrm>
            <a:off x="5652863" y="5489644"/>
            <a:ext cx="317888" cy="324214"/>
          </a:xfrm>
          <a:prstGeom prst="rect">
            <a:avLst/>
          </a:prstGeom>
        </p:spPr>
      </p:pic>
      <p:pic>
        <p:nvPicPr>
          <p:cNvPr id="49" name="Bilde 48">
            <a:extLst>
              <a:ext uri="{FF2B5EF4-FFF2-40B4-BE49-F238E27FC236}">
                <a16:creationId xmlns:a16="http://schemas.microsoft.com/office/drawing/2014/main" id="{93549CF7-81A0-6F56-A5FE-A2B4B40676C1}"/>
              </a:ext>
            </a:extLst>
          </p:cNvPr>
          <p:cNvPicPr>
            <a:picLocks noChangeAspect="1"/>
          </p:cNvPicPr>
          <p:nvPr/>
        </p:nvPicPr>
        <p:blipFill>
          <a:blip r:embed="rId18"/>
          <a:stretch>
            <a:fillRect/>
          </a:stretch>
        </p:blipFill>
        <p:spPr>
          <a:xfrm>
            <a:off x="5621640" y="5199144"/>
            <a:ext cx="384768" cy="223414"/>
          </a:xfrm>
          <a:prstGeom prst="rect">
            <a:avLst/>
          </a:prstGeom>
        </p:spPr>
      </p:pic>
      <p:pic>
        <p:nvPicPr>
          <p:cNvPr id="50" name="Bilde 49">
            <a:extLst>
              <a:ext uri="{FF2B5EF4-FFF2-40B4-BE49-F238E27FC236}">
                <a16:creationId xmlns:a16="http://schemas.microsoft.com/office/drawing/2014/main" id="{A212AEBD-6189-2819-DED0-6CB81743D6BE}"/>
              </a:ext>
            </a:extLst>
          </p:cNvPr>
          <p:cNvPicPr>
            <a:picLocks noChangeAspect="1"/>
          </p:cNvPicPr>
          <p:nvPr/>
        </p:nvPicPr>
        <p:blipFill>
          <a:blip r:embed="rId19"/>
          <a:stretch>
            <a:fillRect/>
          </a:stretch>
        </p:blipFill>
        <p:spPr>
          <a:xfrm>
            <a:off x="5657825" y="3738148"/>
            <a:ext cx="283145" cy="304008"/>
          </a:xfrm>
          <a:prstGeom prst="rect">
            <a:avLst/>
          </a:prstGeom>
        </p:spPr>
      </p:pic>
      <p:sp>
        <p:nvSpPr>
          <p:cNvPr id="51" name="TekstSylinder 50">
            <a:extLst>
              <a:ext uri="{FF2B5EF4-FFF2-40B4-BE49-F238E27FC236}">
                <a16:creationId xmlns:a16="http://schemas.microsoft.com/office/drawing/2014/main" id="{03016701-F3AD-C132-625C-F14A6C7D5B2F}"/>
              </a:ext>
            </a:extLst>
          </p:cNvPr>
          <p:cNvSpPr txBox="1"/>
          <p:nvPr/>
        </p:nvSpPr>
        <p:spPr>
          <a:xfrm>
            <a:off x="654776" y="6207153"/>
            <a:ext cx="4542802" cy="230832"/>
          </a:xfrm>
          <a:prstGeom prst="rect">
            <a:avLst/>
          </a:prstGeom>
          <a:noFill/>
        </p:spPr>
        <p:txBody>
          <a:bodyPr wrap="square" rtlCol="0">
            <a:spAutoFit/>
          </a:bodyPr>
          <a:lstStyle/>
          <a:p>
            <a:r>
              <a:rPr lang="nb-NO" sz="900" i="1" dirty="0"/>
              <a:t>Signifikante forskjeller er markert med grønt for høyere enn total og rødt for lavere</a:t>
            </a:r>
          </a:p>
        </p:txBody>
      </p:sp>
      <p:sp>
        <p:nvSpPr>
          <p:cNvPr id="53" name="TekstSylinder 52">
            <a:extLst>
              <a:ext uri="{FF2B5EF4-FFF2-40B4-BE49-F238E27FC236}">
                <a16:creationId xmlns:a16="http://schemas.microsoft.com/office/drawing/2014/main" id="{18C1D49D-05E5-9CC8-2565-DBA348969505}"/>
              </a:ext>
            </a:extLst>
          </p:cNvPr>
          <p:cNvSpPr txBox="1"/>
          <p:nvPr/>
        </p:nvSpPr>
        <p:spPr>
          <a:xfrm>
            <a:off x="0" y="6533206"/>
            <a:ext cx="11165134" cy="369332"/>
          </a:xfrm>
          <a:prstGeom prst="rect">
            <a:avLst/>
          </a:prstGeom>
          <a:noFill/>
        </p:spPr>
        <p:txBody>
          <a:bodyPr wrap="square">
            <a:spAutoFit/>
          </a:bodyPr>
          <a:lstStyle/>
          <a:p>
            <a:r>
              <a:rPr lang="nb-NO" sz="900" b="1"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Man kan kjøpe bøker uten å lese de – til seg selv eller andre. Hvor mange bøker vil du anslå at du kjøpte i 2021</a:t>
            </a:r>
          </a:p>
          <a:p>
            <a:r>
              <a:rPr lang="nb-NO" sz="900" b="1"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Viser andel i befolkningen som har kjøpt minst en bok i løpet av 2021</a:t>
            </a:r>
            <a:r>
              <a:rPr lang="nb-NO" sz="900" b="1"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 </a:t>
            </a:r>
            <a:endParaRPr lang="nb-NO" sz="900"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728297591"/>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tel 1">
            <a:extLst>
              <a:ext uri="{FF2B5EF4-FFF2-40B4-BE49-F238E27FC236}">
                <a16:creationId xmlns:a16="http://schemas.microsoft.com/office/drawing/2014/main" id="{1CB1DDF2-518D-4D01-BC34-22F1165508EB}"/>
              </a:ext>
            </a:extLst>
          </p:cNvPr>
          <p:cNvSpPr>
            <a:spLocks noGrp="1"/>
          </p:cNvSpPr>
          <p:nvPr>
            <p:ph type="title"/>
          </p:nvPr>
        </p:nvSpPr>
        <p:spPr>
          <a:xfrm>
            <a:off x="742950" y="237529"/>
            <a:ext cx="10725150" cy="1055730"/>
          </a:xfrm>
        </p:spPr>
        <p:txBody>
          <a:bodyPr/>
          <a:lstStyle/>
          <a:p>
            <a:r>
              <a:rPr lang="nb-NO" sz="1200" dirty="0">
                <a:solidFill>
                  <a:schemeClr val="tx1">
                    <a:lumMod val="50000"/>
                    <a:lumOff val="50000"/>
                  </a:schemeClr>
                </a:solidFill>
              </a:rPr>
              <a:t>PROFIL PÅ DE SOM HAR KJØPT LYDBØKER:</a:t>
            </a:r>
            <a:br>
              <a:rPr lang="nb-NO" sz="1200" dirty="0">
                <a:solidFill>
                  <a:schemeClr val="tx1">
                    <a:lumMod val="50000"/>
                    <a:lumOff val="50000"/>
                  </a:schemeClr>
                </a:solidFill>
              </a:rPr>
            </a:br>
            <a:r>
              <a:rPr lang="nb-NO" sz="1600" dirty="0">
                <a:solidFill>
                  <a:schemeClr val="tx1"/>
                </a:solidFill>
              </a:rPr>
              <a:t>Lydbokkjøperen er oftere i 40 åra og oftere i «De moderne»</a:t>
            </a:r>
          </a:p>
        </p:txBody>
      </p:sp>
      <p:graphicFrame>
        <p:nvGraphicFramePr>
          <p:cNvPr id="21" name="Diagram 20">
            <a:extLst>
              <a:ext uri="{FF2B5EF4-FFF2-40B4-BE49-F238E27FC236}">
                <a16:creationId xmlns:a16="http://schemas.microsoft.com/office/drawing/2014/main" id="{1719E487-46A7-468D-82FB-1705E159C422}"/>
              </a:ext>
            </a:extLst>
          </p:cNvPr>
          <p:cNvGraphicFramePr/>
          <p:nvPr>
            <p:extLst>
              <p:ext uri="{D42A27DB-BD31-4B8C-83A1-F6EECF244321}">
                <p14:modId xmlns:p14="http://schemas.microsoft.com/office/powerpoint/2010/main" val="3272251523"/>
              </p:ext>
            </p:extLst>
          </p:nvPr>
        </p:nvGraphicFramePr>
        <p:xfrm>
          <a:off x="762397" y="1487860"/>
          <a:ext cx="4680520" cy="4896166"/>
        </p:xfrm>
        <a:graphic>
          <a:graphicData uri="http://schemas.openxmlformats.org/drawingml/2006/chart">
            <c:chart xmlns:c="http://schemas.openxmlformats.org/drawingml/2006/chart" xmlns:r="http://schemas.openxmlformats.org/officeDocument/2006/relationships" r:id="rId2"/>
          </a:graphicData>
        </a:graphic>
      </p:graphicFrame>
      <p:cxnSp>
        <p:nvCxnSpPr>
          <p:cNvPr id="22" name="Rett linje 21">
            <a:extLst>
              <a:ext uri="{FF2B5EF4-FFF2-40B4-BE49-F238E27FC236}">
                <a16:creationId xmlns:a16="http://schemas.microsoft.com/office/drawing/2014/main" id="{A9663DBF-D271-4269-BD55-DFBFB71781CA}"/>
              </a:ext>
            </a:extLst>
          </p:cNvPr>
          <p:cNvCxnSpPr>
            <a:cxnSpLocks/>
          </p:cNvCxnSpPr>
          <p:nvPr/>
        </p:nvCxnSpPr>
        <p:spPr>
          <a:xfrm>
            <a:off x="2927648" y="1546468"/>
            <a:ext cx="0" cy="4759700"/>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37" name="Diagram 36">
            <a:extLst>
              <a:ext uri="{FF2B5EF4-FFF2-40B4-BE49-F238E27FC236}">
                <a16:creationId xmlns:a16="http://schemas.microsoft.com/office/drawing/2014/main" id="{76DD959A-412C-4563-BB95-44D6751D5EC2}"/>
              </a:ext>
            </a:extLst>
          </p:cNvPr>
          <p:cNvGraphicFramePr/>
          <p:nvPr>
            <p:extLst>
              <p:ext uri="{D42A27DB-BD31-4B8C-83A1-F6EECF244321}">
                <p14:modId xmlns:p14="http://schemas.microsoft.com/office/powerpoint/2010/main" val="3989630665"/>
              </p:ext>
            </p:extLst>
          </p:nvPr>
        </p:nvGraphicFramePr>
        <p:xfrm>
          <a:off x="6244545" y="1465759"/>
          <a:ext cx="4680520" cy="4896166"/>
        </p:xfrm>
        <a:graphic>
          <a:graphicData uri="http://schemas.openxmlformats.org/drawingml/2006/chart">
            <c:chart xmlns:c="http://schemas.openxmlformats.org/drawingml/2006/chart" xmlns:r="http://schemas.openxmlformats.org/officeDocument/2006/relationships" r:id="rId3"/>
          </a:graphicData>
        </a:graphic>
      </p:graphicFrame>
      <p:cxnSp>
        <p:nvCxnSpPr>
          <p:cNvPr id="38" name="Rett linje 37">
            <a:extLst>
              <a:ext uri="{FF2B5EF4-FFF2-40B4-BE49-F238E27FC236}">
                <a16:creationId xmlns:a16="http://schemas.microsoft.com/office/drawing/2014/main" id="{1ACC9364-CE1F-4530-A06B-D60AE743271D}"/>
              </a:ext>
            </a:extLst>
          </p:cNvPr>
          <p:cNvCxnSpPr>
            <a:cxnSpLocks/>
          </p:cNvCxnSpPr>
          <p:nvPr/>
        </p:nvCxnSpPr>
        <p:spPr>
          <a:xfrm>
            <a:off x="8409796" y="1524367"/>
            <a:ext cx="0" cy="4781801"/>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pic>
        <p:nvPicPr>
          <p:cNvPr id="35" name="Picture 2" descr="Bilderesultat for GENDER ICON">
            <a:extLst>
              <a:ext uri="{FF2B5EF4-FFF2-40B4-BE49-F238E27FC236}">
                <a16:creationId xmlns:a16="http://schemas.microsoft.com/office/drawing/2014/main" id="{B966746C-FD86-6096-645F-047926E4B8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0403" y="1569905"/>
            <a:ext cx="284139" cy="28702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Bilderesultat for AGE ICON">
            <a:extLst>
              <a:ext uri="{FF2B5EF4-FFF2-40B4-BE49-F238E27FC236}">
                <a16:creationId xmlns:a16="http://schemas.microsoft.com/office/drawing/2014/main" id="{15D3C7FA-435A-099A-641A-15E1DB8FA98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1683" y="1896328"/>
            <a:ext cx="361689" cy="33711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Bilderesultat for CHILDREN ICON">
            <a:extLst>
              <a:ext uri="{FF2B5EF4-FFF2-40B4-BE49-F238E27FC236}">
                <a16:creationId xmlns:a16="http://schemas.microsoft.com/office/drawing/2014/main" id="{7CBF6DCF-1738-E893-BAA2-D48573F2C54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3967" y="2248325"/>
            <a:ext cx="337119" cy="337119"/>
          </a:xfrm>
          <a:prstGeom prst="rect">
            <a:avLst/>
          </a:prstGeom>
          <a:noFill/>
          <a:extLst>
            <a:ext uri="{909E8E84-426E-40DD-AFC4-6F175D3DCCD1}">
              <a14:hiddenFill xmlns:a14="http://schemas.microsoft.com/office/drawing/2010/main">
                <a:solidFill>
                  <a:srgbClr val="FFFFFF"/>
                </a:solidFill>
              </a14:hiddenFill>
            </a:ext>
          </a:extLst>
        </p:spPr>
      </p:pic>
      <p:pic>
        <p:nvPicPr>
          <p:cNvPr id="40" name="Bilde 39">
            <a:extLst>
              <a:ext uri="{FF2B5EF4-FFF2-40B4-BE49-F238E27FC236}">
                <a16:creationId xmlns:a16="http://schemas.microsoft.com/office/drawing/2014/main" id="{525FCD3A-8E2B-FAEF-C442-645079B098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31682" y="2927039"/>
            <a:ext cx="361690" cy="207936"/>
          </a:xfrm>
          <a:prstGeom prst="rect">
            <a:avLst/>
          </a:prstGeom>
        </p:spPr>
      </p:pic>
      <p:pic>
        <p:nvPicPr>
          <p:cNvPr id="41" name="Picture 12" descr="Bilderesultat for INCOME ICON">
            <a:extLst>
              <a:ext uri="{FF2B5EF4-FFF2-40B4-BE49-F238E27FC236}">
                <a16:creationId xmlns:a16="http://schemas.microsoft.com/office/drawing/2014/main" id="{8EC532D5-E0F0-4823-6101-E13D54958AB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20034" y="3195741"/>
            <a:ext cx="373338" cy="348688"/>
          </a:xfrm>
          <a:prstGeom prst="rect">
            <a:avLst/>
          </a:prstGeom>
          <a:noFill/>
          <a:extLst>
            <a:ext uri="{909E8E84-426E-40DD-AFC4-6F175D3DCCD1}">
              <a14:hiddenFill xmlns:a14="http://schemas.microsoft.com/office/drawing/2010/main">
                <a:solidFill>
                  <a:srgbClr val="FFFFFF"/>
                </a:solidFill>
              </a14:hiddenFill>
            </a:ext>
          </a:extLst>
        </p:spPr>
      </p:pic>
      <p:pic>
        <p:nvPicPr>
          <p:cNvPr id="42" name="Bilde 41">
            <a:extLst>
              <a:ext uri="{FF2B5EF4-FFF2-40B4-BE49-F238E27FC236}">
                <a16:creationId xmlns:a16="http://schemas.microsoft.com/office/drawing/2014/main" id="{175C3CCA-4971-486D-FE02-A48BD5F955E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625451" y="3571219"/>
            <a:ext cx="335897" cy="272810"/>
          </a:xfrm>
          <a:prstGeom prst="rect">
            <a:avLst/>
          </a:prstGeom>
        </p:spPr>
      </p:pic>
      <p:pic>
        <p:nvPicPr>
          <p:cNvPr id="43" name="Picture 19" descr="Household Icons - Download Free Vector Icons | Noun Project">
            <a:extLst>
              <a:ext uri="{FF2B5EF4-FFF2-40B4-BE49-F238E27FC236}">
                <a16:creationId xmlns:a16="http://schemas.microsoft.com/office/drawing/2014/main" id="{82CFBC96-2619-6240-50D6-5D755E1FD92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44762" y="2575943"/>
            <a:ext cx="324491" cy="324491"/>
          </a:xfrm>
          <a:prstGeom prst="rect">
            <a:avLst/>
          </a:prstGeom>
          <a:noFill/>
          <a:extLst>
            <a:ext uri="{909E8E84-426E-40DD-AFC4-6F175D3DCCD1}">
              <a14:hiddenFill xmlns:a14="http://schemas.microsoft.com/office/drawing/2010/main">
                <a:solidFill>
                  <a:srgbClr val="FFFFFF"/>
                </a:solidFill>
              </a14:hiddenFill>
            </a:ext>
          </a:extLst>
        </p:spPr>
      </p:pic>
      <p:pic>
        <p:nvPicPr>
          <p:cNvPr id="44" name="Grafikk 43" descr="Handlevogn kontur">
            <a:extLst>
              <a:ext uri="{FF2B5EF4-FFF2-40B4-BE49-F238E27FC236}">
                <a16:creationId xmlns:a16="http://schemas.microsoft.com/office/drawing/2014/main" id="{073CB84E-0E31-990E-6E33-0AC36613A19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64563" y="4219907"/>
            <a:ext cx="304690" cy="304690"/>
          </a:xfrm>
          <a:prstGeom prst="rect">
            <a:avLst/>
          </a:prstGeom>
        </p:spPr>
      </p:pic>
      <p:pic>
        <p:nvPicPr>
          <p:cNvPr id="45" name="Grafikk 44" descr="Bøker på hylle med heldekkende fyll">
            <a:extLst>
              <a:ext uri="{FF2B5EF4-FFF2-40B4-BE49-F238E27FC236}">
                <a16:creationId xmlns:a16="http://schemas.microsoft.com/office/drawing/2014/main" id="{C4B660F0-8ED0-C5DD-0A61-47AE7A7D7233}"/>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40580" y="4555256"/>
            <a:ext cx="335916" cy="335916"/>
          </a:xfrm>
          <a:prstGeom prst="rect">
            <a:avLst/>
          </a:prstGeom>
        </p:spPr>
      </p:pic>
      <p:pic>
        <p:nvPicPr>
          <p:cNvPr id="46" name="Picture 4" descr="World International Language Icon Thin Line Vector Stock Vector -  Illustration of globe, country: 174303821">
            <a:extLst>
              <a:ext uri="{FF2B5EF4-FFF2-40B4-BE49-F238E27FC236}">
                <a16:creationId xmlns:a16="http://schemas.microsoft.com/office/drawing/2014/main" id="{EB890D3B-3819-4E49-470C-67ABD4A352F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19644" y="4906847"/>
            <a:ext cx="365655" cy="365655"/>
          </a:xfrm>
          <a:prstGeom prst="rect">
            <a:avLst/>
          </a:prstGeom>
          <a:noFill/>
          <a:extLst>
            <a:ext uri="{909E8E84-426E-40DD-AFC4-6F175D3DCCD1}">
              <a14:hiddenFill xmlns:a14="http://schemas.microsoft.com/office/drawing/2010/main">
                <a:solidFill>
                  <a:srgbClr val="FFFFFF"/>
                </a:solidFill>
              </a14:hiddenFill>
            </a:ext>
          </a:extLst>
        </p:spPr>
      </p:pic>
      <p:pic>
        <p:nvPicPr>
          <p:cNvPr id="47" name="Bilde 46">
            <a:extLst>
              <a:ext uri="{FF2B5EF4-FFF2-40B4-BE49-F238E27FC236}">
                <a16:creationId xmlns:a16="http://schemas.microsoft.com/office/drawing/2014/main" id="{19B5A221-63C2-65F4-595A-2A42DB2DA398}"/>
              </a:ext>
            </a:extLst>
          </p:cNvPr>
          <p:cNvPicPr>
            <a:picLocks noChangeAspect="1"/>
          </p:cNvPicPr>
          <p:nvPr/>
        </p:nvPicPr>
        <p:blipFill>
          <a:blip r:embed="rId16"/>
          <a:stretch>
            <a:fillRect/>
          </a:stretch>
        </p:blipFill>
        <p:spPr>
          <a:xfrm>
            <a:off x="5591944" y="5997800"/>
            <a:ext cx="304690" cy="308368"/>
          </a:xfrm>
          <a:prstGeom prst="rect">
            <a:avLst/>
          </a:prstGeom>
        </p:spPr>
      </p:pic>
      <p:pic>
        <p:nvPicPr>
          <p:cNvPr id="48" name="Bilde 47">
            <a:extLst>
              <a:ext uri="{FF2B5EF4-FFF2-40B4-BE49-F238E27FC236}">
                <a16:creationId xmlns:a16="http://schemas.microsoft.com/office/drawing/2014/main" id="{AA9EE9CF-5D8A-858D-92F7-415EBAACDD22}"/>
              </a:ext>
            </a:extLst>
          </p:cNvPr>
          <p:cNvPicPr>
            <a:picLocks noChangeAspect="1"/>
          </p:cNvPicPr>
          <p:nvPr/>
        </p:nvPicPr>
        <p:blipFill>
          <a:blip r:embed="rId17"/>
          <a:stretch>
            <a:fillRect/>
          </a:stretch>
        </p:blipFill>
        <p:spPr>
          <a:xfrm>
            <a:off x="5651365" y="5636736"/>
            <a:ext cx="317888" cy="324214"/>
          </a:xfrm>
          <a:prstGeom prst="rect">
            <a:avLst/>
          </a:prstGeom>
        </p:spPr>
      </p:pic>
      <p:pic>
        <p:nvPicPr>
          <p:cNvPr id="49" name="Bilde 48">
            <a:extLst>
              <a:ext uri="{FF2B5EF4-FFF2-40B4-BE49-F238E27FC236}">
                <a16:creationId xmlns:a16="http://schemas.microsoft.com/office/drawing/2014/main" id="{FC08C60B-95BF-A50B-F005-D1B725A87D88}"/>
              </a:ext>
            </a:extLst>
          </p:cNvPr>
          <p:cNvPicPr>
            <a:picLocks noChangeAspect="1"/>
          </p:cNvPicPr>
          <p:nvPr/>
        </p:nvPicPr>
        <p:blipFill>
          <a:blip r:embed="rId18"/>
          <a:stretch>
            <a:fillRect/>
          </a:stretch>
        </p:blipFill>
        <p:spPr>
          <a:xfrm>
            <a:off x="5620142" y="5346236"/>
            <a:ext cx="384768" cy="223414"/>
          </a:xfrm>
          <a:prstGeom prst="rect">
            <a:avLst/>
          </a:prstGeom>
        </p:spPr>
      </p:pic>
      <p:pic>
        <p:nvPicPr>
          <p:cNvPr id="50" name="Bilde 49">
            <a:extLst>
              <a:ext uri="{FF2B5EF4-FFF2-40B4-BE49-F238E27FC236}">
                <a16:creationId xmlns:a16="http://schemas.microsoft.com/office/drawing/2014/main" id="{0D50C80F-7938-DA53-A332-9D9CAB5A9ECF}"/>
              </a:ext>
            </a:extLst>
          </p:cNvPr>
          <p:cNvPicPr>
            <a:picLocks noChangeAspect="1"/>
          </p:cNvPicPr>
          <p:nvPr/>
        </p:nvPicPr>
        <p:blipFill>
          <a:blip r:embed="rId19"/>
          <a:stretch>
            <a:fillRect/>
          </a:stretch>
        </p:blipFill>
        <p:spPr>
          <a:xfrm>
            <a:off x="5656327" y="3885240"/>
            <a:ext cx="283145" cy="304008"/>
          </a:xfrm>
          <a:prstGeom prst="rect">
            <a:avLst/>
          </a:prstGeom>
        </p:spPr>
      </p:pic>
      <p:sp>
        <p:nvSpPr>
          <p:cNvPr id="51" name="TekstSylinder 50">
            <a:extLst>
              <a:ext uri="{FF2B5EF4-FFF2-40B4-BE49-F238E27FC236}">
                <a16:creationId xmlns:a16="http://schemas.microsoft.com/office/drawing/2014/main" id="{8FF1D3CF-1374-FEC6-E917-805EE121DB1C}"/>
              </a:ext>
            </a:extLst>
          </p:cNvPr>
          <p:cNvSpPr txBox="1"/>
          <p:nvPr/>
        </p:nvSpPr>
        <p:spPr>
          <a:xfrm>
            <a:off x="653278" y="6354245"/>
            <a:ext cx="4542802" cy="230832"/>
          </a:xfrm>
          <a:prstGeom prst="rect">
            <a:avLst/>
          </a:prstGeom>
          <a:noFill/>
        </p:spPr>
        <p:txBody>
          <a:bodyPr wrap="square" rtlCol="0">
            <a:spAutoFit/>
          </a:bodyPr>
          <a:lstStyle/>
          <a:p>
            <a:r>
              <a:rPr lang="nb-NO" sz="900" i="1" dirty="0"/>
              <a:t>Signifikante forskjeller er markert med grønt for høyere enn total og rødt for lavere</a:t>
            </a:r>
          </a:p>
        </p:txBody>
      </p:sp>
      <p:sp>
        <p:nvSpPr>
          <p:cNvPr id="53" name="TekstSylinder 52">
            <a:extLst>
              <a:ext uri="{FF2B5EF4-FFF2-40B4-BE49-F238E27FC236}">
                <a16:creationId xmlns:a16="http://schemas.microsoft.com/office/drawing/2014/main" id="{EA5A6D29-8104-0755-A717-BF38E014FE23}"/>
              </a:ext>
            </a:extLst>
          </p:cNvPr>
          <p:cNvSpPr txBox="1"/>
          <p:nvPr/>
        </p:nvSpPr>
        <p:spPr>
          <a:xfrm>
            <a:off x="0" y="6651913"/>
            <a:ext cx="12117800" cy="230832"/>
          </a:xfrm>
          <a:prstGeom prst="rect">
            <a:avLst/>
          </a:prstGeom>
          <a:noFill/>
        </p:spPr>
        <p:txBody>
          <a:bodyPr wrap="square" rtlCol="0">
            <a:spAutoFit/>
          </a:bodyPr>
          <a:lstStyle/>
          <a:p>
            <a:r>
              <a:rPr lang="nb-NO" sz="900" b="1"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Tenk på formatet på de [antall ] bøkene du kjøpte i 2021. Hvor stor andel kjøpte du i ulike formater? Fordel 100 poeng/prosent. Viser andel bokkjøpere (71% av befolkningen) som kjøpte lydbøker</a:t>
            </a:r>
            <a:endParaRPr lang="nb-NO" sz="900"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04853763"/>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tel 1">
            <a:extLst>
              <a:ext uri="{FF2B5EF4-FFF2-40B4-BE49-F238E27FC236}">
                <a16:creationId xmlns:a16="http://schemas.microsoft.com/office/drawing/2014/main" id="{1CB1DDF2-518D-4D01-BC34-22F1165508EB}"/>
              </a:ext>
            </a:extLst>
          </p:cNvPr>
          <p:cNvSpPr>
            <a:spLocks noGrp="1"/>
          </p:cNvSpPr>
          <p:nvPr>
            <p:ph type="title"/>
          </p:nvPr>
        </p:nvSpPr>
        <p:spPr>
          <a:xfrm>
            <a:off x="742950" y="237529"/>
            <a:ext cx="10725150" cy="1055730"/>
          </a:xfrm>
        </p:spPr>
        <p:txBody>
          <a:bodyPr/>
          <a:lstStyle/>
          <a:p>
            <a:r>
              <a:rPr lang="nb-NO" sz="1200" dirty="0">
                <a:solidFill>
                  <a:schemeClr val="tx1">
                    <a:lumMod val="50000"/>
                    <a:lumOff val="50000"/>
                  </a:schemeClr>
                </a:solidFill>
              </a:rPr>
              <a:t>PROFIL PÅ DE SOM HAR KJØPT E-BØKER:</a:t>
            </a:r>
            <a:br>
              <a:rPr lang="nb-NO" sz="1200" dirty="0">
                <a:solidFill>
                  <a:schemeClr val="tx1">
                    <a:lumMod val="50000"/>
                    <a:lumOff val="50000"/>
                  </a:schemeClr>
                </a:solidFill>
              </a:rPr>
            </a:br>
            <a:r>
              <a:rPr lang="nb-NO" sz="1600" dirty="0">
                <a:solidFill>
                  <a:schemeClr val="tx1"/>
                </a:solidFill>
              </a:rPr>
              <a:t>E-bokkjøperen er oftere i gruppen «De moderne»</a:t>
            </a:r>
          </a:p>
        </p:txBody>
      </p:sp>
      <p:graphicFrame>
        <p:nvGraphicFramePr>
          <p:cNvPr id="21" name="Diagram 20">
            <a:extLst>
              <a:ext uri="{FF2B5EF4-FFF2-40B4-BE49-F238E27FC236}">
                <a16:creationId xmlns:a16="http://schemas.microsoft.com/office/drawing/2014/main" id="{1719E487-46A7-468D-82FB-1705E159C422}"/>
              </a:ext>
            </a:extLst>
          </p:cNvPr>
          <p:cNvGraphicFramePr/>
          <p:nvPr>
            <p:extLst>
              <p:ext uri="{D42A27DB-BD31-4B8C-83A1-F6EECF244321}">
                <p14:modId xmlns:p14="http://schemas.microsoft.com/office/powerpoint/2010/main" val="1863738486"/>
              </p:ext>
            </p:extLst>
          </p:nvPr>
        </p:nvGraphicFramePr>
        <p:xfrm>
          <a:off x="762397" y="1434877"/>
          <a:ext cx="4680520" cy="4896166"/>
        </p:xfrm>
        <a:graphic>
          <a:graphicData uri="http://schemas.openxmlformats.org/drawingml/2006/chart">
            <c:chart xmlns:c="http://schemas.openxmlformats.org/drawingml/2006/chart" xmlns:r="http://schemas.openxmlformats.org/officeDocument/2006/relationships" r:id="rId3"/>
          </a:graphicData>
        </a:graphic>
      </p:graphicFrame>
      <p:cxnSp>
        <p:nvCxnSpPr>
          <p:cNvPr id="22" name="Rett linje 21">
            <a:extLst>
              <a:ext uri="{FF2B5EF4-FFF2-40B4-BE49-F238E27FC236}">
                <a16:creationId xmlns:a16="http://schemas.microsoft.com/office/drawing/2014/main" id="{A9663DBF-D271-4269-BD55-DFBFB71781CA}"/>
              </a:ext>
            </a:extLst>
          </p:cNvPr>
          <p:cNvCxnSpPr>
            <a:cxnSpLocks/>
          </p:cNvCxnSpPr>
          <p:nvPr/>
        </p:nvCxnSpPr>
        <p:spPr>
          <a:xfrm>
            <a:off x="3071664" y="1493485"/>
            <a:ext cx="0" cy="4759700"/>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37" name="Diagram 36">
            <a:extLst>
              <a:ext uri="{FF2B5EF4-FFF2-40B4-BE49-F238E27FC236}">
                <a16:creationId xmlns:a16="http://schemas.microsoft.com/office/drawing/2014/main" id="{76DD959A-412C-4563-BB95-44D6751D5EC2}"/>
              </a:ext>
            </a:extLst>
          </p:cNvPr>
          <p:cNvGraphicFramePr/>
          <p:nvPr>
            <p:extLst>
              <p:ext uri="{D42A27DB-BD31-4B8C-83A1-F6EECF244321}">
                <p14:modId xmlns:p14="http://schemas.microsoft.com/office/powerpoint/2010/main" val="3056985262"/>
              </p:ext>
            </p:extLst>
          </p:nvPr>
        </p:nvGraphicFramePr>
        <p:xfrm>
          <a:off x="6244545" y="1412776"/>
          <a:ext cx="4680520" cy="4896166"/>
        </p:xfrm>
        <a:graphic>
          <a:graphicData uri="http://schemas.openxmlformats.org/drawingml/2006/chart">
            <c:chart xmlns:c="http://schemas.openxmlformats.org/drawingml/2006/chart" xmlns:r="http://schemas.openxmlformats.org/officeDocument/2006/relationships" r:id="rId4"/>
          </a:graphicData>
        </a:graphic>
      </p:graphicFrame>
      <p:cxnSp>
        <p:nvCxnSpPr>
          <p:cNvPr id="38" name="Rett linje 37">
            <a:extLst>
              <a:ext uri="{FF2B5EF4-FFF2-40B4-BE49-F238E27FC236}">
                <a16:creationId xmlns:a16="http://schemas.microsoft.com/office/drawing/2014/main" id="{1ACC9364-CE1F-4530-A06B-D60AE743271D}"/>
              </a:ext>
            </a:extLst>
          </p:cNvPr>
          <p:cNvCxnSpPr>
            <a:cxnSpLocks/>
          </p:cNvCxnSpPr>
          <p:nvPr/>
        </p:nvCxnSpPr>
        <p:spPr>
          <a:xfrm>
            <a:off x="8544272" y="1493485"/>
            <a:ext cx="0" cy="4759700"/>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pic>
        <p:nvPicPr>
          <p:cNvPr id="35" name="Picture 2" descr="Bilderesultat for GENDER ICON">
            <a:extLst>
              <a:ext uri="{FF2B5EF4-FFF2-40B4-BE49-F238E27FC236}">
                <a16:creationId xmlns:a16="http://schemas.microsoft.com/office/drawing/2014/main" id="{E55FAF7E-67A2-FA76-C984-52F7ECF7BA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60403" y="1516922"/>
            <a:ext cx="284139" cy="28702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Bilderesultat for AGE ICON">
            <a:extLst>
              <a:ext uri="{FF2B5EF4-FFF2-40B4-BE49-F238E27FC236}">
                <a16:creationId xmlns:a16="http://schemas.microsoft.com/office/drawing/2014/main" id="{69CDC052-B5B4-B55C-DD90-E1B6EAD785E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1683" y="1843345"/>
            <a:ext cx="361689" cy="33711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Bilderesultat for CHILDREN ICON">
            <a:extLst>
              <a:ext uri="{FF2B5EF4-FFF2-40B4-BE49-F238E27FC236}">
                <a16:creationId xmlns:a16="http://schemas.microsoft.com/office/drawing/2014/main" id="{0A30B352-6262-CAD9-CBEB-7A9065A1345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43967" y="2195342"/>
            <a:ext cx="337119" cy="337119"/>
          </a:xfrm>
          <a:prstGeom prst="rect">
            <a:avLst/>
          </a:prstGeom>
          <a:noFill/>
          <a:extLst>
            <a:ext uri="{909E8E84-426E-40DD-AFC4-6F175D3DCCD1}">
              <a14:hiddenFill xmlns:a14="http://schemas.microsoft.com/office/drawing/2010/main">
                <a:solidFill>
                  <a:srgbClr val="FFFFFF"/>
                </a:solidFill>
              </a14:hiddenFill>
            </a:ext>
          </a:extLst>
        </p:spPr>
      </p:pic>
      <p:pic>
        <p:nvPicPr>
          <p:cNvPr id="40" name="Bilde 39">
            <a:extLst>
              <a:ext uri="{FF2B5EF4-FFF2-40B4-BE49-F238E27FC236}">
                <a16:creationId xmlns:a16="http://schemas.microsoft.com/office/drawing/2014/main" id="{3110FADE-164C-1F11-03E0-F7CB6278C4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31682" y="2874056"/>
            <a:ext cx="361690" cy="207936"/>
          </a:xfrm>
          <a:prstGeom prst="rect">
            <a:avLst/>
          </a:prstGeom>
        </p:spPr>
      </p:pic>
      <p:pic>
        <p:nvPicPr>
          <p:cNvPr id="41" name="Picture 12" descr="Bilderesultat for INCOME ICON">
            <a:extLst>
              <a:ext uri="{FF2B5EF4-FFF2-40B4-BE49-F238E27FC236}">
                <a16:creationId xmlns:a16="http://schemas.microsoft.com/office/drawing/2014/main" id="{86C3A4F8-2688-6AF8-AC08-52935486392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20034" y="3142758"/>
            <a:ext cx="373338" cy="348688"/>
          </a:xfrm>
          <a:prstGeom prst="rect">
            <a:avLst/>
          </a:prstGeom>
          <a:noFill/>
          <a:extLst>
            <a:ext uri="{909E8E84-426E-40DD-AFC4-6F175D3DCCD1}">
              <a14:hiddenFill xmlns:a14="http://schemas.microsoft.com/office/drawing/2010/main">
                <a:solidFill>
                  <a:srgbClr val="FFFFFF"/>
                </a:solidFill>
              </a14:hiddenFill>
            </a:ext>
          </a:extLst>
        </p:spPr>
      </p:pic>
      <p:pic>
        <p:nvPicPr>
          <p:cNvPr id="42" name="Bilde 41">
            <a:extLst>
              <a:ext uri="{FF2B5EF4-FFF2-40B4-BE49-F238E27FC236}">
                <a16:creationId xmlns:a16="http://schemas.microsoft.com/office/drawing/2014/main" id="{9E3C5A9D-59DC-7D3B-BFFD-9E9A91AFB18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5625451" y="3518236"/>
            <a:ext cx="335897" cy="272810"/>
          </a:xfrm>
          <a:prstGeom prst="rect">
            <a:avLst/>
          </a:prstGeom>
        </p:spPr>
      </p:pic>
      <p:pic>
        <p:nvPicPr>
          <p:cNvPr id="43" name="Picture 19" descr="Household Icons - Download Free Vector Icons | Noun Project">
            <a:extLst>
              <a:ext uri="{FF2B5EF4-FFF2-40B4-BE49-F238E27FC236}">
                <a16:creationId xmlns:a16="http://schemas.microsoft.com/office/drawing/2014/main" id="{BC328A1C-6ECB-18A7-AB01-6EB947C3CE1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44762" y="2522960"/>
            <a:ext cx="324491" cy="324491"/>
          </a:xfrm>
          <a:prstGeom prst="rect">
            <a:avLst/>
          </a:prstGeom>
          <a:noFill/>
          <a:extLst>
            <a:ext uri="{909E8E84-426E-40DD-AFC4-6F175D3DCCD1}">
              <a14:hiddenFill xmlns:a14="http://schemas.microsoft.com/office/drawing/2010/main">
                <a:solidFill>
                  <a:srgbClr val="FFFFFF"/>
                </a:solidFill>
              </a14:hiddenFill>
            </a:ext>
          </a:extLst>
        </p:spPr>
      </p:pic>
      <p:pic>
        <p:nvPicPr>
          <p:cNvPr id="44" name="Grafikk 43" descr="Handlevogn kontur">
            <a:extLst>
              <a:ext uri="{FF2B5EF4-FFF2-40B4-BE49-F238E27FC236}">
                <a16:creationId xmlns:a16="http://schemas.microsoft.com/office/drawing/2014/main" id="{811F7474-AE5C-5236-9CF5-2DD3BDB39DF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664563" y="4166924"/>
            <a:ext cx="304690" cy="304690"/>
          </a:xfrm>
          <a:prstGeom prst="rect">
            <a:avLst/>
          </a:prstGeom>
        </p:spPr>
      </p:pic>
      <p:pic>
        <p:nvPicPr>
          <p:cNvPr id="45" name="Grafikk 44" descr="Bøker på hylle med heldekkende fyll">
            <a:extLst>
              <a:ext uri="{FF2B5EF4-FFF2-40B4-BE49-F238E27FC236}">
                <a16:creationId xmlns:a16="http://schemas.microsoft.com/office/drawing/2014/main" id="{65C06C9E-2EFF-6004-5DBE-E9540903CD7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640580" y="4502273"/>
            <a:ext cx="335916" cy="335916"/>
          </a:xfrm>
          <a:prstGeom prst="rect">
            <a:avLst/>
          </a:prstGeom>
        </p:spPr>
      </p:pic>
      <p:pic>
        <p:nvPicPr>
          <p:cNvPr id="46" name="Picture 4" descr="World International Language Icon Thin Line Vector Stock Vector -  Illustration of globe, country: 174303821">
            <a:extLst>
              <a:ext uri="{FF2B5EF4-FFF2-40B4-BE49-F238E27FC236}">
                <a16:creationId xmlns:a16="http://schemas.microsoft.com/office/drawing/2014/main" id="{605D60D0-18FE-505C-6887-1AB25EE31D3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619644" y="4853864"/>
            <a:ext cx="365655" cy="365655"/>
          </a:xfrm>
          <a:prstGeom prst="rect">
            <a:avLst/>
          </a:prstGeom>
          <a:noFill/>
          <a:extLst>
            <a:ext uri="{909E8E84-426E-40DD-AFC4-6F175D3DCCD1}">
              <a14:hiddenFill xmlns:a14="http://schemas.microsoft.com/office/drawing/2010/main">
                <a:solidFill>
                  <a:srgbClr val="FFFFFF"/>
                </a:solidFill>
              </a14:hiddenFill>
            </a:ext>
          </a:extLst>
        </p:spPr>
      </p:pic>
      <p:pic>
        <p:nvPicPr>
          <p:cNvPr id="47" name="Bilde 46">
            <a:extLst>
              <a:ext uri="{FF2B5EF4-FFF2-40B4-BE49-F238E27FC236}">
                <a16:creationId xmlns:a16="http://schemas.microsoft.com/office/drawing/2014/main" id="{64FADBAF-A6C2-1C81-13E6-9C7C288CDD23}"/>
              </a:ext>
            </a:extLst>
          </p:cNvPr>
          <p:cNvPicPr>
            <a:picLocks noChangeAspect="1"/>
          </p:cNvPicPr>
          <p:nvPr/>
        </p:nvPicPr>
        <p:blipFill>
          <a:blip r:embed="rId17"/>
          <a:stretch>
            <a:fillRect/>
          </a:stretch>
        </p:blipFill>
        <p:spPr>
          <a:xfrm>
            <a:off x="5591944" y="5944817"/>
            <a:ext cx="304690" cy="308368"/>
          </a:xfrm>
          <a:prstGeom prst="rect">
            <a:avLst/>
          </a:prstGeom>
        </p:spPr>
      </p:pic>
      <p:pic>
        <p:nvPicPr>
          <p:cNvPr id="48" name="Bilde 47">
            <a:extLst>
              <a:ext uri="{FF2B5EF4-FFF2-40B4-BE49-F238E27FC236}">
                <a16:creationId xmlns:a16="http://schemas.microsoft.com/office/drawing/2014/main" id="{81DB0806-0FBB-0DEB-5BB6-BF97BD924FCE}"/>
              </a:ext>
            </a:extLst>
          </p:cNvPr>
          <p:cNvPicPr>
            <a:picLocks noChangeAspect="1"/>
          </p:cNvPicPr>
          <p:nvPr/>
        </p:nvPicPr>
        <p:blipFill>
          <a:blip r:embed="rId18"/>
          <a:stretch>
            <a:fillRect/>
          </a:stretch>
        </p:blipFill>
        <p:spPr>
          <a:xfrm>
            <a:off x="5651365" y="5583753"/>
            <a:ext cx="317888" cy="324214"/>
          </a:xfrm>
          <a:prstGeom prst="rect">
            <a:avLst/>
          </a:prstGeom>
        </p:spPr>
      </p:pic>
      <p:pic>
        <p:nvPicPr>
          <p:cNvPr id="49" name="Bilde 48">
            <a:extLst>
              <a:ext uri="{FF2B5EF4-FFF2-40B4-BE49-F238E27FC236}">
                <a16:creationId xmlns:a16="http://schemas.microsoft.com/office/drawing/2014/main" id="{6FBCB286-F08A-A7DB-ABBA-7AE2BBF92531}"/>
              </a:ext>
            </a:extLst>
          </p:cNvPr>
          <p:cNvPicPr>
            <a:picLocks noChangeAspect="1"/>
          </p:cNvPicPr>
          <p:nvPr/>
        </p:nvPicPr>
        <p:blipFill>
          <a:blip r:embed="rId19"/>
          <a:stretch>
            <a:fillRect/>
          </a:stretch>
        </p:blipFill>
        <p:spPr>
          <a:xfrm>
            <a:off x="5620142" y="5293253"/>
            <a:ext cx="384768" cy="223414"/>
          </a:xfrm>
          <a:prstGeom prst="rect">
            <a:avLst/>
          </a:prstGeom>
        </p:spPr>
      </p:pic>
      <p:pic>
        <p:nvPicPr>
          <p:cNvPr id="50" name="Bilde 49">
            <a:extLst>
              <a:ext uri="{FF2B5EF4-FFF2-40B4-BE49-F238E27FC236}">
                <a16:creationId xmlns:a16="http://schemas.microsoft.com/office/drawing/2014/main" id="{B3D644A6-D357-3974-7C00-AFF53F6E614C}"/>
              </a:ext>
            </a:extLst>
          </p:cNvPr>
          <p:cNvPicPr>
            <a:picLocks noChangeAspect="1"/>
          </p:cNvPicPr>
          <p:nvPr/>
        </p:nvPicPr>
        <p:blipFill>
          <a:blip r:embed="rId20"/>
          <a:stretch>
            <a:fillRect/>
          </a:stretch>
        </p:blipFill>
        <p:spPr>
          <a:xfrm>
            <a:off x="5656327" y="3832257"/>
            <a:ext cx="283145" cy="304008"/>
          </a:xfrm>
          <a:prstGeom prst="rect">
            <a:avLst/>
          </a:prstGeom>
        </p:spPr>
      </p:pic>
      <p:sp>
        <p:nvSpPr>
          <p:cNvPr id="51" name="TekstSylinder 50">
            <a:extLst>
              <a:ext uri="{FF2B5EF4-FFF2-40B4-BE49-F238E27FC236}">
                <a16:creationId xmlns:a16="http://schemas.microsoft.com/office/drawing/2014/main" id="{49268CDE-2E3F-8ECC-2A6F-799EB660E071}"/>
              </a:ext>
            </a:extLst>
          </p:cNvPr>
          <p:cNvSpPr txBox="1"/>
          <p:nvPr/>
        </p:nvSpPr>
        <p:spPr>
          <a:xfrm>
            <a:off x="653278" y="6301262"/>
            <a:ext cx="4542802" cy="230832"/>
          </a:xfrm>
          <a:prstGeom prst="rect">
            <a:avLst/>
          </a:prstGeom>
          <a:noFill/>
        </p:spPr>
        <p:txBody>
          <a:bodyPr wrap="square" rtlCol="0">
            <a:spAutoFit/>
          </a:bodyPr>
          <a:lstStyle/>
          <a:p>
            <a:r>
              <a:rPr lang="nb-NO" sz="900" i="1" dirty="0"/>
              <a:t>Signifikante forskjeller er markert med grønt for høyere enn total og rødt for lavere</a:t>
            </a:r>
          </a:p>
        </p:txBody>
      </p:sp>
      <p:sp>
        <p:nvSpPr>
          <p:cNvPr id="53" name="TekstSylinder 52">
            <a:extLst>
              <a:ext uri="{FF2B5EF4-FFF2-40B4-BE49-F238E27FC236}">
                <a16:creationId xmlns:a16="http://schemas.microsoft.com/office/drawing/2014/main" id="{F7BFFB0C-4B38-DF8E-2498-EC5E2CF4BDD2}"/>
              </a:ext>
            </a:extLst>
          </p:cNvPr>
          <p:cNvSpPr txBox="1"/>
          <p:nvPr/>
        </p:nvSpPr>
        <p:spPr>
          <a:xfrm>
            <a:off x="0" y="6651913"/>
            <a:ext cx="12117800" cy="230832"/>
          </a:xfrm>
          <a:prstGeom prst="rect">
            <a:avLst/>
          </a:prstGeom>
          <a:noFill/>
        </p:spPr>
        <p:txBody>
          <a:bodyPr wrap="square" rtlCol="0">
            <a:spAutoFit/>
          </a:bodyPr>
          <a:lstStyle/>
          <a:p>
            <a:r>
              <a:rPr lang="nb-NO" sz="900" b="1"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Tenk på formatet på de [antall ] bøkene du kjøpte i 2021. Hvor stor andel kjøpte du i ulike formater? Fordel 100 poeng/prosent. Viser andel bokkjøpere (71% av befolkningen) som kjøpte </a:t>
            </a:r>
            <a:r>
              <a:rPr lang="nb-NO" sz="900" b="1"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e-</a:t>
            </a:r>
            <a:r>
              <a:rPr lang="nb-NO" sz="900" b="1"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bøker</a:t>
            </a:r>
            <a:endParaRPr lang="nb-NO" sz="900"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696674909"/>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EDC1EEAE-46CA-1A40-B999-9F9534D40DCD}"/>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7058" name="think-cell Slide" r:id="rId6" imgW="7772400" imgH="10058400" progId="TCLayout.ActiveDocument.1">
                  <p:embed/>
                </p:oleObj>
              </mc:Choice>
              <mc:Fallback>
                <p:oleObj name="think-cell Slide" r:id="rId6" imgW="7772400" imgH="10058400" progId="TCLayout.ActiveDocument.1">
                  <p:embed/>
                  <p:pic>
                    <p:nvPicPr>
                      <p:cNvPr id="8" name="Objekt 7" hidden="1">
                        <a:extLst>
                          <a:ext uri="{FF2B5EF4-FFF2-40B4-BE49-F238E27FC236}">
                            <a16:creationId xmlns:a16="http://schemas.microsoft.com/office/drawing/2014/main" id="{EDC1EEAE-46CA-1A40-B999-9F9534D40DCD}"/>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96225CB2-7BAD-A24A-BE90-5415978EB110}"/>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1600" b="1" dirty="0">
              <a:latin typeface="Arial" panose="020B0604020202020204" pitchFamily="34" charset="0"/>
              <a:ea typeface="+mj-ea"/>
              <a:cs typeface="+mj-cs"/>
              <a:sym typeface="Arial" panose="020B0604020202020204" pitchFamily="34" charset="0"/>
            </a:endParaRPr>
          </a:p>
        </p:txBody>
      </p:sp>
      <p:sp>
        <p:nvSpPr>
          <p:cNvPr id="57" name="Rektangel 56"/>
          <p:cNvSpPr/>
          <p:nvPr/>
        </p:nvSpPr>
        <p:spPr>
          <a:xfrm>
            <a:off x="9708562" y="6597352"/>
            <a:ext cx="2483438" cy="26064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b-NO" sz="900" i="1" dirty="0">
                <a:solidFill>
                  <a:schemeClr val="tx1"/>
                </a:solidFill>
                <a:latin typeface="Arial" panose="020B0604020202020204" pitchFamily="34" charset="0"/>
                <a:cs typeface="Arial" panose="020B0604020202020204" pitchFamily="34" charset="0"/>
              </a:rPr>
              <a:t>Befolkning 2021 16+: 4.406.000  (Kilde SSB)</a:t>
            </a:r>
          </a:p>
        </p:txBody>
      </p:sp>
      <p:sp>
        <p:nvSpPr>
          <p:cNvPr id="37" name="Tittel 1">
            <a:extLst>
              <a:ext uri="{FF2B5EF4-FFF2-40B4-BE49-F238E27FC236}">
                <a16:creationId xmlns:a16="http://schemas.microsoft.com/office/drawing/2014/main" id="{8FA79C3F-4758-4FAD-95BA-45746B69246F}"/>
              </a:ext>
            </a:extLst>
          </p:cNvPr>
          <p:cNvSpPr>
            <a:spLocks noGrp="1"/>
          </p:cNvSpPr>
          <p:nvPr>
            <p:ph type="title"/>
          </p:nvPr>
        </p:nvSpPr>
        <p:spPr>
          <a:xfrm>
            <a:off x="699784" y="558823"/>
            <a:ext cx="11084848" cy="812894"/>
          </a:xfrm>
        </p:spPr>
        <p:txBody>
          <a:bodyPr anchor="ctr"/>
          <a:lstStyle/>
          <a:p>
            <a:r>
              <a:rPr lang="nb-NO" sz="1200" dirty="0">
                <a:solidFill>
                  <a:schemeClr val="tx1">
                    <a:lumMod val="50000"/>
                    <a:lumOff val="50000"/>
                  </a:schemeClr>
                </a:solidFill>
              </a:rPr>
              <a:t>KJØPEGRUPPER (</a:t>
            </a:r>
            <a:r>
              <a:rPr lang="nb-NO" sz="1200" b="1"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Hvor mange bøker vil du anslå at du kjøpte i 2021 </a:t>
            </a:r>
            <a:r>
              <a:rPr lang="nb-NO" sz="1200" b="1" dirty="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a:t>
            </a:r>
            <a:r>
              <a:rPr lang="nb-NO" sz="1200" dirty="0">
                <a:solidFill>
                  <a:schemeClr val="tx1">
                    <a:lumMod val="50000"/>
                    <a:lumOff val="50000"/>
                  </a:schemeClr>
                </a:solidFill>
              </a:rPr>
              <a:t>:</a:t>
            </a:r>
            <a:br>
              <a:rPr lang="nb-NO" sz="1200" dirty="0">
                <a:solidFill>
                  <a:schemeClr val="tx1">
                    <a:lumMod val="50000"/>
                    <a:lumOff val="50000"/>
                  </a:schemeClr>
                </a:solidFill>
              </a:rPr>
            </a:br>
            <a:r>
              <a:rPr lang="nb-NO" dirty="0">
                <a:solidFill>
                  <a:schemeClr val="tx1"/>
                </a:solidFill>
              </a:rPr>
              <a:t>13% i befolkningen kjøpte 25 bøker eller - 2 bøker per måned i gjennomsnitt</a:t>
            </a:r>
            <a:br>
              <a:rPr lang="nb-NO" dirty="0">
                <a:solidFill>
                  <a:schemeClr val="tx1"/>
                </a:solidFill>
              </a:rPr>
            </a:br>
            <a:r>
              <a:rPr lang="nb-NO" sz="1200" dirty="0">
                <a:solidFill>
                  <a:schemeClr val="tx1"/>
                </a:solidFill>
              </a:rPr>
              <a:t>4 av 10 kjøpte mer enn en bok i kvartalet i snitt</a:t>
            </a:r>
            <a:endParaRPr lang="en-US" sz="1200" dirty="0">
              <a:solidFill>
                <a:schemeClr val="tx1"/>
              </a:solidFill>
            </a:endParaRPr>
          </a:p>
        </p:txBody>
      </p:sp>
      <p:sp>
        <p:nvSpPr>
          <p:cNvPr id="21" name="Rektangel 20">
            <a:extLst>
              <a:ext uri="{FF2B5EF4-FFF2-40B4-BE49-F238E27FC236}">
                <a16:creationId xmlns:a16="http://schemas.microsoft.com/office/drawing/2014/main" id="{35E1F9CA-D5A1-4854-8966-E0D4150CA5A0}"/>
              </a:ext>
            </a:extLst>
          </p:cNvPr>
          <p:cNvSpPr/>
          <p:nvPr/>
        </p:nvSpPr>
        <p:spPr>
          <a:xfrm>
            <a:off x="776485" y="5474253"/>
            <a:ext cx="2067792" cy="562653"/>
          </a:xfrm>
          <a:prstGeom prst="rect">
            <a:avLst/>
          </a:prstGeom>
          <a:solidFill>
            <a:schemeClr val="tx2">
              <a:lumMod val="20000"/>
              <a:lumOff val="80000"/>
            </a:schemeClr>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b-NO" b="1" dirty="0">
                <a:solidFill>
                  <a:schemeClr val="accent2">
                    <a:lumMod val="50000"/>
                  </a:schemeClr>
                </a:solidFill>
              </a:rPr>
              <a:t>IKKE-KJØPER (29%)</a:t>
            </a:r>
          </a:p>
          <a:p>
            <a:pPr algn="ctr"/>
            <a:r>
              <a:rPr lang="nb-NO" b="1" dirty="0">
                <a:solidFill>
                  <a:schemeClr val="accent2">
                    <a:lumMod val="50000"/>
                  </a:schemeClr>
                </a:solidFill>
              </a:rPr>
              <a:t>Ca. 1260.000 personer</a:t>
            </a:r>
          </a:p>
          <a:p>
            <a:pPr algn="ctr"/>
            <a:r>
              <a:rPr lang="nb-NO" sz="800" i="1" dirty="0">
                <a:solidFill>
                  <a:schemeClr val="accent2">
                    <a:lumMod val="50000"/>
                  </a:schemeClr>
                </a:solidFill>
              </a:rPr>
              <a:t>Kjøpte ingen bøker i 2021</a:t>
            </a:r>
          </a:p>
        </p:txBody>
      </p:sp>
      <p:pic>
        <p:nvPicPr>
          <p:cNvPr id="56" name="Picture 153" descr="Free Image on Pixabay - Man, Walking, Confident, Silhouette | Silhouette  people, Person silhouette, Silhouette man">
            <a:extLst>
              <a:ext uri="{FF2B5EF4-FFF2-40B4-BE49-F238E27FC236}">
                <a16:creationId xmlns:a16="http://schemas.microsoft.com/office/drawing/2014/main" id="{0767B401-8A88-498A-A562-61106E3579F8}"/>
              </a:ext>
            </a:extLst>
          </p:cNvPr>
          <p:cNvPicPr>
            <a:picLocks noChangeAspect="1" noChangeArrowheads="1"/>
          </p:cNvPicPr>
          <p:nvPr/>
        </p:nvPicPr>
        <p:blipFill>
          <a:blip r:embed="rId8" cstate="email">
            <a:duotone>
              <a:srgbClr val="002060">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1384271" y="2169545"/>
            <a:ext cx="1615385" cy="323077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57" descr="Kvinne Figur Slank - Gratis vektorgrafikk på Pixabay">
            <a:extLst>
              <a:ext uri="{FF2B5EF4-FFF2-40B4-BE49-F238E27FC236}">
                <a16:creationId xmlns:a16="http://schemas.microsoft.com/office/drawing/2014/main" id="{9BE249AC-05D3-45F5-A28C-9CEE9B89DB14}"/>
              </a:ext>
            </a:extLst>
          </p:cNvPr>
          <p:cNvPicPr>
            <a:picLocks noChangeAspect="1" noChangeArrowheads="1"/>
          </p:cNvPicPr>
          <p:nvPr/>
        </p:nvPicPr>
        <p:blipFill>
          <a:blip r:embed="rId9" cstate="email">
            <a:duotone>
              <a:srgbClr val="C00000">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767408" y="3092712"/>
            <a:ext cx="1153803" cy="2307603"/>
          </a:xfrm>
          <a:prstGeom prst="rect">
            <a:avLst/>
          </a:prstGeom>
          <a:noFill/>
          <a:extLst>
            <a:ext uri="{909E8E84-426E-40DD-AFC4-6F175D3DCCD1}">
              <a14:hiddenFill xmlns:a14="http://schemas.microsoft.com/office/drawing/2010/main">
                <a:solidFill>
                  <a:srgbClr val="FFFFFF"/>
                </a:solidFill>
              </a14:hiddenFill>
            </a:ext>
          </a:extLst>
        </p:spPr>
      </p:pic>
      <p:sp>
        <p:nvSpPr>
          <p:cNvPr id="60" name="TekstSylinder 59">
            <a:extLst>
              <a:ext uri="{FF2B5EF4-FFF2-40B4-BE49-F238E27FC236}">
                <a16:creationId xmlns:a16="http://schemas.microsoft.com/office/drawing/2014/main" id="{302C4176-EE94-486A-B08E-EFF24053D9C4}"/>
              </a:ext>
            </a:extLst>
          </p:cNvPr>
          <p:cNvSpPr txBox="1"/>
          <p:nvPr/>
        </p:nvSpPr>
        <p:spPr>
          <a:xfrm>
            <a:off x="1081531" y="2846491"/>
            <a:ext cx="600174" cy="246221"/>
          </a:xfrm>
          <a:prstGeom prst="rect">
            <a:avLst/>
          </a:prstGeom>
          <a:noFill/>
        </p:spPr>
        <p:txBody>
          <a:bodyPr wrap="square" rtlCol="0">
            <a:spAutoFit/>
          </a:bodyPr>
          <a:lstStyle/>
          <a:p>
            <a:pPr algn="ctr"/>
            <a:r>
              <a:rPr lang="nb-NO" sz="1000" b="1" dirty="0">
                <a:solidFill>
                  <a:srgbClr val="C00000"/>
                </a:solidFill>
              </a:rPr>
              <a:t>23%</a:t>
            </a:r>
          </a:p>
        </p:txBody>
      </p:sp>
      <p:sp>
        <p:nvSpPr>
          <p:cNvPr id="61" name="TekstSylinder 60">
            <a:extLst>
              <a:ext uri="{FF2B5EF4-FFF2-40B4-BE49-F238E27FC236}">
                <a16:creationId xmlns:a16="http://schemas.microsoft.com/office/drawing/2014/main" id="{166C3A2A-B1CE-4E37-992A-0A8C58DD8CC8}"/>
              </a:ext>
            </a:extLst>
          </p:cNvPr>
          <p:cNvSpPr txBox="1"/>
          <p:nvPr/>
        </p:nvSpPr>
        <p:spPr>
          <a:xfrm>
            <a:off x="1891876" y="1910631"/>
            <a:ext cx="600174" cy="246221"/>
          </a:xfrm>
          <a:prstGeom prst="rect">
            <a:avLst/>
          </a:prstGeom>
          <a:noFill/>
        </p:spPr>
        <p:txBody>
          <a:bodyPr wrap="square" rtlCol="0">
            <a:spAutoFit/>
          </a:bodyPr>
          <a:lstStyle/>
          <a:p>
            <a:pPr algn="ctr"/>
            <a:r>
              <a:rPr lang="nb-NO" sz="1000" b="1" dirty="0">
                <a:solidFill>
                  <a:schemeClr val="accent2">
                    <a:lumMod val="50000"/>
                  </a:schemeClr>
                </a:solidFill>
              </a:rPr>
              <a:t>34%</a:t>
            </a:r>
          </a:p>
        </p:txBody>
      </p:sp>
      <p:pic>
        <p:nvPicPr>
          <p:cNvPr id="68" name="Picture 153" descr="Free Image on Pixabay - Man, Walking, Confident, Silhouette | Silhouette  people, Person silhouette, Silhouette man">
            <a:extLst>
              <a:ext uri="{FF2B5EF4-FFF2-40B4-BE49-F238E27FC236}">
                <a16:creationId xmlns:a16="http://schemas.microsoft.com/office/drawing/2014/main" id="{BEB4BFBF-20B4-4D49-8790-C535DFF559B4}"/>
              </a:ext>
            </a:extLst>
          </p:cNvPr>
          <p:cNvPicPr>
            <a:picLocks noChangeAspect="1" noChangeArrowheads="1"/>
          </p:cNvPicPr>
          <p:nvPr/>
        </p:nvPicPr>
        <p:blipFill>
          <a:blip r:embed="rId8" cstate="email">
            <a:duotone>
              <a:srgbClr val="002060">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3503557" y="2194934"/>
            <a:ext cx="1462778" cy="292555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57" descr="Kvinne Figur Slank - Gratis vektorgrafikk på Pixabay">
            <a:extLst>
              <a:ext uri="{FF2B5EF4-FFF2-40B4-BE49-F238E27FC236}">
                <a16:creationId xmlns:a16="http://schemas.microsoft.com/office/drawing/2014/main" id="{B5C395B7-938C-4E69-9066-38EB099F0D92}"/>
              </a:ext>
            </a:extLst>
          </p:cNvPr>
          <p:cNvPicPr>
            <a:picLocks noChangeAspect="1" noChangeArrowheads="1"/>
          </p:cNvPicPr>
          <p:nvPr/>
        </p:nvPicPr>
        <p:blipFill>
          <a:blip r:embed="rId9" cstate="email">
            <a:duotone>
              <a:srgbClr val="C00000">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2924660" y="2294944"/>
            <a:ext cx="1412774" cy="282554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53" descr="Free Image on Pixabay - Man, Walking, Confident, Silhouette | Silhouette  people, Person silhouette, Silhouette man">
            <a:extLst>
              <a:ext uri="{FF2B5EF4-FFF2-40B4-BE49-F238E27FC236}">
                <a16:creationId xmlns:a16="http://schemas.microsoft.com/office/drawing/2014/main" id="{973F5BC2-6A5D-4534-BFE3-EF63315B10FB}"/>
              </a:ext>
            </a:extLst>
          </p:cNvPr>
          <p:cNvPicPr>
            <a:picLocks noChangeAspect="1" noChangeArrowheads="1"/>
          </p:cNvPicPr>
          <p:nvPr/>
        </p:nvPicPr>
        <p:blipFill>
          <a:blip r:embed="rId8" cstate="email">
            <a:duotone>
              <a:srgbClr val="002060">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5887361" y="2483017"/>
            <a:ext cx="1173731" cy="234746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57" descr="Kvinne Figur Slank - Gratis vektorgrafikk på Pixabay">
            <a:extLst>
              <a:ext uri="{FF2B5EF4-FFF2-40B4-BE49-F238E27FC236}">
                <a16:creationId xmlns:a16="http://schemas.microsoft.com/office/drawing/2014/main" id="{A6A1A9F1-D8BB-43CA-96BC-D8F0323111EE}"/>
              </a:ext>
            </a:extLst>
          </p:cNvPr>
          <p:cNvPicPr>
            <a:picLocks noChangeAspect="1" noChangeArrowheads="1"/>
          </p:cNvPicPr>
          <p:nvPr/>
        </p:nvPicPr>
        <p:blipFill>
          <a:blip r:embed="rId9" cstate="email">
            <a:duotone>
              <a:srgbClr val="C00000">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5087550" y="1926912"/>
            <a:ext cx="1452085" cy="290417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53" descr="Free Image on Pixabay - Man, Walking, Confident, Silhouette | Silhouette  people, Person silhouette, Silhouette man">
            <a:extLst>
              <a:ext uri="{FF2B5EF4-FFF2-40B4-BE49-F238E27FC236}">
                <a16:creationId xmlns:a16="http://schemas.microsoft.com/office/drawing/2014/main" id="{61D37C8B-77A6-404B-9FD9-1AFAE627DBFE}"/>
              </a:ext>
            </a:extLst>
          </p:cNvPr>
          <p:cNvPicPr>
            <a:picLocks noChangeAspect="1" noChangeArrowheads="1"/>
          </p:cNvPicPr>
          <p:nvPr/>
        </p:nvPicPr>
        <p:blipFill>
          <a:blip r:embed="rId8" cstate="email">
            <a:duotone>
              <a:srgbClr val="002060">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8041916" y="3820344"/>
            <a:ext cx="358339" cy="716677"/>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57" descr="Kvinne Figur Slank - Gratis vektorgrafikk på Pixabay">
            <a:extLst>
              <a:ext uri="{FF2B5EF4-FFF2-40B4-BE49-F238E27FC236}">
                <a16:creationId xmlns:a16="http://schemas.microsoft.com/office/drawing/2014/main" id="{6952D49C-E5FC-4FBB-BD65-394A9CD312D7}"/>
              </a:ext>
            </a:extLst>
          </p:cNvPr>
          <p:cNvPicPr>
            <a:picLocks noChangeAspect="1" noChangeArrowheads="1"/>
          </p:cNvPicPr>
          <p:nvPr/>
        </p:nvPicPr>
        <p:blipFill>
          <a:blip r:embed="rId9" cstate="email">
            <a:duotone>
              <a:srgbClr val="C00000">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7575433" y="3608000"/>
            <a:ext cx="477992" cy="955984"/>
          </a:xfrm>
          <a:prstGeom prst="rect">
            <a:avLst/>
          </a:prstGeom>
          <a:noFill/>
          <a:extLst>
            <a:ext uri="{909E8E84-426E-40DD-AFC4-6F175D3DCCD1}">
              <a14:hiddenFill xmlns:a14="http://schemas.microsoft.com/office/drawing/2010/main">
                <a:solidFill>
                  <a:srgbClr val="FFFFFF"/>
                </a:solidFill>
              </a14:hiddenFill>
            </a:ext>
          </a:extLst>
        </p:spPr>
      </p:pic>
      <p:sp>
        <p:nvSpPr>
          <p:cNvPr id="100" name="TekstSylinder 99">
            <a:extLst>
              <a:ext uri="{FF2B5EF4-FFF2-40B4-BE49-F238E27FC236}">
                <a16:creationId xmlns:a16="http://schemas.microsoft.com/office/drawing/2014/main" id="{9818F7D7-65F3-4584-B7E8-08ED00AE15B2}"/>
              </a:ext>
            </a:extLst>
          </p:cNvPr>
          <p:cNvSpPr txBox="1"/>
          <p:nvPr/>
        </p:nvSpPr>
        <p:spPr>
          <a:xfrm>
            <a:off x="3358361" y="2039389"/>
            <a:ext cx="600174" cy="246221"/>
          </a:xfrm>
          <a:prstGeom prst="rect">
            <a:avLst/>
          </a:prstGeom>
          <a:noFill/>
        </p:spPr>
        <p:txBody>
          <a:bodyPr wrap="square" rtlCol="0">
            <a:spAutoFit/>
          </a:bodyPr>
          <a:lstStyle/>
          <a:p>
            <a:pPr algn="ctr"/>
            <a:r>
              <a:rPr lang="nb-NO" sz="1000" b="1" dirty="0">
                <a:solidFill>
                  <a:srgbClr val="C00000"/>
                </a:solidFill>
              </a:rPr>
              <a:t>30%</a:t>
            </a:r>
          </a:p>
        </p:txBody>
      </p:sp>
      <p:sp>
        <p:nvSpPr>
          <p:cNvPr id="101" name="TekstSylinder 100">
            <a:extLst>
              <a:ext uri="{FF2B5EF4-FFF2-40B4-BE49-F238E27FC236}">
                <a16:creationId xmlns:a16="http://schemas.microsoft.com/office/drawing/2014/main" id="{C0F82C74-1278-442F-906A-7DA789CE601F}"/>
              </a:ext>
            </a:extLst>
          </p:cNvPr>
          <p:cNvSpPr txBox="1"/>
          <p:nvPr/>
        </p:nvSpPr>
        <p:spPr>
          <a:xfrm>
            <a:off x="3934859" y="1926912"/>
            <a:ext cx="600174" cy="246221"/>
          </a:xfrm>
          <a:prstGeom prst="rect">
            <a:avLst/>
          </a:prstGeom>
          <a:noFill/>
        </p:spPr>
        <p:txBody>
          <a:bodyPr wrap="square" rtlCol="0">
            <a:spAutoFit/>
          </a:bodyPr>
          <a:lstStyle/>
          <a:p>
            <a:pPr algn="ctr"/>
            <a:r>
              <a:rPr lang="nb-NO" sz="1000" b="1" dirty="0">
                <a:solidFill>
                  <a:schemeClr val="accent2">
                    <a:lumMod val="50000"/>
                  </a:schemeClr>
                </a:solidFill>
              </a:rPr>
              <a:t>31%</a:t>
            </a:r>
          </a:p>
        </p:txBody>
      </p:sp>
      <p:sp>
        <p:nvSpPr>
          <p:cNvPr id="102" name="TekstSylinder 101">
            <a:extLst>
              <a:ext uri="{FF2B5EF4-FFF2-40B4-BE49-F238E27FC236}">
                <a16:creationId xmlns:a16="http://schemas.microsoft.com/office/drawing/2014/main" id="{5881B88E-A7A7-4476-BE10-53F453D753A2}"/>
              </a:ext>
            </a:extLst>
          </p:cNvPr>
          <p:cNvSpPr txBox="1"/>
          <p:nvPr/>
        </p:nvSpPr>
        <p:spPr>
          <a:xfrm>
            <a:off x="5587274" y="1681145"/>
            <a:ext cx="600174" cy="246221"/>
          </a:xfrm>
          <a:prstGeom prst="rect">
            <a:avLst/>
          </a:prstGeom>
          <a:noFill/>
        </p:spPr>
        <p:txBody>
          <a:bodyPr wrap="square" rtlCol="0">
            <a:spAutoFit/>
          </a:bodyPr>
          <a:lstStyle/>
          <a:p>
            <a:pPr algn="ctr"/>
            <a:r>
              <a:rPr lang="nb-NO" sz="1000" b="1" dirty="0">
                <a:solidFill>
                  <a:srgbClr val="C00000"/>
                </a:solidFill>
              </a:rPr>
              <a:t>31%</a:t>
            </a:r>
          </a:p>
        </p:txBody>
      </p:sp>
      <p:sp>
        <p:nvSpPr>
          <p:cNvPr id="103" name="TekstSylinder 102">
            <a:extLst>
              <a:ext uri="{FF2B5EF4-FFF2-40B4-BE49-F238E27FC236}">
                <a16:creationId xmlns:a16="http://schemas.microsoft.com/office/drawing/2014/main" id="{9CE2FD52-3636-4C03-9EFD-7E853B56AB62}"/>
              </a:ext>
            </a:extLst>
          </p:cNvPr>
          <p:cNvSpPr txBox="1"/>
          <p:nvPr/>
        </p:nvSpPr>
        <p:spPr>
          <a:xfrm>
            <a:off x="6210002" y="2194934"/>
            <a:ext cx="600174" cy="246221"/>
          </a:xfrm>
          <a:prstGeom prst="rect">
            <a:avLst/>
          </a:prstGeom>
          <a:noFill/>
        </p:spPr>
        <p:txBody>
          <a:bodyPr wrap="square" rtlCol="0">
            <a:spAutoFit/>
          </a:bodyPr>
          <a:lstStyle/>
          <a:p>
            <a:pPr algn="ctr"/>
            <a:r>
              <a:rPr lang="nb-NO" sz="1000" b="1" dirty="0">
                <a:solidFill>
                  <a:schemeClr val="accent2">
                    <a:lumMod val="50000"/>
                  </a:schemeClr>
                </a:solidFill>
              </a:rPr>
              <a:t>25%</a:t>
            </a:r>
          </a:p>
        </p:txBody>
      </p:sp>
      <p:sp>
        <p:nvSpPr>
          <p:cNvPr id="106" name="TekstSylinder 105">
            <a:extLst>
              <a:ext uri="{FF2B5EF4-FFF2-40B4-BE49-F238E27FC236}">
                <a16:creationId xmlns:a16="http://schemas.microsoft.com/office/drawing/2014/main" id="{3C6F674E-17C5-4281-A851-18810DE5F5CF}"/>
              </a:ext>
            </a:extLst>
          </p:cNvPr>
          <p:cNvSpPr txBox="1"/>
          <p:nvPr/>
        </p:nvSpPr>
        <p:spPr>
          <a:xfrm>
            <a:off x="7528627" y="3360239"/>
            <a:ext cx="600174" cy="246221"/>
          </a:xfrm>
          <a:prstGeom prst="rect">
            <a:avLst/>
          </a:prstGeom>
          <a:noFill/>
        </p:spPr>
        <p:txBody>
          <a:bodyPr wrap="square" rtlCol="0">
            <a:spAutoFit/>
          </a:bodyPr>
          <a:lstStyle/>
          <a:p>
            <a:pPr algn="ctr"/>
            <a:r>
              <a:rPr lang="nb-NO" sz="1000" b="1" dirty="0">
                <a:solidFill>
                  <a:srgbClr val="C00000"/>
                </a:solidFill>
              </a:rPr>
              <a:t>9%</a:t>
            </a:r>
          </a:p>
        </p:txBody>
      </p:sp>
      <p:sp>
        <p:nvSpPr>
          <p:cNvPr id="107" name="TekstSylinder 106">
            <a:extLst>
              <a:ext uri="{FF2B5EF4-FFF2-40B4-BE49-F238E27FC236}">
                <a16:creationId xmlns:a16="http://schemas.microsoft.com/office/drawing/2014/main" id="{40F3065B-F618-49D6-ABB4-518B4EB6194D}"/>
              </a:ext>
            </a:extLst>
          </p:cNvPr>
          <p:cNvSpPr txBox="1"/>
          <p:nvPr/>
        </p:nvSpPr>
        <p:spPr>
          <a:xfrm>
            <a:off x="7926753" y="3584606"/>
            <a:ext cx="600174" cy="246221"/>
          </a:xfrm>
          <a:prstGeom prst="rect">
            <a:avLst/>
          </a:prstGeom>
          <a:noFill/>
        </p:spPr>
        <p:txBody>
          <a:bodyPr wrap="square" rtlCol="0">
            <a:spAutoFit/>
          </a:bodyPr>
          <a:lstStyle/>
          <a:p>
            <a:pPr algn="ctr"/>
            <a:r>
              <a:rPr lang="nb-NO" sz="1000" b="1" dirty="0">
                <a:solidFill>
                  <a:schemeClr val="accent2">
                    <a:lumMod val="50000"/>
                  </a:schemeClr>
                </a:solidFill>
              </a:rPr>
              <a:t>6%</a:t>
            </a:r>
          </a:p>
        </p:txBody>
      </p:sp>
      <p:pic>
        <p:nvPicPr>
          <p:cNvPr id="108" name="Picture 153" descr="Free Image on Pixabay - Man, Walking, Confident, Silhouette | Silhouette  people, Person silhouette, Silhouette man">
            <a:extLst>
              <a:ext uri="{FF2B5EF4-FFF2-40B4-BE49-F238E27FC236}">
                <a16:creationId xmlns:a16="http://schemas.microsoft.com/office/drawing/2014/main" id="{6B6656B8-EE73-4ED3-A3DE-0DBAFC34F91C}"/>
              </a:ext>
            </a:extLst>
          </p:cNvPr>
          <p:cNvPicPr>
            <a:picLocks noChangeAspect="1" noChangeArrowheads="1"/>
          </p:cNvPicPr>
          <p:nvPr/>
        </p:nvPicPr>
        <p:blipFill>
          <a:blip r:embed="rId8" cstate="email">
            <a:duotone>
              <a:srgbClr val="002060">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10325757" y="3784930"/>
            <a:ext cx="219917" cy="439834"/>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57" descr="Kvinne Figur Slank - Gratis vektorgrafikk på Pixabay">
            <a:extLst>
              <a:ext uri="{FF2B5EF4-FFF2-40B4-BE49-F238E27FC236}">
                <a16:creationId xmlns:a16="http://schemas.microsoft.com/office/drawing/2014/main" id="{613B3943-C7C7-4708-B769-0FEEAF3A8B6B}"/>
              </a:ext>
            </a:extLst>
          </p:cNvPr>
          <p:cNvPicPr>
            <a:picLocks noChangeAspect="1" noChangeArrowheads="1"/>
          </p:cNvPicPr>
          <p:nvPr/>
        </p:nvPicPr>
        <p:blipFill>
          <a:blip r:embed="rId9" cstate="email">
            <a:duotone>
              <a:srgbClr val="C00000">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9891886" y="3433619"/>
            <a:ext cx="406447" cy="812894"/>
          </a:xfrm>
          <a:prstGeom prst="rect">
            <a:avLst/>
          </a:prstGeom>
          <a:noFill/>
          <a:extLst>
            <a:ext uri="{909E8E84-426E-40DD-AFC4-6F175D3DCCD1}">
              <a14:hiddenFill xmlns:a14="http://schemas.microsoft.com/office/drawing/2010/main">
                <a:solidFill>
                  <a:srgbClr val="FFFFFF"/>
                </a:solidFill>
              </a14:hiddenFill>
            </a:ext>
          </a:extLst>
        </p:spPr>
      </p:pic>
      <p:sp>
        <p:nvSpPr>
          <p:cNvPr id="110" name="TekstSylinder 109">
            <a:extLst>
              <a:ext uri="{FF2B5EF4-FFF2-40B4-BE49-F238E27FC236}">
                <a16:creationId xmlns:a16="http://schemas.microsoft.com/office/drawing/2014/main" id="{EDC31601-88B3-4803-A3E9-7B2F5851522C}"/>
              </a:ext>
            </a:extLst>
          </p:cNvPr>
          <p:cNvSpPr txBox="1"/>
          <p:nvPr/>
        </p:nvSpPr>
        <p:spPr>
          <a:xfrm>
            <a:off x="9769230" y="3187398"/>
            <a:ext cx="600174" cy="246221"/>
          </a:xfrm>
          <a:prstGeom prst="rect">
            <a:avLst/>
          </a:prstGeom>
          <a:noFill/>
        </p:spPr>
        <p:txBody>
          <a:bodyPr wrap="square" rtlCol="0">
            <a:spAutoFit/>
          </a:bodyPr>
          <a:lstStyle/>
          <a:p>
            <a:pPr algn="ctr"/>
            <a:r>
              <a:rPr lang="nb-NO" sz="1000" b="1" dirty="0">
                <a:solidFill>
                  <a:srgbClr val="C00000"/>
                </a:solidFill>
              </a:rPr>
              <a:t>8%</a:t>
            </a:r>
          </a:p>
        </p:txBody>
      </p:sp>
      <p:sp>
        <p:nvSpPr>
          <p:cNvPr id="111" name="TekstSylinder 110">
            <a:extLst>
              <a:ext uri="{FF2B5EF4-FFF2-40B4-BE49-F238E27FC236}">
                <a16:creationId xmlns:a16="http://schemas.microsoft.com/office/drawing/2014/main" id="{25D16941-CBA9-4B7F-80E4-CC8E6DF58A42}"/>
              </a:ext>
            </a:extLst>
          </p:cNvPr>
          <p:cNvSpPr txBox="1"/>
          <p:nvPr/>
        </p:nvSpPr>
        <p:spPr>
          <a:xfrm>
            <a:off x="10160855" y="3520547"/>
            <a:ext cx="600174" cy="246221"/>
          </a:xfrm>
          <a:prstGeom prst="rect">
            <a:avLst/>
          </a:prstGeom>
          <a:noFill/>
        </p:spPr>
        <p:txBody>
          <a:bodyPr wrap="square" rtlCol="0">
            <a:spAutoFit/>
          </a:bodyPr>
          <a:lstStyle/>
          <a:p>
            <a:pPr algn="ctr"/>
            <a:r>
              <a:rPr lang="nb-NO" sz="1000" b="1" dirty="0">
                <a:solidFill>
                  <a:schemeClr val="accent2">
                    <a:lumMod val="50000"/>
                  </a:schemeClr>
                </a:solidFill>
              </a:rPr>
              <a:t>4%</a:t>
            </a:r>
          </a:p>
        </p:txBody>
      </p:sp>
      <p:sp>
        <p:nvSpPr>
          <p:cNvPr id="42" name="Rektangel 41">
            <a:extLst>
              <a:ext uri="{FF2B5EF4-FFF2-40B4-BE49-F238E27FC236}">
                <a16:creationId xmlns:a16="http://schemas.microsoft.com/office/drawing/2014/main" id="{38F6127C-244E-42E6-BFCE-7FBA63F928A8}"/>
              </a:ext>
            </a:extLst>
          </p:cNvPr>
          <p:cNvSpPr/>
          <p:nvPr/>
        </p:nvSpPr>
        <p:spPr>
          <a:xfrm>
            <a:off x="2867212" y="5172524"/>
            <a:ext cx="2067792" cy="562653"/>
          </a:xfrm>
          <a:prstGeom prst="rect">
            <a:avLst/>
          </a:prstGeom>
          <a:solidFill>
            <a:schemeClr val="tx2">
              <a:lumMod val="20000"/>
              <a:lumOff val="80000"/>
            </a:schemeClr>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b-NO" b="1" dirty="0">
                <a:solidFill>
                  <a:schemeClr val="accent2">
                    <a:lumMod val="50000"/>
                  </a:schemeClr>
                </a:solidFill>
              </a:rPr>
              <a:t>SMÅKJØPER (30%)</a:t>
            </a:r>
          </a:p>
          <a:p>
            <a:pPr algn="ctr"/>
            <a:r>
              <a:rPr lang="nb-NO" b="1" dirty="0">
                <a:solidFill>
                  <a:schemeClr val="accent2">
                    <a:lumMod val="50000"/>
                  </a:schemeClr>
                </a:solidFill>
              </a:rPr>
              <a:t>Ca. 1.330.000 personer</a:t>
            </a:r>
          </a:p>
          <a:p>
            <a:pPr algn="ctr"/>
            <a:r>
              <a:rPr lang="nb-NO" sz="800" i="1" dirty="0">
                <a:solidFill>
                  <a:schemeClr val="accent2">
                    <a:lumMod val="50000"/>
                  </a:schemeClr>
                </a:solidFill>
              </a:rPr>
              <a:t>Kjøpte inntil en bok i kvartalet (1-4)</a:t>
            </a:r>
          </a:p>
          <a:p>
            <a:pPr algn="ctr"/>
            <a:endParaRPr lang="nb-NO" sz="900" i="1" dirty="0">
              <a:solidFill>
                <a:schemeClr val="accent2">
                  <a:lumMod val="50000"/>
                </a:schemeClr>
              </a:solidFill>
            </a:endParaRPr>
          </a:p>
        </p:txBody>
      </p:sp>
      <p:sp>
        <p:nvSpPr>
          <p:cNvPr id="45" name="Rektangel 44">
            <a:extLst>
              <a:ext uri="{FF2B5EF4-FFF2-40B4-BE49-F238E27FC236}">
                <a16:creationId xmlns:a16="http://schemas.microsoft.com/office/drawing/2014/main" id="{D6F278B6-78DD-4204-AEE9-0BA60EE5DB0C}"/>
              </a:ext>
            </a:extLst>
          </p:cNvPr>
          <p:cNvSpPr/>
          <p:nvPr/>
        </p:nvSpPr>
        <p:spPr>
          <a:xfrm>
            <a:off x="4951327" y="4854599"/>
            <a:ext cx="2067792" cy="562653"/>
          </a:xfrm>
          <a:prstGeom prst="rect">
            <a:avLst/>
          </a:prstGeom>
          <a:solidFill>
            <a:schemeClr val="tx2">
              <a:lumMod val="20000"/>
              <a:lumOff val="80000"/>
            </a:schemeClr>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b-NO" b="1" dirty="0">
                <a:solidFill>
                  <a:schemeClr val="accent2">
                    <a:lumMod val="50000"/>
                  </a:schemeClr>
                </a:solidFill>
              </a:rPr>
              <a:t>MEDIUMKJØPER (28%)</a:t>
            </a:r>
          </a:p>
          <a:p>
            <a:pPr algn="ctr"/>
            <a:r>
              <a:rPr lang="nb-NO" b="1" dirty="0">
                <a:solidFill>
                  <a:schemeClr val="accent2">
                    <a:lumMod val="50000"/>
                  </a:schemeClr>
                </a:solidFill>
              </a:rPr>
              <a:t>Ca. 1.224.000 personer</a:t>
            </a:r>
          </a:p>
          <a:p>
            <a:pPr algn="ctr"/>
            <a:r>
              <a:rPr lang="nb-NO" sz="800" i="1" dirty="0">
                <a:solidFill>
                  <a:schemeClr val="accent2">
                    <a:lumMod val="50000"/>
                  </a:schemeClr>
                </a:solidFill>
              </a:rPr>
              <a:t>Kjøpte inntil en bok i måneden (5-12)</a:t>
            </a:r>
          </a:p>
        </p:txBody>
      </p:sp>
      <p:sp>
        <p:nvSpPr>
          <p:cNvPr id="52" name="Rektangel 51">
            <a:extLst>
              <a:ext uri="{FF2B5EF4-FFF2-40B4-BE49-F238E27FC236}">
                <a16:creationId xmlns:a16="http://schemas.microsoft.com/office/drawing/2014/main" id="{3CA67CC6-7806-4501-9765-DDCF34670831}"/>
              </a:ext>
            </a:extLst>
          </p:cNvPr>
          <p:cNvSpPr/>
          <p:nvPr/>
        </p:nvSpPr>
        <p:spPr>
          <a:xfrm>
            <a:off x="7035442" y="4572778"/>
            <a:ext cx="2067792" cy="562653"/>
          </a:xfrm>
          <a:prstGeom prst="rect">
            <a:avLst/>
          </a:prstGeom>
          <a:solidFill>
            <a:schemeClr val="tx2">
              <a:lumMod val="20000"/>
              <a:lumOff val="80000"/>
            </a:schemeClr>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b-NO" b="1" dirty="0">
                <a:solidFill>
                  <a:schemeClr val="accent2">
                    <a:lumMod val="50000"/>
                  </a:schemeClr>
                </a:solidFill>
              </a:rPr>
              <a:t>STORKJØPER (7%)</a:t>
            </a:r>
          </a:p>
          <a:p>
            <a:pPr algn="ctr"/>
            <a:r>
              <a:rPr lang="nb-NO" b="1" dirty="0">
                <a:solidFill>
                  <a:schemeClr val="accent2">
                    <a:lumMod val="50000"/>
                  </a:schemeClr>
                </a:solidFill>
              </a:rPr>
              <a:t>Ca. 325.000 personer</a:t>
            </a:r>
          </a:p>
          <a:p>
            <a:pPr algn="ctr"/>
            <a:r>
              <a:rPr lang="nb-NO" sz="800" i="1" dirty="0">
                <a:solidFill>
                  <a:schemeClr val="accent2">
                    <a:lumMod val="50000"/>
                  </a:schemeClr>
                </a:solidFill>
              </a:rPr>
              <a:t>Kjøpte inntil 2 bøker i måneden (13-24)</a:t>
            </a:r>
          </a:p>
          <a:p>
            <a:pPr algn="ctr"/>
            <a:endParaRPr lang="nb-NO" sz="900" i="1" dirty="0">
              <a:solidFill>
                <a:schemeClr val="accent2">
                  <a:lumMod val="50000"/>
                </a:schemeClr>
              </a:solidFill>
            </a:endParaRPr>
          </a:p>
        </p:txBody>
      </p:sp>
      <p:sp>
        <p:nvSpPr>
          <p:cNvPr id="55" name="Rektangel 54">
            <a:extLst>
              <a:ext uri="{FF2B5EF4-FFF2-40B4-BE49-F238E27FC236}">
                <a16:creationId xmlns:a16="http://schemas.microsoft.com/office/drawing/2014/main" id="{359E28EF-7CBB-405B-A0E1-59F6C36F19F5}"/>
              </a:ext>
            </a:extLst>
          </p:cNvPr>
          <p:cNvSpPr/>
          <p:nvPr/>
        </p:nvSpPr>
        <p:spPr>
          <a:xfrm>
            <a:off x="9126958" y="4291451"/>
            <a:ext cx="2297633" cy="562653"/>
          </a:xfrm>
          <a:prstGeom prst="rect">
            <a:avLst/>
          </a:prstGeom>
          <a:solidFill>
            <a:schemeClr val="tx2">
              <a:lumMod val="20000"/>
              <a:lumOff val="80000"/>
            </a:schemeClr>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b-NO" b="1" dirty="0">
                <a:solidFill>
                  <a:schemeClr val="accent2">
                    <a:lumMod val="50000"/>
                  </a:schemeClr>
                </a:solidFill>
              </a:rPr>
              <a:t>SUPERKJØPER (6%)</a:t>
            </a:r>
          </a:p>
          <a:p>
            <a:pPr algn="ctr"/>
            <a:r>
              <a:rPr lang="nb-NO" b="1" dirty="0">
                <a:solidFill>
                  <a:schemeClr val="accent2">
                    <a:lumMod val="50000"/>
                  </a:schemeClr>
                </a:solidFill>
              </a:rPr>
              <a:t>Ca. 265.000 personer</a:t>
            </a:r>
          </a:p>
          <a:p>
            <a:pPr algn="ctr"/>
            <a:r>
              <a:rPr lang="nb-NO" sz="800" i="1" dirty="0">
                <a:solidFill>
                  <a:schemeClr val="accent2">
                    <a:lumMod val="50000"/>
                  </a:schemeClr>
                </a:solidFill>
              </a:rPr>
              <a:t>Kjøpte er enn 2 bøker i måneden (’25+)</a:t>
            </a:r>
          </a:p>
        </p:txBody>
      </p:sp>
      <p:sp>
        <p:nvSpPr>
          <p:cNvPr id="3" name="Ellipse 2">
            <a:extLst>
              <a:ext uri="{FF2B5EF4-FFF2-40B4-BE49-F238E27FC236}">
                <a16:creationId xmlns:a16="http://schemas.microsoft.com/office/drawing/2014/main" id="{C1034574-548A-E648-81B3-B9B1F278B79A}"/>
              </a:ext>
            </a:extLst>
          </p:cNvPr>
          <p:cNvSpPr/>
          <p:nvPr/>
        </p:nvSpPr>
        <p:spPr>
          <a:xfrm>
            <a:off x="7035442" y="2846491"/>
            <a:ext cx="4464496" cy="319041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36078512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E46FA441-3A44-4DA8-B283-33FEFFA01E35}"/>
              </a:ext>
            </a:extLst>
          </p:cNvPr>
          <p:cNvGraphicFramePr/>
          <p:nvPr>
            <p:extLst>
              <p:ext uri="{D42A27DB-BD31-4B8C-83A1-F6EECF244321}">
                <p14:modId xmlns:p14="http://schemas.microsoft.com/office/powerpoint/2010/main" val="2195914346"/>
              </p:ext>
            </p:extLst>
          </p:nvPr>
        </p:nvGraphicFramePr>
        <p:xfrm>
          <a:off x="742951" y="2204864"/>
          <a:ext cx="10725149" cy="3890173"/>
        </p:xfrm>
        <a:graphic>
          <a:graphicData uri="http://schemas.openxmlformats.org/drawingml/2006/chart">
            <c:chart xmlns:c="http://schemas.openxmlformats.org/drawingml/2006/chart" xmlns:r="http://schemas.openxmlformats.org/officeDocument/2006/relationships" r:id="rId2"/>
          </a:graphicData>
        </a:graphic>
      </p:graphicFrame>
      <p:sp>
        <p:nvSpPr>
          <p:cNvPr id="4" name="Tittel 1">
            <a:extLst>
              <a:ext uri="{FF2B5EF4-FFF2-40B4-BE49-F238E27FC236}">
                <a16:creationId xmlns:a16="http://schemas.microsoft.com/office/drawing/2014/main" id="{35BAE993-A99C-40E2-BE18-259D177EE488}"/>
              </a:ext>
            </a:extLst>
          </p:cNvPr>
          <p:cNvSpPr>
            <a:spLocks noGrp="1"/>
          </p:cNvSpPr>
          <p:nvPr>
            <p:ph type="title"/>
          </p:nvPr>
        </p:nvSpPr>
        <p:spPr>
          <a:xfrm>
            <a:off x="745680" y="476672"/>
            <a:ext cx="10725150" cy="911225"/>
          </a:xfrm>
        </p:spPr>
        <p:txBody>
          <a:bodyPr anchor="ctr"/>
          <a:lstStyle/>
          <a:p>
            <a:r>
              <a:rPr lang="nb-NO" sz="1200" dirty="0">
                <a:solidFill>
                  <a:schemeClr val="tx1">
                    <a:lumMod val="50000"/>
                    <a:lumOff val="50000"/>
                  </a:schemeClr>
                </a:solidFill>
              </a:rPr>
              <a:t>KJØPERGRUPPER: </a:t>
            </a:r>
            <a:br>
              <a:rPr lang="nb-NO" sz="1200" dirty="0">
                <a:solidFill>
                  <a:schemeClr val="tx1">
                    <a:lumMod val="50000"/>
                    <a:lumOff val="50000"/>
                  </a:schemeClr>
                </a:solidFill>
              </a:rPr>
            </a:br>
            <a:r>
              <a:rPr lang="nb-NO" dirty="0">
                <a:solidFill>
                  <a:schemeClr val="tx1"/>
                </a:solidFill>
              </a:rPr>
              <a:t>Kjøpergrupper fordelt på alder</a:t>
            </a:r>
            <a:br>
              <a:rPr lang="nb-NO" sz="1600" dirty="0">
                <a:solidFill>
                  <a:schemeClr val="tx1"/>
                </a:solidFill>
              </a:rPr>
            </a:br>
            <a:r>
              <a:rPr lang="nb-NO" sz="1200" dirty="0">
                <a:solidFill>
                  <a:schemeClr val="tx1"/>
                </a:solidFill>
              </a:rPr>
              <a:t>Lavest snittalder blant ikke-kjøpere og høyest hos de som kjøper flest bøker</a:t>
            </a:r>
            <a:endParaRPr lang="en-US" sz="1600" dirty="0">
              <a:solidFill>
                <a:schemeClr val="tx1"/>
              </a:solidFill>
            </a:endParaRPr>
          </a:p>
        </p:txBody>
      </p:sp>
      <p:sp>
        <p:nvSpPr>
          <p:cNvPr id="7" name="TekstSylinder 6">
            <a:extLst>
              <a:ext uri="{FF2B5EF4-FFF2-40B4-BE49-F238E27FC236}">
                <a16:creationId xmlns:a16="http://schemas.microsoft.com/office/drawing/2014/main" id="{C90D9F1D-FD85-4B02-B57B-84140882A178}"/>
              </a:ext>
            </a:extLst>
          </p:cNvPr>
          <p:cNvSpPr txBox="1"/>
          <p:nvPr/>
        </p:nvSpPr>
        <p:spPr>
          <a:xfrm>
            <a:off x="9408368" y="2780928"/>
            <a:ext cx="1872208" cy="230832"/>
          </a:xfrm>
          <a:prstGeom prst="rect">
            <a:avLst/>
          </a:prstGeom>
          <a:noFill/>
        </p:spPr>
        <p:txBody>
          <a:bodyPr wrap="square" rtlCol="0">
            <a:spAutoFit/>
          </a:bodyPr>
          <a:lstStyle/>
          <a:p>
            <a:r>
              <a:rPr lang="nb-NO" sz="900" dirty="0">
                <a:solidFill>
                  <a:schemeClr val="tx1">
                    <a:lumMod val="50000"/>
                    <a:lumOff val="50000"/>
                  </a:schemeClr>
                </a:solidFill>
              </a:rPr>
              <a:t>SNITTALDER: 44,0</a:t>
            </a:r>
          </a:p>
        </p:txBody>
      </p:sp>
      <p:sp>
        <p:nvSpPr>
          <p:cNvPr id="9" name="TekstSylinder 8">
            <a:extLst>
              <a:ext uri="{FF2B5EF4-FFF2-40B4-BE49-F238E27FC236}">
                <a16:creationId xmlns:a16="http://schemas.microsoft.com/office/drawing/2014/main" id="{94382153-4648-4A55-8BD3-51448302A000}"/>
              </a:ext>
            </a:extLst>
          </p:cNvPr>
          <p:cNvSpPr txBox="1"/>
          <p:nvPr/>
        </p:nvSpPr>
        <p:spPr>
          <a:xfrm>
            <a:off x="9408368" y="3501008"/>
            <a:ext cx="1872208" cy="230832"/>
          </a:xfrm>
          <a:prstGeom prst="rect">
            <a:avLst/>
          </a:prstGeom>
          <a:noFill/>
        </p:spPr>
        <p:txBody>
          <a:bodyPr wrap="square" rtlCol="0">
            <a:spAutoFit/>
          </a:bodyPr>
          <a:lstStyle/>
          <a:p>
            <a:r>
              <a:rPr lang="nb-NO" sz="900" dirty="0">
                <a:solidFill>
                  <a:schemeClr val="tx1">
                    <a:lumMod val="50000"/>
                    <a:lumOff val="50000"/>
                  </a:schemeClr>
                </a:solidFill>
              </a:rPr>
              <a:t>SNITTALDER: 45,0</a:t>
            </a:r>
          </a:p>
        </p:txBody>
      </p:sp>
      <p:sp>
        <p:nvSpPr>
          <p:cNvPr id="10" name="TekstSylinder 9">
            <a:extLst>
              <a:ext uri="{FF2B5EF4-FFF2-40B4-BE49-F238E27FC236}">
                <a16:creationId xmlns:a16="http://schemas.microsoft.com/office/drawing/2014/main" id="{E346EF96-5AC1-4325-8D7B-2B6C5E99F53B}"/>
              </a:ext>
            </a:extLst>
          </p:cNvPr>
          <p:cNvSpPr txBox="1"/>
          <p:nvPr/>
        </p:nvSpPr>
        <p:spPr>
          <a:xfrm>
            <a:off x="9408368" y="4221088"/>
            <a:ext cx="1872208" cy="230832"/>
          </a:xfrm>
          <a:prstGeom prst="rect">
            <a:avLst/>
          </a:prstGeom>
          <a:noFill/>
        </p:spPr>
        <p:txBody>
          <a:bodyPr wrap="square" rtlCol="0">
            <a:spAutoFit/>
          </a:bodyPr>
          <a:lstStyle/>
          <a:p>
            <a:r>
              <a:rPr lang="nb-NO" sz="900" dirty="0">
                <a:solidFill>
                  <a:schemeClr val="tx1">
                    <a:lumMod val="50000"/>
                    <a:lumOff val="50000"/>
                  </a:schemeClr>
                </a:solidFill>
              </a:rPr>
              <a:t>SNITTALDER: 48,4</a:t>
            </a:r>
          </a:p>
        </p:txBody>
      </p:sp>
      <p:sp>
        <p:nvSpPr>
          <p:cNvPr id="11" name="TekstSylinder 10">
            <a:extLst>
              <a:ext uri="{FF2B5EF4-FFF2-40B4-BE49-F238E27FC236}">
                <a16:creationId xmlns:a16="http://schemas.microsoft.com/office/drawing/2014/main" id="{9B6E2012-EFC0-4717-A18E-541178CDAD18}"/>
              </a:ext>
            </a:extLst>
          </p:cNvPr>
          <p:cNvSpPr txBox="1"/>
          <p:nvPr/>
        </p:nvSpPr>
        <p:spPr>
          <a:xfrm>
            <a:off x="9408368" y="4941168"/>
            <a:ext cx="1872208" cy="230832"/>
          </a:xfrm>
          <a:prstGeom prst="rect">
            <a:avLst/>
          </a:prstGeom>
          <a:noFill/>
        </p:spPr>
        <p:txBody>
          <a:bodyPr wrap="square" rtlCol="0">
            <a:spAutoFit/>
          </a:bodyPr>
          <a:lstStyle/>
          <a:p>
            <a:r>
              <a:rPr lang="nb-NO" sz="900" dirty="0">
                <a:solidFill>
                  <a:schemeClr val="tx1">
                    <a:lumMod val="50000"/>
                    <a:lumOff val="50000"/>
                  </a:schemeClr>
                </a:solidFill>
              </a:rPr>
              <a:t>SNITTALDER: 49,4</a:t>
            </a:r>
          </a:p>
        </p:txBody>
      </p:sp>
      <p:sp>
        <p:nvSpPr>
          <p:cNvPr id="12" name="TekstSylinder 11">
            <a:extLst>
              <a:ext uri="{FF2B5EF4-FFF2-40B4-BE49-F238E27FC236}">
                <a16:creationId xmlns:a16="http://schemas.microsoft.com/office/drawing/2014/main" id="{52D0926F-0710-45C3-BD40-CCCE7D5B1DFC}"/>
              </a:ext>
            </a:extLst>
          </p:cNvPr>
          <p:cNvSpPr txBox="1"/>
          <p:nvPr/>
        </p:nvSpPr>
        <p:spPr>
          <a:xfrm>
            <a:off x="9408368" y="5661248"/>
            <a:ext cx="1872208" cy="230832"/>
          </a:xfrm>
          <a:prstGeom prst="rect">
            <a:avLst/>
          </a:prstGeom>
          <a:noFill/>
        </p:spPr>
        <p:txBody>
          <a:bodyPr wrap="square" rtlCol="0">
            <a:spAutoFit/>
          </a:bodyPr>
          <a:lstStyle/>
          <a:p>
            <a:r>
              <a:rPr lang="nb-NO" sz="900" dirty="0">
                <a:solidFill>
                  <a:schemeClr val="tx1">
                    <a:lumMod val="50000"/>
                    <a:lumOff val="50000"/>
                  </a:schemeClr>
                </a:solidFill>
              </a:rPr>
              <a:t>SNITTALDER: 52,5</a:t>
            </a:r>
          </a:p>
        </p:txBody>
      </p:sp>
      <p:sp>
        <p:nvSpPr>
          <p:cNvPr id="14" name="TekstSylinder 13">
            <a:extLst>
              <a:ext uri="{FF2B5EF4-FFF2-40B4-BE49-F238E27FC236}">
                <a16:creationId xmlns:a16="http://schemas.microsoft.com/office/drawing/2014/main" id="{59EABB75-26ED-1CB3-3136-726C18476382}"/>
              </a:ext>
            </a:extLst>
          </p:cNvPr>
          <p:cNvSpPr txBox="1"/>
          <p:nvPr/>
        </p:nvSpPr>
        <p:spPr>
          <a:xfrm>
            <a:off x="0" y="6648578"/>
            <a:ext cx="12045792" cy="230832"/>
          </a:xfrm>
          <a:prstGeom prst="rect">
            <a:avLst/>
          </a:prstGeom>
          <a:noFill/>
        </p:spPr>
        <p:txBody>
          <a:bodyPr wrap="square" rtlCol="0">
            <a:spAutoFit/>
          </a:bodyPr>
          <a:lstStyle/>
          <a:p>
            <a:r>
              <a:rPr lang="nb-NO" sz="900" b="1"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Man kan kjøpe bøker uten å lese de – til seg selv eller andre. Hvor mange bøker vil du anslå at du kjøpte i 2021</a:t>
            </a:r>
            <a:endParaRPr lang="nb-NO" sz="900" b="1" dirty="0">
              <a:solidFill>
                <a:schemeClr val="tx1">
                  <a:lumMod val="50000"/>
                  <a:lumOff val="50000"/>
                </a:schemeClr>
              </a:solidFill>
            </a:endParaRPr>
          </a:p>
        </p:txBody>
      </p:sp>
    </p:spTree>
    <p:extLst>
      <p:ext uri="{BB962C8B-B14F-4D97-AF65-F5344CB8AC3E}">
        <p14:creationId xmlns:p14="http://schemas.microsoft.com/office/powerpoint/2010/main" val="3584931206"/>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ktangel: avrundede hjørner 42">
            <a:extLst>
              <a:ext uri="{FF2B5EF4-FFF2-40B4-BE49-F238E27FC236}">
                <a16:creationId xmlns:a16="http://schemas.microsoft.com/office/drawing/2014/main" id="{EA6B6521-1458-4973-9BFD-E206AC51028D}"/>
              </a:ext>
            </a:extLst>
          </p:cNvPr>
          <p:cNvSpPr/>
          <p:nvPr/>
        </p:nvSpPr>
        <p:spPr>
          <a:xfrm>
            <a:off x="723900" y="1763130"/>
            <a:ext cx="10744200" cy="89374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dirty="0"/>
              <a:t>SNITT ANTALL BØKER KJØPT TOTALT  2021</a:t>
            </a:r>
          </a:p>
          <a:p>
            <a:pPr algn="ctr"/>
            <a:r>
              <a:rPr lang="nb-NO" sz="3200" b="1" dirty="0"/>
              <a:t>9,6</a:t>
            </a:r>
          </a:p>
        </p:txBody>
      </p:sp>
      <p:sp>
        <p:nvSpPr>
          <p:cNvPr id="2" name="Tittel 1">
            <a:extLst>
              <a:ext uri="{FF2B5EF4-FFF2-40B4-BE49-F238E27FC236}">
                <a16:creationId xmlns:a16="http://schemas.microsoft.com/office/drawing/2014/main" id="{D0778651-EC90-4B3F-96D5-6D29F6132E9E}"/>
              </a:ext>
            </a:extLst>
          </p:cNvPr>
          <p:cNvSpPr>
            <a:spLocks noGrp="1"/>
          </p:cNvSpPr>
          <p:nvPr>
            <p:ph type="title"/>
          </p:nvPr>
        </p:nvSpPr>
        <p:spPr>
          <a:xfrm>
            <a:off x="759517" y="381870"/>
            <a:ext cx="10725149" cy="1091374"/>
          </a:xfrm>
        </p:spPr>
        <p:txBody>
          <a:bodyPr/>
          <a:lstStyle/>
          <a:p>
            <a:r>
              <a:rPr lang="nb-NO" sz="1200" dirty="0">
                <a:solidFill>
                  <a:schemeClr val="tx1">
                    <a:lumMod val="50000"/>
                    <a:lumOff val="50000"/>
                  </a:schemeClr>
                </a:solidFill>
              </a:rPr>
              <a:t>HVORDAN BOKJØPEREN HANDLER: </a:t>
            </a:r>
            <a:br>
              <a:rPr lang="nb-NO" dirty="0"/>
            </a:br>
            <a:r>
              <a:rPr lang="nb-NO" dirty="0"/>
              <a:t>93% av bokkjøpene er papirbøker – 2% er lydbøker og 5% er e-bøker</a:t>
            </a:r>
            <a:br>
              <a:rPr lang="nb-NO" sz="1600" dirty="0"/>
            </a:br>
            <a:r>
              <a:rPr lang="nb-NO" sz="1200" dirty="0"/>
              <a:t>1 av 4 bøker kjøpes som gave, mens 37% kjøper til andre enn seg selv</a:t>
            </a:r>
            <a:endParaRPr lang="nb-NO" sz="1600" dirty="0"/>
          </a:p>
        </p:txBody>
      </p:sp>
      <p:sp>
        <p:nvSpPr>
          <p:cNvPr id="44" name="Rektangel: avrundede hjørner 43">
            <a:extLst>
              <a:ext uri="{FF2B5EF4-FFF2-40B4-BE49-F238E27FC236}">
                <a16:creationId xmlns:a16="http://schemas.microsoft.com/office/drawing/2014/main" id="{7898BB19-333D-4610-9669-12D4527C10B2}"/>
              </a:ext>
            </a:extLst>
          </p:cNvPr>
          <p:cNvSpPr/>
          <p:nvPr/>
        </p:nvSpPr>
        <p:spPr>
          <a:xfrm>
            <a:off x="693407" y="3127119"/>
            <a:ext cx="3530385" cy="893746"/>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dirty="0"/>
              <a:t>TIL MEG SELV (63%)</a:t>
            </a:r>
          </a:p>
          <a:p>
            <a:pPr algn="ctr"/>
            <a:r>
              <a:rPr lang="nb-NO" sz="3200" b="1" dirty="0"/>
              <a:t>6,0</a:t>
            </a:r>
          </a:p>
        </p:txBody>
      </p:sp>
      <p:sp>
        <p:nvSpPr>
          <p:cNvPr id="50" name="Rektangel: avrundede hjørner 49">
            <a:extLst>
              <a:ext uri="{FF2B5EF4-FFF2-40B4-BE49-F238E27FC236}">
                <a16:creationId xmlns:a16="http://schemas.microsoft.com/office/drawing/2014/main" id="{942AA79A-3B53-4136-8FC1-E9B5C60BCF07}"/>
              </a:ext>
            </a:extLst>
          </p:cNvPr>
          <p:cNvSpPr/>
          <p:nvPr/>
        </p:nvSpPr>
        <p:spPr>
          <a:xfrm>
            <a:off x="4330807" y="3127119"/>
            <a:ext cx="3530385" cy="893746"/>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dirty="0"/>
              <a:t>TIL ANDRE I HUSSTANDEN (13%)</a:t>
            </a:r>
          </a:p>
          <a:p>
            <a:pPr algn="ctr"/>
            <a:r>
              <a:rPr lang="nb-NO" sz="3200" b="1" dirty="0"/>
              <a:t>1,3</a:t>
            </a:r>
          </a:p>
        </p:txBody>
      </p:sp>
      <p:sp>
        <p:nvSpPr>
          <p:cNvPr id="54" name="Rektangel: avrundede hjørner 53">
            <a:extLst>
              <a:ext uri="{FF2B5EF4-FFF2-40B4-BE49-F238E27FC236}">
                <a16:creationId xmlns:a16="http://schemas.microsoft.com/office/drawing/2014/main" id="{25F48444-95C8-4409-842D-645F92E853CA}"/>
              </a:ext>
            </a:extLst>
          </p:cNvPr>
          <p:cNvSpPr/>
          <p:nvPr/>
        </p:nvSpPr>
        <p:spPr>
          <a:xfrm>
            <a:off x="7940845" y="3096735"/>
            <a:ext cx="3530385" cy="893746"/>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dirty="0"/>
              <a:t>SOM GAVE (24%)</a:t>
            </a:r>
          </a:p>
          <a:p>
            <a:pPr algn="ctr"/>
            <a:r>
              <a:rPr lang="nb-NO" sz="3200" b="1" dirty="0"/>
              <a:t>2,3</a:t>
            </a:r>
          </a:p>
        </p:txBody>
      </p:sp>
      <p:sp>
        <p:nvSpPr>
          <p:cNvPr id="66" name="Rektangel: avrundede hjørner 65">
            <a:extLst>
              <a:ext uri="{FF2B5EF4-FFF2-40B4-BE49-F238E27FC236}">
                <a16:creationId xmlns:a16="http://schemas.microsoft.com/office/drawing/2014/main" id="{607CB8A8-C7F4-4AC5-BC7C-90A19C4BD8A4}"/>
              </a:ext>
            </a:extLst>
          </p:cNvPr>
          <p:cNvSpPr/>
          <p:nvPr/>
        </p:nvSpPr>
        <p:spPr>
          <a:xfrm>
            <a:off x="693407" y="4340222"/>
            <a:ext cx="3530385" cy="893746"/>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dirty="0"/>
              <a:t>PAPIRBØKER (93%)</a:t>
            </a:r>
          </a:p>
          <a:p>
            <a:pPr algn="ctr"/>
            <a:r>
              <a:rPr lang="nb-NO" sz="3200" b="1" dirty="0"/>
              <a:t>8,9</a:t>
            </a:r>
          </a:p>
        </p:txBody>
      </p:sp>
      <p:sp>
        <p:nvSpPr>
          <p:cNvPr id="67" name="Rektangel: avrundede hjørner 66">
            <a:extLst>
              <a:ext uri="{FF2B5EF4-FFF2-40B4-BE49-F238E27FC236}">
                <a16:creationId xmlns:a16="http://schemas.microsoft.com/office/drawing/2014/main" id="{A15F0186-0D5A-4C0E-81B1-C16A3758436F}"/>
              </a:ext>
            </a:extLst>
          </p:cNvPr>
          <p:cNvSpPr/>
          <p:nvPr/>
        </p:nvSpPr>
        <p:spPr>
          <a:xfrm>
            <a:off x="4330807" y="4340222"/>
            <a:ext cx="3530385" cy="89374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dirty="0"/>
              <a:t>LYDBØKER (2%)</a:t>
            </a:r>
          </a:p>
          <a:p>
            <a:pPr algn="ctr"/>
            <a:r>
              <a:rPr lang="nb-NO" sz="3200" b="1" dirty="0"/>
              <a:t>0,2</a:t>
            </a:r>
          </a:p>
        </p:txBody>
      </p:sp>
      <p:sp>
        <p:nvSpPr>
          <p:cNvPr id="68" name="Rektangel: avrundede hjørner 67">
            <a:extLst>
              <a:ext uri="{FF2B5EF4-FFF2-40B4-BE49-F238E27FC236}">
                <a16:creationId xmlns:a16="http://schemas.microsoft.com/office/drawing/2014/main" id="{FF92DE29-F9C8-4EDC-A91D-AF2FB5C7C6FA}"/>
              </a:ext>
            </a:extLst>
          </p:cNvPr>
          <p:cNvSpPr/>
          <p:nvPr/>
        </p:nvSpPr>
        <p:spPr>
          <a:xfrm>
            <a:off x="7940845" y="4309838"/>
            <a:ext cx="3530385" cy="89374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dirty="0"/>
              <a:t>E-BØKER (5%)</a:t>
            </a:r>
          </a:p>
          <a:p>
            <a:pPr algn="ctr"/>
            <a:r>
              <a:rPr lang="nb-NO" sz="3200" b="1" dirty="0"/>
              <a:t>0,5</a:t>
            </a:r>
          </a:p>
        </p:txBody>
      </p:sp>
      <p:sp>
        <p:nvSpPr>
          <p:cNvPr id="23" name="TekstSylinder 22">
            <a:extLst>
              <a:ext uri="{FF2B5EF4-FFF2-40B4-BE49-F238E27FC236}">
                <a16:creationId xmlns:a16="http://schemas.microsoft.com/office/drawing/2014/main" id="{6A75FF87-16DA-4A26-A0AF-4A9DDE70FCFB}"/>
              </a:ext>
            </a:extLst>
          </p:cNvPr>
          <p:cNvSpPr txBox="1"/>
          <p:nvPr/>
        </p:nvSpPr>
        <p:spPr>
          <a:xfrm>
            <a:off x="628936" y="2834056"/>
            <a:ext cx="10844708" cy="276999"/>
          </a:xfrm>
          <a:prstGeom prst="rect">
            <a:avLst/>
          </a:prstGeom>
          <a:noFill/>
        </p:spPr>
        <p:txBody>
          <a:bodyPr wrap="square">
            <a:spAutoFit/>
          </a:bodyPr>
          <a:lstStyle/>
          <a:p>
            <a:r>
              <a:rPr lang="nb-NO" b="1" dirty="0">
                <a:solidFill>
                  <a:schemeClr val="tx1">
                    <a:lumMod val="50000"/>
                    <a:lumOff val="50000"/>
                  </a:schemeClr>
                </a:solidFill>
              </a:rPr>
              <a:t>Tenk på de [xx] bøkene du kjøpte i 2021. Hvor stor andel av disse var til deg selv, andre i husstanden eller gave til andre.</a:t>
            </a:r>
          </a:p>
        </p:txBody>
      </p:sp>
      <p:sp>
        <p:nvSpPr>
          <p:cNvPr id="24" name="TekstSylinder 23">
            <a:extLst>
              <a:ext uri="{FF2B5EF4-FFF2-40B4-BE49-F238E27FC236}">
                <a16:creationId xmlns:a16="http://schemas.microsoft.com/office/drawing/2014/main" id="{1E5C928E-11A7-4262-9DC9-311DE2621FD2}"/>
              </a:ext>
            </a:extLst>
          </p:cNvPr>
          <p:cNvSpPr txBox="1"/>
          <p:nvPr/>
        </p:nvSpPr>
        <p:spPr>
          <a:xfrm>
            <a:off x="610884" y="4091012"/>
            <a:ext cx="10844708" cy="276999"/>
          </a:xfrm>
          <a:prstGeom prst="rect">
            <a:avLst/>
          </a:prstGeom>
          <a:noFill/>
        </p:spPr>
        <p:txBody>
          <a:bodyPr wrap="square">
            <a:spAutoFit/>
          </a:bodyPr>
          <a:lstStyle/>
          <a:p>
            <a:r>
              <a:rPr lang="nb-NO" b="1" dirty="0">
                <a:solidFill>
                  <a:schemeClr val="tx1">
                    <a:lumMod val="50000"/>
                    <a:lumOff val="50000"/>
                  </a:schemeClr>
                </a:solidFill>
              </a:rPr>
              <a:t>Tenk på formatet på de [xx] bøkene du kjøpte i 2021.  Hvor stor andel kjøpte du i ulike formater?</a:t>
            </a:r>
          </a:p>
        </p:txBody>
      </p:sp>
      <p:sp>
        <p:nvSpPr>
          <p:cNvPr id="17" name="Rektangel: avrundede hjørner 16">
            <a:extLst>
              <a:ext uri="{FF2B5EF4-FFF2-40B4-BE49-F238E27FC236}">
                <a16:creationId xmlns:a16="http://schemas.microsoft.com/office/drawing/2014/main" id="{24D2CE8C-DB93-4EC6-9E4B-D739EB8F2F6D}"/>
              </a:ext>
            </a:extLst>
          </p:cNvPr>
          <p:cNvSpPr/>
          <p:nvPr/>
        </p:nvSpPr>
        <p:spPr>
          <a:xfrm>
            <a:off x="7954281" y="5263667"/>
            <a:ext cx="3530385" cy="140569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200" b="1" dirty="0"/>
          </a:p>
        </p:txBody>
      </p:sp>
      <p:graphicFrame>
        <p:nvGraphicFramePr>
          <p:cNvPr id="19" name="Diagram 18">
            <a:extLst>
              <a:ext uri="{FF2B5EF4-FFF2-40B4-BE49-F238E27FC236}">
                <a16:creationId xmlns:a16="http://schemas.microsoft.com/office/drawing/2014/main" id="{C920E3D8-9E74-42C3-9294-347F60A98B7A}"/>
              </a:ext>
            </a:extLst>
          </p:cNvPr>
          <p:cNvGraphicFramePr/>
          <p:nvPr>
            <p:extLst>
              <p:ext uri="{D42A27DB-BD31-4B8C-83A1-F6EECF244321}">
                <p14:modId xmlns:p14="http://schemas.microsoft.com/office/powerpoint/2010/main" val="1907779404"/>
              </p:ext>
            </p:extLst>
          </p:nvPr>
        </p:nvGraphicFramePr>
        <p:xfrm>
          <a:off x="8072688" y="5877748"/>
          <a:ext cx="3293570" cy="725920"/>
        </p:xfrm>
        <a:graphic>
          <a:graphicData uri="http://schemas.openxmlformats.org/drawingml/2006/chart">
            <c:chart xmlns:c="http://schemas.openxmlformats.org/drawingml/2006/chart" xmlns:r="http://schemas.openxmlformats.org/officeDocument/2006/relationships" r:id="rId2"/>
          </a:graphicData>
        </a:graphic>
      </p:graphicFrame>
      <p:sp>
        <p:nvSpPr>
          <p:cNvPr id="20" name="Rektangel: avrundede hjørner 19">
            <a:extLst>
              <a:ext uri="{FF2B5EF4-FFF2-40B4-BE49-F238E27FC236}">
                <a16:creationId xmlns:a16="http://schemas.microsoft.com/office/drawing/2014/main" id="{5317BB11-1CFD-45B8-85F1-9685724DBAF0}"/>
              </a:ext>
            </a:extLst>
          </p:cNvPr>
          <p:cNvSpPr/>
          <p:nvPr/>
        </p:nvSpPr>
        <p:spPr>
          <a:xfrm>
            <a:off x="7954281" y="5271558"/>
            <a:ext cx="3501311" cy="1332110"/>
          </a:xfrm>
          <a:prstGeom prst="round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1" name="TekstSylinder 20">
            <a:extLst>
              <a:ext uri="{FF2B5EF4-FFF2-40B4-BE49-F238E27FC236}">
                <a16:creationId xmlns:a16="http://schemas.microsoft.com/office/drawing/2014/main" id="{9C8369AC-B95F-496B-A33E-660BD54EA5D0}"/>
              </a:ext>
            </a:extLst>
          </p:cNvPr>
          <p:cNvSpPr txBox="1"/>
          <p:nvPr/>
        </p:nvSpPr>
        <p:spPr>
          <a:xfrm>
            <a:off x="7954281" y="5263667"/>
            <a:ext cx="3501311" cy="553998"/>
          </a:xfrm>
          <a:prstGeom prst="rect">
            <a:avLst/>
          </a:prstGeom>
          <a:noFill/>
        </p:spPr>
        <p:txBody>
          <a:bodyPr wrap="square">
            <a:spAutoFit/>
          </a:bodyPr>
          <a:lstStyle/>
          <a:p>
            <a:pPr algn="ctr"/>
            <a:r>
              <a:rPr lang="nb-NO" sz="1000" b="1" dirty="0">
                <a:solidFill>
                  <a:schemeClr val="tx1">
                    <a:lumMod val="50000"/>
                    <a:lumOff val="50000"/>
                  </a:schemeClr>
                </a:solidFill>
              </a:rPr>
              <a:t>Tenk på de e-bøkene du kjøpte i 2021.  </a:t>
            </a:r>
          </a:p>
          <a:p>
            <a:pPr algn="ctr"/>
            <a:r>
              <a:rPr lang="nb-NO" sz="1000" b="1" dirty="0">
                <a:solidFill>
                  <a:schemeClr val="tx1">
                    <a:lumMod val="50000"/>
                    <a:lumOff val="50000"/>
                  </a:schemeClr>
                </a:solidFill>
              </a:rPr>
              <a:t>Hvor stor andel kjøpte du på de ulike stedene?</a:t>
            </a:r>
          </a:p>
          <a:p>
            <a:pPr algn="ctr"/>
            <a:r>
              <a:rPr lang="nb-NO" sz="900" b="1" i="1" dirty="0">
                <a:solidFill>
                  <a:schemeClr val="tx1">
                    <a:lumMod val="50000"/>
                    <a:lumOff val="50000"/>
                  </a:schemeClr>
                </a:solidFill>
              </a:rPr>
              <a:t>Spørsmålet er stilt til de som har kjøpt e-bøker (n=123)</a:t>
            </a:r>
          </a:p>
        </p:txBody>
      </p:sp>
      <p:sp>
        <p:nvSpPr>
          <p:cNvPr id="16" name="TekstSylinder 15">
            <a:extLst>
              <a:ext uri="{FF2B5EF4-FFF2-40B4-BE49-F238E27FC236}">
                <a16:creationId xmlns:a16="http://schemas.microsoft.com/office/drawing/2014/main" id="{677540E3-52C8-0B50-E9BA-9B91BD7E0AAB}"/>
              </a:ext>
            </a:extLst>
          </p:cNvPr>
          <p:cNvSpPr txBox="1"/>
          <p:nvPr/>
        </p:nvSpPr>
        <p:spPr>
          <a:xfrm>
            <a:off x="0" y="6627168"/>
            <a:ext cx="9526395" cy="230832"/>
          </a:xfrm>
          <a:prstGeom prst="rect">
            <a:avLst/>
          </a:prstGeom>
          <a:noFill/>
        </p:spPr>
        <p:txBody>
          <a:bodyPr wrap="square">
            <a:spAutoFit/>
          </a:bodyPr>
          <a:lstStyle/>
          <a:p>
            <a:r>
              <a:rPr lang="nb-NO" sz="900" i="1" dirty="0"/>
              <a:t>Snitt er beregnet basert på de som kjøpt minst en bok siste året (71% av befolkningen)</a:t>
            </a:r>
          </a:p>
        </p:txBody>
      </p:sp>
    </p:spTree>
    <p:extLst>
      <p:ext uri="{BB962C8B-B14F-4D97-AF65-F5344CB8AC3E}">
        <p14:creationId xmlns:p14="http://schemas.microsoft.com/office/powerpoint/2010/main" val="1003560700"/>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630082FB-5E83-4D16-BF71-F05BF2FFC33E}"/>
              </a:ext>
            </a:extLst>
          </p:cNvPr>
          <p:cNvGraphicFramePr/>
          <p:nvPr>
            <p:extLst>
              <p:ext uri="{D42A27DB-BD31-4B8C-83A1-F6EECF244321}">
                <p14:modId xmlns:p14="http://schemas.microsoft.com/office/powerpoint/2010/main" val="1944182590"/>
              </p:ext>
            </p:extLst>
          </p:nvPr>
        </p:nvGraphicFramePr>
        <p:xfrm>
          <a:off x="660759" y="4969870"/>
          <a:ext cx="10725149" cy="1019145"/>
        </p:xfrm>
        <a:graphic>
          <a:graphicData uri="http://schemas.openxmlformats.org/drawingml/2006/chart">
            <c:chart xmlns:c="http://schemas.openxmlformats.org/drawingml/2006/chart" xmlns:r="http://schemas.openxmlformats.org/officeDocument/2006/relationships" r:id="rId2"/>
          </a:graphicData>
        </a:graphic>
      </p:graphicFrame>
      <p:sp>
        <p:nvSpPr>
          <p:cNvPr id="15" name="Tittel 1">
            <a:extLst>
              <a:ext uri="{FF2B5EF4-FFF2-40B4-BE49-F238E27FC236}">
                <a16:creationId xmlns:a16="http://schemas.microsoft.com/office/drawing/2014/main" id="{15D212E6-0D59-49C3-906E-7C922002EFCE}"/>
              </a:ext>
            </a:extLst>
          </p:cNvPr>
          <p:cNvSpPr>
            <a:spLocks noGrp="1"/>
          </p:cNvSpPr>
          <p:nvPr>
            <p:ph type="title"/>
          </p:nvPr>
        </p:nvSpPr>
        <p:spPr>
          <a:xfrm>
            <a:off x="742950" y="333375"/>
            <a:ext cx="10725150" cy="911225"/>
          </a:xfrm>
        </p:spPr>
        <p:txBody>
          <a:bodyPr/>
          <a:lstStyle/>
          <a:p>
            <a:r>
              <a:rPr lang="nb-NO" sz="1200" dirty="0">
                <a:solidFill>
                  <a:schemeClr val="tx1">
                    <a:lumMod val="50000"/>
                    <a:lumOff val="50000"/>
                  </a:schemeClr>
                </a:solidFill>
              </a:rPr>
              <a:t>KJØP AV E-BØKER:</a:t>
            </a:r>
            <a:br>
              <a:rPr lang="nb-NO" dirty="0"/>
            </a:br>
            <a:r>
              <a:rPr lang="nb-NO" dirty="0"/>
              <a:t>8% av bokkjøperne kjøpte e-bok siste året</a:t>
            </a:r>
            <a:endParaRPr lang="nb-NO" sz="1600" dirty="0"/>
          </a:p>
        </p:txBody>
      </p:sp>
      <p:graphicFrame>
        <p:nvGraphicFramePr>
          <p:cNvPr id="9" name="Diagram 8">
            <a:extLst>
              <a:ext uri="{FF2B5EF4-FFF2-40B4-BE49-F238E27FC236}">
                <a16:creationId xmlns:a16="http://schemas.microsoft.com/office/drawing/2014/main" id="{45DEB230-BDFB-4C89-9685-A35DA1062934}"/>
              </a:ext>
            </a:extLst>
          </p:cNvPr>
          <p:cNvGraphicFramePr/>
          <p:nvPr>
            <p:extLst>
              <p:ext uri="{D42A27DB-BD31-4B8C-83A1-F6EECF244321}">
                <p14:modId xmlns:p14="http://schemas.microsoft.com/office/powerpoint/2010/main" val="2908459022"/>
              </p:ext>
            </p:extLst>
          </p:nvPr>
        </p:nvGraphicFramePr>
        <p:xfrm>
          <a:off x="660759" y="1772816"/>
          <a:ext cx="10725149" cy="3060609"/>
        </p:xfrm>
        <a:graphic>
          <a:graphicData uri="http://schemas.openxmlformats.org/drawingml/2006/chart">
            <c:chart xmlns:c="http://schemas.openxmlformats.org/drawingml/2006/chart" xmlns:r="http://schemas.openxmlformats.org/officeDocument/2006/relationships" r:id="rId3"/>
          </a:graphicData>
        </a:graphic>
      </p:graphicFrame>
      <p:sp>
        <p:nvSpPr>
          <p:cNvPr id="2" name="TekstSylinder 1">
            <a:extLst>
              <a:ext uri="{FF2B5EF4-FFF2-40B4-BE49-F238E27FC236}">
                <a16:creationId xmlns:a16="http://schemas.microsoft.com/office/drawing/2014/main" id="{2C55464A-A7D9-48B9-84B5-62E8EFDA3B63}"/>
              </a:ext>
            </a:extLst>
          </p:cNvPr>
          <p:cNvSpPr txBox="1"/>
          <p:nvPr/>
        </p:nvSpPr>
        <p:spPr>
          <a:xfrm>
            <a:off x="660759" y="4969870"/>
            <a:ext cx="4986207" cy="276999"/>
          </a:xfrm>
          <a:prstGeom prst="rect">
            <a:avLst/>
          </a:prstGeom>
          <a:noFill/>
        </p:spPr>
        <p:txBody>
          <a:bodyPr wrap="square" rtlCol="0">
            <a:spAutoFit/>
          </a:bodyPr>
          <a:lstStyle/>
          <a:p>
            <a:r>
              <a:rPr lang="nb-NO" dirty="0"/>
              <a:t>Snitt antall e-bøker kjøpt av bokkjøperen</a:t>
            </a:r>
          </a:p>
        </p:txBody>
      </p:sp>
      <p:pic>
        <p:nvPicPr>
          <p:cNvPr id="10" name="Bilde 9">
            <a:extLst>
              <a:ext uri="{FF2B5EF4-FFF2-40B4-BE49-F238E27FC236}">
                <a16:creationId xmlns:a16="http://schemas.microsoft.com/office/drawing/2014/main" id="{84CD016F-AF9A-4262-A764-1986E3897F65}"/>
              </a:ext>
            </a:extLst>
          </p:cNvPr>
          <p:cNvPicPr>
            <a:picLocks noChangeAspect="1"/>
          </p:cNvPicPr>
          <p:nvPr/>
        </p:nvPicPr>
        <p:blipFill>
          <a:blip r:embed="rId4"/>
          <a:stretch>
            <a:fillRect/>
          </a:stretch>
        </p:blipFill>
        <p:spPr>
          <a:xfrm>
            <a:off x="10649994" y="5020772"/>
            <a:ext cx="722392" cy="731113"/>
          </a:xfrm>
          <a:prstGeom prst="rect">
            <a:avLst/>
          </a:prstGeom>
        </p:spPr>
      </p:pic>
      <p:sp>
        <p:nvSpPr>
          <p:cNvPr id="3" name="Rektangel: avrundede hjørner 2">
            <a:extLst>
              <a:ext uri="{FF2B5EF4-FFF2-40B4-BE49-F238E27FC236}">
                <a16:creationId xmlns:a16="http://schemas.microsoft.com/office/drawing/2014/main" id="{A0A0BAC7-C57E-4F2C-9395-D426ED8872D3}"/>
              </a:ext>
            </a:extLst>
          </p:cNvPr>
          <p:cNvSpPr/>
          <p:nvPr/>
        </p:nvSpPr>
        <p:spPr>
          <a:xfrm>
            <a:off x="7570524" y="1920409"/>
            <a:ext cx="4176464" cy="1224136"/>
          </a:xfrm>
          <a:prstGeom prst="roundRect">
            <a:avLst/>
          </a:prstGeom>
          <a:solidFill>
            <a:schemeClr val="tx2">
              <a:lumMod val="20000"/>
              <a:lumOff val="80000"/>
            </a:schemeClr>
          </a:solid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000" dirty="0">
                <a:solidFill>
                  <a:schemeClr val="tx1">
                    <a:lumMod val="65000"/>
                    <a:lumOff val="35000"/>
                  </a:schemeClr>
                </a:solidFill>
                <a:latin typeface="Arial" panose="020B0604020202020204" pitchFamily="34" charset="0"/>
                <a:cs typeface="Arial" panose="020B0604020202020204" pitchFamily="34" charset="0"/>
              </a:rPr>
              <a:t>Merk: Historiske data er gjennomført hos Ipsos t.o.m. 2019. </a:t>
            </a:r>
          </a:p>
          <a:p>
            <a:r>
              <a:rPr lang="nb-NO" sz="1000" dirty="0">
                <a:solidFill>
                  <a:schemeClr val="tx1">
                    <a:lumMod val="65000"/>
                    <a:lumOff val="35000"/>
                  </a:schemeClr>
                </a:solidFill>
                <a:latin typeface="Arial" panose="020B0604020202020204" pitchFamily="34" charset="0"/>
                <a:cs typeface="Arial" panose="020B0604020202020204" pitchFamily="34" charset="0"/>
              </a:rPr>
              <a:t>De ble er spurt om antall e-bøker kjøpt uten at dette relatertes til antall bøker totalt (Hvor mange e-bøker vil du anslå at du kjøpte i xx)</a:t>
            </a:r>
          </a:p>
          <a:p>
            <a:endParaRPr lang="nb-NO" sz="1000"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endParaRPr>
          </a:p>
          <a:p>
            <a:r>
              <a:rPr lang="nb-NO" sz="1000"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I 2021 er metoden endret i form av at vi spør om format kn</a:t>
            </a:r>
            <a:r>
              <a:rPr lang="nb-NO" sz="1000"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rPr>
              <a:t>yttet til de bøkene de har oppgitt  – og andel her er summen av alle som har fordelt 1 poeng eller mer til e-bok</a:t>
            </a:r>
            <a:endParaRPr lang="nb-NO" sz="1000"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TekstSylinder 11">
            <a:extLst>
              <a:ext uri="{FF2B5EF4-FFF2-40B4-BE49-F238E27FC236}">
                <a16:creationId xmlns:a16="http://schemas.microsoft.com/office/drawing/2014/main" id="{9EF7DF26-0D6E-E900-36A0-DAB9FCEF340A}"/>
              </a:ext>
            </a:extLst>
          </p:cNvPr>
          <p:cNvSpPr txBox="1"/>
          <p:nvPr/>
        </p:nvSpPr>
        <p:spPr>
          <a:xfrm>
            <a:off x="0" y="6607696"/>
            <a:ext cx="12199694" cy="230832"/>
          </a:xfrm>
          <a:prstGeom prst="rect">
            <a:avLst/>
          </a:prstGeom>
          <a:noFill/>
        </p:spPr>
        <p:txBody>
          <a:bodyPr wrap="square">
            <a:spAutoFit/>
          </a:bodyPr>
          <a:lstStyle/>
          <a:p>
            <a:r>
              <a:rPr lang="nn-NO" sz="900" b="1"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Tenk på formatet på de [</a:t>
            </a:r>
            <a:r>
              <a:rPr lang="nn-NO" sz="900" b="1"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antall</a:t>
            </a:r>
            <a:r>
              <a:rPr lang="nn-NO" sz="900" b="1"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 bøkene du kjøpte i 2021. Hvor stor andel kjøpte du i ulike formater? </a:t>
            </a:r>
            <a:r>
              <a:rPr lang="nb-NO" sz="900" b="1"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rPr>
              <a:t>Fordel 100 poeng/prosent. Viser andel blant bokleserne som har kjøpt e-bøker</a:t>
            </a:r>
            <a:endParaRPr lang="nb-NO" sz="900" dirty="0">
              <a:solidFill>
                <a:schemeClr val="tx1">
                  <a:lumMod val="50000"/>
                  <a:lumOff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TekstSylinder 16">
            <a:extLst>
              <a:ext uri="{FF2B5EF4-FFF2-40B4-BE49-F238E27FC236}">
                <a16:creationId xmlns:a16="http://schemas.microsoft.com/office/drawing/2014/main" id="{100BD8B1-3F79-D93F-EA0E-5CE5B620C995}"/>
              </a:ext>
            </a:extLst>
          </p:cNvPr>
          <p:cNvSpPr txBox="1"/>
          <p:nvPr/>
        </p:nvSpPr>
        <p:spPr>
          <a:xfrm>
            <a:off x="610617" y="1794655"/>
            <a:ext cx="10795194" cy="276999"/>
          </a:xfrm>
          <a:prstGeom prst="rect">
            <a:avLst/>
          </a:prstGeom>
          <a:noFill/>
        </p:spPr>
        <p:txBody>
          <a:bodyPr wrap="square">
            <a:spAutoFit/>
          </a:bodyPr>
          <a:lstStyle/>
          <a:p>
            <a:r>
              <a:rPr lang="nb-NO" b="1" dirty="0"/>
              <a:t>Andel bokkjøpere som har kjøpt minst en E-BOK siste året</a:t>
            </a:r>
          </a:p>
        </p:txBody>
      </p:sp>
    </p:spTree>
    <p:extLst>
      <p:ext uri="{BB962C8B-B14F-4D97-AF65-F5344CB8AC3E}">
        <p14:creationId xmlns:p14="http://schemas.microsoft.com/office/powerpoint/2010/main" val="2432577522"/>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166EC51D-429C-4B68-BB3D-B4A6A40A5989}"/>
              </a:ext>
            </a:extLst>
          </p:cNvPr>
          <p:cNvPicPr>
            <a:picLocks noChangeAspect="1"/>
          </p:cNvPicPr>
          <p:nvPr/>
        </p:nvPicPr>
        <p:blipFill rotWithShape="1">
          <a:blip r:embed="rId3">
            <a:duotone>
              <a:schemeClr val="bg2">
                <a:shade val="45000"/>
                <a:satMod val="135000"/>
              </a:schemeClr>
              <a:prstClr val="white"/>
            </a:duotone>
          </a:blip>
          <a:srcRect l="3815" t="12763"/>
          <a:stretch/>
        </p:blipFill>
        <p:spPr>
          <a:xfrm>
            <a:off x="4223792" y="1988840"/>
            <a:ext cx="7263359" cy="4535782"/>
          </a:xfrm>
          <a:prstGeom prst="rect">
            <a:avLst/>
          </a:prstGeom>
        </p:spPr>
      </p:pic>
      <p:graphicFrame>
        <p:nvGraphicFramePr>
          <p:cNvPr id="13" name="Diagram 12">
            <a:extLst>
              <a:ext uri="{FF2B5EF4-FFF2-40B4-BE49-F238E27FC236}">
                <a16:creationId xmlns:a16="http://schemas.microsoft.com/office/drawing/2014/main" id="{53517F88-9BAC-4371-B0A5-8EBCCB9DDEBE}"/>
              </a:ext>
            </a:extLst>
          </p:cNvPr>
          <p:cNvGraphicFramePr/>
          <p:nvPr>
            <p:extLst>
              <p:ext uri="{D42A27DB-BD31-4B8C-83A1-F6EECF244321}">
                <p14:modId xmlns:p14="http://schemas.microsoft.com/office/powerpoint/2010/main" val="799405235"/>
              </p:ext>
            </p:extLst>
          </p:nvPr>
        </p:nvGraphicFramePr>
        <p:xfrm>
          <a:off x="742951" y="1484783"/>
          <a:ext cx="10725149" cy="5039839"/>
        </p:xfrm>
        <a:graphic>
          <a:graphicData uri="http://schemas.openxmlformats.org/drawingml/2006/chart">
            <c:chart xmlns:c="http://schemas.openxmlformats.org/drawingml/2006/chart" xmlns:r="http://schemas.openxmlformats.org/officeDocument/2006/relationships" r:id="rId4"/>
          </a:graphicData>
        </a:graphic>
      </p:graphicFrame>
      <p:sp>
        <p:nvSpPr>
          <p:cNvPr id="2" name="Tittel 1">
            <a:extLst>
              <a:ext uri="{FF2B5EF4-FFF2-40B4-BE49-F238E27FC236}">
                <a16:creationId xmlns:a16="http://schemas.microsoft.com/office/drawing/2014/main" id="{5D5C02BF-3AC6-4011-875A-18714C67C6C2}"/>
              </a:ext>
            </a:extLst>
          </p:cNvPr>
          <p:cNvSpPr>
            <a:spLocks noGrp="1"/>
          </p:cNvSpPr>
          <p:nvPr>
            <p:ph type="title"/>
          </p:nvPr>
        </p:nvSpPr>
        <p:spPr/>
        <p:txBody>
          <a:bodyPr/>
          <a:lstStyle/>
          <a:p>
            <a:r>
              <a:rPr lang="nb-NO" sz="1200" dirty="0">
                <a:solidFill>
                  <a:schemeClr val="tx1">
                    <a:lumMod val="50000"/>
                    <a:lumOff val="50000"/>
                  </a:schemeClr>
                </a:solidFill>
              </a:rPr>
              <a:t>KJØPSKANAL – KJØPTE BØKER: </a:t>
            </a:r>
            <a:br>
              <a:rPr lang="nb-NO" sz="1200" dirty="0">
                <a:solidFill>
                  <a:schemeClr val="tx1">
                    <a:lumMod val="50000"/>
                    <a:lumOff val="50000"/>
                  </a:schemeClr>
                </a:solidFill>
              </a:rPr>
            </a:br>
            <a:r>
              <a:rPr lang="nb-NO" dirty="0">
                <a:solidFill>
                  <a:schemeClr val="tx1"/>
                </a:solidFill>
              </a:rPr>
              <a:t>3 av 4 bokkjøp gjøres i  en norsk bokhandel</a:t>
            </a:r>
            <a:br>
              <a:rPr lang="nb-NO" dirty="0">
                <a:solidFill>
                  <a:schemeClr val="tx1"/>
                </a:solidFill>
              </a:rPr>
            </a:br>
            <a:r>
              <a:rPr lang="nb-NO" sz="1200" dirty="0">
                <a:solidFill>
                  <a:schemeClr val="tx1"/>
                </a:solidFill>
              </a:rPr>
              <a:t>61% fysisk – 17% i en nettbokhandel</a:t>
            </a:r>
            <a:endParaRPr lang="nb-NO" sz="1600" dirty="0">
              <a:solidFill>
                <a:schemeClr val="tx1">
                  <a:lumMod val="50000"/>
                  <a:lumOff val="50000"/>
                </a:schemeClr>
              </a:solidFill>
            </a:endParaRPr>
          </a:p>
        </p:txBody>
      </p:sp>
      <p:sp>
        <p:nvSpPr>
          <p:cNvPr id="14" name="TekstSylinder 13">
            <a:extLst>
              <a:ext uri="{FF2B5EF4-FFF2-40B4-BE49-F238E27FC236}">
                <a16:creationId xmlns:a16="http://schemas.microsoft.com/office/drawing/2014/main" id="{BE417607-502B-4F70-9607-2551055EF73C}"/>
              </a:ext>
            </a:extLst>
          </p:cNvPr>
          <p:cNvSpPr txBox="1"/>
          <p:nvPr/>
        </p:nvSpPr>
        <p:spPr>
          <a:xfrm>
            <a:off x="723900" y="1484783"/>
            <a:ext cx="10725149" cy="430887"/>
          </a:xfrm>
          <a:prstGeom prst="rect">
            <a:avLst/>
          </a:prstGeom>
          <a:noFill/>
        </p:spPr>
        <p:txBody>
          <a:bodyPr wrap="square">
            <a:spAutoFit/>
          </a:bodyPr>
          <a:lstStyle/>
          <a:p>
            <a:r>
              <a:rPr lang="nb-NO" b="1" dirty="0"/>
              <a:t>Tenk på de [...] bøkene du kjøpte i 2021.  Hvor stor andel kjøpte du hvor? Fordel 100 poeng/prosent </a:t>
            </a:r>
          </a:p>
          <a:p>
            <a:r>
              <a:rPr lang="nb-NO" sz="1000" dirty="0"/>
              <a:t>Spørsmålet er stilt til de som kjøpte minst en bok siste året (71% av befolkningen, n=1512)</a:t>
            </a:r>
          </a:p>
        </p:txBody>
      </p:sp>
      <p:pic>
        <p:nvPicPr>
          <p:cNvPr id="8" name="Bilde 7">
            <a:extLst>
              <a:ext uri="{FF2B5EF4-FFF2-40B4-BE49-F238E27FC236}">
                <a16:creationId xmlns:a16="http://schemas.microsoft.com/office/drawing/2014/main" id="{14A1EC13-CB19-5C4C-BAFC-722EBDE7F3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3899" y="4521840"/>
            <a:ext cx="4330700" cy="2228850"/>
          </a:xfrm>
          <a:prstGeom prst="rect">
            <a:avLst/>
          </a:prstGeom>
        </p:spPr>
      </p:pic>
      <p:sp>
        <p:nvSpPr>
          <p:cNvPr id="9" name="TekstSylinder 8">
            <a:extLst>
              <a:ext uri="{FF2B5EF4-FFF2-40B4-BE49-F238E27FC236}">
                <a16:creationId xmlns:a16="http://schemas.microsoft.com/office/drawing/2014/main" id="{E2579658-0B37-6343-ABFC-137FD894BDA5}"/>
              </a:ext>
            </a:extLst>
          </p:cNvPr>
          <p:cNvSpPr txBox="1"/>
          <p:nvPr/>
        </p:nvSpPr>
        <p:spPr>
          <a:xfrm>
            <a:off x="8544272" y="4244841"/>
            <a:ext cx="1253869" cy="276999"/>
          </a:xfrm>
          <a:prstGeom prst="rect">
            <a:avLst/>
          </a:prstGeom>
          <a:noFill/>
        </p:spPr>
        <p:txBody>
          <a:bodyPr wrap="none" rtlCol="0">
            <a:spAutoFit/>
          </a:bodyPr>
          <a:lstStyle/>
          <a:p>
            <a:r>
              <a:rPr lang="nb-NO" dirty="0"/>
              <a:t>LESTE BØKER</a:t>
            </a:r>
          </a:p>
        </p:txBody>
      </p:sp>
    </p:spTree>
    <p:extLst>
      <p:ext uri="{BB962C8B-B14F-4D97-AF65-F5344CB8AC3E}">
        <p14:creationId xmlns:p14="http://schemas.microsoft.com/office/powerpoint/2010/main" val="210710532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2723&quot;/&gt;&lt;CPresentation id=&quot;1&quot;&gt;&lt;m_precDefaultNumber&gt;&lt;m_bNumberIsYear val=&quot;1&quot;/&gt;&lt;m_chMinusSymbol&gt;-&lt;/m_chMinusSymbol&gt;&lt;m_chDecimalSymbol17909&gt;,&lt;/m_chDecimalSymbol17909&gt;&lt;m_nGroupingDigits17909 val=&quot;3&quot;/&gt;&lt;m_chGroupingSymbol17909&gt; &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 &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tIKLFo.dlf.5SuKAOnXDA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0Z0xvvL2My0YyJS1rPGJu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ymTZOpUxJb9xvqFBQRD7s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ymTZOpUxJb9xvqFBQRD7s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tIKLFo.dlf.5SuKAOnXDA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erceptor">
  <a:themeElements>
    <a:clrScheme name="Blå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klassis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ynovate_Prop_Template_2008 v2.0 (Feb 12 2008) 1">
        <a:dk1>
          <a:srgbClr val="004E69"/>
        </a:dk1>
        <a:lt1>
          <a:srgbClr val="FFFFFF"/>
        </a:lt1>
        <a:dk2>
          <a:srgbClr val="FF3300"/>
        </a:dk2>
        <a:lt2>
          <a:srgbClr val="808080"/>
        </a:lt2>
        <a:accent1>
          <a:srgbClr val="FF3300"/>
        </a:accent1>
        <a:accent2>
          <a:srgbClr val="FF713F"/>
        </a:accent2>
        <a:accent3>
          <a:srgbClr val="FFFFFF"/>
        </a:accent3>
        <a:accent4>
          <a:srgbClr val="004159"/>
        </a:accent4>
        <a:accent5>
          <a:srgbClr val="FFADAA"/>
        </a:accent5>
        <a:accent6>
          <a:srgbClr val="E76638"/>
        </a:accent6>
        <a:hlink>
          <a:srgbClr val="FF9900"/>
        </a:hlink>
        <a:folHlink>
          <a:srgbClr val="FFCCB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Perceptor">
  <a:themeElements>
    <a:clrScheme name="Blå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klassis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ynovate_Prop_Template_2008 v2.0 (Feb 12 2008) 1">
        <a:dk1>
          <a:srgbClr val="004E69"/>
        </a:dk1>
        <a:lt1>
          <a:srgbClr val="FFFFFF"/>
        </a:lt1>
        <a:dk2>
          <a:srgbClr val="FF3300"/>
        </a:dk2>
        <a:lt2>
          <a:srgbClr val="808080"/>
        </a:lt2>
        <a:accent1>
          <a:srgbClr val="FF3300"/>
        </a:accent1>
        <a:accent2>
          <a:srgbClr val="FF713F"/>
        </a:accent2>
        <a:accent3>
          <a:srgbClr val="FFFFFF"/>
        </a:accent3>
        <a:accent4>
          <a:srgbClr val="004159"/>
        </a:accent4>
        <a:accent5>
          <a:srgbClr val="FFADAA"/>
        </a:accent5>
        <a:accent6>
          <a:srgbClr val="E76638"/>
        </a:accent6>
        <a:hlink>
          <a:srgbClr val="FF9900"/>
        </a:hlink>
        <a:folHlink>
          <a:srgbClr val="FFCCB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al1" id="{63491663-E97F-B646-83DC-4A0A4A1ACD6A}" vid="{C028D48F-A1E7-5E4E-A227-C6111B6FEB76}"/>
    </a:ext>
  </a:extLst>
</a:theme>
</file>

<file path=ppt/theme/theme3.xml><?xml version="1.0" encoding="utf-8"?>
<a:theme xmlns:a="http://schemas.openxmlformats.org/drawingml/2006/main" name="2_Perceptor">
  <a:themeElements>
    <a:clrScheme name="Coolors">
      <a:dk1>
        <a:srgbClr val="1B3143"/>
      </a:dk1>
      <a:lt1>
        <a:srgbClr val="FFFFFF"/>
      </a:lt1>
      <a:dk2>
        <a:srgbClr val="1B3143"/>
      </a:dk2>
      <a:lt2>
        <a:srgbClr val="E7E6E6"/>
      </a:lt2>
      <a:accent1>
        <a:srgbClr val="EF2C56"/>
      </a:accent1>
      <a:accent2>
        <a:srgbClr val="F58720"/>
      </a:accent2>
      <a:accent3>
        <a:srgbClr val="1B3143"/>
      </a:accent3>
      <a:accent4>
        <a:srgbClr val="62C36F"/>
      </a:accent4>
      <a:accent5>
        <a:srgbClr val="1B3143"/>
      </a:accent5>
      <a:accent6>
        <a:srgbClr val="648CAD"/>
      </a:accent6>
      <a:hlink>
        <a:srgbClr val="F96B05"/>
      </a:hlink>
      <a:folHlink>
        <a:srgbClr val="00729E"/>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ynovate_Prop_Template_2008 v2.0 (Feb 12 2008) 1">
        <a:dk1>
          <a:srgbClr val="004E69"/>
        </a:dk1>
        <a:lt1>
          <a:srgbClr val="FFFFFF"/>
        </a:lt1>
        <a:dk2>
          <a:srgbClr val="FF3300"/>
        </a:dk2>
        <a:lt2>
          <a:srgbClr val="808080"/>
        </a:lt2>
        <a:accent1>
          <a:srgbClr val="FF3300"/>
        </a:accent1>
        <a:accent2>
          <a:srgbClr val="FF713F"/>
        </a:accent2>
        <a:accent3>
          <a:srgbClr val="FFFFFF"/>
        </a:accent3>
        <a:accent4>
          <a:srgbClr val="004159"/>
        </a:accent4>
        <a:accent5>
          <a:srgbClr val="FFADAA"/>
        </a:accent5>
        <a:accent6>
          <a:srgbClr val="E76638"/>
        </a:accent6>
        <a:hlink>
          <a:srgbClr val="FF9900"/>
        </a:hlink>
        <a:folHlink>
          <a:srgbClr val="FFCCB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al1" id="{63491663-E97F-B646-83DC-4A0A4A1ACD6A}" vid="{C028D48F-A1E7-5E4E-A227-C6111B6FEB76}"/>
    </a:ext>
  </a:extLst>
</a:theme>
</file>

<file path=ppt/theme/theme4.xml><?xml version="1.0" encoding="utf-8"?>
<a:theme xmlns:a="http://schemas.openxmlformats.org/drawingml/2006/main" name="3_Perceptor">
  <a:themeElements>
    <a:clrScheme name="Egendefinert 1">
      <a:dk1>
        <a:srgbClr val="000000"/>
      </a:dk1>
      <a:lt1>
        <a:srgbClr val="FFFFFF"/>
      </a:lt1>
      <a:dk2>
        <a:srgbClr val="002060"/>
      </a:dk2>
      <a:lt2>
        <a:srgbClr val="FFFFFF"/>
      </a:lt2>
      <a:accent1>
        <a:srgbClr val="002060"/>
      </a:accent1>
      <a:accent2>
        <a:srgbClr val="C00000"/>
      </a:accent2>
      <a:accent3>
        <a:srgbClr val="00B050"/>
      </a:accent3>
      <a:accent4>
        <a:srgbClr val="E36C09"/>
      </a:accent4>
      <a:accent5>
        <a:srgbClr val="7030A0"/>
      </a:accent5>
      <a:accent6>
        <a:srgbClr val="FFC000"/>
      </a:accent6>
      <a:hlink>
        <a:srgbClr val="002060"/>
      </a:hlink>
      <a:folHlink>
        <a:srgbClr val="974806"/>
      </a:folHlink>
    </a:clrScheme>
    <a:fontScheme name="Office klassis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ynovate_Prop_Template_2008 v2.0 (Feb 12 2008) 1">
        <a:dk1>
          <a:srgbClr val="004E69"/>
        </a:dk1>
        <a:lt1>
          <a:srgbClr val="FFFFFF"/>
        </a:lt1>
        <a:dk2>
          <a:srgbClr val="FF3300"/>
        </a:dk2>
        <a:lt2>
          <a:srgbClr val="808080"/>
        </a:lt2>
        <a:accent1>
          <a:srgbClr val="FF3300"/>
        </a:accent1>
        <a:accent2>
          <a:srgbClr val="FF713F"/>
        </a:accent2>
        <a:accent3>
          <a:srgbClr val="FFFFFF"/>
        </a:accent3>
        <a:accent4>
          <a:srgbClr val="004159"/>
        </a:accent4>
        <a:accent5>
          <a:srgbClr val="FFADAA"/>
        </a:accent5>
        <a:accent6>
          <a:srgbClr val="E76638"/>
        </a:accent6>
        <a:hlink>
          <a:srgbClr val="FF9900"/>
        </a:hlink>
        <a:folHlink>
          <a:srgbClr val="FFCCB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189631</TotalTime>
  <Words>21743</Words>
  <Application>Microsoft Office PowerPoint</Application>
  <PresentationFormat>Widescreen</PresentationFormat>
  <Paragraphs>3865</Paragraphs>
  <Slides>126</Slides>
  <Notes>50</Notes>
  <HiddenSlides>79</HiddenSlides>
  <MMClips>0</MMClips>
  <ScaleCrop>false</ScaleCrop>
  <HeadingPairs>
    <vt:vector size="8" baseType="variant">
      <vt:variant>
        <vt:lpstr>Brukte skrifter</vt:lpstr>
      </vt:variant>
      <vt:variant>
        <vt:i4>14</vt:i4>
      </vt:variant>
      <vt:variant>
        <vt:lpstr>Tema</vt:lpstr>
      </vt:variant>
      <vt:variant>
        <vt:i4>4</vt:i4>
      </vt:variant>
      <vt:variant>
        <vt:lpstr>Innebygde OLE-servere</vt:lpstr>
      </vt:variant>
      <vt:variant>
        <vt:i4>1</vt:i4>
      </vt:variant>
      <vt:variant>
        <vt:lpstr>Lysbildetitler</vt:lpstr>
      </vt:variant>
      <vt:variant>
        <vt:i4>126</vt:i4>
      </vt:variant>
    </vt:vector>
  </HeadingPairs>
  <TitlesOfParts>
    <vt:vector size="145" baseType="lpstr">
      <vt:lpstr>Arial</vt:lpstr>
      <vt:lpstr>Avenir Book</vt:lpstr>
      <vt:lpstr>Calibri</vt:lpstr>
      <vt:lpstr>Century Schoolbook</vt:lpstr>
      <vt:lpstr>Courier New</vt:lpstr>
      <vt:lpstr>DM Sans</vt:lpstr>
      <vt:lpstr>Elkjop Bodytext</vt:lpstr>
      <vt:lpstr>Helvetica</vt:lpstr>
      <vt:lpstr>Montserrat</vt:lpstr>
      <vt:lpstr>Montserrat Light</vt:lpstr>
      <vt:lpstr>Poppins</vt:lpstr>
      <vt:lpstr>Times New Roman</vt:lpstr>
      <vt:lpstr>Verdana</vt:lpstr>
      <vt:lpstr>Wingdings</vt:lpstr>
      <vt:lpstr>Perceptor</vt:lpstr>
      <vt:lpstr>1_Perceptor</vt:lpstr>
      <vt:lpstr>2_Perceptor</vt:lpstr>
      <vt:lpstr>3_Perceptor</vt:lpstr>
      <vt:lpstr>think-cell Slide</vt:lpstr>
      <vt:lpstr>PowerPoint-presentasjon</vt:lpstr>
      <vt:lpstr>Når vi inviterer folk til å mene:  «Perception is reality!» Folk sier ikke alltid det de mener, og mener ikke alltid det de sier.  De store talls lov: Summen av subjektive oppfatninger blir  omgivelsenes objektive oppfatning </vt:lpstr>
      <vt:lpstr>Om gjennomføring av leserundersøkelsen for 2021</vt:lpstr>
      <vt:lpstr>BOKHANDLERFORENINGEN OG FORLEGGERFORENINGEN:  Kort om gjennomføring av leserundersøkelsen 2021 med 2119 besvarelser</vt:lpstr>
      <vt:lpstr>SKJEMASTRUKTUR 2119 besvarelser fra befolkningen - om forhold til bøker</vt:lpstr>
      <vt:lpstr>PowerPoint-presentasjon</vt:lpstr>
      <vt:lpstr>TEKNISK INFORMASJON Sampling og vekting av leserundersøkelsen</vt:lpstr>
      <vt:lpstr>METODE DATAINNSAMLING Flere metodiske forbedringer i leserundersøkelsen fra 2013 2017: Fra telefonintervju til web 2019: Endret vekting til å inkludere utdannelse 2021: Datainnsamling fra Ipsos til Norstat</vt:lpstr>
      <vt:lpstr>ENDRINGER FRA TIDLIGERE:  Struktur og endringer i leserundersøkelsen</vt:lpstr>
      <vt:lpstr>OM ENDRINGER AV STRUKTUR PÅ UNDERSØKELSEN: Struktur på tidligere leserundersøkelse</vt:lpstr>
      <vt:lpstr>OM ENDRINGER AV STRUKTUR PÅ UNDERSØKELSEN: Strukturen på den nye leserundersøkelsen Fokus: Bokleseren - de som leser bøker</vt:lpstr>
      <vt:lpstr>OM ENDRINGER AV METODE FOR UNDERSØKELSEN: Forbedring av datainnsamlingsmetode over tid - for riktigere lesertall</vt:lpstr>
      <vt:lpstr>Befolkningen vs. Bokleser – hva er «riktig» å bruke</vt:lpstr>
      <vt:lpstr>UNDERGRUPPER:  Enkelte data i rapporten er brutt ned på demografi og annen bakgrunnsinformasjon Flere nedbrytningsmuligheter ved forespørsel</vt:lpstr>
      <vt:lpstr>HOLDNINGER: 16 pre-definerte holdningsspørsmål – underlag for gruppering og bakgrunnsinformasjon </vt:lpstr>
      <vt:lpstr>HOLDNINGSSEGMENT: Basert på 16 påstander: Statistiske analyser gir 6 holdningsgrupper</vt:lpstr>
      <vt:lpstr>HOLDNINGSSEGMENT: Basert på 16 påstander – 6 holdningsgrupper basert på holdninger til lesing og bokkjøp »De moderne» er største gruppe (31%) – jevn fordeling av øvrige grupper</vt:lpstr>
      <vt:lpstr>6 GRUPPER BASERT PÅ HOLDNINGER TIL LESING OG BOKKJØP (16 PÅSTANDER) «De moderne» - den største gruppen Oftere, men ikke bare:  Yngre, single eller par uten barn, leser oftere engelsk og leser/kjøper oftere e-bøker</vt:lpstr>
      <vt:lpstr>HOLDNINGSSEGMENT: 6 holdningsgrupper basert på 16 pre-definerte spørsmål </vt:lpstr>
      <vt:lpstr>HOLDNINGSGRUPPER Nærmere profiler på holdningsgruppene </vt:lpstr>
      <vt:lpstr>PowerPoint-presentasjon</vt:lpstr>
      <vt:lpstr>ANDEL I BEFOLKNINGEN SOM HAR LEST MINST EN BOK: 83% av befolkningen har lest / lyttet til en eller flere bøker i løpet av 2021 3.657.000 antall nordmenn (16+)</vt:lpstr>
      <vt:lpstr>PENETRASJON – LESING: Lesepenetrasjon endrer seg ikke mye avhengig av metode Dog noe lavere andel på omnibuss web </vt:lpstr>
      <vt:lpstr>PROFIL PÅ BOKLESEREN: Bøker leses av alle – uavhengig av demografi og holdning Bokleseren er oftere kvinne, 70+ år, oftere uten barn, oftere middels/høy utdannelse, bor oftere i Oslo  og omegn og er oftere i holdningsgruppene «De bokinteresserte» og «Tilbudsbevisste»</vt:lpstr>
      <vt:lpstr>ANTALL BØKER LEST SISTE ÅRET - BEFOLKNINGEN Befolkningen leste / lyttet i snitt til 11 bøker i 2021 Ser vi kun på bokleseren (lest minst en bok) er antall leste bøker i snitt 13,2 </vt:lpstr>
      <vt:lpstr>ANTALL BØKER LEST SISTE ÅRET: For kvalitetssikring av metode er spørsmål for 2021 stilt på landsrepresentativ omnibus – både web og telefon – på nøyaktig samme måte som ved tidligere gjennomføringer  I 2021-undersøkelse har vi endret ved å både sette respondenter inn i et tankesett samt stilt spørsmålet på nytt helt i slutten av undersøkelsen. Tallet benyttet er antall bøker som kommer opp etter «priming» - mest riktige både teknisk og metodemessig</vt:lpstr>
      <vt:lpstr>ANTALL BØKER LEST SISTE ÅRET - BOKLESEREN  Bokleseren leste / lyttet i 2021 i gjennomsnitt til 13,2 bøker Ser vi på hele befolkningen er antall leste bøker i gjennomsnitt 11</vt:lpstr>
      <vt:lpstr>ANTALL BØKER LEST SISTE ÅRET - BOKLESEREN: Bokleseren leste / lyttet til 13,2 bøker i gjennomsnitt i 2021 For kvalitetssikring av metode er spørsmål for 2021 stilt på landsrepresentativ omnibus – både web og telefon – på nøyaktig samme måte som ved tidligere gjennomføringer. I 2021-undersøkelse har vi endret ved å både sette de inn i et tankesett samt stilt spørsmålet på nytt helt i slutten av undersøkelsen. Tallet benyttet er antall bøker som kommer opp etter «priming» - mest riktige både teknisk og metodemessig</vt:lpstr>
      <vt:lpstr>ANTALL BØKER LEST SISTE ÅRET – BOKLESEREN:  Snitt antall bøker lest / lyttet til siste året fordelt på nærmere 50 ulike undergrupper</vt:lpstr>
      <vt:lpstr>5 LESERGRUPPER BASERT PÅ SELVRAPPORTERT LESERSFREKVENS:  Halvparten av befolkningen leser minst en bok i kvartalet 24% leser mer enn en bok måneden - 17% leser ikke bøker</vt:lpstr>
      <vt:lpstr>SNITT ANTALL BØKER LEST / LYTTET TIL SISTE ÅRET FORDELT PÅ KJØNN OG ALDER Fra 20 år og oppover leser kvinner flere bøker enn menn Flere bøker leses jo eldre man blir – også blant menn</vt:lpstr>
      <vt:lpstr>5 LESERGRUPPER – FORDELT PÅ ALDER:  Tydelig sammenheng mellom alder og hvor mye man leser Småleserne er oftere yngre – jo eldre man er jo flere bøker leser man</vt:lpstr>
      <vt:lpstr>SNITT ANTALL BØKER LEST/LYTTET KONTRA KJØPT SISTE ÅRET FORDELT PÅ KJØNN OG ALDER Flere bøker leses enn kjøpes  ... bortsett fra unge menn</vt:lpstr>
      <vt:lpstr>SNITT ANTALL BØKER LEST/LYTTET KONTRA KJØPT SISTE ÅRET FORDELT PÅ KJØNN OG ALDER Jo mer man leser – jo flere bøker kjøpes Sammenheng mellom kjønn og alder på å lese / lytte vs. å kjøpe for de fleste aldersgrupper Men mindre tydelig for menn enn kvinner</vt:lpstr>
      <vt:lpstr>OM ENDRINGER AV STRUKTUR PÅ UNDERSØKELSEN:  Endring av metode for identifisering av språk, format og kanal</vt:lpstr>
      <vt:lpstr>OPPSUMMERING SPRÅK OG FORMAT: 76% av bokleserne leste bøker på norsk – 8 av 10 i papirformat 15% av alle leste bøker er i lydbokformat – og 8% er en e-bok </vt:lpstr>
      <vt:lpstr>PROFIL PÅ DE SOM LESER PÅ ENGELSK: De som leser på engelsk: Oftere menn, oftere under 40 år, oftere høyere utdannelse,  bor oftere i stor by og er oftere i gruppen «De moderne»</vt:lpstr>
      <vt:lpstr>PROFIL PÅ DE SOM LESER PAPIRBOK: Papirboklesere: Oftere 60+ og oftere i gruppene «De bokinteresserte» og «Tilbudsbevisste»</vt:lpstr>
      <vt:lpstr>PROFIL PÅ DE SOM LYTTER TIL LYDBOK: Lydboklyttere: Oftere kvinner, 25-39 år, oftere barnefamilier og oftere i gruppene  «De barneorienterte» og «De moderne»</vt:lpstr>
      <vt:lpstr>PROFIL PÅ DE SOM LESER E-BOK: E-bokleseren: Oftere i 40 årene og oftere i gruppen «De moderne»</vt:lpstr>
      <vt:lpstr>SPRÅK – UTVIKLING OVER TID - BØKER LEST PÅ NORSK: Bokleseren leste i snitt 10 bøker på norsk i 2021</vt:lpstr>
      <vt:lpstr>SPRÅK – UTVIKLING OVER TID - BØKER LEST PÅ ANNET SPRÅK: Bokleseren leste i snitt 3,2 bøker på et annet språk enn norsk i 2021 I 2021 fordeler disse seg med 2,8 på engelsk og 0,4 på et annet språk</vt:lpstr>
      <vt:lpstr>FORMAT – UTVIKLING OVER TID - LYDBØKER: 1 av 4 boklesere hørte på lydbok siste året – 2 lydbøker i gjennomsnitt</vt:lpstr>
      <vt:lpstr>FORMAT – UTVIKLING OVER TID - E-BØKER: 18% av bokleserne leste minst en e-bok I 2021 – 1,1 i snitt</vt:lpstr>
      <vt:lpstr>HVOR LESTE PAPIRBØKER ER ANSKAFFET – SELVRAPPORTERT: Nesten halvparten av leste papirbøker i 2021 ble kjøpt i norsk bokhandel 36% fysisk og 14% på nett</vt:lpstr>
      <vt:lpstr>HVOR DIGITALE BØKER ER ANSKAFFET – SELVRAPPORTERT: Over halvparten av lydbøkene ble i et strømmeabonnement  E-bøkene kjøpes fra Amazon eller lastes ned uten å betale</vt:lpstr>
      <vt:lpstr>PÅBEGYNT VS. FULLFØRT: Mer enn 80 prosent av bøkene man begynner å lese på leses ferdig</vt:lpstr>
      <vt:lpstr>PROFIL PÅ ANDEL PÅBEGYNTE BØKER: De som ikke fullfører bøker: Oftere yngre, SINK/DINK, lavere inntekt og er oftere i gruppen «Mobiltidstyvene»</vt:lpstr>
      <vt:lpstr>ÅRSAK FOR Å IKKE LESE BØKER I 2021:  Viktigste årsaker for å ikke lese/lytte til bøker i 2021: Liker ikke å lese, mer film og serier, problemer med konsentrasjon og fritidsaktiviteter</vt:lpstr>
      <vt:lpstr>ÅRSAK FOR Å IKKE LESE BØKER I 2021:  28 pre-definerte årsaker for å ikke lese/lytte til bøker Av plasshensyn er kortversjoner benyttet i grupperingen</vt:lpstr>
      <vt:lpstr>ÅRSAK FOR Å IKKE LESE BØKER I 2021 – STATISISK GRUPPERT:  Statistiske analyser reduserer lesebarrierer fra 28 spørsmål til 11 hovedårsaker</vt:lpstr>
      <vt:lpstr>ÅRSAK FOR Å IKKE LESE BØKER I 2021 – STILT TIL PERSONER SOM HAR SVART AT DE IKKE LESTE: Tid, lyst og andre aktiviteter er hovedårsaker for å ikke lese / lytte til bøker</vt:lpstr>
      <vt:lpstr>PERSEPTUELL ENDRING I LESEFREKVENS BLANT BOKLESERNE: Halvparten av bokleserne opplever at de leste like mange bøker som før 26% flere opplever at de leste mindre enn før – 22% opplever at de leste mer enn før</vt:lpstr>
      <vt:lpstr>PROFIL PÅ ENDRET LESEFREKVENS BLANT BOKLESERNE: De som leste flere bøker i 2021:  Oftere kvinner, oftere under 30 år og oftere i gruppen «De moderne» De som opplever de leste færre bøker er oftere 30-39 eller 50-59 og oftere i gruppen «De bokinteresserte»</vt:lpstr>
      <vt:lpstr>ÅRSAK FOR Å LESE / LYTTE TIL FLERE BØKER I 2021: Viktigste årsaker for å lese/lytte til flere bøker i 2021:  Pandemien, mer tid og flere bøker man hadde lyst til å lese</vt:lpstr>
      <vt:lpstr>ÅRSAK FOR Å LESE / LYTTE TIL FLERE BØKER I 2021: 25 predefinerte årsaker for å lese/lytte til flere bøker  Av plasshensyn er kortversjoner benyttet i grupperingen</vt:lpstr>
      <vt:lpstr>ÅRSAK FOR Å LESE / LYTTE TIL FLERE BØKER i 2021: Med statistiske analyser er årsaker for mer lesing i 2021 redusert fra 25 til 12 hovedårsaker + en samlegruppe for «annet»</vt:lpstr>
      <vt:lpstr>ÅRSAK FOR Å LESE / LYTTE TIL  FLERE BØKER i 2021 : Hovedårsaker til økt boklesing/-lytting i 2021: Flere bøker man ønsket å lese og mer tid ...mye på grunn av pandemien</vt:lpstr>
      <vt:lpstr>ÅRSAK FOR Å LESE / LYTTE TIL  FLERE BØKER i 2021: Mer tid grunnet pandemi er oftere en årsak for å lese mer hos de over 50 år og uten barn De blant 16-24 som leste leste / lyttet til flere bøker opplevde i større grad at det var flere bøker de ønsket å lese</vt:lpstr>
      <vt:lpstr>ÅRSAK FOR Å LESE / LYTTE TIL  FLERE BØKER i 2021: Mer tid grunnet pandemi er oftere en årsak hos «De bokinteresserte» De tilbudsbevisste fant oftere flere fristende bøker – mens «Opplever barrierer» fikk oftere mer leselyst</vt:lpstr>
      <vt:lpstr>ÅRSAK FOR Å LESE / LYTTE TIL FÆRRE BØKER i 2021: Viktigste årsaker for å lese/lytte til færre bøker i 2021:  Mer film/serier, mindre tid til lesing og mer jobb/studier</vt:lpstr>
      <vt:lpstr>ÅRSAK FOR Å LESE / LYTTE TIL FÆRRE BØKER i 2021: 26 predefinerte årsaker for å lese/lytte til færre bøker  Av plasshensyn er kortversjoner benyttet i grupperingen</vt:lpstr>
      <vt:lpstr>ÅRSAK FOR Å LESE / LYTTE TIL FÆRRE BØKER i 2021: Statistiske analyser reduserer årsaker til mindre lesing i 2021 fra 26 til 12 hovedårsaker</vt:lpstr>
      <vt:lpstr>ÅRSAK FOR Å LESE/LYTTE TIL FÆRRE BØKER I 2021: Hovedårsaker til redusert boklesing/-lytting i 2021:  Mer film &amp; serier, mindre tid, mer jobb/studier - mer bruk av mobil – som gir dårligere oppfattet konsentrasjon</vt:lpstr>
      <vt:lpstr>ÅRSAK FOR Å LESE/LYTTE TIL FÆRRE BØKER I 2021: Mer jobb/studier oppgis oftere som årsak for redusert lesing hos de under 40 år og hos kvinner</vt:lpstr>
      <vt:lpstr>ÅRSAK FOR Å LESE/LYTTE TIL FÆRRE BØKER I 2021: Mindre konsentrasjon og mer skjerm er naturlig oftere årsak hos mobiltidstyvene De tilbudsbevisste oppgir sjeldnere film&amp;serier som årsak for å lese mindre</vt:lpstr>
      <vt:lpstr>FORVENTNING TIL ENDRING I FORMAT: Bokleseren forventer å lese / lytte til flere e-bøker og lydbøker fremover Omregnet til antall personer: Ca. 335.000 ser for seg å bevege seg fra papir til digitalt de neste 2-3 år</vt:lpstr>
      <vt:lpstr>FORVENTNING TIL ENDRING I FORMAT: Bokleseren forventer endring til mer digitale formater de neste 2-3 år Omregnet til antall personer: Ca. 335.000 ser for seg å bevege seg fra papir til mer digitalt de neste 2-3 år</vt:lpstr>
      <vt:lpstr>LESING FOR BARN; 83% av de som har barn under 10 år leser for disse 3 av 10 i befolkningen leser for barn – om det er egne eller andres</vt:lpstr>
      <vt:lpstr>LESING FOR BARNA SAMMENLIGNET MED TIDLIGERE ÅR: Andel med egne barn under 10 år som leser for barna minst 2-3 ganger i uken øker Fremdeles mange som leser for egne barn under 10 år – men tallet går noe ned (fra 86-83%)</vt:lpstr>
      <vt:lpstr>LESEFREKVENS FOR BARN – UAVHENGIG AV EGNE ELLER ANDRES BARN: For egne barn utgjør månedlig lesing av bøker 89% og lytting 31% For andre sine utgjør månedlig lesing av bøker 63% og lytting 17%</vt:lpstr>
      <vt:lpstr>LESING FOR BARN  Profil på de som leser for egne eller andres barn</vt:lpstr>
      <vt:lpstr>ALDER PÅ BARNA TIL DE SOM LESER FOR EGNE BARN Det leses for barna opp til 8 år  </vt:lpstr>
      <vt:lpstr>LESING FOR BARN: Alder på barna til de som IKKE leser for egne barn Merk: Det er ikke spurt om hvor gamle barna de leser for er</vt:lpstr>
      <vt:lpstr>PowerPoint-presentasjon</vt:lpstr>
      <vt:lpstr>BRUK AV STRØMMETJENESTER: 27% i befolkningen bruker strømmetjeneste for bøker  7 av 10 bruker strømmetjenesten for å lytte til lydbøker – 2 av 10 bruker den til e-bøker. 26% av strømmekonsumet skjer utenfor strømmeabonnement</vt:lpstr>
      <vt:lpstr>PROFIL PÅ DE SOM ER REGISTRERT PÅ EN STRØMMETJENESTE: Registrerte på strømmetjenester:  Oftere kvinner, oftere 25-49 år, har oftere barn, oftere middels til høy utdannelse og oftere høyere inntekt</vt:lpstr>
      <vt:lpstr>STRØMMELEVERANDØR: Halvparten av brukerne av strømmetjenester benytter Storytel 2 av 10 benytter Fabel og Bibliotekets tjeneste. 1 av 4 abonnerer på 2 eller flere strømmetjenester </vt:lpstr>
      <vt:lpstr>SELVOPPFATTET ENDRING I LESEFREKVENS: Flere brukere opplever økt lesing/lytting med strømmetjenester 44% svarer flere bøker – 19% færre, mens 37% sier de leser/lytter til omtrent like mange</vt:lpstr>
      <vt:lpstr>PROFIL PÅ ENDRET LESEFREKVENS ETTER STRØMMESTART: De som leste flere bøker etter at de registrerte seg på en strømmetjeneste:  Oftere de som kjøper/leser 2 bøker eller flere i måneden</vt:lpstr>
      <vt:lpstr>PowerPoint-presentasjon</vt:lpstr>
      <vt:lpstr>BIBLIOTEK: 32% i befolkningen sier de lånte bøker på et bibliotek i 2021 - og lånte i snitt 4,7 bøker – i hovedsak på papir</vt:lpstr>
      <vt:lpstr>PROFIL PÅ DE SOM LÅNET BØKER PÅ BIBLIOTEKET: De som lånte bøker på biblioteket siste år:  Oftere kvinner 16-19 eller 30-39 år, har oftere barn, har oftere høyere utdannelse og er oftere «De tilbudsbevisste»</vt:lpstr>
      <vt:lpstr>SELVRAPPORTERT KJØP: 7 av 10 i befolkningen sier at de kjøpte minst en bok i 2021 3.128.000 antall nordmenn (16+)</vt:lpstr>
      <vt:lpstr>SELVRAPPORTERT KJØP: Andel som kjøpte bøker i 2021 er mer sammenfallende på tvers av metode enn antall kjøpt</vt:lpstr>
      <vt:lpstr>SELVRAPPORTERT KJØP - BEFOLKNINGEN:  I 2021 sier «Ola og Kari» at de i snitt kjøpte 6,9 bøker</vt:lpstr>
      <vt:lpstr>ANTALL BØKER KJØPT I BEFOLKNINGEN: For å kvalitetssikre metode er spørsmål stilt på landsrepresentativ omnibus ...både web og telefon – på nøyaktig samme måte som ved tidligere gjennomføringer hos Ipsos Tallene spriker  noe– tall fra hovedundersøkelsen er benyttet – da disse tallene skal benyttes seinere</vt:lpstr>
      <vt:lpstr>SELVRAPPORTERT KJØP - BOKKJØPEREN: Bokkjøperen sier han kjøpte 9,6 bøker i snitt i 2021</vt:lpstr>
      <vt:lpstr>ANTALL BØKER KJØPT BLANT BOKKJØPERNE: Også blant bokkjøperne spriker svarene en del – avhengig av metode</vt:lpstr>
      <vt:lpstr>ANTALL BØKER KJØPT SISTE ÅRET - BOKKJØPEREN: Ved siden av «Superleserne» er det de som kjøper flere bøker enn snittet oftere kjøpere av lydbøker, e-bøker, oftere »De bokinteresserte», oftere 70+ og personer som oftere leser på andre språk Merk: Mindre forskjeller i kjøp mellom kvinner og menn – kvinner kjøper årlig 1,5 bøker flere</vt:lpstr>
      <vt:lpstr>SNITT ANTALL BØKER KJØPT SISTE ÅRET FORDELT PÅ KJØNN OG ALDER Sammenheng mellom alder og kjønn på kjøp av bøker  Yngre gutter (sier de) kjøper langt flere bøker enn de leser</vt:lpstr>
      <vt:lpstr>PROFIL PÅ DE SOM HAR KJØPT PAPIRBØKER: Bøker kjøpes av alle – uavhengig av demografi og holdning Bokkjøperen er oftere kvinner, oftere i 60-åra, oftere med middels til høy utdannelse, oftere bosatt i Oslo og omegn og oftere i gruppen «De bokinteresserte»</vt:lpstr>
      <vt:lpstr>PROFIL PÅ DE SOM HAR KJØPT LYDBØKER: Lydbokkjøperen er oftere i 40 åra og oftere i «De moderne»</vt:lpstr>
      <vt:lpstr>PROFIL PÅ DE SOM HAR KJØPT E-BØKER: E-bokkjøperen er oftere i gruppen «De moderne»</vt:lpstr>
      <vt:lpstr>KJØPEGRUPPER (Hvor mange bøker vil du anslå at du kjøpte i 2021 ): 13% i befolkningen kjøpte 25 bøker eller - 2 bøker per måned i gjennomsnitt 4 av 10 kjøpte mer enn en bok i kvartalet i snitt</vt:lpstr>
      <vt:lpstr>KJØPERGRUPPER:  Kjøpergrupper fordelt på alder Lavest snittalder blant ikke-kjøpere og høyest hos de som kjøper flest bøker</vt:lpstr>
      <vt:lpstr>HVORDAN BOKJØPEREN HANDLER:  93% av bokkjøpene er papirbøker – 2% er lydbøker og 5% er e-bøker 1 av 4 bøker kjøpes som gave, mens 37% kjøper til andre enn seg selv</vt:lpstr>
      <vt:lpstr>KJØP AV E-BØKER: 8% av bokkjøperne kjøpte e-bok siste året</vt:lpstr>
      <vt:lpstr>KJØPSKANAL – KJØPTE BØKER:  3 av 4 bokkjøp gjøres i  en norsk bokhandel 61% fysisk – 17% i en nettbokhandel</vt:lpstr>
      <vt:lpstr>SELVOPPLEVD ENDRING I KJØPSFREKVENS PÅ BØKER BLANT BOKKJØPERNE: 6 av 10 opplever at de kjøpte omtrent like mange bøker i 2021 som i et vanlig år Noen flere sier de kjøpte færre (22%) enn andel som kjøpte flere (16%)</vt:lpstr>
      <vt:lpstr>PROFIL PÅ ENDRET KJØPEFREKVENS BLANT BOKKJØPERNE: De som kjøpte flere bøker siste år:  Oftere under 30 år, bor oftere i liten by og er oftere i gruppen «Mobiltidstyvene» og «De moderne»</vt:lpstr>
      <vt:lpstr>ÅRSAK (BLANT BOKKJØPERNE) FOR Å KJØPE FLERE BØKER i 2021: Viktigste årsaker for å kjøpe flere bøker i 2021:  Flere bøker ga kjøpelyst, ga bort flere som gave, kampanje/tilbud og lett å finne bøker som passet</vt:lpstr>
      <vt:lpstr>ÅRSAK FOR Å KJØPE FLERE BØKER i 2021: 17 pre-definerte årsaker for å kjøpe flere bøker </vt:lpstr>
      <vt:lpstr>ÅRSAK FOR Å KJØPE FLERE BØKER i 2021: Statistiske analyser reduserer 17 årsaker for redusert bokkjøp til 9 hovedårsaker</vt:lpstr>
      <vt:lpstr>ÅRSAK (BLANT BOKKJØPERNE) FOR Å KJØPE FLERE BØKER i 2021: Hovedårsak til opplevelse av økt kjøp i 2021:  Flere fristende bøker, mer på tilbud og kjøpte til flere</vt:lpstr>
      <vt:lpstr>ÅRSAK FOR Å KJØPE FLERE BØKER i 2021: 70+ kjøpte oftere flere bøker på grunn av flere passende tilbudsbøker 25-39 oppgir oftere at de oppdaget bokkjøp på nett</vt:lpstr>
      <vt:lpstr>ÅRSAK FOR Å KJØPE FLERE BØKER: Oppdaget bokkjøp på nett og tok flere kanaler i bruk er oftere årsak hos de moderne Mobiltidstyvene oppgir oftere at de fant flere bøker de «måtte» kjøpe</vt:lpstr>
      <vt:lpstr>ÅRSAK (BLANT BOKKJØPERNE) FOR Å KJØPE FÆRRE BØKER I 2021: Viktigste årsaker for å kjøpe færre bøker i 2021:  Bruker tid på andre ting, mindre i butikk enn tidligere, færre bøker som ga lyst til å kjøpe</vt:lpstr>
      <vt:lpstr>ÅRSAK FOR Å KJØPE FÆRRE BØKER I 2021: 19 pre-definerte årsaker for å kjøpe færre bøker </vt:lpstr>
      <vt:lpstr>ÅRSAK FOR Å KJØPE FÆRRE BØKER I 2021: Med statistiske analyser er 19 årsaker redusert til 9 hovedårsaker til færre kjøp</vt:lpstr>
      <vt:lpstr>ÅRSAK (BLANT BOKKJØPERNE) FOR Å KJØPE FÆRRE BØKER I 2021: Hovedårsak til opplevelse av redusert kjøp i 2021: Annen tidsbruk og mindre i butikk</vt:lpstr>
      <vt:lpstr>ÅRSAK FOR Å KJØPE FÆRRE BØKER I 2021: Mindre utvalg opplevdes oftere som en kjøpsbarriere hos 25-29 år</vt:lpstr>
      <vt:lpstr>ÅRSAK FOR Å KJØPE FÆRRE BØKER I 2021: Mindre utvalg opplevdes oftere som en kjøpsbarriere hos de moderne De bokinteresserte var oftere mindre i butikker og de barneorienterte ga færre gaver</vt:lpstr>
      <vt:lpstr>BRUK AV BOKHANDEL: 3 av 10 går innom bokhandelen hver måned - 2 av 10 besøker på nett Nesten 2 av 10 går på biblioteket hver måned – 1 av 10 besøker på nett </vt:lpstr>
      <vt:lpstr>PRISOPPFATNING BØKER BEFOLKNINGEN: I snitt oppgis ca 300 kr som akseptabel makspris for en ny bok ...men stort spenn i opplevelsen av hva prisen for en ny bok bør være  Akseptabel pris for en et år gammel bok og en bok på tilbud er (nesten) like. Kan pocketbøker tåle høyere priser? </vt:lpstr>
      <vt:lpstr>PRISOPPFATNING - BEFOLKNINGEN: 19% synes en ny bok kan koste over 400 kroner - 24% mener 300-349 er en OK pris </vt:lpstr>
      <vt:lpstr>PowerPoint-presentasjon</vt:lpstr>
      <vt:lpstr>PRISOPPFATNING HELT NY BOK Høyest snittbeløp man er villig til å betale for en helt ny bok finner vi oftere hos:  20-29 år, yngre uten barn, gruppene «Bokinteresserte» og «De barneorienterte», storkjøpere samt leser på annet språk</vt:lpstr>
      <vt:lpstr>PRISOPPFATNING EN BOK SOM SELGES PÅ TILBUD I BOKHANDELEN Høyest snittbeløp man er villig til å betale for bok på tilbud i bokhandelen er oftere: 25-29 år, yngre single, gruppene «De bokinteresserte» og «De moderne» samt småkjøpere</vt:lpstr>
      <vt:lpstr>PRISOPPFATNING EN BOK DU FÅR KJØPT I EN KIOSK, DAGLIGVAREBUTIKK EL. Høyest snittbeløp man er villig til å betale for en bok i kiosk/dagligvare er oftere: 20-29 år, yngre single, storkjøpere av bøker og lydbok-kjøpere</vt:lpstr>
      <vt:lpstr>PRISOPPFATNING EN BOK SOM ER MER ENN ETT ÅR GAMMEL Høyest snittbeløp man er villig til å betale for en bok som er ett år gammel er oftere: De yngste, yngre par, og gruppene »Bokinteresserte», «Mobiltidstyvene» og «De barneorienterte»</vt:lpstr>
      <vt:lpstr>PRISOPPFATNING ABONNEMENT Høyest snittbeløp man er villig til å betale for et familieabonnement på en strømmetjeneste: Oftere hos de under 30 år, yngre single, superkjøpere og de som lytter til / kjøper lydbok</vt:lpstr>
      <vt:lpstr>PRISOPPFATNING FAMILIEABONNEMENT (OPPTIL 4 BRUKERE) Høyest snittbeløp man er villig til å betale for et abonnement på en strømmetjeneste Oftere hos storlesere/-kjøpere, de som leser på annet språk og lyttere/kjøpere av lydbok</vt:lpstr>
      <vt:lpstr>OPPSUMMERT</vt:lpstr>
      <vt:lpstr>Oppsummeringer: </vt:lpstr>
      <vt:lpstr>LESERUNDERSØKELSEN – OPPSUMMERT:  83% leste / lyttet til en bok i 2021 Bokleseren leste i snitt 13,2 bøker – 10 av disse på norsk og 10 var papirbøker</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Perceptor AS</dc:title>
  <dc:subject/>
  <dc:creator>Oddrun Hole</dc:creator>
  <cp:keywords/>
  <dc:description/>
  <cp:lastModifiedBy>Oddrun Hole</cp:lastModifiedBy>
  <cp:revision>7112</cp:revision>
  <cp:lastPrinted>2014-09-12T04:21:05Z</cp:lastPrinted>
  <dcterms:created xsi:type="dcterms:W3CDTF">2013-10-21T15:57:09Z</dcterms:created>
  <dcterms:modified xsi:type="dcterms:W3CDTF">2022-05-25T10:52:49Z</dcterms:modified>
  <cp:category/>
</cp:coreProperties>
</file>